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83" r:id="rId5"/>
    <p:sldId id="261" r:id="rId6"/>
    <p:sldId id="279" r:id="rId7"/>
    <p:sldId id="265" r:id="rId8"/>
    <p:sldId id="268" r:id="rId9"/>
    <p:sldId id="267" r:id="rId10"/>
    <p:sldId id="258" r:id="rId11"/>
    <p:sldId id="264" r:id="rId12"/>
    <p:sldId id="262" r:id="rId13"/>
    <p:sldId id="263" r:id="rId14"/>
    <p:sldId id="266" r:id="rId15"/>
    <p:sldId id="275" r:id="rId16"/>
    <p:sldId id="277" r:id="rId17"/>
    <p:sldId id="27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jana Tomić" initials="BT" lastIdx="11" clrIdx="0">
    <p:extLst>
      <p:ext uri="{19B8F6BF-5375-455C-9EA6-DF929625EA0E}">
        <p15:presenceInfo xmlns:p15="http://schemas.microsoft.com/office/powerpoint/2012/main" userId="S::bojana.tomic@dsi.rs::f1704368-52b6-4f74-87f9-c49aab88e6d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6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01-Feb-22</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01-Feb-22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01-Feb-22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01-Feb-22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01-Feb-22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01-Feb-22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01-Feb-22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01-Feb-22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01-Feb-22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01-Feb-22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01-Feb-22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01-Feb-22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01-Feb-22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01-Feb-22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01-Feb-22</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01-Feb-22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01-Feb-22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01-Feb-22</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434E9-789F-43F7-8B4D-C2F6FF3E7FF3}"/>
              </a:ext>
            </a:extLst>
          </p:cNvPr>
          <p:cNvSpPr>
            <a:spLocks noGrp="1"/>
          </p:cNvSpPr>
          <p:nvPr>
            <p:ph type="ctrTitle"/>
          </p:nvPr>
        </p:nvSpPr>
        <p:spPr/>
        <p:txBody>
          <a:bodyPr/>
          <a:lstStyle/>
          <a:p>
            <a:r>
              <a:rPr lang="sr-Latn-RS" dirty="0"/>
              <a:t>Digitalna imovina</a:t>
            </a:r>
            <a:br>
              <a:rPr lang="sr-Latn-RS" dirty="0"/>
            </a:br>
            <a:endParaRPr lang="en-US" dirty="0"/>
          </a:p>
        </p:txBody>
      </p:sp>
      <p:sp>
        <p:nvSpPr>
          <p:cNvPr id="3" name="Subtitle 2">
            <a:extLst>
              <a:ext uri="{FF2B5EF4-FFF2-40B4-BE49-F238E27FC236}">
                <a16:creationId xmlns:a16="http://schemas.microsoft.com/office/drawing/2014/main" id="{0E23E951-7495-4579-9269-5E1F65E43020}"/>
              </a:ext>
            </a:extLst>
          </p:cNvPr>
          <p:cNvSpPr>
            <a:spLocks noGrp="1"/>
          </p:cNvSpPr>
          <p:nvPr>
            <p:ph type="subTitle" idx="1"/>
          </p:nvPr>
        </p:nvSpPr>
        <p:spPr/>
        <p:txBody>
          <a:bodyPr/>
          <a:lstStyle/>
          <a:p>
            <a:r>
              <a:rPr lang="sr-Latn-RS" dirty="0"/>
              <a:t>dušan romčević</a:t>
            </a:r>
            <a:endParaRPr lang="en-US" dirty="0"/>
          </a:p>
        </p:txBody>
      </p:sp>
    </p:spTree>
    <p:extLst>
      <p:ext uri="{BB962C8B-B14F-4D97-AF65-F5344CB8AC3E}">
        <p14:creationId xmlns:p14="http://schemas.microsoft.com/office/powerpoint/2010/main" val="830839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Dušan Romčević</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77979"/>
            <a:ext cx="8825659" cy="3741821"/>
          </a:xfrm>
        </p:spPr>
        <p:txBody>
          <a:bodyPr/>
          <a:lstStyle/>
          <a:p>
            <a:endParaRPr lang="sr-Latn-RS" altLang="en-US" dirty="0"/>
          </a:p>
          <a:p>
            <a:r>
              <a:rPr lang="sr-Latn-RS" altLang="en-US" dirty="0"/>
              <a:t>Od 2018. godine radim kao inspektor u Komisiji za hartije od vrednosti</a:t>
            </a:r>
          </a:p>
          <a:p>
            <a:r>
              <a:rPr lang="sr-Latn-RS" altLang="en-US" dirty="0"/>
              <a:t>Pre toga sam radio u advokatskoj kancelariji Gecić Law (2 godine) i za PricewaterhouseCoopers (2 i po godine)</a:t>
            </a:r>
          </a:p>
          <a:p>
            <a:r>
              <a:rPr lang="sr-Latn-RS" altLang="en-US" dirty="0"/>
              <a:t>Diplomirao sam na Pravnom fakultetu Univerziteta u Beogradu (2013)</a:t>
            </a:r>
          </a:p>
          <a:p>
            <a:r>
              <a:rPr lang="sr-Latn-RS" altLang="en-US" dirty="0"/>
              <a:t>Na tom fakultetu sam završio i master studije (2019)</a:t>
            </a:r>
          </a:p>
          <a:p>
            <a:r>
              <a:rPr lang="sr-Latn-RS" altLang="en-US" dirty="0"/>
              <a:t>Učestvovao sam u pisanju Zakona o digitalnoj imovini, trenutno radim na pripremi odgovarajućih podzakonskih akata</a:t>
            </a:r>
          </a:p>
          <a:p>
            <a:endParaRPr lang="en-US" dirty="0"/>
          </a:p>
        </p:txBody>
      </p:sp>
    </p:spTree>
    <p:extLst>
      <p:ext uri="{BB962C8B-B14F-4D97-AF65-F5344CB8AC3E}">
        <p14:creationId xmlns:p14="http://schemas.microsoft.com/office/powerpoint/2010/main" val="2382169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Digitalna imovina – regulacija</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526496"/>
            <a:ext cx="8825659" cy="3725779"/>
          </a:xfrm>
        </p:spPr>
        <p:txBody>
          <a:bodyPr>
            <a:normAutofit/>
          </a:bodyPr>
          <a:lstStyle/>
          <a:p>
            <a:pPr fontAlgn="base"/>
            <a:r>
              <a:rPr lang="en-GB" dirty="0"/>
              <a:t>I pored toga </a:t>
            </a:r>
            <a:r>
              <a:rPr lang="en-GB" dirty="0" err="1"/>
              <a:t>što</a:t>
            </a:r>
            <a:r>
              <a:rPr lang="en-GB" dirty="0"/>
              <a:t> </a:t>
            </a:r>
            <a:r>
              <a:rPr lang="en-GB" dirty="0" err="1"/>
              <a:t>su</a:t>
            </a:r>
            <a:r>
              <a:rPr lang="en-GB" dirty="0"/>
              <a:t> </a:t>
            </a:r>
            <a:r>
              <a:rPr lang="en-GB" dirty="0" err="1"/>
              <a:t>ključne</a:t>
            </a:r>
            <a:r>
              <a:rPr lang="en-GB" dirty="0"/>
              <a:t> </a:t>
            </a:r>
            <a:r>
              <a:rPr lang="en-GB" dirty="0" err="1"/>
              <a:t>odlike</a:t>
            </a:r>
            <a:r>
              <a:rPr lang="en-GB" dirty="0"/>
              <a:t> </a:t>
            </a:r>
            <a:r>
              <a:rPr lang="en-GB" dirty="0" err="1"/>
              <a:t>tokenizacije</a:t>
            </a:r>
            <a:r>
              <a:rPr lang="en-GB" dirty="0"/>
              <a:t> </a:t>
            </a:r>
            <a:r>
              <a:rPr lang="en-GB" dirty="0" err="1"/>
              <a:t>decentralizacija</a:t>
            </a:r>
            <a:r>
              <a:rPr lang="en-GB" dirty="0"/>
              <a:t> </a:t>
            </a:r>
            <a:r>
              <a:rPr lang="en-GB" dirty="0" err="1"/>
              <a:t>i</a:t>
            </a:r>
            <a:r>
              <a:rPr lang="en-GB" dirty="0"/>
              <a:t> </a:t>
            </a:r>
            <a:r>
              <a:rPr lang="en-GB" dirty="0" err="1"/>
              <a:t>nezavisnost</a:t>
            </a:r>
            <a:r>
              <a:rPr lang="en-GB" dirty="0"/>
              <a:t>, </a:t>
            </a:r>
            <a:r>
              <a:rPr lang="en-GB" dirty="0" err="1"/>
              <a:t>pravna</a:t>
            </a:r>
            <a:r>
              <a:rPr lang="en-GB" dirty="0"/>
              <a:t> </a:t>
            </a:r>
            <a:r>
              <a:rPr lang="en-GB" dirty="0" err="1"/>
              <a:t>sigurnost</a:t>
            </a:r>
            <a:r>
              <a:rPr lang="en-GB" dirty="0"/>
              <a:t> je </a:t>
            </a:r>
            <a:r>
              <a:rPr lang="en-GB" dirty="0" err="1"/>
              <a:t>neophodna</a:t>
            </a:r>
            <a:endParaRPr lang="en-GB" dirty="0"/>
          </a:p>
          <a:p>
            <a:pPr marL="0" indent="0" fontAlgn="base">
              <a:buNone/>
            </a:pPr>
            <a:endParaRPr lang="en-GB" dirty="0"/>
          </a:p>
          <a:p>
            <a:pPr fontAlgn="base"/>
            <a:r>
              <a:rPr lang="en-GB" dirty="0" err="1"/>
              <a:t>Neophodan</a:t>
            </a:r>
            <a:r>
              <a:rPr lang="en-GB" dirty="0"/>
              <a:t> je </a:t>
            </a:r>
            <a:r>
              <a:rPr lang="en-GB" dirty="0" err="1"/>
              <a:t>bezbedan</a:t>
            </a:r>
            <a:r>
              <a:rPr lang="en-GB" dirty="0"/>
              <a:t> </a:t>
            </a:r>
            <a:r>
              <a:rPr lang="en-GB" dirty="0" err="1"/>
              <a:t>i</a:t>
            </a:r>
            <a:r>
              <a:rPr lang="en-GB" dirty="0"/>
              <a:t> </a:t>
            </a:r>
            <a:r>
              <a:rPr lang="en-GB" dirty="0" err="1"/>
              <a:t>jasan</a:t>
            </a:r>
            <a:r>
              <a:rPr lang="en-GB" dirty="0"/>
              <a:t> </a:t>
            </a:r>
            <a:r>
              <a:rPr lang="en-GB" dirty="0" err="1"/>
              <a:t>pravni</a:t>
            </a:r>
            <a:r>
              <a:rPr lang="en-GB" dirty="0"/>
              <a:t> </a:t>
            </a:r>
            <a:r>
              <a:rPr lang="en-GB" dirty="0" err="1"/>
              <a:t>okvir</a:t>
            </a:r>
            <a:r>
              <a:rPr lang="en-GB" dirty="0"/>
              <a:t> da bi se ova </a:t>
            </a:r>
            <a:r>
              <a:rPr lang="en-GB" dirty="0" err="1"/>
              <a:t>vrsta</a:t>
            </a:r>
            <a:r>
              <a:rPr lang="en-GB" dirty="0"/>
              <a:t> </a:t>
            </a:r>
            <a:r>
              <a:rPr lang="en-GB" dirty="0" err="1"/>
              <a:t>investiranja</a:t>
            </a:r>
            <a:r>
              <a:rPr lang="en-GB" dirty="0"/>
              <a:t> </a:t>
            </a:r>
            <a:r>
              <a:rPr lang="en-GB" dirty="0" err="1"/>
              <a:t>dalje</a:t>
            </a:r>
            <a:r>
              <a:rPr lang="en-GB" dirty="0"/>
              <a:t> </a:t>
            </a:r>
            <a:r>
              <a:rPr lang="en-GB" dirty="0" err="1"/>
              <a:t>razvijala</a:t>
            </a:r>
            <a:endParaRPr lang="en-GB" dirty="0"/>
          </a:p>
          <a:p>
            <a:pPr fontAlgn="base"/>
            <a:endParaRPr lang="en-GB" dirty="0"/>
          </a:p>
          <a:p>
            <a:pPr fontAlgn="base"/>
            <a:r>
              <a:rPr lang="en-GB" dirty="0" err="1"/>
              <a:t>Trenutno</a:t>
            </a:r>
            <a:r>
              <a:rPr lang="en-GB" dirty="0"/>
              <a:t> ne </a:t>
            </a:r>
            <a:r>
              <a:rPr lang="en-GB" dirty="0" err="1"/>
              <a:t>postoji</a:t>
            </a:r>
            <a:r>
              <a:rPr lang="en-GB" dirty="0"/>
              <a:t> </a:t>
            </a:r>
            <a:r>
              <a:rPr lang="en-GB" dirty="0" err="1"/>
              <a:t>ni</a:t>
            </a:r>
            <a:r>
              <a:rPr lang="en-GB" dirty="0"/>
              <a:t> </a:t>
            </a:r>
            <a:r>
              <a:rPr lang="en-GB" dirty="0" err="1"/>
              <a:t>uniformnost</a:t>
            </a:r>
            <a:r>
              <a:rPr lang="en-GB" dirty="0"/>
              <a:t> </a:t>
            </a:r>
            <a:r>
              <a:rPr lang="en-GB" dirty="0" err="1"/>
              <a:t>regulacije</a:t>
            </a:r>
            <a:r>
              <a:rPr lang="en-GB" dirty="0"/>
              <a:t> </a:t>
            </a:r>
            <a:r>
              <a:rPr lang="en-GB" dirty="0" err="1"/>
              <a:t>na</a:t>
            </a:r>
            <a:r>
              <a:rPr lang="en-GB" dirty="0"/>
              <a:t> </a:t>
            </a:r>
            <a:r>
              <a:rPr lang="en-GB" dirty="0" err="1"/>
              <a:t>globalnom</a:t>
            </a:r>
            <a:r>
              <a:rPr lang="en-GB" dirty="0"/>
              <a:t> </a:t>
            </a:r>
            <a:r>
              <a:rPr lang="en-GB" dirty="0" err="1"/>
              <a:t>nivou</a:t>
            </a:r>
            <a:endParaRPr lang="en-GB" dirty="0"/>
          </a:p>
        </p:txBody>
      </p:sp>
    </p:spTree>
    <p:extLst>
      <p:ext uri="{BB962C8B-B14F-4D97-AF65-F5344CB8AC3E}">
        <p14:creationId xmlns:p14="http://schemas.microsoft.com/office/powerpoint/2010/main" val="3863772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Digitalna imovina – pojam i vrste 1/3</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94021"/>
            <a:ext cx="8825659" cy="3725779"/>
          </a:xfrm>
        </p:spPr>
        <p:txBody>
          <a:bodyPr>
            <a:normAutofit lnSpcReduction="10000"/>
          </a:bodyPr>
          <a:lstStyle/>
          <a:p>
            <a:r>
              <a:rPr lang="sr-Latn-RS" dirty="0"/>
              <a:t>Postoji više načina na koji može da se definiše Digitalna imovina. Budući da u Srbiji digitalnu imovinu direktno uređuje Zakon o digitalnoj imovini, naš stav je da treba koristiti termine iz Zakona</a:t>
            </a:r>
          </a:p>
          <a:p>
            <a:r>
              <a:rPr lang="sr-Latn-RS" dirty="0"/>
              <a:t>Razlika u odnosu na EU: termin koji se koristi je kriptoimovina i nacrt regulative nije tehnološki n</a:t>
            </a:r>
            <a:r>
              <a:rPr lang="en-US" dirty="0"/>
              <a:t>e</a:t>
            </a:r>
            <a:r>
              <a:rPr lang="sr-Latn-RS" dirty="0"/>
              <a:t>utralan </a:t>
            </a:r>
          </a:p>
          <a:p>
            <a:r>
              <a:rPr lang="sr-Latn-RS" i="1" dirty="0"/>
              <a:t>Digitalna imovina</a:t>
            </a:r>
            <a:r>
              <a:rPr lang="sr-Latn-RS" dirty="0"/>
              <a:t>, odnosno virtuelna imovina, označava digitalni zapis vrednosti koji se može digitalno kupovati, prodavati, razmenjivati ili prenositi i koji se može koristiti kao sredstvo razmene ili u svrhu ulaganja, pri čemu digitalna imovina ne uključuje digitalne zapise valuta koje su zakonsko sredstvo plaćanja i drugu finansijsku imovinu koja je uređena drugim zakonima, osim kada je drugačije uređeno Zakonom o digitalnoj imovini.</a:t>
            </a:r>
          </a:p>
          <a:p>
            <a:r>
              <a:rPr lang="sr-Latn-RS" dirty="0"/>
              <a:t>Deli se na virtuelne valute i digitalne </a:t>
            </a:r>
            <a:r>
              <a:rPr lang="sr-Latn-RS" dirty="0" err="1"/>
              <a:t>tokene</a:t>
            </a:r>
            <a:endParaRPr lang="en-US" dirty="0"/>
          </a:p>
        </p:txBody>
      </p:sp>
    </p:spTree>
    <p:extLst>
      <p:ext uri="{BB962C8B-B14F-4D97-AF65-F5344CB8AC3E}">
        <p14:creationId xmlns:p14="http://schemas.microsoft.com/office/powerpoint/2010/main" val="1533955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Digitalna imovina – pojam i vrste 2/3</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054941" y="2222584"/>
            <a:ext cx="9388000" cy="4224010"/>
          </a:xfrm>
        </p:spPr>
        <p:txBody>
          <a:bodyPr>
            <a:normAutofit/>
          </a:bodyPr>
          <a:lstStyle/>
          <a:p>
            <a:r>
              <a:rPr lang="sr-Latn-RS" i="1" dirty="0"/>
              <a:t>Virtuelna valuta </a:t>
            </a:r>
            <a:r>
              <a:rPr lang="sr-Latn-RS" dirty="0"/>
              <a:t>je vrsta digitalne imovine koju nije izdala i za čiju vrednost ne garantuje centralna banka, niti drugi organ javne vlasti, koja nije nužno vezana za zakonsko sredstvo plaćanja i nema pravni status novca ili valute, ali je fizička ili pravna lica prihvataju kao sredstvo razmene i može se kupovati, prodavati, razmenjivati, prenositi i čuvati elektronski. </a:t>
            </a:r>
          </a:p>
          <a:p>
            <a:r>
              <a:rPr lang="sr-Latn-RS" dirty="0"/>
              <a:t>U pogledu virtuelnih valuta nadležna je Narodna banka Srbije.</a:t>
            </a:r>
          </a:p>
          <a:p>
            <a:r>
              <a:rPr lang="sr-Latn-RS" dirty="0"/>
              <a:t>Pravna priroda (roba, sredstvo razmene)</a:t>
            </a:r>
          </a:p>
          <a:p>
            <a:r>
              <a:rPr lang="sr-Latn-RS" dirty="0"/>
              <a:t>Upotrebna vrednost (sredstvo plaćanja ili sredstvo investiranja)</a:t>
            </a:r>
          </a:p>
          <a:p>
            <a:r>
              <a:rPr lang="sr-Latn-RS" dirty="0"/>
              <a:t>Paralelni novac (Libra) ili zlato (</a:t>
            </a:r>
            <a:r>
              <a:rPr lang="sr-Latn-RS" dirty="0" err="1"/>
              <a:t>bitcoin</a:t>
            </a:r>
            <a:r>
              <a:rPr lang="sr-Latn-RS" dirty="0"/>
              <a:t>)</a:t>
            </a:r>
          </a:p>
        </p:txBody>
      </p:sp>
    </p:spTree>
    <p:extLst>
      <p:ext uri="{BB962C8B-B14F-4D97-AF65-F5344CB8AC3E}">
        <p14:creationId xmlns:p14="http://schemas.microsoft.com/office/powerpoint/2010/main" val="1678693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Digitalna imovina – pojam i vrste 3/3</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94021"/>
            <a:ext cx="9388000" cy="4224010"/>
          </a:xfrm>
        </p:spPr>
        <p:txBody>
          <a:bodyPr>
            <a:normAutofit/>
          </a:bodyPr>
          <a:lstStyle/>
          <a:p>
            <a:r>
              <a:rPr lang="sr-Latn-RS" i="1" dirty="0"/>
              <a:t>Digitalni token</a:t>
            </a:r>
            <a:r>
              <a:rPr lang="sr-Latn-RS" dirty="0"/>
              <a:t> je vrsta digitalne imovine i označava bilo koje nematerijalno imovinsko pravo koje u digitalnoj formi predstavlja jedno ili više drugih imovinskih prava, što može uključivati i pravo korisnika digitalnog tokena da mu budu pružene određene usluge.</a:t>
            </a:r>
          </a:p>
          <a:p>
            <a:r>
              <a:rPr lang="sr-Latn-RS" dirty="0"/>
              <a:t>Kada su u pitanju digitalni tokeni, nadležna je Komisija za hartije od vrednosti.</a:t>
            </a:r>
          </a:p>
          <a:p>
            <a:r>
              <a:rPr lang="sr-Latn-RS" dirty="0"/>
              <a:t>Ukoliko konkretna digitalna imovina ima odlike i virtuelnih valuta i digitalnih tokena biće nadležni i NBS i Komisija.</a:t>
            </a:r>
          </a:p>
          <a:p>
            <a:r>
              <a:rPr lang="sr-Latn-RS" dirty="0"/>
              <a:t>Vrste digitalnih </a:t>
            </a:r>
            <a:r>
              <a:rPr lang="sr-Latn-RS" dirty="0" err="1"/>
              <a:t>tokena</a:t>
            </a:r>
            <a:r>
              <a:rPr lang="sr-Latn-RS" dirty="0"/>
              <a:t>:</a:t>
            </a:r>
          </a:p>
          <a:p>
            <a:pPr lvl="2">
              <a:buFont typeface="Wingdings" pitchFamily="2" charset="2"/>
              <a:buChar char="v"/>
            </a:pPr>
            <a:r>
              <a:rPr lang="sr-Latn-RS" sz="1800" dirty="0"/>
              <a:t>Korisnički </a:t>
            </a:r>
            <a:r>
              <a:rPr lang="sr-Latn-RS" sz="1800" dirty="0" err="1"/>
              <a:t>tokeni</a:t>
            </a:r>
            <a:endParaRPr lang="sr-Latn-RS" sz="1800" dirty="0"/>
          </a:p>
          <a:p>
            <a:pPr lvl="2">
              <a:buFont typeface="Wingdings" pitchFamily="2" charset="2"/>
              <a:buChar char="v"/>
            </a:pPr>
            <a:r>
              <a:rPr lang="sr-Latn-RS" sz="1800" dirty="0"/>
              <a:t>Investicioni </a:t>
            </a:r>
            <a:r>
              <a:rPr lang="sr-Latn-RS" sz="1800" dirty="0" err="1"/>
              <a:t>tokeni</a:t>
            </a:r>
            <a:endParaRPr lang="sr-Latn-RS" sz="1800" dirty="0"/>
          </a:p>
          <a:p>
            <a:pPr lvl="2">
              <a:buFont typeface="Wingdings" pitchFamily="2" charset="2"/>
              <a:buChar char="v"/>
            </a:pPr>
            <a:r>
              <a:rPr lang="sr-Latn-RS" sz="1800" dirty="0" err="1"/>
              <a:t>Tokenizovana</a:t>
            </a:r>
            <a:r>
              <a:rPr lang="sr-Latn-RS" sz="1800" dirty="0"/>
              <a:t> imovina</a:t>
            </a:r>
            <a:endParaRPr lang="en-US" sz="1800" dirty="0"/>
          </a:p>
        </p:txBody>
      </p:sp>
    </p:spTree>
    <p:extLst>
      <p:ext uri="{BB962C8B-B14F-4D97-AF65-F5344CB8AC3E}">
        <p14:creationId xmlns:p14="http://schemas.microsoft.com/office/powerpoint/2010/main" val="2948319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Pružaoci usluga povezanih s digitalnom imovinom 1/3</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94021"/>
            <a:ext cx="8825659" cy="3725779"/>
          </a:xfrm>
        </p:spPr>
        <p:txBody>
          <a:bodyPr>
            <a:normAutofit fontScale="92500" lnSpcReduction="10000"/>
          </a:bodyPr>
          <a:lstStyle/>
          <a:p>
            <a:r>
              <a:rPr lang="sr-Latn-RS" dirty="0"/>
              <a:t>Zakon o digitalnoj imovini pre svega reguliše pružaoce usluga povezanih s digitalnom imovinom (</a:t>
            </a:r>
            <a:r>
              <a:rPr lang="sr-Latn-RS" dirty="0" err="1"/>
              <a:t>gatekeepers</a:t>
            </a:r>
            <a:r>
              <a:rPr lang="sr-Latn-RS" dirty="0"/>
              <a:t>) , dok pojedinačna fizička i pravna lica kao takva uglavnom nisu predmet regulacije, odnosno mogu slobodno da trguju.</a:t>
            </a:r>
          </a:p>
          <a:p>
            <a:r>
              <a:rPr lang="sr-Latn-RS" dirty="0"/>
              <a:t>U tu svrhu zakonom je definisno devet tipova usluga: </a:t>
            </a:r>
            <a:r>
              <a:rPr lang="sr-Latn-RS" b="1" dirty="0"/>
              <a:t>1) </a:t>
            </a:r>
            <a:r>
              <a:rPr lang="sr-Latn-RS" dirty="0"/>
              <a:t>prijem, prenos i izvršenje naloga koji se odnose na kupovinu i prodaju digitalne imovine za račun trećih lica; </a:t>
            </a:r>
            <a:r>
              <a:rPr lang="sr-Latn-RS" b="1" dirty="0"/>
              <a:t>2) </a:t>
            </a:r>
            <a:r>
              <a:rPr lang="sr-Latn-RS" dirty="0"/>
              <a:t>usluge kupovine i prodaje digitalne imovine za gotov novac i/ili sredstva na računu i/ili elektronski novac; </a:t>
            </a:r>
            <a:r>
              <a:rPr lang="sr-Latn-RS" b="1" dirty="0"/>
              <a:t>3) </a:t>
            </a:r>
            <a:r>
              <a:rPr lang="sr-Latn-RS" dirty="0"/>
              <a:t>usluge zamene digitalne imovine za drugu digitalnu imovinu; </a:t>
            </a:r>
            <a:r>
              <a:rPr lang="sr-Latn-RS" b="1" dirty="0"/>
              <a:t>4) </a:t>
            </a:r>
            <a:r>
              <a:rPr lang="sr-Latn-RS" dirty="0"/>
              <a:t>čuvanje i administriranje digitalne imovine za račun korisnika digitalne imovine i sa tim povezane usluge; </a:t>
            </a:r>
            <a:r>
              <a:rPr lang="sr-Latn-RS" b="1" dirty="0"/>
              <a:t>5) </a:t>
            </a:r>
            <a:r>
              <a:rPr lang="sr-Latn-RS" dirty="0"/>
              <a:t>usluge u vezi sa izdavanjem, ponudom i prodajom digitalne imovine, sa obavezom njenog otkupa (pokroviteljstvo) ili bez te obaveze (agentura); </a:t>
            </a:r>
            <a:r>
              <a:rPr lang="sr-Latn-RS" b="1" dirty="0"/>
              <a:t>6) </a:t>
            </a:r>
            <a:r>
              <a:rPr lang="sr-Latn-RS" dirty="0"/>
              <a:t>vođenje registra založnog prava na digitalnoj imovini; </a:t>
            </a:r>
            <a:r>
              <a:rPr lang="sr-Latn-RS" b="1" dirty="0"/>
              <a:t>7) </a:t>
            </a:r>
            <a:r>
              <a:rPr lang="sr-Latn-RS" dirty="0"/>
              <a:t>usluge prihvatanja/prenosa digitalne imovine; </a:t>
            </a:r>
            <a:r>
              <a:rPr lang="sr-Latn-RS" b="1" dirty="0"/>
              <a:t>8) </a:t>
            </a:r>
            <a:r>
              <a:rPr lang="sr-Latn-RS" dirty="0"/>
              <a:t>upravljanje portfoliom digitalne imovine; </a:t>
            </a:r>
            <a:r>
              <a:rPr lang="sr-Latn-RS" b="1" dirty="0"/>
              <a:t>9) </a:t>
            </a:r>
            <a:r>
              <a:rPr lang="sr-Latn-RS" dirty="0"/>
              <a:t>organizovanje platforme za trgovanje digitalnom imovinom.</a:t>
            </a:r>
          </a:p>
          <a:p>
            <a:endParaRPr lang="en-US" dirty="0"/>
          </a:p>
        </p:txBody>
      </p:sp>
    </p:spTree>
    <p:extLst>
      <p:ext uri="{BB962C8B-B14F-4D97-AF65-F5344CB8AC3E}">
        <p14:creationId xmlns:p14="http://schemas.microsoft.com/office/powerpoint/2010/main" val="893976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Pružaoci usluga povezanih s digitalnom imovinom 2/3</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94021"/>
            <a:ext cx="8825659" cy="3725779"/>
          </a:xfrm>
        </p:spPr>
        <p:txBody>
          <a:bodyPr>
            <a:normAutofit/>
          </a:bodyPr>
          <a:lstStyle/>
          <a:p>
            <a:r>
              <a:rPr lang="sr-Latn-RS" dirty="0"/>
              <a:t>Prema Zakonu o digitalnoj imovini, pružaoci usluga povezanih s digitalnom imovinom (osim pružalaca savetodavnih usluga) moraju da pribave dozvolu nadležnog organa.</a:t>
            </a:r>
          </a:p>
          <a:p>
            <a:r>
              <a:rPr lang="sr-Latn-RS" dirty="0"/>
              <a:t>Većini pružaoca usluga će biti potrebna dozvola oba nadležna organa, odnosno i NBS i Komisije.</a:t>
            </a:r>
          </a:p>
          <a:p>
            <a:r>
              <a:rPr lang="sr-Latn-RS" dirty="0"/>
              <a:t>Propisan je niz uslova koji pružaoci uslova moraju da ispune, uključujući i minimalni kapital neophodan za dobijanje dozvole. Taj kapital se kreće između 20.000 i 125.000 EUR, a zavisi od tipa usluge kojima će se konkretan pružalac usluga baviti.</a:t>
            </a:r>
          </a:p>
          <a:p>
            <a:r>
              <a:rPr lang="sr-Latn-RS" dirty="0"/>
              <a:t>Većina propisanih uslova, npr. dokazivanje porekla kapitala, neosuđivanost uprave, i slično, su karakteristični za finansijske institucije.</a:t>
            </a:r>
            <a:endParaRPr lang="en-US" dirty="0"/>
          </a:p>
        </p:txBody>
      </p:sp>
    </p:spTree>
    <p:extLst>
      <p:ext uri="{BB962C8B-B14F-4D97-AF65-F5344CB8AC3E}">
        <p14:creationId xmlns:p14="http://schemas.microsoft.com/office/powerpoint/2010/main" val="895008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Pružaoci usluga povezanih s digitalnom imovinom 3/3</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94021"/>
            <a:ext cx="8825659" cy="4235116"/>
          </a:xfrm>
        </p:spPr>
        <p:txBody>
          <a:bodyPr/>
          <a:lstStyle/>
          <a:p>
            <a:r>
              <a:rPr lang="sr-Latn-RS" dirty="0"/>
              <a:t>Zakon o digitalnoj imovini uređuje i način na koji pružaoci usluga mogu da posluju. Generalno govoreći, ta pravila liče na pravila koja uređuju poslovanje postojećih finansijskih institucija (npr. brokersko-dilerskih društava ili platnih institucija).</a:t>
            </a:r>
          </a:p>
          <a:p>
            <a:r>
              <a:rPr lang="sr-Latn-RS" dirty="0"/>
              <a:t>Predviđene su odredbe koje štite korisnike usluga, a koje se odnose na zaštitu podataka o ličnosti, poslovnu tajnu, pravo na prigovor, zaštotu novčanih sredstava korisnika, i dr.</a:t>
            </a:r>
          </a:p>
          <a:p>
            <a:r>
              <a:rPr lang="sr-Latn-RS" dirty="0"/>
              <a:t>Rudarenje digitalne imovine nije regulisano Zakonom o digitalnoj imovini i može da se obavlja slobodno, i kao fizičko i kao pravno lice.</a:t>
            </a:r>
          </a:p>
        </p:txBody>
      </p:sp>
    </p:spTree>
    <p:extLst>
      <p:ext uri="{BB962C8B-B14F-4D97-AF65-F5344CB8AC3E}">
        <p14:creationId xmlns:p14="http://schemas.microsoft.com/office/powerpoint/2010/main" val="600420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Izdavanje digitalne imovine</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77979"/>
            <a:ext cx="8825659" cy="3741821"/>
          </a:xfrm>
        </p:spPr>
        <p:txBody>
          <a:bodyPr/>
          <a:lstStyle/>
          <a:p>
            <a:r>
              <a:rPr lang="sr-Latn-RS" altLang="en-US" dirty="0"/>
              <a:t>Digitalna imovina ima globalni karakter, te može da se izdaje (kreira) kako u Srbiji tako i u inostranstvu.</a:t>
            </a:r>
          </a:p>
          <a:p>
            <a:r>
              <a:rPr lang="sr-Latn-RS" altLang="en-US" dirty="0"/>
              <a:t>Ukoliko se digitalna imovina izdaje u Srbiji, izdavalac mora da poštuje propise Republike Srbije, pre svega Zakon o digitalnoj imovini.</a:t>
            </a:r>
          </a:p>
          <a:p>
            <a:r>
              <a:rPr lang="sr-Latn-RS" altLang="en-US" dirty="0"/>
              <a:t>Ukoliko se digitalna imovina izdaje u inostranstvu izdavalac treba da vodi računa o pravu zemlje u kojoj izdaje tu digitalnu imovinu, ali i o pravu svake zemlje gde planira da tu imovinu nudi.</a:t>
            </a:r>
          </a:p>
          <a:p>
            <a:r>
              <a:rPr lang="sr-Latn-RS" altLang="en-US" dirty="0"/>
              <a:t>Prilikom izdavanja digitalne imovine najčešće se objavljuje beli papir. </a:t>
            </a:r>
          </a:p>
          <a:p>
            <a:r>
              <a:rPr lang="sr-Latn-RS" altLang="en-US" dirty="0"/>
              <a:t>Zakon o digitalnoj imovini predviđa proceduru za odobrenje belog papira, pri čemu beli papir može da se objavi i bez odobrenja – ali u tom slučaju izdavalac ne sme da reklamira emisiju.</a:t>
            </a:r>
          </a:p>
          <a:p>
            <a:endParaRPr lang="sr-Latn-RS" altLang="en-US" dirty="0"/>
          </a:p>
          <a:p>
            <a:endParaRPr lang="en-US" dirty="0"/>
          </a:p>
        </p:txBody>
      </p:sp>
    </p:spTree>
    <p:extLst>
      <p:ext uri="{BB962C8B-B14F-4D97-AF65-F5344CB8AC3E}">
        <p14:creationId xmlns:p14="http://schemas.microsoft.com/office/powerpoint/2010/main" val="2278780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Grupno finansiranje – </a:t>
            </a:r>
            <a:r>
              <a:rPr lang="sr-Latn-RS" i="1" dirty="0"/>
              <a:t>crowdfunding </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77978"/>
            <a:ext cx="9047825" cy="4186989"/>
          </a:xfrm>
        </p:spPr>
        <p:txBody>
          <a:bodyPr>
            <a:normAutofit/>
          </a:bodyPr>
          <a:lstStyle/>
          <a:p>
            <a:r>
              <a:rPr lang="sr-Latn-RS" altLang="en-US" dirty="0"/>
              <a:t>Čest razlog za izdavanje digitalnih tokena jeste prikupljanje novčanih sredstava za određenu svrhu, najčešće za ostvarivanje poslovnog poduhvata. </a:t>
            </a:r>
          </a:p>
          <a:p>
            <a:r>
              <a:rPr lang="sr-Latn-RS" altLang="en-US" dirty="0"/>
              <a:t>U ovom pogledu je izdavanje digitalnih tokena po svojoj svrsi slično izdavanju HoV, a ti tokeni se nazivaju investicioni tokeni.</a:t>
            </a:r>
          </a:p>
          <a:p>
            <a:r>
              <a:rPr lang="sr-Latn-RS" altLang="en-US" dirty="0"/>
              <a:t>Procedura i uslovi za izdavanje digitalnih tokena su značajno lakši od onih za izdavanje HoV, te se iz tog razloga mnoga mala i srednja preduzeća mogu opredeliti za njih.</a:t>
            </a:r>
          </a:p>
          <a:p>
            <a:r>
              <a:rPr lang="sr-Latn-RS" dirty="0"/>
              <a:t>Prema Zakonu o digitalnoj imovini moguće je izdati i HoV u obliku digitalnog tokena, uz ispunjavanje određenih uslova. Naime, HoV u obliku digitalnih tokena ne mogu da imaju karakteristike akcija ili da budu zamenljivi za akcije, a maksimalna vrednost HoV koju na ovaj način u okviru 12 meseci može da izda jedan izdavalac ne sme da pređe tri miliona evra.</a:t>
            </a:r>
            <a:endParaRPr lang="en-US" dirty="0"/>
          </a:p>
        </p:txBody>
      </p:sp>
    </p:spTree>
    <p:extLst>
      <p:ext uri="{BB962C8B-B14F-4D97-AF65-F5344CB8AC3E}">
        <p14:creationId xmlns:p14="http://schemas.microsoft.com/office/powerpoint/2010/main" val="4168246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Sekundarno trgovanje digitalnom imovinom 1/3</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77979"/>
            <a:ext cx="8825659" cy="3741821"/>
          </a:xfrm>
        </p:spPr>
        <p:txBody>
          <a:bodyPr>
            <a:normAutofit lnSpcReduction="10000"/>
          </a:bodyPr>
          <a:lstStyle/>
          <a:p>
            <a:r>
              <a:rPr lang="sr-Latn-RS" altLang="en-US" dirty="0"/>
              <a:t>U Srbiji je sekundarno trgovanje digitalnom imovinom dozvoljeno, bez obzira na to da li je ta digitalna imovina izdata u zemlji ili u inostranstvu.</a:t>
            </a:r>
          </a:p>
          <a:p>
            <a:r>
              <a:rPr lang="sr-Latn-RS" altLang="en-US" dirty="0"/>
              <a:t>Postoji više oblika trgovanja, od kojih je najprostiji direktan prenos digitalne imovine. Primera radi, ja mogu da prodam (ili poklonim) svoju digitalnu imovinu bilo kome iz publike.</a:t>
            </a:r>
          </a:p>
          <a:p>
            <a:r>
              <a:rPr lang="sr-Latn-RS" altLang="en-US" dirty="0"/>
              <a:t>Ipak, češće je da se u trgovanju koriste posrednici, poput tzv. kriptomenjačnica i kriptoberzi.</a:t>
            </a:r>
          </a:p>
          <a:p>
            <a:r>
              <a:rPr lang="sr-Latn-RS" altLang="en-US" dirty="0"/>
              <a:t>Osnovna razlika između kriptomenjačnice i kriptoberze je u tome što kriptomenjačnica sama kupuje i prodaje digitalnu imovinu, dok na kriptoberzi trguju dva korisnika međusobno. </a:t>
            </a:r>
          </a:p>
          <a:p>
            <a:r>
              <a:rPr lang="sr-Latn-RS" altLang="en-US" dirty="0"/>
              <a:t>Ipak, iz ugla prosečnog korisnika, razlike između kriptomenjačnica i kriptoberzi su relativno male.</a:t>
            </a:r>
          </a:p>
          <a:p>
            <a:endParaRPr lang="sr-Latn-RS" altLang="en-US" dirty="0"/>
          </a:p>
          <a:p>
            <a:endParaRPr lang="sr-Latn-RS" altLang="en-US" dirty="0"/>
          </a:p>
          <a:p>
            <a:endParaRPr lang="en-US" dirty="0"/>
          </a:p>
        </p:txBody>
      </p:sp>
    </p:spTree>
    <p:extLst>
      <p:ext uri="{BB962C8B-B14F-4D97-AF65-F5344CB8AC3E}">
        <p14:creationId xmlns:p14="http://schemas.microsoft.com/office/powerpoint/2010/main" val="286752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Sekundarno trgovanje digitalnom imovinom 2/3</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77979"/>
            <a:ext cx="8825659" cy="3741821"/>
          </a:xfrm>
        </p:spPr>
        <p:txBody>
          <a:bodyPr/>
          <a:lstStyle/>
          <a:p>
            <a:r>
              <a:rPr lang="sr-Latn-RS" altLang="en-US" dirty="0"/>
              <a:t>Direktno plaćanje digitalnom imovinom u maloprodaji nije dozvoljeno. To praktično znači da nećete moći da uđete u supermarket i da na kasi zamenite bitkoin za robu.</a:t>
            </a:r>
          </a:p>
          <a:p>
            <a:r>
              <a:rPr lang="sr-Latn-RS" altLang="en-US" dirty="0"/>
              <a:t>Ipak, dozvoljeno je indirektno plaćanje digitalnom imovinom – u smislu da pružalac usluga može da primi bitkoin od kupca, a da onda prodavcu uplati odgovarajuću količinu dinara. </a:t>
            </a:r>
          </a:p>
          <a:p>
            <a:r>
              <a:rPr lang="sr-Latn-RS" altLang="en-US" dirty="0"/>
              <a:t>Da bi pružalac usluga obavljao ovu delatnost on mora da za to ima dozvolu nadležnog organa.</a:t>
            </a:r>
          </a:p>
          <a:p>
            <a:r>
              <a:rPr lang="sr-Latn-RS" altLang="en-US" dirty="0"/>
              <a:t>Treba imati u vidu da se ovo ograničenje odnosi samo na maloprodaju kao takvu, odnosno da jedno lice može drugom da proda (tj. da sa njim razmeni) neku stvar za bitkoin.</a:t>
            </a:r>
          </a:p>
          <a:p>
            <a:endParaRPr lang="sr-Latn-RS" altLang="en-US" dirty="0"/>
          </a:p>
          <a:p>
            <a:endParaRPr lang="sr-Latn-RS" altLang="en-US" dirty="0"/>
          </a:p>
          <a:p>
            <a:endParaRPr lang="sr-Latn-RS" altLang="en-US" dirty="0"/>
          </a:p>
          <a:p>
            <a:endParaRPr lang="en-US" dirty="0"/>
          </a:p>
        </p:txBody>
      </p:sp>
    </p:spTree>
    <p:extLst>
      <p:ext uri="{BB962C8B-B14F-4D97-AF65-F5344CB8AC3E}">
        <p14:creationId xmlns:p14="http://schemas.microsoft.com/office/powerpoint/2010/main" val="2329276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Sekundarno trgovanje digitalnom imovinom 3/3</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77979"/>
            <a:ext cx="8825659" cy="3741821"/>
          </a:xfrm>
        </p:spPr>
        <p:txBody>
          <a:bodyPr/>
          <a:lstStyle/>
          <a:p>
            <a:r>
              <a:rPr lang="sr-Latn-RS" altLang="en-US" dirty="0"/>
              <a:t>Pravnim licima je dozvoljeno da ulažu u digitalnu imovinu, kao i da tu digitalnu imovinu prodaju ili razmenjuju. </a:t>
            </a:r>
          </a:p>
          <a:p>
            <a:r>
              <a:rPr lang="sr-Latn-RS" altLang="en-US" dirty="0"/>
              <a:t>Postoji ograničenje u pogledu ulaganja digitalne imovine u kapital pravnih lica, u smislu da je moguće ulagati samo digitalne tokene, i to one digitalne tokene koji se nalaze na listi koju objavljuje Komisija.</a:t>
            </a:r>
          </a:p>
          <a:p>
            <a:r>
              <a:rPr lang="sr-Latn-RS" altLang="en-US" dirty="0"/>
              <a:t>Pravna lica koja ne koriste usluge posrednika, već samostalno trguju virtuelnim valutama, moraju da o tome podnose izveštaje NBS.</a:t>
            </a:r>
          </a:p>
          <a:p>
            <a:endParaRPr lang="sr-Latn-RS" altLang="en-US" dirty="0"/>
          </a:p>
          <a:p>
            <a:endParaRPr lang="sr-Latn-RS" altLang="en-US" dirty="0"/>
          </a:p>
          <a:p>
            <a:endParaRPr lang="sr-Latn-RS" altLang="en-US" dirty="0"/>
          </a:p>
          <a:p>
            <a:endParaRPr lang="sr-Latn-RS" altLang="en-US" dirty="0"/>
          </a:p>
          <a:p>
            <a:endParaRPr lang="en-US" dirty="0"/>
          </a:p>
        </p:txBody>
      </p:sp>
    </p:spTree>
    <p:extLst>
      <p:ext uri="{BB962C8B-B14F-4D97-AF65-F5344CB8AC3E}">
        <p14:creationId xmlns:p14="http://schemas.microsoft.com/office/powerpoint/2010/main" val="3890628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Rizici ulaganja u digitalnu imovinu</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77979"/>
            <a:ext cx="8825659" cy="3741821"/>
          </a:xfrm>
        </p:spPr>
        <p:txBody>
          <a:bodyPr/>
          <a:lstStyle/>
          <a:p>
            <a:r>
              <a:rPr lang="sr-Latn-RS" altLang="en-US" dirty="0"/>
              <a:t>Investitori sve više ulažu u digitalnu imovinu, a portali su preplavljeni člancima o rastu i padu vrednosti pojedinih virtuelnih valuta, najčešće bitkoina.</a:t>
            </a:r>
          </a:p>
          <a:p>
            <a:r>
              <a:rPr lang="sr-Latn-RS" altLang="en-US" dirty="0"/>
              <a:t>Cena digitalne imovine je izuzetno volatilna, te nije neuobičajeno da virtuelna valuta u toku jednog dana dobije ili izgubi 10% svoje vrednosti. Često se dešava da se vrednost neke virtuelne valute u roku od nekoliko dana (ponekad čak sati) duplira ili prepolovi.</a:t>
            </a:r>
          </a:p>
          <a:p>
            <a:r>
              <a:rPr lang="sr-Latn-RS" altLang="en-US" dirty="0"/>
              <a:t>Iz tog razloga se može reći da je teško predvideti kretanja na tržištu digitalne imovine, tako da ima smisla upozoriti sve potencijalne ulagače da postoji realna mogućnost da će izgubiti značajan deo uloženih sredstava.</a:t>
            </a:r>
          </a:p>
          <a:p>
            <a:endParaRPr lang="sr-Latn-RS" altLang="en-US" dirty="0"/>
          </a:p>
          <a:p>
            <a:endParaRPr lang="en-US" dirty="0"/>
          </a:p>
        </p:txBody>
      </p:sp>
    </p:spTree>
    <p:extLst>
      <p:ext uri="{BB962C8B-B14F-4D97-AF65-F5344CB8AC3E}">
        <p14:creationId xmlns:p14="http://schemas.microsoft.com/office/powerpoint/2010/main" val="141040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Zloupotrebe na tržištu digitalne imovine</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77979"/>
            <a:ext cx="8825659" cy="3741821"/>
          </a:xfrm>
        </p:spPr>
        <p:txBody>
          <a:bodyPr/>
          <a:lstStyle/>
          <a:p>
            <a:r>
              <a:rPr lang="sr-Latn-RS" altLang="en-US" dirty="0"/>
              <a:t>Budući da se cena digitalne imovine formira na globalnom nivou, regulatorima je teško da suzbiju manipulacije i insajdersko trgovanje. </a:t>
            </a:r>
          </a:p>
          <a:p>
            <a:r>
              <a:rPr lang="sr-Latn-RS" altLang="en-US" dirty="0"/>
              <a:t>Posebno je teško suzbiti manipulacije i insajdersko trgovanje koje se odnosi na digitalnu imovinu sa malom tržišnom kapitalizacijom (relativno je teško manipulisati cenom bitkoina, imajući u vidu obim trgovanja).</a:t>
            </a:r>
          </a:p>
          <a:p>
            <a:r>
              <a:rPr lang="sr-Latn-RS" altLang="en-US" dirty="0"/>
              <a:t>Kod ulaganja u digitalne tokene, ili u virtuelne valute koje su usko povezane sa nekim konkretnim projektom, postoji realna bojazan da će neko blizak izdavaocu imati informacije o izdavaočevim planovima pre drugih ulagača, i da će te informacije iskoristiti za sticanje dobiti.</a:t>
            </a:r>
          </a:p>
          <a:p>
            <a:endParaRPr lang="sr-Latn-RS" altLang="en-US" dirty="0"/>
          </a:p>
          <a:p>
            <a:endParaRPr lang="en-US" dirty="0"/>
          </a:p>
        </p:txBody>
      </p:sp>
    </p:spTree>
    <p:extLst>
      <p:ext uri="{BB962C8B-B14F-4D97-AF65-F5344CB8AC3E}">
        <p14:creationId xmlns:p14="http://schemas.microsoft.com/office/powerpoint/2010/main" val="1340407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D2E2-E69E-42C6-81A0-8FDB9A8303EB}"/>
              </a:ext>
            </a:extLst>
          </p:cNvPr>
          <p:cNvSpPr>
            <a:spLocks noGrp="1"/>
          </p:cNvSpPr>
          <p:nvPr>
            <p:ph type="title"/>
          </p:nvPr>
        </p:nvSpPr>
        <p:spPr/>
        <p:txBody>
          <a:bodyPr/>
          <a:lstStyle/>
          <a:p>
            <a:r>
              <a:rPr lang="sr-Latn-RS" dirty="0"/>
              <a:t>Finalne napomene</a:t>
            </a:r>
            <a:endParaRPr lang="en-US" dirty="0"/>
          </a:p>
        </p:txBody>
      </p:sp>
      <p:sp>
        <p:nvSpPr>
          <p:cNvPr id="3" name="Content Placeholder 2">
            <a:extLst>
              <a:ext uri="{FF2B5EF4-FFF2-40B4-BE49-F238E27FC236}">
                <a16:creationId xmlns:a16="http://schemas.microsoft.com/office/drawing/2014/main" id="{82818956-8C25-40AB-AC29-2065325FB139}"/>
              </a:ext>
            </a:extLst>
          </p:cNvPr>
          <p:cNvSpPr>
            <a:spLocks noGrp="1"/>
          </p:cNvSpPr>
          <p:nvPr>
            <p:ph idx="1"/>
          </p:nvPr>
        </p:nvSpPr>
        <p:spPr>
          <a:xfrm>
            <a:off x="1154954" y="2277979"/>
            <a:ext cx="8825659" cy="3741821"/>
          </a:xfrm>
        </p:spPr>
        <p:txBody>
          <a:bodyPr/>
          <a:lstStyle/>
          <a:p>
            <a:r>
              <a:rPr lang="sr-Latn-RS" altLang="en-US" dirty="0"/>
              <a:t>Zakon o digitalnoj imovini još uvek nije počeo da se primenjuje, a nisu usvojeni ni neophodni podzakonski akti, te trenutno nisu poznati svi detalji pravnog okvira.</a:t>
            </a:r>
          </a:p>
          <a:p>
            <a:r>
              <a:rPr lang="sr-Latn-RS" altLang="en-US" dirty="0"/>
              <a:t>Isto važi i za poreske propise koji se odnose na digitalnu imovinu.</a:t>
            </a:r>
          </a:p>
          <a:p>
            <a:r>
              <a:rPr lang="sr-Latn-RS" dirty="0"/>
              <a:t>Još jednom – treba biti oprezan prilikom ulaganja u digitalnu imovinu, mogući su značajni gubici.</a:t>
            </a:r>
          </a:p>
        </p:txBody>
      </p:sp>
    </p:spTree>
    <p:extLst>
      <p:ext uri="{BB962C8B-B14F-4D97-AF65-F5344CB8AC3E}">
        <p14:creationId xmlns:p14="http://schemas.microsoft.com/office/powerpoint/2010/main" val="15684767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{8C5BD71E-491E-42BE-B121-2448729E73BA}tf02900722</Template>
  <TotalTime>71479</TotalTime>
  <Words>1738</Words>
  <Application>Microsoft Office PowerPoint</Application>
  <PresentationFormat>Widescreen</PresentationFormat>
  <Paragraphs>90</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Century Gothic</vt:lpstr>
      <vt:lpstr>Wingdings</vt:lpstr>
      <vt:lpstr>Wingdings 3</vt:lpstr>
      <vt:lpstr>Ion Boardroom</vt:lpstr>
      <vt:lpstr>Digitalna imovina </vt:lpstr>
      <vt:lpstr>Dušan Romčević</vt:lpstr>
      <vt:lpstr>Digitalna imovina – regulacija</vt:lpstr>
      <vt:lpstr>Digitalna imovina – pojam i vrste 1/3</vt:lpstr>
      <vt:lpstr>Digitalna imovina – pojam i vrste 2/3</vt:lpstr>
      <vt:lpstr>Digitalna imovina – pojam i vrste 3/3</vt:lpstr>
      <vt:lpstr>Pružaoci usluga povezanih s digitalnom imovinom 1/3</vt:lpstr>
      <vt:lpstr>Pružaoci usluga povezanih s digitalnom imovinom 2/3</vt:lpstr>
      <vt:lpstr>Pružaoci usluga povezanih s digitalnom imovinom 3/3</vt:lpstr>
      <vt:lpstr>Izdavanje digitalne imovine</vt:lpstr>
      <vt:lpstr>Grupno finansiranje – crowdfunding </vt:lpstr>
      <vt:lpstr>Sekundarno trgovanje digitalnom imovinom 1/3</vt:lpstr>
      <vt:lpstr>Sekundarno trgovanje digitalnom imovinom 2/3</vt:lpstr>
      <vt:lpstr>Sekundarno trgovanje digitalnom imovinom 3/3</vt:lpstr>
      <vt:lpstr>Rizici ulaganja u digitalnu imovinu</vt:lpstr>
      <vt:lpstr>Zloupotrebe na tržištu digitalne imovine</vt:lpstr>
      <vt:lpstr>Finalne napomene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Dusan Romcevic</dc:creator>
  <cp:lastModifiedBy>Vladimir Kostic</cp:lastModifiedBy>
  <cp:revision>45</cp:revision>
  <dcterms:created xsi:type="dcterms:W3CDTF">2021-03-03T08:42:37Z</dcterms:created>
  <dcterms:modified xsi:type="dcterms:W3CDTF">2022-02-01T20:41:28Z</dcterms:modified>
</cp:coreProperties>
</file>