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5"/>
  </p:notesMasterIdLst>
  <p:sldIdLst>
    <p:sldId id="260" r:id="rId2"/>
    <p:sldId id="323" r:id="rId3"/>
    <p:sldId id="324" r:id="rId4"/>
    <p:sldId id="325" r:id="rId5"/>
    <p:sldId id="326" r:id="rId6"/>
    <p:sldId id="327" r:id="rId7"/>
    <p:sldId id="328" r:id="rId8"/>
    <p:sldId id="329" r:id="rId9"/>
    <p:sldId id="330" r:id="rId10"/>
    <p:sldId id="331" r:id="rId11"/>
    <p:sldId id="332" r:id="rId12"/>
    <p:sldId id="333" r:id="rId13"/>
    <p:sldId id="334" r:id="rId14"/>
    <p:sldId id="264" r:id="rId15"/>
    <p:sldId id="283" r:id="rId16"/>
    <p:sldId id="284" r:id="rId17"/>
    <p:sldId id="285" r:id="rId18"/>
    <p:sldId id="261" r:id="rId19"/>
    <p:sldId id="267" r:id="rId20"/>
    <p:sldId id="278" r:id="rId21"/>
    <p:sldId id="304" r:id="rId22"/>
    <p:sldId id="270" r:id="rId23"/>
    <p:sldId id="271" r:id="rId24"/>
    <p:sldId id="272" r:id="rId25"/>
    <p:sldId id="275" r:id="rId26"/>
    <p:sldId id="276" r:id="rId27"/>
    <p:sldId id="277" r:id="rId28"/>
    <p:sldId id="294" r:id="rId29"/>
    <p:sldId id="295" r:id="rId30"/>
    <p:sldId id="279" r:id="rId31"/>
    <p:sldId id="280" r:id="rId32"/>
    <p:sldId id="293" r:id="rId33"/>
    <p:sldId id="335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smina Miletic" initials="JM" lastIdx="37" clrIdx="0">
    <p:extLst>
      <p:ext uri="{19B8F6BF-5375-455C-9EA6-DF929625EA0E}">
        <p15:presenceInfo xmlns:p15="http://schemas.microsoft.com/office/powerpoint/2012/main" userId="d4d478894f67847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DEDE"/>
    <a:srgbClr val="3550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355030-9AFA-4FBA-A126-217EA3FD6DB9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E76099-6FC1-4743-A03D-74A64F38C9AC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sr-Cyrl-RS" sz="2400" dirty="0"/>
            <a:t>Дугује</a:t>
          </a:r>
          <a:endParaRPr lang="en-US" sz="2400" dirty="0"/>
        </a:p>
      </dgm:t>
    </dgm:pt>
    <dgm:pt modelId="{1CDC0709-1C06-4738-9D49-08E9A8DAD20D}" type="parTrans" cxnId="{94C51C03-FA4F-43B8-8993-6C19DE588D6F}">
      <dgm:prSet/>
      <dgm:spPr/>
      <dgm:t>
        <a:bodyPr/>
        <a:lstStyle/>
        <a:p>
          <a:endParaRPr lang="en-US"/>
        </a:p>
      </dgm:t>
    </dgm:pt>
    <dgm:pt modelId="{ECE56744-F48E-4D2A-99D3-F4F0B8C3E667}" type="sibTrans" cxnId="{94C51C03-FA4F-43B8-8993-6C19DE588D6F}">
      <dgm:prSet/>
      <dgm:spPr/>
      <dgm:t>
        <a:bodyPr/>
        <a:lstStyle/>
        <a:p>
          <a:endParaRPr lang="en-US"/>
        </a:p>
      </dgm:t>
    </dgm:pt>
    <dgm:pt modelId="{987D45D2-600C-4BBB-B5A9-B6FA4EE1FC6B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sr-Cyrl-RS" sz="1600" dirty="0"/>
            <a:t>Готовина</a:t>
          </a:r>
          <a:endParaRPr lang="en-US" sz="1600" dirty="0"/>
        </a:p>
      </dgm:t>
    </dgm:pt>
    <dgm:pt modelId="{5D9DB08F-B2BE-4694-B00C-D7817E42E3A5}" type="parTrans" cxnId="{FF2467C2-A82C-4AEB-A187-9B2F9B6849F3}">
      <dgm:prSet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/>
        </a:p>
      </dgm:t>
    </dgm:pt>
    <dgm:pt modelId="{690AF4AE-EE0D-4D94-8674-BB9EF6F54A9A}" type="sibTrans" cxnId="{FF2467C2-A82C-4AEB-A187-9B2F9B6849F3}">
      <dgm:prSet/>
      <dgm:spPr/>
      <dgm:t>
        <a:bodyPr/>
        <a:lstStyle/>
        <a:p>
          <a:endParaRPr lang="en-US"/>
        </a:p>
      </dgm:t>
    </dgm:pt>
    <dgm:pt modelId="{25761BFD-4F83-4D1F-8AF1-1D274DA12376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sr-Cyrl-RS" sz="1600" dirty="0"/>
            <a:t>Друга дигитална имовина </a:t>
          </a:r>
          <a:endParaRPr lang="en-US" sz="1600" dirty="0"/>
        </a:p>
      </dgm:t>
    </dgm:pt>
    <dgm:pt modelId="{4361A46B-8904-4F1D-8BB9-3DFFEA3C9017}" type="parTrans" cxnId="{B64A62DA-DF52-4BBA-826C-F4CB311374D6}">
      <dgm:prSet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/>
        </a:p>
      </dgm:t>
    </dgm:pt>
    <dgm:pt modelId="{27937997-DD74-4B47-AA71-C44267F1A77B}" type="sibTrans" cxnId="{B64A62DA-DF52-4BBA-826C-F4CB311374D6}">
      <dgm:prSet/>
      <dgm:spPr/>
      <dgm:t>
        <a:bodyPr/>
        <a:lstStyle/>
        <a:p>
          <a:endParaRPr lang="en-US"/>
        </a:p>
      </dgm:t>
    </dgm:pt>
    <dgm:pt modelId="{6314943E-A1CD-4470-9E88-37F3F3B62E59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sr-Cyrl-RS" sz="2400" dirty="0"/>
            <a:t>Потражује</a:t>
          </a:r>
          <a:endParaRPr lang="en-US" sz="2400" dirty="0"/>
        </a:p>
      </dgm:t>
    </dgm:pt>
    <dgm:pt modelId="{ABDF9EA0-F7EA-47E0-A150-1DE87FFBBB63}" type="parTrans" cxnId="{3CD42E95-BDB1-42A1-B23B-B3AB905F02DD}">
      <dgm:prSet/>
      <dgm:spPr/>
      <dgm:t>
        <a:bodyPr/>
        <a:lstStyle/>
        <a:p>
          <a:endParaRPr lang="en-US"/>
        </a:p>
      </dgm:t>
    </dgm:pt>
    <dgm:pt modelId="{6E925843-6CB3-4777-B7F5-0C26F365B3CB}" type="sibTrans" cxnId="{3CD42E95-BDB1-42A1-B23B-B3AB905F02DD}">
      <dgm:prSet/>
      <dgm:spPr/>
      <dgm:t>
        <a:bodyPr/>
        <a:lstStyle/>
        <a:p>
          <a:endParaRPr lang="en-US"/>
        </a:p>
      </dgm:t>
    </dgm:pt>
    <dgm:pt modelId="{2EA1A631-74A0-4B81-A699-33CB2ACB1A0B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sr-Cyrl-RS" sz="1600" dirty="0"/>
            <a:t>Сопствени капитал</a:t>
          </a:r>
          <a:endParaRPr lang="en-US" sz="1600" dirty="0"/>
        </a:p>
      </dgm:t>
    </dgm:pt>
    <dgm:pt modelId="{F7DC0A09-1D19-462E-8319-463EF8915945}" type="parTrans" cxnId="{F527861B-D3AB-4B92-BFD5-C8FDD630DE8C}">
      <dgm:prSet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/>
        </a:p>
      </dgm:t>
    </dgm:pt>
    <dgm:pt modelId="{A7DE3AA5-7964-4DDC-8395-28B26C5C99E2}" type="sibTrans" cxnId="{F527861B-D3AB-4B92-BFD5-C8FDD630DE8C}">
      <dgm:prSet/>
      <dgm:spPr/>
      <dgm:t>
        <a:bodyPr/>
        <a:lstStyle/>
        <a:p>
          <a:endParaRPr lang="en-US"/>
        </a:p>
      </dgm:t>
    </dgm:pt>
    <dgm:pt modelId="{6BD881DC-7ABF-4C2F-9E8C-6B30C3E1EB9B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sr-Cyrl-RS" sz="1600" dirty="0"/>
            <a:t>Финансијска обавеза</a:t>
          </a:r>
          <a:endParaRPr lang="en-US" sz="1600" dirty="0"/>
        </a:p>
      </dgm:t>
    </dgm:pt>
    <dgm:pt modelId="{40543CBD-C637-4923-BBDE-7C5108872C08}" type="parTrans" cxnId="{525F85E1-04F2-4AB9-9C40-9BE6B64421F8}">
      <dgm:prSet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/>
        </a:p>
      </dgm:t>
    </dgm:pt>
    <dgm:pt modelId="{F8948B50-6534-4CB1-95AF-DF7B86CDAFE5}" type="sibTrans" cxnId="{525F85E1-04F2-4AB9-9C40-9BE6B64421F8}">
      <dgm:prSet/>
      <dgm:spPr/>
      <dgm:t>
        <a:bodyPr/>
        <a:lstStyle/>
        <a:p>
          <a:endParaRPr lang="en-US"/>
        </a:p>
      </dgm:t>
    </dgm:pt>
    <dgm:pt modelId="{C4933046-90E1-4D51-B4A0-0CF49B01D380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sr-Cyrl-RS" sz="1400" dirty="0"/>
            <a:t>Приход од продаје/</a:t>
          </a:r>
          <a:r>
            <a:rPr lang="sr-Cyrl-RS" sz="1200" dirty="0"/>
            <a:t>остали пословни приход</a:t>
          </a:r>
          <a:endParaRPr lang="en-US" sz="1200" dirty="0"/>
        </a:p>
      </dgm:t>
    </dgm:pt>
    <dgm:pt modelId="{E0D1EC64-8CE6-4CCE-B501-18AAE9E5DAD5}" type="parTrans" cxnId="{880A7A70-CF14-4B93-8F07-8C9139979A82}">
      <dgm:prSet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/>
        </a:p>
      </dgm:t>
    </dgm:pt>
    <dgm:pt modelId="{114AA770-F95F-4C8A-B074-6DEDB50D3CF6}" type="sibTrans" cxnId="{880A7A70-CF14-4B93-8F07-8C9139979A82}">
      <dgm:prSet/>
      <dgm:spPr/>
      <dgm:t>
        <a:bodyPr/>
        <a:lstStyle/>
        <a:p>
          <a:endParaRPr lang="en-US"/>
        </a:p>
      </dgm:t>
    </dgm:pt>
    <dgm:pt modelId="{E32C49A4-C68B-48F3-AAD2-328000DA764C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sr-Cyrl-RS" sz="1400" dirty="0"/>
            <a:t>Расход/</a:t>
          </a:r>
        </a:p>
        <a:p>
          <a:r>
            <a:rPr lang="sr-Cyrl-RS" sz="1200" dirty="0"/>
            <a:t>капитализовано средство</a:t>
          </a:r>
          <a:endParaRPr lang="en-US" sz="1200" dirty="0"/>
        </a:p>
      </dgm:t>
    </dgm:pt>
    <dgm:pt modelId="{416E9750-15D6-4AE8-AF51-F251048FE263}" type="parTrans" cxnId="{791568A0-EAF4-4D86-80AD-7A3EFF80234E}">
      <dgm:prSet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/>
        </a:p>
      </dgm:t>
    </dgm:pt>
    <dgm:pt modelId="{729A487E-34DA-4365-A181-C4D752A98EE7}" type="sibTrans" cxnId="{791568A0-EAF4-4D86-80AD-7A3EFF80234E}">
      <dgm:prSet/>
      <dgm:spPr/>
      <dgm:t>
        <a:bodyPr/>
        <a:lstStyle/>
        <a:p>
          <a:endParaRPr lang="en-US"/>
        </a:p>
      </dgm:t>
    </dgm:pt>
    <dgm:pt modelId="{26F8B3F8-CBA3-4CD3-B8BB-5403C4E82C45}" type="pres">
      <dgm:prSet presAssocID="{C3355030-9AFA-4FBA-A126-217EA3FD6DB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48B61C2-7F07-454A-9BBD-FAF445ED3B36}" type="pres">
      <dgm:prSet presAssocID="{9AE76099-6FC1-4743-A03D-74A64F38C9AC}" presName="root" presStyleCnt="0"/>
      <dgm:spPr/>
    </dgm:pt>
    <dgm:pt modelId="{2EA88776-446D-473E-B967-576133ACDDC7}" type="pres">
      <dgm:prSet presAssocID="{9AE76099-6FC1-4743-A03D-74A64F38C9AC}" presName="rootComposite" presStyleCnt="0"/>
      <dgm:spPr/>
    </dgm:pt>
    <dgm:pt modelId="{F7CF4760-8F1E-49B6-924A-B9F0EAC4E048}" type="pres">
      <dgm:prSet presAssocID="{9AE76099-6FC1-4743-A03D-74A64F38C9AC}" presName="rootText" presStyleLbl="node1" presStyleIdx="0" presStyleCnt="2"/>
      <dgm:spPr/>
    </dgm:pt>
    <dgm:pt modelId="{B6D47229-E4B6-4C48-A5CA-A5E3B1DEE617}" type="pres">
      <dgm:prSet presAssocID="{9AE76099-6FC1-4743-A03D-74A64F38C9AC}" presName="rootConnector" presStyleLbl="node1" presStyleIdx="0" presStyleCnt="2"/>
      <dgm:spPr/>
    </dgm:pt>
    <dgm:pt modelId="{A62CA8F0-D239-4285-A8C7-09F0D9273AE3}" type="pres">
      <dgm:prSet presAssocID="{9AE76099-6FC1-4743-A03D-74A64F38C9AC}" presName="childShape" presStyleCnt="0"/>
      <dgm:spPr/>
    </dgm:pt>
    <dgm:pt modelId="{5FD03AC8-258F-422A-8213-B68D888CDC96}" type="pres">
      <dgm:prSet presAssocID="{5D9DB08F-B2BE-4694-B00C-D7817E42E3A5}" presName="Name13" presStyleLbl="parChTrans1D2" presStyleIdx="0" presStyleCnt="6"/>
      <dgm:spPr/>
    </dgm:pt>
    <dgm:pt modelId="{5F9F3348-13A8-457B-92EB-E3429D9853B1}" type="pres">
      <dgm:prSet presAssocID="{987D45D2-600C-4BBB-B5A9-B6FA4EE1FC6B}" presName="childText" presStyleLbl="bgAcc1" presStyleIdx="0" presStyleCnt="6">
        <dgm:presLayoutVars>
          <dgm:bulletEnabled val="1"/>
        </dgm:presLayoutVars>
      </dgm:prSet>
      <dgm:spPr/>
    </dgm:pt>
    <dgm:pt modelId="{A6144295-2105-4DE9-B690-C7318FBDB4D9}" type="pres">
      <dgm:prSet presAssocID="{4361A46B-8904-4F1D-8BB9-3DFFEA3C9017}" presName="Name13" presStyleLbl="parChTrans1D2" presStyleIdx="1" presStyleCnt="6"/>
      <dgm:spPr/>
    </dgm:pt>
    <dgm:pt modelId="{30A2121F-069C-46B5-A8C6-9AF19314E20D}" type="pres">
      <dgm:prSet presAssocID="{25761BFD-4F83-4D1F-8AF1-1D274DA12376}" presName="childText" presStyleLbl="bgAcc1" presStyleIdx="1" presStyleCnt="6">
        <dgm:presLayoutVars>
          <dgm:bulletEnabled val="1"/>
        </dgm:presLayoutVars>
      </dgm:prSet>
      <dgm:spPr/>
    </dgm:pt>
    <dgm:pt modelId="{65C55081-F0E6-416A-BF7F-109B1977B9FD}" type="pres">
      <dgm:prSet presAssocID="{416E9750-15D6-4AE8-AF51-F251048FE263}" presName="Name13" presStyleLbl="parChTrans1D2" presStyleIdx="2" presStyleCnt="6"/>
      <dgm:spPr/>
    </dgm:pt>
    <dgm:pt modelId="{25C4BA12-8BD6-4D9A-B4BC-0C2355A98F6E}" type="pres">
      <dgm:prSet presAssocID="{E32C49A4-C68B-48F3-AAD2-328000DA764C}" presName="childText" presStyleLbl="bgAcc1" presStyleIdx="2" presStyleCnt="6">
        <dgm:presLayoutVars>
          <dgm:bulletEnabled val="1"/>
        </dgm:presLayoutVars>
      </dgm:prSet>
      <dgm:spPr/>
    </dgm:pt>
    <dgm:pt modelId="{005B16B5-864C-4065-93D4-51F6A2269CDC}" type="pres">
      <dgm:prSet presAssocID="{6314943E-A1CD-4470-9E88-37F3F3B62E59}" presName="root" presStyleCnt="0"/>
      <dgm:spPr/>
    </dgm:pt>
    <dgm:pt modelId="{CFB27955-CC64-436F-9BFC-CE13473D6F3A}" type="pres">
      <dgm:prSet presAssocID="{6314943E-A1CD-4470-9E88-37F3F3B62E59}" presName="rootComposite" presStyleCnt="0"/>
      <dgm:spPr/>
    </dgm:pt>
    <dgm:pt modelId="{53B12761-F1B0-4B17-9C07-BC0FC0EA7692}" type="pres">
      <dgm:prSet presAssocID="{6314943E-A1CD-4470-9E88-37F3F3B62E59}" presName="rootText" presStyleLbl="node1" presStyleIdx="1" presStyleCnt="2"/>
      <dgm:spPr/>
    </dgm:pt>
    <dgm:pt modelId="{1A9BEDC2-427F-44C2-B189-C18318EE1BFF}" type="pres">
      <dgm:prSet presAssocID="{6314943E-A1CD-4470-9E88-37F3F3B62E59}" presName="rootConnector" presStyleLbl="node1" presStyleIdx="1" presStyleCnt="2"/>
      <dgm:spPr/>
    </dgm:pt>
    <dgm:pt modelId="{6C2DEB2C-34E1-405A-944D-A501C78D50D7}" type="pres">
      <dgm:prSet presAssocID="{6314943E-A1CD-4470-9E88-37F3F3B62E59}" presName="childShape" presStyleCnt="0"/>
      <dgm:spPr/>
    </dgm:pt>
    <dgm:pt modelId="{185E740F-89D7-42A7-8CE5-072A9462A300}" type="pres">
      <dgm:prSet presAssocID="{F7DC0A09-1D19-462E-8319-463EF8915945}" presName="Name13" presStyleLbl="parChTrans1D2" presStyleIdx="3" presStyleCnt="6"/>
      <dgm:spPr/>
    </dgm:pt>
    <dgm:pt modelId="{15D19CBB-81BF-451E-93AB-0EAECF5AEC7E}" type="pres">
      <dgm:prSet presAssocID="{2EA1A631-74A0-4B81-A699-33CB2ACB1A0B}" presName="childText" presStyleLbl="bgAcc1" presStyleIdx="3" presStyleCnt="6">
        <dgm:presLayoutVars>
          <dgm:bulletEnabled val="1"/>
        </dgm:presLayoutVars>
      </dgm:prSet>
      <dgm:spPr/>
    </dgm:pt>
    <dgm:pt modelId="{512FFEF4-6AB2-4D7E-AC33-3E5B84D87BF6}" type="pres">
      <dgm:prSet presAssocID="{40543CBD-C637-4923-BBDE-7C5108872C08}" presName="Name13" presStyleLbl="parChTrans1D2" presStyleIdx="4" presStyleCnt="6"/>
      <dgm:spPr/>
    </dgm:pt>
    <dgm:pt modelId="{5F7E072A-98D4-418D-961F-F319AA86D8E4}" type="pres">
      <dgm:prSet presAssocID="{6BD881DC-7ABF-4C2F-9E8C-6B30C3E1EB9B}" presName="childText" presStyleLbl="bgAcc1" presStyleIdx="4" presStyleCnt="6">
        <dgm:presLayoutVars>
          <dgm:bulletEnabled val="1"/>
        </dgm:presLayoutVars>
      </dgm:prSet>
      <dgm:spPr/>
    </dgm:pt>
    <dgm:pt modelId="{0A5CCBD5-697E-48E4-801F-3CABFE6EF8CA}" type="pres">
      <dgm:prSet presAssocID="{E0D1EC64-8CE6-4CCE-B501-18AAE9E5DAD5}" presName="Name13" presStyleLbl="parChTrans1D2" presStyleIdx="5" presStyleCnt="6"/>
      <dgm:spPr/>
    </dgm:pt>
    <dgm:pt modelId="{A20B9530-681D-46BE-8DF6-D519B11A7BCE}" type="pres">
      <dgm:prSet presAssocID="{C4933046-90E1-4D51-B4A0-0CF49B01D380}" presName="childText" presStyleLbl="bgAcc1" presStyleIdx="5" presStyleCnt="6">
        <dgm:presLayoutVars>
          <dgm:bulletEnabled val="1"/>
        </dgm:presLayoutVars>
      </dgm:prSet>
      <dgm:spPr/>
    </dgm:pt>
  </dgm:ptLst>
  <dgm:cxnLst>
    <dgm:cxn modelId="{94C51C03-FA4F-43B8-8993-6C19DE588D6F}" srcId="{C3355030-9AFA-4FBA-A126-217EA3FD6DB9}" destId="{9AE76099-6FC1-4743-A03D-74A64F38C9AC}" srcOrd="0" destOrd="0" parTransId="{1CDC0709-1C06-4738-9D49-08E9A8DAD20D}" sibTransId="{ECE56744-F48E-4D2A-99D3-F4F0B8C3E667}"/>
    <dgm:cxn modelId="{45343F0A-2D01-4FAC-A883-ED4FD248F011}" type="presOf" srcId="{F7DC0A09-1D19-462E-8319-463EF8915945}" destId="{185E740F-89D7-42A7-8CE5-072A9462A300}" srcOrd="0" destOrd="0" presId="urn:microsoft.com/office/officeart/2005/8/layout/hierarchy3"/>
    <dgm:cxn modelId="{C0089E10-F9FD-429A-982C-050B4DA39791}" type="presOf" srcId="{5D9DB08F-B2BE-4694-B00C-D7817E42E3A5}" destId="{5FD03AC8-258F-422A-8213-B68D888CDC96}" srcOrd="0" destOrd="0" presId="urn:microsoft.com/office/officeart/2005/8/layout/hierarchy3"/>
    <dgm:cxn modelId="{1DBC8711-28EF-470A-AB0E-566DEA0C12B7}" type="presOf" srcId="{6314943E-A1CD-4470-9E88-37F3F3B62E59}" destId="{1A9BEDC2-427F-44C2-B189-C18318EE1BFF}" srcOrd="1" destOrd="0" presId="urn:microsoft.com/office/officeart/2005/8/layout/hierarchy3"/>
    <dgm:cxn modelId="{F527861B-D3AB-4B92-BFD5-C8FDD630DE8C}" srcId="{6314943E-A1CD-4470-9E88-37F3F3B62E59}" destId="{2EA1A631-74A0-4B81-A699-33CB2ACB1A0B}" srcOrd="0" destOrd="0" parTransId="{F7DC0A09-1D19-462E-8319-463EF8915945}" sibTransId="{A7DE3AA5-7964-4DDC-8395-28B26C5C99E2}"/>
    <dgm:cxn modelId="{0B4BB223-6786-4FE3-BAF9-8B03EE7464EB}" type="presOf" srcId="{E32C49A4-C68B-48F3-AAD2-328000DA764C}" destId="{25C4BA12-8BD6-4D9A-B4BC-0C2355A98F6E}" srcOrd="0" destOrd="0" presId="urn:microsoft.com/office/officeart/2005/8/layout/hierarchy3"/>
    <dgm:cxn modelId="{9856DB24-C1F7-4986-8C45-4543116D5C9A}" type="presOf" srcId="{C3355030-9AFA-4FBA-A126-217EA3FD6DB9}" destId="{26F8B3F8-CBA3-4CD3-B8BB-5403C4E82C45}" srcOrd="0" destOrd="0" presId="urn:microsoft.com/office/officeart/2005/8/layout/hierarchy3"/>
    <dgm:cxn modelId="{880A7A70-CF14-4B93-8F07-8C9139979A82}" srcId="{6314943E-A1CD-4470-9E88-37F3F3B62E59}" destId="{C4933046-90E1-4D51-B4A0-0CF49B01D380}" srcOrd="2" destOrd="0" parTransId="{E0D1EC64-8CE6-4CCE-B501-18AAE9E5DAD5}" sibTransId="{114AA770-F95F-4C8A-B074-6DEDB50D3CF6}"/>
    <dgm:cxn modelId="{3D3B4055-F9E2-400F-B16B-C3E50580AC26}" type="presOf" srcId="{E0D1EC64-8CE6-4CCE-B501-18AAE9E5DAD5}" destId="{0A5CCBD5-697E-48E4-801F-3CABFE6EF8CA}" srcOrd="0" destOrd="0" presId="urn:microsoft.com/office/officeart/2005/8/layout/hierarchy3"/>
    <dgm:cxn modelId="{7CCC3879-72A8-4263-B855-FF539CAEDE6D}" type="presOf" srcId="{C4933046-90E1-4D51-B4A0-0CF49B01D380}" destId="{A20B9530-681D-46BE-8DF6-D519B11A7BCE}" srcOrd="0" destOrd="0" presId="urn:microsoft.com/office/officeart/2005/8/layout/hierarchy3"/>
    <dgm:cxn modelId="{B8CD9485-DD60-46CF-A744-751DB924728F}" type="presOf" srcId="{416E9750-15D6-4AE8-AF51-F251048FE263}" destId="{65C55081-F0E6-416A-BF7F-109B1977B9FD}" srcOrd="0" destOrd="0" presId="urn:microsoft.com/office/officeart/2005/8/layout/hierarchy3"/>
    <dgm:cxn modelId="{65ED7E8C-5E49-4802-BE17-409E2EC4BCAC}" type="presOf" srcId="{9AE76099-6FC1-4743-A03D-74A64F38C9AC}" destId="{B6D47229-E4B6-4C48-A5CA-A5E3B1DEE617}" srcOrd="1" destOrd="0" presId="urn:microsoft.com/office/officeart/2005/8/layout/hierarchy3"/>
    <dgm:cxn modelId="{3CD42E95-BDB1-42A1-B23B-B3AB905F02DD}" srcId="{C3355030-9AFA-4FBA-A126-217EA3FD6DB9}" destId="{6314943E-A1CD-4470-9E88-37F3F3B62E59}" srcOrd="1" destOrd="0" parTransId="{ABDF9EA0-F7EA-47E0-A150-1DE87FFBBB63}" sibTransId="{6E925843-6CB3-4777-B7F5-0C26F365B3CB}"/>
    <dgm:cxn modelId="{791568A0-EAF4-4D86-80AD-7A3EFF80234E}" srcId="{9AE76099-6FC1-4743-A03D-74A64F38C9AC}" destId="{E32C49A4-C68B-48F3-AAD2-328000DA764C}" srcOrd="2" destOrd="0" parTransId="{416E9750-15D6-4AE8-AF51-F251048FE263}" sibTransId="{729A487E-34DA-4365-A181-C4D752A98EE7}"/>
    <dgm:cxn modelId="{DBDFDAAA-58E1-4F96-A5F6-39777BE28221}" type="presOf" srcId="{6314943E-A1CD-4470-9E88-37F3F3B62E59}" destId="{53B12761-F1B0-4B17-9C07-BC0FC0EA7692}" srcOrd="0" destOrd="0" presId="urn:microsoft.com/office/officeart/2005/8/layout/hierarchy3"/>
    <dgm:cxn modelId="{0E9B3FAE-A2CF-472F-9225-038EBA39C0AF}" type="presOf" srcId="{4361A46B-8904-4F1D-8BB9-3DFFEA3C9017}" destId="{A6144295-2105-4DE9-B690-C7318FBDB4D9}" srcOrd="0" destOrd="0" presId="urn:microsoft.com/office/officeart/2005/8/layout/hierarchy3"/>
    <dgm:cxn modelId="{CA42BEAF-F72E-45EF-A025-F03633B51AD8}" type="presOf" srcId="{25761BFD-4F83-4D1F-8AF1-1D274DA12376}" destId="{30A2121F-069C-46B5-A8C6-9AF19314E20D}" srcOrd="0" destOrd="0" presId="urn:microsoft.com/office/officeart/2005/8/layout/hierarchy3"/>
    <dgm:cxn modelId="{FD838AB0-EAAE-43A8-A684-0C709B11760B}" type="presOf" srcId="{9AE76099-6FC1-4743-A03D-74A64F38C9AC}" destId="{F7CF4760-8F1E-49B6-924A-B9F0EAC4E048}" srcOrd="0" destOrd="0" presId="urn:microsoft.com/office/officeart/2005/8/layout/hierarchy3"/>
    <dgm:cxn modelId="{AF9C0FB6-1099-41E1-9652-ECF16748BBA8}" type="presOf" srcId="{2EA1A631-74A0-4B81-A699-33CB2ACB1A0B}" destId="{15D19CBB-81BF-451E-93AB-0EAECF5AEC7E}" srcOrd="0" destOrd="0" presId="urn:microsoft.com/office/officeart/2005/8/layout/hierarchy3"/>
    <dgm:cxn modelId="{FF2467C2-A82C-4AEB-A187-9B2F9B6849F3}" srcId="{9AE76099-6FC1-4743-A03D-74A64F38C9AC}" destId="{987D45D2-600C-4BBB-B5A9-B6FA4EE1FC6B}" srcOrd="0" destOrd="0" parTransId="{5D9DB08F-B2BE-4694-B00C-D7817E42E3A5}" sibTransId="{690AF4AE-EE0D-4D94-8674-BB9EF6F54A9A}"/>
    <dgm:cxn modelId="{B64A62DA-DF52-4BBA-826C-F4CB311374D6}" srcId="{9AE76099-6FC1-4743-A03D-74A64F38C9AC}" destId="{25761BFD-4F83-4D1F-8AF1-1D274DA12376}" srcOrd="1" destOrd="0" parTransId="{4361A46B-8904-4F1D-8BB9-3DFFEA3C9017}" sibTransId="{27937997-DD74-4B47-AA71-C44267F1A77B}"/>
    <dgm:cxn modelId="{525F85E1-04F2-4AB9-9C40-9BE6B64421F8}" srcId="{6314943E-A1CD-4470-9E88-37F3F3B62E59}" destId="{6BD881DC-7ABF-4C2F-9E8C-6B30C3E1EB9B}" srcOrd="1" destOrd="0" parTransId="{40543CBD-C637-4923-BBDE-7C5108872C08}" sibTransId="{F8948B50-6534-4CB1-95AF-DF7B86CDAFE5}"/>
    <dgm:cxn modelId="{480721E5-D399-45F9-A4D2-F9E0B6266DAA}" type="presOf" srcId="{6BD881DC-7ABF-4C2F-9E8C-6B30C3E1EB9B}" destId="{5F7E072A-98D4-418D-961F-F319AA86D8E4}" srcOrd="0" destOrd="0" presId="urn:microsoft.com/office/officeart/2005/8/layout/hierarchy3"/>
    <dgm:cxn modelId="{94DEC7FC-D5D8-4C14-8C4A-AC35F322E70A}" type="presOf" srcId="{40543CBD-C637-4923-BBDE-7C5108872C08}" destId="{512FFEF4-6AB2-4D7E-AC33-3E5B84D87BF6}" srcOrd="0" destOrd="0" presId="urn:microsoft.com/office/officeart/2005/8/layout/hierarchy3"/>
    <dgm:cxn modelId="{003C3CFD-3C3E-449B-B66B-2A4A9C7E7B73}" type="presOf" srcId="{987D45D2-600C-4BBB-B5A9-B6FA4EE1FC6B}" destId="{5F9F3348-13A8-457B-92EB-E3429D9853B1}" srcOrd="0" destOrd="0" presId="urn:microsoft.com/office/officeart/2005/8/layout/hierarchy3"/>
    <dgm:cxn modelId="{7BF0B82E-9137-4041-AD50-F564F31D01FE}" type="presParOf" srcId="{26F8B3F8-CBA3-4CD3-B8BB-5403C4E82C45}" destId="{748B61C2-7F07-454A-9BBD-FAF445ED3B36}" srcOrd="0" destOrd="0" presId="urn:microsoft.com/office/officeart/2005/8/layout/hierarchy3"/>
    <dgm:cxn modelId="{F70CE4D1-91E6-4B34-9C68-BB6D9A035F89}" type="presParOf" srcId="{748B61C2-7F07-454A-9BBD-FAF445ED3B36}" destId="{2EA88776-446D-473E-B967-576133ACDDC7}" srcOrd="0" destOrd="0" presId="urn:microsoft.com/office/officeart/2005/8/layout/hierarchy3"/>
    <dgm:cxn modelId="{7D867C78-DEC2-4C3D-B005-03C0FC19EEB7}" type="presParOf" srcId="{2EA88776-446D-473E-B967-576133ACDDC7}" destId="{F7CF4760-8F1E-49B6-924A-B9F0EAC4E048}" srcOrd="0" destOrd="0" presId="urn:microsoft.com/office/officeart/2005/8/layout/hierarchy3"/>
    <dgm:cxn modelId="{7CFE785E-85D1-4970-8349-7724F0A4F3C4}" type="presParOf" srcId="{2EA88776-446D-473E-B967-576133ACDDC7}" destId="{B6D47229-E4B6-4C48-A5CA-A5E3B1DEE617}" srcOrd="1" destOrd="0" presId="urn:microsoft.com/office/officeart/2005/8/layout/hierarchy3"/>
    <dgm:cxn modelId="{A6D54C77-DF1B-4C59-800E-512895110779}" type="presParOf" srcId="{748B61C2-7F07-454A-9BBD-FAF445ED3B36}" destId="{A62CA8F0-D239-4285-A8C7-09F0D9273AE3}" srcOrd="1" destOrd="0" presId="urn:microsoft.com/office/officeart/2005/8/layout/hierarchy3"/>
    <dgm:cxn modelId="{A9F8E906-5EE3-4529-AEF4-622C8CEAD22D}" type="presParOf" srcId="{A62CA8F0-D239-4285-A8C7-09F0D9273AE3}" destId="{5FD03AC8-258F-422A-8213-B68D888CDC96}" srcOrd="0" destOrd="0" presId="urn:microsoft.com/office/officeart/2005/8/layout/hierarchy3"/>
    <dgm:cxn modelId="{09D6F873-0FAB-4BED-90DE-B86E7CC31BFA}" type="presParOf" srcId="{A62CA8F0-D239-4285-A8C7-09F0D9273AE3}" destId="{5F9F3348-13A8-457B-92EB-E3429D9853B1}" srcOrd="1" destOrd="0" presId="urn:microsoft.com/office/officeart/2005/8/layout/hierarchy3"/>
    <dgm:cxn modelId="{7E510FBE-6112-4689-83A3-5883C77A7E86}" type="presParOf" srcId="{A62CA8F0-D239-4285-A8C7-09F0D9273AE3}" destId="{A6144295-2105-4DE9-B690-C7318FBDB4D9}" srcOrd="2" destOrd="0" presId="urn:microsoft.com/office/officeart/2005/8/layout/hierarchy3"/>
    <dgm:cxn modelId="{A8AFF1A0-6ACF-45E0-B484-142E7C96C7B4}" type="presParOf" srcId="{A62CA8F0-D239-4285-A8C7-09F0D9273AE3}" destId="{30A2121F-069C-46B5-A8C6-9AF19314E20D}" srcOrd="3" destOrd="0" presId="urn:microsoft.com/office/officeart/2005/8/layout/hierarchy3"/>
    <dgm:cxn modelId="{34E77DDC-E21D-4DCB-8694-E625C159B99D}" type="presParOf" srcId="{A62CA8F0-D239-4285-A8C7-09F0D9273AE3}" destId="{65C55081-F0E6-416A-BF7F-109B1977B9FD}" srcOrd="4" destOrd="0" presId="urn:microsoft.com/office/officeart/2005/8/layout/hierarchy3"/>
    <dgm:cxn modelId="{559C74EC-76C4-4E0C-8BC6-32AFC9570BE7}" type="presParOf" srcId="{A62CA8F0-D239-4285-A8C7-09F0D9273AE3}" destId="{25C4BA12-8BD6-4D9A-B4BC-0C2355A98F6E}" srcOrd="5" destOrd="0" presId="urn:microsoft.com/office/officeart/2005/8/layout/hierarchy3"/>
    <dgm:cxn modelId="{3A781B76-8A7E-469A-A7E3-D3FDD4A3E369}" type="presParOf" srcId="{26F8B3F8-CBA3-4CD3-B8BB-5403C4E82C45}" destId="{005B16B5-864C-4065-93D4-51F6A2269CDC}" srcOrd="1" destOrd="0" presId="urn:microsoft.com/office/officeart/2005/8/layout/hierarchy3"/>
    <dgm:cxn modelId="{F35BB8A4-875F-40A0-A2E1-5C96435A9574}" type="presParOf" srcId="{005B16B5-864C-4065-93D4-51F6A2269CDC}" destId="{CFB27955-CC64-436F-9BFC-CE13473D6F3A}" srcOrd="0" destOrd="0" presId="urn:microsoft.com/office/officeart/2005/8/layout/hierarchy3"/>
    <dgm:cxn modelId="{E4B08F37-9643-4473-95BE-62E363A40990}" type="presParOf" srcId="{CFB27955-CC64-436F-9BFC-CE13473D6F3A}" destId="{53B12761-F1B0-4B17-9C07-BC0FC0EA7692}" srcOrd="0" destOrd="0" presId="urn:microsoft.com/office/officeart/2005/8/layout/hierarchy3"/>
    <dgm:cxn modelId="{648EC104-7D97-4D1D-BB3B-7693529C0741}" type="presParOf" srcId="{CFB27955-CC64-436F-9BFC-CE13473D6F3A}" destId="{1A9BEDC2-427F-44C2-B189-C18318EE1BFF}" srcOrd="1" destOrd="0" presId="urn:microsoft.com/office/officeart/2005/8/layout/hierarchy3"/>
    <dgm:cxn modelId="{A4DFA492-CD76-4A5B-8F9D-C26D3EAA7632}" type="presParOf" srcId="{005B16B5-864C-4065-93D4-51F6A2269CDC}" destId="{6C2DEB2C-34E1-405A-944D-A501C78D50D7}" srcOrd="1" destOrd="0" presId="urn:microsoft.com/office/officeart/2005/8/layout/hierarchy3"/>
    <dgm:cxn modelId="{67D6C86D-F557-4024-BB93-8116CC2B7CF8}" type="presParOf" srcId="{6C2DEB2C-34E1-405A-944D-A501C78D50D7}" destId="{185E740F-89D7-42A7-8CE5-072A9462A300}" srcOrd="0" destOrd="0" presId="urn:microsoft.com/office/officeart/2005/8/layout/hierarchy3"/>
    <dgm:cxn modelId="{73706028-7A87-4A1D-BAF0-CCC334B4A1D8}" type="presParOf" srcId="{6C2DEB2C-34E1-405A-944D-A501C78D50D7}" destId="{15D19CBB-81BF-451E-93AB-0EAECF5AEC7E}" srcOrd="1" destOrd="0" presId="urn:microsoft.com/office/officeart/2005/8/layout/hierarchy3"/>
    <dgm:cxn modelId="{40BE5FC6-32FD-45A4-87C1-1ABEFE6AF9EA}" type="presParOf" srcId="{6C2DEB2C-34E1-405A-944D-A501C78D50D7}" destId="{512FFEF4-6AB2-4D7E-AC33-3E5B84D87BF6}" srcOrd="2" destOrd="0" presId="urn:microsoft.com/office/officeart/2005/8/layout/hierarchy3"/>
    <dgm:cxn modelId="{85D88818-5230-4F5E-AAB1-738061A8E586}" type="presParOf" srcId="{6C2DEB2C-34E1-405A-944D-A501C78D50D7}" destId="{5F7E072A-98D4-418D-961F-F319AA86D8E4}" srcOrd="3" destOrd="0" presId="urn:microsoft.com/office/officeart/2005/8/layout/hierarchy3"/>
    <dgm:cxn modelId="{CFCB7CF8-7B33-443C-A4FA-78C945ECF9D5}" type="presParOf" srcId="{6C2DEB2C-34E1-405A-944D-A501C78D50D7}" destId="{0A5CCBD5-697E-48E4-801F-3CABFE6EF8CA}" srcOrd="4" destOrd="0" presId="urn:microsoft.com/office/officeart/2005/8/layout/hierarchy3"/>
    <dgm:cxn modelId="{F69F3768-E4A8-4117-951A-656561BA1706}" type="presParOf" srcId="{6C2DEB2C-34E1-405A-944D-A501C78D50D7}" destId="{A20B9530-681D-46BE-8DF6-D519B11A7BCE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0E63D1-E4F7-4027-B142-C2286D1FCACB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A827E3-5881-439C-8A50-716EBC50D53C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sr-Cyrl-RS" sz="1400" dirty="0"/>
            <a:t>Евидентирање трансакционе накнаде</a:t>
          </a:r>
          <a:endParaRPr lang="en-US" sz="1400" dirty="0"/>
        </a:p>
      </dgm:t>
    </dgm:pt>
    <dgm:pt modelId="{5588B98E-BEAC-485A-8FE7-365827E963A8}" type="parTrans" cxnId="{3414F4A8-810F-4759-802B-D2EF16A4A90E}">
      <dgm:prSet/>
      <dgm:spPr/>
      <dgm:t>
        <a:bodyPr/>
        <a:lstStyle/>
        <a:p>
          <a:endParaRPr lang="en-US" sz="1400"/>
        </a:p>
      </dgm:t>
    </dgm:pt>
    <dgm:pt modelId="{DD27AD77-CCCE-4DCC-959F-F7D7045F233B}" type="sibTrans" cxnId="{3414F4A8-810F-4759-802B-D2EF16A4A90E}">
      <dgm:prSet/>
      <dgm:spPr/>
      <dgm:t>
        <a:bodyPr/>
        <a:lstStyle/>
        <a:p>
          <a:endParaRPr lang="en-US" sz="1400"/>
        </a:p>
      </dgm:t>
    </dgm:pt>
    <dgm:pt modelId="{EE468018-672F-478A-903D-B9547E7DE2AA}">
      <dgm:prSet phldrT="[Text]" custT="1"/>
      <dgm:spPr>
        <a:solidFill>
          <a:schemeClr val="bg1">
            <a:alpha val="90000"/>
          </a:schemeClr>
        </a:solidFill>
        <a:ln>
          <a:solidFill>
            <a:schemeClr val="bg1">
              <a:lumMod val="65000"/>
              <a:alpha val="90000"/>
            </a:schemeClr>
          </a:solidFill>
        </a:ln>
      </dgm:spPr>
      <dgm:t>
        <a:bodyPr/>
        <a:lstStyle/>
        <a:p>
          <a:r>
            <a:rPr lang="sr-Cyrl-RS" sz="1400" dirty="0"/>
            <a:t>Нематеријална имовина/Залихе</a:t>
          </a:r>
          <a:endParaRPr lang="en-US" sz="1400" dirty="0"/>
        </a:p>
      </dgm:t>
    </dgm:pt>
    <dgm:pt modelId="{E1063FF8-C9A1-4C53-9192-B04B22F32503}" type="parTrans" cxnId="{CB1829E4-549C-4EDD-89B6-91A838EADE53}">
      <dgm:prSet/>
      <dgm:spPr/>
      <dgm:t>
        <a:bodyPr/>
        <a:lstStyle/>
        <a:p>
          <a:endParaRPr lang="en-US" sz="1400"/>
        </a:p>
      </dgm:t>
    </dgm:pt>
    <dgm:pt modelId="{9F654B61-D860-48E4-9297-946E683F492A}" type="sibTrans" cxnId="{CB1829E4-549C-4EDD-89B6-91A838EADE53}">
      <dgm:prSet/>
      <dgm:spPr/>
      <dgm:t>
        <a:bodyPr/>
        <a:lstStyle/>
        <a:p>
          <a:endParaRPr lang="en-US" sz="1400"/>
        </a:p>
      </dgm:t>
    </dgm:pt>
    <dgm:pt modelId="{EA7EEE04-0842-4B59-A978-34A204D32AFB}">
      <dgm:prSet phldrT="[Text]" custT="1"/>
      <dgm:spPr>
        <a:solidFill>
          <a:schemeClr val="bg1">
            <a:alpha val="90000"/>
          </a:schemeClr>
        </a:solidFill>
        <a:ln>
          <a:solidFill>
            <a:schemeClr val="bg1">
              <a:lumMod val="65000"/>
              <a:alpha val="90000"/>
            </a:schemeClr>
          </a:solidFill>
        </a:ln>
      </dgm:spPr>
      <dgm:t>
        <a:bodyPr/>
        <a:lstStyle/>
        <a:p>
          <a:r>
            <a:rPr lang="sr-Cyrl-RS" sz="1400" dirty="0"/>
            <a:t>Приход од продаје услуга </a:t>
          </a:r>
          <a:endParaRPr lang="en-US" sz="1400" dirty="0"/>
        </a:p>
      </dgm:t>
    </dgm:pt>
    <dgm:pt modelId="{96C01AB0-A3C4-40F0-88DD-CAFBB31FBED1}" type="parTrans" cxnId="{CEC39DFE-378E-4ED5-9838-2711CC1B11BB}">
      <dgm:prSet/>
      <dgm:spPr/>
      <dgm:t>
        <a:bodyPr/>
        <a:lstStyle/>
        <a:p>
          <a:endParaRPr lang="en-US" sz="1400"/>
        </a:p>
      </dgm:t>
    </dgm:pt>
    <dgm:pt modelId="{016EBF5F-47D9-48ED-9E6A-58BB3D3F6307}" type="sibTrans" cxnId="{CEC39DFE-378E-4ED5-9838-2711CC1B11BB}">
      <dgm:prSet/>
      <dgm:spPr/>
      <dgm:t>
        <a:bodyPr/>
        <a:lstStyle/>
        <a:p>
          <a:endParaRPr lang="en-US" sz="1400"/>
        </a:p>
      </dgm:t>
    </dgm:pt>
    <dgm:pt modelId="{E4A9125F-3EBD-4781-B8BA-CD1D2F5973DD}" type="pres">
      <dgm:prSet presAssocID="{FA0E63D1-E4F7-4027-B142-C2286D1FCACB}" presName="Name0" presStyleCnt="0">
        <dgm:presLayoutVars>
          <dgm:dir/>
          <dgm:animLvl val="lvl"/>
          <dgm:resizeHandles val="exact"/>
        </dgm:presLayoutVars>
      </dgm:prSet>
      <dgm:spPr/>
    </dgm:pt>
    <dgm:pt modelId="{17672D9F-2115-45F1-96A5-94F633F62760}" type="pres">
      <dgm:prSet presAssocID="{85A827E3-5881-439C-8A50-716EBC50D53C}" presName="boxAndChildren" presStyleCnt="0"/>
      <dgm:spPr/>
    </dgm:pt>
    <dgm:pt modelId="{F7D0347B-2B59-4901-80A5-B1D693CC4A38}" type="pres">
      <dgm:prSet presAssocID="{85A827E3-5881-439C-8A50-716EBC50D53C}" presName="parentTextBox" presStyleLbl="node1" presStyleIdx="0" presStyleCnt="1"/>
      <dgm:spPr/>
    </dgm:pt>
    <dgm:pt modelId="{574C32AD-4D9E-4B95-926D-B169FC450D96}" type="pres">
      <dgm:prSet presAssocID="{85A827E3-5881-439C-8A50-716EBC50D53C}" presName="entireBox" presStyleLbl="node1" presStyleIdx="0" presStyleCnt="1" custLinFactNeighborY="-45989"/>
      <dgm:spPr/>
    </dgm:pt>
    <dgm:pt modelId="{4DC37041-A2B6-4F81-93F0-835ADBD07A3F}" type="pres">
      <dgm:prSet presAssocID="{85A827E3-5881-439C-8A50-716EBC50D53C}" presName="descendantBox" presStyleCnt="0"/>
      <dgm:spPr/>
    </dgm:pt>
    <dgm:pt modelId="{14429260-1C18-46D3-81E1-81CA58326BBF}" type="pres">
      <dgm:prSet presAssocID="{EE468018-672F-478A-903D-B9547E7DE2AA}" presName="childTextBox" presStyleLbl="fgAccFollowNode1" presStyleIdx="0" presStyleCnt="2">
        <dgm:presLayoutVars>
          <dgm:bulletEnabled val="1"/>
        </dgm:presLayoutVars>
      </dgm:prSet>
      <dgm:spPr/>
    </dgm:pt>
    <dgm:pt modelId="{D7A26BDA-1426-4DEB-A68A-9064ABDE61D8}" type="pres">
      <dgm:prSet presAssocID="{EA7EEE04-0842-4B59-A978-34A204D32AFB}" presName="childTextBox" presStyleLbl="fgAccFollowNode1" presStyleIdx="1" presStyleCnt="2">
        <dgm:presLayoutVars>
          <dgm:bulletEnabled val="1"/>
        </dgm:presLayoutVars>
      </dgm:prSet>
      <dgm:spPr/>
    </dgm:pt>
  </dgm:ptLst>
  <dgm:cxnLst>
    <dgm:cxn modelId="{376A2033-685A-47EC-9775-8D4DAE69376C}" type="presOf" srcId="{EA7EEE04-0842-4B59-A978-34A204D32AFB}" destId="{D7A26BDA-1426-4DEB-A68A-9064ABDE61D8}" srcOrd="0" destOrd="0" presId="urn:microsoft.com/office/officeart/2005/8/layout/process4"/>
    <dgm:cxn modelId="{D8C2E467-251A-4D78-A664-FAB62B828AC1}" type="presOf" srcId="{85A827E3-5881-439C-8A50-716EBC50D53C}" destId="{F7D0347B-2B59-4901-80A5-B1D693CC4A38}" srcOrd="0" destOrd="0" presId="urn:microsoft.com/office/officeart/2005/8/layout/process4"/>
    <dgm:cxn modelId="{F5364D8B-22DA-4294-A84E-3C597E4CDE9F}" type="presOf" srcId="{EE468018-672F-478A-903D-B9547E7DE2AA}" destId="{14429260-1C18-46D3-81E1-81CA58326BBF}" srcOrd="0" destOrd="0" presId="urn:microsoft.com/office/officeart/2005/8/layout/process4"/>
    <dgm:cxn modelId="{3414F4A8-810F-4759-802B-D2EF16A4A90E}" srcId="{FA0E63D1-E4F7-4027-B142-C2286D1FCACB}" destId="{85A827E3-5881-439C-8A50-716EBC50D53C}" srcOrd="0" destOrd="0" parTransId="{5588B98E-BEAC-485A-8FE7-365827E963A8}" sibTransId="{DD27AD77-CCCE-4DCC-959F-F7D7045F233B}"/>
    <dgm:cxn modelId="{EAE185CA-B779-4B2F-B160-EE09DF996E09}" type="presOf" srcId="{FA0E63D1-E4F7-4027-B142-C2286D1FCACB}" destId="{E4A9125F-3EBD-4781-B8BA-CD1D2F5973DD}" srcOrd="0" destOrd="0" presId="urn:microsoft.com/office/officeart/2005/8/layout/process4"/>
    <dgm:cxn modelId="{CB1829E4-549C-4EDD-89B6-91A838EADE53}" srcId="{85A827E3-5881-439C-8A50-716EBC50D53C}" destId="{EE468018-672F-478A-903D-B9547E7DE2AA}" srcOrd="0" destOrd="0" parTransId="{E1063FF8-C9A1-4C53-9192-B04B22F32503}" sibTransId="{9F654B61-D860-48E4-9297-946E683F492A}"/>
    <dgm:cxn modelId="{CEC39DFE-378E-4ED5-9838-2711CC1B11BB}" srcId="{85A827E3-5881-439C-8A50-716EBC50D53C}" destId="{EA7EEE04-0842-4B59-A978-34A204D32AFB}" srcOrd="1" destOrd="0" parTransId="{96C01AB0-A3C4-40F0-88DD-CAFBB31FBED1}" sibTransId="{016EBF5F-47D9-48ED-9E6A-58BB3D3F6307}"/>
    <dgm:cxn modelId="{1289D6FF-1265-42E6-B986-38AA1D72FC63}" type="presOf" srcId="{85A827E3-5881-439C-8A50-716EBC50D53C}" destId="{574C32AD-4D9E-4B95-926D-B169FC450D96}" srcOrd="1" destOrd="0" presId="urn:microsoft.com/office/officeart/2005/8/layout/process4"/>
    <dgm:cxn modelId="{BE44D667-B56B-462C-9AA9-D7BFD56947C7}" type="presParOf" srcId="{E4A9125F-3EBD-4781-B8BA-CD1D2F5973DD}" destId="{17672D9F-2115-45F1-96A5-94F633F62760}" srcOrd="0" destOrd="0" presId="urn:microsoft.com/office/officeart/2005/8/layout/process4"/>
    <dgm:cxn modelId="{4FE43C9F-15BB-4AE3-9FB0-4AB4CDEA05A3}" type="presParOf" srcId="{17672D9F-2115-45F1-96A5-94F633F62760}" destId="{F7D0347B-2B59-4901-80A5-B1D693CC4A38}" srcOrd="0" destOrd="0" presId="urn:microsoft.com/office/officeart/2005/8/layout/process4"/>
    <dgm:cxn modelId="{04DB464C-203A-4A5B-BFEC-24A9A9559B47}" type="presParOf" srcId="{17672D9F-2115-45F1-96A5-94F633F62760}" destId="{574C32AD-4D9E-4B95-926D-B169FC450D96}" srcOrd="1" destOrd="0" presId="urn:microsoft.com/office/officeart/2005/8/layout/process4"/>
    <dgm:cxn modelId="{E2F1B350-30E4-48E5-AA51-171576B6814A}" type="presParOf" srcId="{17672D9F-2115-45F1-96A5-94F633F62760}" destId="{4DC37041-A2B6-4F81-93F0-835ADBD07A3F}" srcOrd="2" destOrd="0" presId="urn:microsoft.com/office/officeart/2005/8/layout/process4"/>
    <dgm:cxn modelId="{2FC29618-4733-43A6-90B7-39C8238FCA41}" type="presParOf" srcId="{4DC37041-A2B6-4F81-93F0-835ADBD07A3F}" destId="{14429260-1C18-46D3-81E1-81CA58326BBF}" srcOrd="0" destOrd="0" presId="urn:microsoft.com/office/officeart/2005/8/layout/process4"/>
    <dgm:cxn modelId="{C02AFAE2-568A-4D0B-A105-549E2428D300}" type="presParOf" srcId="{4DC37041-A2B6-4F81-93F0-835ADBD07A3F}" destId="{D7A26BDA-1426-4DEB-A68A-9064ABDE61D8}" srcOrd="1" destOrd="0" presId="urn:microsoft.com/office/officeart/2005/8/layout/process4"/>
  </dgm:cxnLst>
  <dgm:bg/>
  <dgm:whole>
    <a:ln w="9525" cap="flat" cmpd="sng" algn="ctr">
      <a:solidFill>
        <a:schemeClr val="lt1">
          <a:hueOff val="0"/>
          <a:satOff val="0"/>
          <a:lumOff val="0"/>
        </a:schemeClr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0E63D1-E4F7-4027-B142-C2286D1FCACB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A827E3-5881-439C-8A50-716EBC50D53C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sr-Cyrl-RS" sz="1400" dirty="0"/>
            <a:t>Евидентирање награде за нови блок</a:t>
          </a:r>
          <a:endParaRPr lang="en-US" sz="1400" dirty="0"/>
        </a:p>
      </dgm:t>
    </dgm:pt>
    <dgm:pt modelId="{5588B98E-BEAC-485A-8FE7-365827E963A8}" type="parTrans" cxnId="{3414F4A8-810F-4759-802B-D2EF16A4A90E}">
      <dgm:prSet/>
      <dgm:spPr/>
      <dgm:t>
        <a:bodyPr/>
        <a:lstStyle/>
        <a:p>
          <a:endParaRPr lang="en-US" sz="1400"/>
        </a:p>
      </dgm:t>
    </dgm:pt>
    <dgm:pt modelId="{DD27AD77-CCCE-4DCC-959F-F7D7045F233B}" type="sibTrans" cxnId="{3414F4A8-810F-4759-802B-D2EF16A4A90E}">
      <dgm:prSet/>
      <dgm:spPr/>
      <dgm:t>
        <a:bodyPr/>
        <a:lstStyle/>
        <a:p>
          <a:endParaRPr lang="en-US" sz="1400"/>
        </a:p>
      </dgm:t>
    </dgm:pt>
    <dgm:pt modelId="{EE468018-672F-478A-903D-B9547E7DE2AA}">
      <dgm:prSet phldrT="[Text]" custT="1"/>
      <dgm:spPr>
        <a:solidFill>
          <a:schemeClr val="bg1">
            <a:alpha val="90000"/>
          </a:schemeClr>
        </a:solidFill>
        <a:ln>
          <a:solidFill>
            <a:schemeClr val="bg1">
              <a:lumMod val="65000"/>
              <a:alpha val="90000"/>
            </a:schemeClr>
          </a:solidFill>
        </a:ln>
      </dgm:spPr>
      <dgm:t>
        <a:bodyPr/>
        <a:lstStyle/>
        <a:p>
          <a:r>
            <a:rPr lang="sr-Cyrl-RS" sz="1400" dirty="0"/>
            <a:t>Нематеријална имовина/Залихе</a:t>
          </a:r>
          <a:endParaRPr lang="en-US" sz="1400" dirty="0"/>
        </a:p>
      </dgm:t>
    </dgm:pt>
    <dgm:pt modelId="{E1063FF8-C9A1-4C53-9192-B04B22F32503}" type="parTrans" cxnId="{CB1829E4-549C-4EDD-89B6-91A838EADE53}">
      <dgm:prSet/>
      <dgm:spPr/>
      <dgm:t>
        <a:bodyPr/>
        <a:lstStyle/>
        <a:p>
          <a:endParaRPr lang="en-US" sz="1400"/>
        </a:p>
      </dgm:t>
    </dgm:pt>
    <dgm:pt modelId="{9F654B61-D860-48E4-9297-946E683F492A}" type="sibTrans" cxnId="{CB1829E4-549C-4EDD-89B6-91A838EADE53}">
      <dgm:prSet/>
      <dgm:spPr/>
      <dgm:t>
        <a:bodyPr/>
        <a:lstStyle/>
        <a:p>
          <a:endParaRPr lang="en-US" sz="1400"/>
        </a:p>
      </dgm:t>
    </dgm:pt>
    <dgm:pt modelId="{EA7EEE04-0842-4B59-A978-34A204D32AFB}">
      <dgm:prSet phldrT="[Text]" custT="1"/>
      <dgm:spPr>
        <a:solidFill>
          <a:schemeClr val="bg1">
            <a:alpha val="90000"/>
          </a:schemeClr>
        </a:solidFill>
        <a:ln>
          <a:solidFill>
            <a:schemeClr val="bg1">
              <a:lumMod val="65000"/>
              <a:alpha val="90000"/>
            </a:schemeClr>
          </a:solidFill>
        </a:ln>
      </dgm:spPr>
      <dgm:t>
        <a:bodyPr/>
        <a:lstStyle/>
        <a:p>
          <a:r>
            <a:rPr lang="sr-Cyrl-RS" sz="1400" dirty="0"/>
            <a:t>Остали пословни приходи</a:t>
          </a:r>
          <a:endParaRPr lang="en-US" sz="1400" dirty="0"/>
        </a:p>
      </dgm:t>
    </dgm:pt>
    <dgm:pt modelId="{96C01AB0-A3C4-40F0-88DD-CAFBB31FBED1}" type="parTrans" cxnId="{CEC39DFE-378E-4ED5-9838-2711CC1B11BB}">
      <dgm:prSet/>
      <dgm:spPr/>
      <dgm:t>
        <a:bodyPr/>
        <a:lstStyle/>
        <a:p>
          <a:endParaRPr lang="en-US" sz="1400"/>
        </a:p>
      </dgm:t>
    </dgm:pt>
    <dgm:pt modelId="{016EBF5F-47D9-48ED-9E6A-58BB3D3F6307}" type="sibTrans" cxnId="{CEC39DFE-378E-4ED5-9838-2711CC1B11BB}">
      <dgm:prSet/>
      <dgm:spPr/>
      <dgm:t>
        <a:bodyPr/>
        <a:lstStyle/>
        <a:p>
          <a:endParaRPr lang="en-US" sz="1400"/>
        </a:p>
      </dgm:t>
    </dgm:pt>
    <dgm:pt modelId="{E4A9125F-3EBD-4781-B8BA-CD1D2F5973DD}" type="pres">
      <dgm:prSet presAssocID="{FA0E63D1-E4F7-4027-B142-C2286D1FCACB}" presName="Name0" presStyleCnt="0">
        <dgm:presLayoutVars>
          <dgm:dir/>
          <dgm:animLvl val="lvl"/>
          <dgm:resizeHandles val="exact"/>
        </dgm:presLayoutVars>
      </dgm:prSet>
      <dgm:spPr/>
    </dgm:pt>
    <dgm:pt modelId="{17672D9F-2115-45F1-96A5-94F633F62760}" type="pres">
      <dgm:prSet presAssocID="{85A827E3-5881-439C-8A50-716EBC50D53C}" presName="boxAndChildren" presStyleCnt="0"/>
      <dgm:spPr/>
    </dgm:pt>
    <dgm:pt modelId="{F7D0347B-2B59-4901-80A5-B1D693CC4A38}" type="pres">
      <dgm:prSet presAssocID="{85A827E3-5881-439C-8A50-716EBC50D53C}" presName="parentTextBox" presStyleLbl="node1" presStyleIdx="0" presStyleCnt="1"/>
      <dgm:spPr/>
    </dgm:pt>
    <dgm:pt modelId="{574C32AD-4D9E-4B95-926D-B169FC450D96}" type="pres">
      <dgm:prSet presAssocID="{85A827E3-5881-439C-8A50-716EBC50D53C}" presName="entireBox" presStyleLbl="node1" presStyleIdx="0" presStyleCnt="1" custLinFactNeighborY="-45989"/>
      <dgm:spPr/>
    </dgm:pt>
    <dgm:pt modelId="{4DC37041-A2B6-4F81-93F0-835ADBD07A3F}" type="pres">
      <dgm:prSet presAssocID="{85A827E3-5881-439C-8A50-716EBC50D53C}" presName="descendantBox" presStyleCnt="0"/>
      <dgm:spPr/>
    </dgm:pt>
    <dgm:pt modelId="{14429260-1C18-46D3-81E1-81CA58326BBF}" type="pres">
      <dgm:prSet presAssocID="{EE468018-672F-478A-903D-B9547E7DE2AA}" presName="childTextBox" presStyleLbl="fgAccFollowNode1" presStyleIdx="0" presStyleCnt="2">
        <dgm:presLayoutVars>
          <dgm:bulletEnabled val="1"/>
        </dgm:presLayoutVars>
      </dgm:prSet>
      <dgm:spPr/>
    </dgm:pt>
    <dgm:pt modelId="{D7A26BDA-1426-4DEB-A68A-9064ABDE61D8}" type="pres">
      <dgm:prSet presAssocID="{EA7EEE04-0842-4B59-A978-34A204D32AFB}" presName="childTextBox" presStyleLbl="fgAccFollowNode1" presStyleIdx="1" presStyleCnt="2">
        <dgm:presLayoutVars>
          <dgm:bulletEnabled val="1"/>
        </dgm:presLayoutVars>
      </dgm:prSet>
      <dgm:spPr/>
    </dgm:pt>
  </dgm:ptLst>
  <dgm:cxnLst>
    <dgm:cxn modelId="{376A2033-685A-47EC-9775-8D4DAE69376C}" type="presOf" srcId="{EA7EEE04-0842-4B59-A978-34A204D32AFB}" destId="{D7A26BDA-1426-4DEB-A68A-9064ABDE61D8}" srcOrd="0" destOrd="0" presId="urn:microsoft.com/office/officeart/2005/8/layout/process4"/>
    <dgm:cxn modelId="{D8C2E467-251A-4D78-A664-FAB62B828AC1}" type="presOf" srcId="{85A827E3-5881-439C-8A50-716EBC50D53C}" destId="{F7D0347B-2B59-4901-80A5-B1D693CC4A38}" srcOrd="0" destOrd="0" presId="urn:microsoft.com/office/officeart/2005/8/layout/process4"/>
    <dgm:cxn modelId="{F5364D8B-22DA-4294-A84E-3C597E4CDE9F}" type="presOf" srcId="{EE468018-672F-478A-903D-B9547E7DE2AA}" destId="{14429260-1C18-46D3-81E1-81CA58326BBF}" srcOrd="0" destOrd="0" presId="urn:microsoft.com/office/officeart/2005/8/layout/process4"/>
    <dgm:cxn modelId="{3414F4A8-810F-4759-802B-D2EF16A4A90E}" srcId="{FA0E63D1-E4F7-4027-B142-C2286D1FCACB}" destId="{85A827E3-5881-439C-8A50-716EBC50D53C}" srcOrd="0" destOrd="0" parTransId="{5588B98E-BEAC-485A-8FE7-365827E963A8}" sibTransId="{DD27AD77-CCCE-4DCC-959F-F7D7045F233B}"/>
    <dgm:cxn modelId="{EAE185CA-B779-4B2F-B160-EE09DF996E09}" type="presOf" srcId="{FA0E63D1-E4F7-4027-B142-C2286D1FCACB}" destId="{E4A9125F-3EBD-4781-B8BA-CD1D2F5973DD}" srcOrd="0" destOrd="0" presId="urn:microsoft.com/office/officeart/2005/8/layout/process4"/>
    <dgm:cxn modelId="{CB1829E4-549C-4EDD-89B6-91A838EADE53}" srcId="{85A827E3-5881-439C-8A50-716EBC50D53C}" destId="{EE468018-672F-478A-903D-B9547E7DE2AA}" srcOrd="0" destOrd="0" parTransId="{E1063FF8-C9A1-4C53-9192-B04B22F32503}" sibTransId="{9F654B61-D860-48E4-9297-946E683F492A}"/>
    <dgm:cxn modelId="{CEC39DFE-378E-4ED5-9838-2711CC1B11BB}" srcId="{85A827E3-5881-439C-8A50-716EBC50D53C}" destId="{EA7EEE04-0842-4B59-A978-34A204D32AFB}" srcOrd="1" destOrd="0" parTransId="{96C01AB0-A3C4-40F0-88DD-CAFBB31FBED1}" sibTransId="{016EBF5F-47D9-48ED-9E6A-58BB3D3F6307}"/>
    <dgm:cxn modelId="{1289D6FF-1265-42E6-B986-38AA1D72FC63}" type="presOf" srcId="{85A827E3-5881-439C-8A50-716EBC50D53C}" destId="{574C32AD-4D9E-4B95-926D-B169FC450D96}" srcOrd="1" destOrd="0" presId="urn:microsoft.com/office/officeart/2005/8/layout/process4"/>
    <dgm:cxn modelId="{BE44D667-B56B-462C-9AA9-D7BFD56947C7}" type="presParOf" srcId="{E4A9125F-3EBD-4781-B8BA-CD1D2F5973DD}" destId="{17672D9F-2115-45F1-96A5-94F633F62760}" srcOrd="0" destOrd="0" presId="urn:microsoft.com/office/officeart/2005/8/layout/process4"/>
    <dgm:cxn modelId="{4FE43C9F-15BB-4AE3-9FB0-4AB4CDEA05A3}" type="presParOf" srcId="{17672D9F-2115-45F1-96A5-94F633F62760}" destId="{F7D0347B-2B59-4901-80A5-B1D693CC4A38}" srcOrd="0" destOrd="0" presId="urn:microsoft.com/office/officeart/2005/8/layout/process4"/>
    <dgm:cxn modelId="{04DB464C-203A-4A5B-BFEC-24A9A9559B47}" type="presParOf" srcId="{17672D9F-2115-45F1-96A5-94F633F62760}" destId="{574C32AD-4D9E-4B95-926D-B169FC450D96}" srcOrd="1" destOrd="0" presId="urn:microsoft.com/office/officeart/2005/8/layout/process4"/>
    <dgm:cxn modelId="{E2F1B350-30E4-48E5-AA51-171576B6814A}" type="presParOf" srcId="{17672D9F-2115-45F1-96A5-94F633F62760}" destId="{4DC37041-A2B6-4F81-93F0-835ADBD07A3F}" srcOrd="2" destOrd="0" presId="urn:microsoft.com/office/officeart/2005/8/layout/process4"/>
    <dgm:cxn modelId="{2FC29618-4733-43A6-90B7-39C8238FCA41}" type="presParOf" srcId="{4DC37041-A2B6-4F81-93F0-835ADBD07A3F}" destId="{14429260-1C18-46D3-81E1-81CA58326BBF}" srcOrd="0" destOrd="0" presId="urn:microsoft.com/office/officeart/2005/8/layout/process4"/>
    <dgm:cxn modelId="{C02AFAE2-568A-4D0B-A105-549E2428D300}" type="presParOf" srcId="{4DC37041-A2B6-4F81-93F0-835ADBD07A3F}" destId="{D7A26BDA-1426-4DEB-A68A-9064ABDE61D8}" srcOrd="1" destOrd="0" presId="urn:microsoft.com/office/officeart/2005/8/layout/process4"/>
  </dgm:cxnLst>
  <dgm:bg/>
  <dgm:whole>
    <a:ln w="9525" cap="flat" cmpd="sng" algn="ctr">
      <a:solidFill>
        <a:schemeClr val="lt1">
          <a:hueOff val="0"/>
          <a:satOff val="0"/>
          <a:lumOff val="0"/>
        </a:schemeClr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0E63D1-E4F7-4027-B142-C2286D1FCACB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A827E3-5881-439C-8A50-716EBC50D53C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sr-Cyrl-RS" sz="1400" dirty="0"/>
            <a:t>Куповине дигиталне имовине</a:t>
          </a:r>
          <a:endParaRPr lang="en-US" sz="1400" dirty="0"/>
        </a:p>
      </dgm:t>
    </dgm:pt>
    <dgm:pt modelId="{5588B98E-BEAC-485A-8FE7-365827E963A8}" type="parTrans" cxnId="{3414F4A8-810F-4759-802B-D2EF16A4A90E}">
      <dgm:prSet/>
      <dgm:spPr/>
      <dgm:t>
        <a:bodyPr/>
        <a:lstStyle/>
        <a:p>
          <a:endParaRPr lang="en-US" sz="1400"/>
        </a:p>
      </dgm:t>
    </dgm:pt>
    <dgm:pt modelId="{DD27AD77-CCCE-4DCC-959F-F7D7045F233B}" type="sibTrans" cxnId="{3414F4A8-810F-4759-802B-D2EF16A4A90E}">
      <dgm:prSet/>
      <dgm:spPr/>
      <dgm:t>
        <a:bodyPr/>
        <a:lstStyle/>
        <a:p>
          <a:endParaRPr lang="en-US" sz="1400"/>
        </a:p>
      </dgm:t>
    </dgm:pt>
    <dgm:pt modelId="{EE468018-672F-478A-903D-B9547E7DE2AA}">
      <dgm:prSet phldrT="[Text]" custT="1"/>
      <dgm:spPr>
        <a:solidFill>
          <a:schemeClr val="bg1">
            <a:alpha val="90000"/>
          </a:schemeClr>
        </a:solidFill>
        <a:ln>
          <a:solidFill>
            <a:schemeClr val="bg1">
              <a:lumMod val="65000"/>
              <a:alpha val="90000"/>
            </a:schemeClr>
          </a:solidFill>
        </a:ln>
      </dgm:spPr>
      <dgm:t>
        <a:bodyPr/>
        <a:lstStyle/>
        <a:p>
          <a:r>
            <a:rPr lang="sr-Cyrl-RS" sz="1400" dirty="0"/>
            <a:t>Нематеријална имовина</a:t>
          </a:r>
          <a:endParaRPr lang="en-US" sz="1400" dirty="0"/>
        </a:p>
      </dgm:t>
    </dgm:pt>
    <dgm:pt modelId="{E1063FF8-C9A1-4C53-9192-B04B22F32503}" type="parTrans" cxnId="{CB1829E4-549C-4EDD-89B6-91A838EADE53}">
      <dgm:prSet/>
      <dgm:spPr/>
      <dgm:t>
        <a:bodyPr/>
        <a:lstStyle/>
        <a:p>
          <a:endParaRPr lang="en-US" sz="1400"/>
        </a:p>
      </dgm:t>
    </dgm:pt>
    <dgm:pt modelId="{9F654B61-D860-48E4-9297-946E683F492A}" type="sibTrans" cxnId="{CB1829E4-549C-4EDD-89B6-91A838EADE53}">
      <dgm:prSet/>
      <dgm:spPr/>
      <dgm:t>
        <a:bodyPr/>
        <a:lstStyle/>
        <a:p>
          <a:endParaRPr lang="en-US" sz="1400"/>
        </a:p>
      </dgm:t>
    </dgm:pt>
    <dgm:pt modelId="{EA7EEE04-0842-4B59-A978-34A204D32AFB}">
      <dgm:prSet phldrT="[Text]" custT="1"/>
      <dgm:spPr>
        <a:solidFill>
          <a:schemeClr val="bg1">
            <a:alpha val="90000"/>
          </a:schemeClr>
        </a:solidFill>
        <a:ln>
          <a:solidFill>
            <a:schemeClr val="bg1">
              <a:lumMod val="65000"/>
              <a:alpha val="90000"/>
            </a:schemeClr>
          </a:solidFill>
        </a:ln>
      </dgm:spPr>
      <dgm:t>
        <a:bodyPr/>
        <a:lstStyle/>
        <a:p>
          <a:r>
            <a:rPr lang="sr-Cyrl-RS" sz="1400" dirty="0"/>
            <a:t>Обавезе из пословања/Жиро рачун</a:t>
          </a:r>
          <a:endParaRPr lang="en-US" sz="1400" dirty="0"/>
        </a:p>
      </dgm:t>
    </dgm:pt>
    <dgm:pt modelId="{96C01AB0-A3C4-40F0-88DD-CAFBB31FBED1}" type="parTrans" cxnId="{CEC39DFE-378E-4ED5-9838-2711CC1B11BB}">
      <dgm:prSet/>
      <dgm:spPr/>
      <dgm:t>
        <a:bodyPr/>
        <a:lstStyle/>
        <a:p>
          <a:endParaRPr lang="en-US" sz="1400"/>
        </a:p>
      </dgm:t>
    </dgm:pt>
    <dgm:pt modelId="{016EBF5F-47D9-48ED-9E6A-58BB3D3F6307}" type="sibTrans" cxnId="{CEC39DFE-378E-4ED5-9838-2711CC1B11BB}">
      <dgm:prSet/>
      <dgm:spPr/>
      <dgm:t>
        <a:bodyPr/>
        <a:lstStyle/>
        <a:p>
          <a:endParaRPr lang="en-US" sz="1400"/>
        </a:p>
      </dgm:t>
    </dgm:pt>
    <dgm:pt modelId="{E4A9125F-3EBD-4781-B8BA-CD1D2F5973DD}" type="pres">
      <dgm:prSet presAssocID="{FA0E63D1-E4F7-4027-B142-C2286D1FCACB}" presName="Name0" presStyleCnt="0">
        <dgm:presLayoutVars>
          <dgm:dir/>
          <dgm:animLvl val="lvl"/>
          <dgm:resizeHandles val="exact"/>
        </dgm:presLayoutVars>
      </dgm:prSet>
      <dgm:spPr/>
    </dgm:pt>
    <dgm:pt modelId="{17672D9F-2115-45F1-96A5-94F633F62760}" type="pres">
      <dgm:prSet presAssocID="{85A827E3-5881-439C-8A50-716EBC50D53C}" presName="boxAndChildren" presStyleCnt="0"/>
      <dgm:spPr/>
    </dgm:pt>
    <dgm:pt modelId="{F7D0347B-2B59-4901-80A5-B1D693CC4A38}" type="pres">
      <dgm:prSet presAssocID="{85A827E3-5881-439C-8A50-716EBC50D53C}" presName="parentTextBox" presStyleLbl="node1" presStyleIdx="0" presStyleCnt="1"/>
      <dgm:spPr/>
    </dgm:pt>
    <dgm:pt modelId="{574C32AD-4D9E-4B95-926D-B169FC450D96}" type="pres">
      <dgm:prSet presAssocID="{85A827E3-5881-439C-8A50-716EBC50D53C}" presName="entireBox" presStyleLbl="node1" presStyleIdx="0" presStyleCnt="1" custLinFactNeighborY="-45989"/>
      <dgm:spPr/>
    </dgm:pt>
    <dgm:pt modelId="{4DC37041-A2B6-4F81-93F0-835ADBD07A3F}" type="pres">
      <dgm:prSet presAssocID="{85A827E3-5881-439C-8A50-716EBC50D53C}" presName="descendantBox" presStyleCnt="0"/>
      <dgm:spPr/>
    </dgm:pt>
    <dgm:pt modelId="{14429260-1C18-46D3-81E1-81CA58326BBF}" type="pres">
      <dgm:prSet presAssocID="{EE468018-672F-478A-903D-B9547E7DE2AA}" presName="childTextBox" presStyleLbl="fgAccFollowNode1" presStyleIdx="0" presStyleCnt="2">
        <dgm:presLayoutVars>
          <dgm:bulletEnabled val="1"/>
        </dgm:presLayoutVars>
      </dgm:prSet>
      <dgm:spPr/>
    </dgm:pt>
    <dgm:pt modelId="{D7A26BDA-1426-4DEB-A68A-9064ABDE61D8}" type="pres">
      <dgm:prSet presAssocID="{EA7EEE04-0842-4B59-A978-34A204D32AFB}" presName="childTextBox" presStyleLbl="fgAccFollowNode1" presStyleIdx="1" presStyleCnt="2">
        <dgm:presLayoutVars>
          <dgm:bulletEnabled val="1"/>
        </dgm:presLayoutVars>
      </dgm:prSet>
      <dgm:spPr/>
    </dgm:pt>
  </dgm:ptLst>
  <dgm:cxnLst>
    <dgm:cxn modelId="{376A2033-685A-47EC-9775-8D4DAE69376C}" type="presOf" srcId="{EA7EEE04-0842-4B59-A978-34A204D32AFB}" destId="{D7A26BDA-1426-4DEB-A68A-9064ABDE61D8}" srcOrd="0" destOrd="0" presId="urn:microsoft.com/office/officeart/2005/8/layout/process4"/>
    <dgm:cxn modelId="{D8C2E467-251A-4D78-A664-FAB62B828AC1}" type="presOf" srcId="{85A827E3-5881-439C-8A50-716EBC50D53C}" destId="{F7D0347B-2B59-4901-80A5-B1D693CC4A38}" srcOrd="0" destOrd="0" presId="urn:microsoft.com/office/officeart/2005/8/layout/process4"/>
    <dgm:cxn modelId="{F5364D8B-22DA-4294-A84E-3C597E4CDE9F}" type="presOf" srcId="{EE468018-672F-478A-903D-B9547E7DE2AA}" destId="{14429260-1C18-46D3-81E1-81CA58326BBF}" srcOrd="0" destOrd="0" presId="urn:microsoft.com/office/officeart/2005/8/layout/process4"/>
    <dgm:cxn modelId="{3414F4A8-810F-4759-802B-D2EF16A4A90E}" srcId="{FA0E63D1-E4F7-4027-B142-C2286D1FCACB}" destId="{85A827E3-5881-439C-8A50-716EBC50D53C}" srcOrd="0" destOrd="0" parTransId="{5588B98E-BEAC-485A-8FE7-365827E963A8}" sibTransId="{DD27AD77-CCCE-4DCC-959F-F7D7045F233B}"/>
    <dgm:cxn modelId="{EAE185CA-B779-4B2F-B160-EE09DF996E09}" type="presOf" srcId="{FA0E63D1-E4F7-4027-B142-C2286D1FCACB}" destId="{E4A9125F-3EBD-4781-B8BA-CD1D2F5973DD}" srcOrd="0" destOrd="0" presId="urn:microsoft.com/office/officeart/2005/8/layout/process4"/>
    <dgm:cxn modelId="{CB1829E4-549C-4EDD-89B6-91A838EADE53}" srcId="{85A827E3-5881-439C-8A50-716EBC50D53C}" destId="{EE468018-672F-478A-903D-B9547E7DE2AA}" srcOrd="0" destOrd="0" parTransId="{E1063FF8-C9A1-4C53-9192-B04B22F32503}" sibTransId="{9F654B61-D860-48E4-9297-946E683F492A}"/>
    <dgm:cxn modelId="{CEC39DFE-378E-4ED5-9838-2711CC1B11BB}" srcId="{85A827E3-5881-439C-8A50-716EBC50D53C}" destId="{EA7EEE04-0842-4B59-A978-34A204D32AFB}" srcOrd="1" destOrd="0" parTransId="{96C01AB0-A3C4-40F0-88DD-CAFBB31FBED1}" sibTransId="{016EBF5F-47D9-48ED-9E6A-58BB3D3F6307}"/>
    <dgm:cxn modelId="{1289D6FF-1265-42E6-B986-38AA1D72FC63}" type="presOf" srcId="{85A827E3-5881-439C-8A50-716EBC50D53C}" destId="{574C32AD-4D9E-4B95-926D-B169FC450D96}" srcOrd="1" destOrd="0" presId="urn:microsoft.com/office/officeart/2005/8/layout/process4"/>
    <dgm:cxn modelId="{BE44D667-B56B-462C-9AA9-D7BFD56947C7}" type="presParOf" srcId="{E4A9125F-3EBD-4781-B8BA-CD1D2F5973DD}" destId="{17672D9F-2115-45F1-96A5-94F633F62760}" srcOrd="0" destOrd="0" presId="urn:microsoft.com/office/officeart/2005/8/layout/process4"/>
    <dgm:cxn modelId="{4FE43C9F-15BB-4AE3-9FB0-4AB4CDEA05A3}" type="presParOf" srcId="{17672D9F-2115-45F1-96A5-94F633F62760}" destId="{F7D0347B-2B59-4901-80A5-B1D693CC4A38}" srcOrd="0" destOrd="0" presId="urn:microsoft.com/office/officeart/2005/8/layout/process4"/>
    <dgm:cxn modelId="{04DB464C-203A-4A5B-BFEC-24A9A9559B47}" type="presParOf" srcId="{17672D9F-2115-45F1-96A5-94F633F62760}" destId="{574C32AD-4D9E-4B95-926D-B169FC450D96}" srcOrd="1" destOrd="0" presId="urn:microsoft.com/office/officeart/2005/8/layout/process4"/>
    <dgm:cxn modelId="{E2F1B350-30E4-48E5-AA51-171576B6814A}" type="presParOf" srcId="{17672D9F-2115-45F1-96A5-94F633F62760}" destId="{4DC37041-A2B6-4F81-93F0-835ADBD07A3F}" srcOrd="2" destOrd="0" presId="urn:microsoft.com/office/officeart/2005/8/layout/process4"/>
    <dgm:cxn modelId="{2FC29618-4733-43A6-90B7-39C8238FCA41}" type="presParOf" srcId="{4DC37041-A2B6-4F81-93F0-835ADBD07A3F}" destId="{14429260-1C18-46D3-81E1-81CA58326BBF}" srcOrd="0" destOrd="0" presId="urn:microsoft.com/office/officeart/2005/8/layout/process4"/>
    <dgm:cxn modelId="{C02AFAE2-568A-4D0B-A105-549E2428D300}" type="presParOf" srcId="{4DC37041-A2B6-4F81-93F0-835ADBD07A3F}" destId="{D7A26BDA-1426-4DEB-A68A-9064ABDE61D8}" srcOrd="1" destOrd="0" presId="urn:microsoft.com/office/officeart/2005/8/layout/process4"/>
  </dgm:cxnLst>
  <dgm:bg/>
  <dgm:whole>
    <a:ln w="9525" cap="flat" cmpd="sng" algn="ctr">
      <a:solidFill>
        <a:schemeClr val="lt1">
          <a:hueOff val="0"/>
          <a:satOff val="0"/>
          <a:lumOff val="0"/>
        </a:schemeClr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A0E63D1-E4F7-4027-B142-C2286D1FCACB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A827E3-5881-439C-8A50-716EBC50D53C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sr-Cyrl-RS" sz="1400" dirty="0"/>
            <a:t>Продаје дигиталне имовине</a:t>
          </a:r>
          <a:endParaRPr lang="en-US" sz="1400" dirty="0"/>
        </a:p>
      </dgm:t>
    </dgm:pt>
    <dgm:pt modelId="{5588B98E-BEAC-485A-8FE7-365827E963A8}" type="parTrans" cxnId="{3414F4A8-810F-4759-802B-D2EF16A4A90E}">
      <dgm:prSet/>
      <dgm:spPr/>
      <dgm:t>
        <a:bodyPr/>
        <a:lstStyle/>
        <a:p>
          <a:endParaRPr lang="en-US" sz="1400"/>
        </a:p>
      </dgm:t>
    </dgm:pt>
    <dgm:pt modelId="{DD27AD77-CCCE-4DCC-959F-F7D7045F233B}" type="sibTrans" cxnId="{3414F4A8-810F-4759-802B-D2EF16A4A90E}">
      <dgm:prSet/>
      <dgm:spPr/>
      <dgm:t>
        <a:bodyPr/>
        <a:lstStyle/>
        <a:p>
          <a:endParaRPr lang="en-US" sz="1400"/>
        </a:p>
      </dgm:t>
    </dgm:pt>
    <dgm:pt modelId="{EE468018-672F-478A-903D-B9547E7DE2AA}">
      <dgm:prSet phldrT="[Text]" custT="1"/>
      <dgm:spPr>
        <a:solidFill>
          <a:schemeClr val="bg1">
            <a:alpha val="90000"/>
          </a:schemeClr>
        </a:solidFill>
        <a:ln>
          <a:solidFill>
            <a:schemeClr val="bg1">
              <a:lumMod val="65000"/>
              <a:alpha val="90000"/>
            </a:schemeClr>
          </a:solidFill>
        </a:ln>
      </dgm:spPr>
      <dgm:t>
        <a:bodyPr/>
        <a:lstStyle/>
        <a:p>
          <a:r>
            <a:rPr lang="sr-Cyrl-RS" sz="1400" dirty="0"/>
            <a:t>Потраживања од купца/Жиро рачун</a:t>
          </a:r>
        </a:p>
        <a:p>
          <a:r>
            <a:rPr lang="sr-Cyrl-RS" sz="1400" dirty="0"/>
            <a:t>(Губитак од продаје)</a:t>
          </a:r>
        </a:p>
      </dgm:t>
    </dgm:pt>
    <dgm:pt modelId="{E1063FF8-C9A1-4C53-9192-B04B22F32503}" type="parTrans" cxnId="{CB1829E4-549C-4EDD-89B6-91A838EADE53}">
      <dgm:prSet/>
      <dgm:spPr/>
      <dgm:t>
        <a:bodyPr/>
        <a:lstStyle/>
        <a:p>
          <a:endParaRPr lang="en-US" sz="1400"/>
        </a:p>
      </dgm:t>
    </dgm:pt>
    <dgm:pt modelId="{9F654B61-D860-48E4-9297-946E683F492A}" type="sibTrans" cxnId="{CB1829E4-549C-4EDD-89B6-91A838EADE53}">
      <dgm:prSet/>
      <dgm:spPr/>
      <dgm:t>
        <a:bodyPr/>
        <a:lstStyle/>
        <a:p>
          <a:endParaRPr lang="en-US" sz="1400"/>
        </a:p>
      </dgm:t>
    </dgm:pt>
    <dgm:pt modelId="{EA7EEE04-0842-4B59-A978-34A204D32AFB}">
      <dgm:prSet phldrT="[Text]" custT="1"/>
      <dgm:spPr>
        <a:solidFill>
          <a:schemeClr val="bg1">
            <a:alpha val="90000"/>
          </a:schemeClr>
        </a:solidFill>
        <a:ln>
          <a:solidFill>
            <a:schemeClr val="bg1">
              <a:lumMod val="65000"/>
              <a:alpha val="90000"/>
            </a:schemeClr>
          </a:solidFill>
        </a:ln>
      </dgm:spPr>
      <dgm:t>
        <a:bodyPr/>
        <a:lstStyle/>
        <a:p>
          <a:r>
            <a:rPr lang="sr-Cyrl-RS" sz="1400" dirty="0"/>
            <a:t>Нематеријална имовина</a:t>
          </a:r>
        </a:p>
        <a:p>
          <a:r>
            <a:rPr lang="sr-Cyrl-RS" sz="1400" dirty="0"/>
            <a:t>(Добитак од продаје)</a:t>
          </a:r>
          <a:endParaRPr lang="en-US" sz="1400" dirty="0"/>
        </a:p>
      </dgm:t>
    </dgm:pt>
    <dgm:pt modelId="{96C01AB0-A3C4-40F0-88DD-CAFBB31FBED1}" type="parTrans" cxnId="{CEC39DFE-378E-4ED5-9838-2711CC1B11BB}">
      <dgm:prSet/>
      <dgm:spPr/>
      <dgm:t>
        <a:bodyPr/>
        <a:lstStyle/>
        <a:p>
          <a:endParaRPr lang="en-US" sz="1400"/>
        </a:p>
      </dgm:t>
    </dgm:pt>
    <dgm:pt modelId="{016EBF5F-47D9-48ED-9E6A-58BB3D3F6307}" type="sibTrans" cxnId="{CEC39DFE-378E-4ED5-9838-2711CC1B11BB}">
      <dgm:prSet/>
      <dgm:spPr/>
      <dgm:t>
        <a:bodyPr/>
        <a:lstStyle/>
        <a:p>
          <a:endParaRPr lang="en-US" sz="1400"/>
        </a:p>
      </dgm:t>
    </dgm:pt>
    <dgm:pt modelId="{E4A9125F-3EBD-4781-B8BA-CD1D2F5973DD}" type="pres">
      <dgm:prSet presAssocID="{FA0E63D1-E4F7-4027-B142-C2286D1FCACB}" presName="Name0" presStyleCnt="0">
        <dgm:presLayoutVars>
          <dgm:dir/>
          <dgm:animLvl val="lvl"/>
          <dgm:resizeHandles val="exact"/>
        </dgm:presLayoutVars>
      </dgm:prSet>
      <dgm:spPr/>
    </dgm:pt>
    <dgm:pt modelId="{17672D9F-2115-45F1-96A5-94F633F62760}" type="pres">
      <dgm:prSet presAssocID="{85A827E3-5881-439C-8A50-716EBC50D53C}" presName="boxAndChildren" presStyleCnt="0"/>
      <dgm:spPr/>
    </dgm:pt>
    <dgm:pt modelId="{F7D0347B-2B59-4901-80A5-B1D693CC4A38}" type="pres">
      <dgm:prSet presAssocID="{85A827E3-5881-439C-8A50-716EBC50D53C}" presName="parentTextBox" presStyleLbl="node1" presStyleIdx="0" presStyleCnt="1"/>
      <dgm:spPr/>
    </dgm:pt>
    <dgm:pt modelId="{574C32AD-4D9E-4B95-926D-B169FC450D96}" type="pres">
      <dgm:prSet presAssocID="{85A827E3-5881-439C-8A50-716EBC50D53C}" presName="entireBox" presStyleLbl="node1" presStyleIdx="0" presStyleCnt="1" custLinFactNeighborX="734" custLinFactNeighborY="-3863"/>
      <dgm:spPr/>
    </dgm:pt>
    <dgm:pt modelId="{4DC37041-A2B6-4F81-93F0-835ADBD07A3F}" type="pres">
      <dgm:prSet presAssocID="{85A827E3-5881-439C-8A50-716EBC50D53C}" presName="descendantBox" presStyleCnt="0"/>
      <dgm:spPr/>
    </dgm:pt>
    <dgm:pt modelId="{14429260-1C18-46D3-81E1-81CA58326BBF}" type="pres">
      <dgm:prSet presAssocID="{EE468018-672F-478A-903D-B9547E7DE2AA}" presName="childTextBox" presStyleLbl="fgAccFollowNode1" presStyleIdx="0" presStyleCnt="2">
        <dgm:presLayoutVars>
          <dgm:bulletEnabled val="1"/>
        </dgm:presLayoutVars>
      </dgm:prSet>
      <dgm:spPr/>
    </dgm:pt>
    <dgm:pt modelId="{D7A26BDA-1426-4DEB-A68A-9064ABDE61D8}" type="pres">
      <dgm:prSet presAssocID="{EA7EEE04-0842-4B59-A978-34A204D32AFB}" presName="childTextBox" presStyleLbl="fgAccFollowNode1" presStyleIdx="1" presStyleCnt="2">
        <dgm:presLayoutVars>
          <dgm:bulletEnabled val="1"/>
        </dgm:presLayoutVars>
      </dgm:prSet>
      <dgm:spPr/>
    </dgm:pt>
  </dgm:ptLst>
  <dgm:cxnLst>
    <dgm:cxn modelId="{376A2033-685A-47EC-9775-8D4DAE69376C}" type="presOf" srcId="{EA7EEE04-0842-4B59-A978-34A204D32AFB}" destId="{D7A26BDA-1426-4DEB-A68A-9064ABDE61D8}" srcOrd="0" destOrd="0" presId="urn:microsoft.com/office/officeart/2005/8/layout/process4"/>
    <dgm:cxn modelId="{D8C2E467-251A-4D78-A664-FAB62B828AC1}" type="presOf" srcId="{85A827E3-5881-439C-8A50-716EBC50D53C}" destId="{F7D0347B-2B59-4901-80A5-B1D693CC4A38}" srcOrd="0" destOrd="0" presId="urn:microsoft.com/office/officeart/2005/8/layout/process4"/>
    <dgm:cxn modelId="{F5364D8B-22DA-4294-A84E-3C597E4CDE9F}" type="presOf" srcId="{EE468018-672F-478A-903D-B9547E7DE2AA}" destId="{14429260-1C18-46D3-81E1-81CA58326BBF}" srcOrd="0" destOrd="0" presId="urn:microsoft.com/office/officeart/2005/8/layout/process4"/>
    <dgm:cxn modelId="{3414F4A8-810F-4759-802B-D2EF16A4A90E}" srcId="{FA0E63D1-E4F7-4027-B142-C2286D1FCACB}" destId="{85A827E3-5881-439C-8A50-716EBC50D53C}" srcOrd="0" destOrd="0" parTransId="{5588B98E-BEAC-485A-8FE7-365827E963A8}" sibTransId="{DD27AD77-CCCE-4DCC-959F-F7D7045F233B}"/>
    <dgm:cxn modelId="{EAE185CA-B779-4B2F-B160-EE09DF996E09}" type="presOf" srcId="{FA0E63D1-E4F7-4027-B142-C2286D1FCACB}" destId="{E4A9125F-3EBD-4781-B8BA-CD1D2F5973DD}" srcOrd="0" destOrd="0" presId="urn:microsoft.com/office/officeart/2005/8/layout/process4"/>
    <dgm:cxn modelId="{CB1829E4-549C-4EDD-89B6-91A838EADE53}" srcId="{85A827E3-5881-439C-8A50-716EBC50D53C}" destId="{EE468018-672F-478A-903D-B9547E7DE2AA}" srcOrd="0" destOrd="0" parTransId="{E1063FF8-C9A1-4C53-9192-B04B22F32503}" sibTransId="{9F654B61-D860-48E4-9297-946E683F492A}"/>
    <dgm:cxn modelId="{CEC39DFE-378E-4ED5-9838-2711CC1B11BB}" srcId="{85A827E3-5881-439C-8A50-716EBC50D53C}" destId="{EA7EEE04-0842-4B59-A978-34A204D32AFB}" srcOrd="1" destOrd="0" parTransId="{96C01AB0-A3C4-40F0-88DD-CAFBB31FBED1}" sibTransId="{016EBF5F-47D9-48ED-9E6A-58BB3D3F6307}"/>
    <dgm:cxn modelId="{1289D6FF-1265-42E6-B986-38AA1D72FC63}" type="presOf" srcId="{85A827E3-5881-439C-8A50-716EBC50D53C}" destId="{574C32AD-4D9E-4B95-926D-B169FC450D96}" srcOrd="1" destOrd="0" presId="urn:microsoft.com/office/officeart/2005/8/layout/process4"/>
    <dgm:cxn modelId="{BE44D667-B56B-462C-9AA9-D7BFD56947C7}" type="presParOf" srcId="{E4A9125F-3EBD-4781-B8BA-CD1D2F5973DD}" destId="{17672D9F-2115-45F1-96A5-94F633F62760}" srcOrd="0" destOrd="0" presId="urn:microsoft.com/office/officeart/2005/8/layout/process4"/>
    <dgm:cxn modelId="{4FE43C9F-15BB-4AE3-9FB0-4AB4CDEA05A3}" type="presParOf" srcId="{17672D9F-2115-45F1-96A5-94F633F62760}" destId="{F7D0347B-2B59-4901-80A5-B1D693CC4A38}" srcOrd="0" destOrd="0" presId="urn:microsoft.com/office/officeart/2005/8/layout/process4"/>
    <dgm:cxn modelId="{04DB464C-203A-4A5B-BFEC-24A9A9559B47}" type="presParOf" srcId="{17672D9F-2115-45F1-96A5-94F633F62760}" destId="{574C32AD-4D9E-4B95-926D-B169FC450D96}" srcOrd="1" destOrd="0" presId="urn:microsoft.com/office/officeart/2005/8/layout/process4"/>
    <dgm:cxn modelId="{E2F1B350-30E4-48E5-AA51-171576B6814A}" type="presParOf" srcId="{17672D9F-2115-45F1-96A5-94F633F62760}" destId="{4DC37041-A2B6-4F81-93F0-835ADBD07A3F}" srcOrd="2" destOrd="0" presId="urn:microsoft.com/office/officeart/2005/8/layout/process4"/>
    <dgm:cxn modelId="{2FC29618-4733-43A6-90B7-39C8238FCA41}" type="presParOf" srcId="{4DC37041-A2B6-4F81-93F0-835ADBD07A3F}" destId="{14429260-1C18-46D3-81E1-81CA58326BBF}" srcOrd="0" destOrd="0" presId="urn:microsoft.com/office/officeart/2005/8/layout/process4"/>
    <dgm:cxn modelId="{C02AFAE2-568A-4D0B-A105-549E2428D300}" type="presParOf" srcId="{4DC37041-A2B6-4F81-93F0-835ADBD07A3F}" destId="{D7A26BDA-1426-4DEB-A68A-9064ABDE61D8}" srcOrd="1" destOrd="0" presId="urn:microsoft.com/office/officeart/2005/8/layout/process4"/>
  </dgm:cxnLst>
  <dgm:bg/>
  <dgm:whole>
    <a:ln w="9525" cap="flat" cmpd="sng" algn="ctr">
      <a:solidFill>
        <a:schemeClr val="lt1">
          <a:hueOff val="0"/>
          <a:satOff val="0"/>
          <a:lumOff val="0"/>
        </a:schemeClr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A0E63D1-E4F7-4027-B142-C2286D1FCACB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A827E3-5881-439C-8A50-716EBC50D53C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sr-Cyrl-RS" sz="1400" dirty="0"/>
            <a:t>Евидентирање куповине дигиталне имовине</a:t>
          </a:r>
          <a:endParaRPr lang="en-US" sz="1400" dirty="0"/>
        </a:p>
      </dgm:t>
    </dgm:pt>
    <dgm:pt modelId="{5588B98E-BEAC-485A-8FE7-365827E963A8}" type="parTrans" cxnId="{3414F4A8-810F-4759-802B-D2EF16A4A90E}">
      <dgm:prSet/>
      <dgm:spPr/>
      <dgm:t>
        <a:bodyPr/>
        <a:lstStyle/>
        <a:p>
          <a:endParaRPr lang="en-US" sz="1400"/>
        </a:p>
      </dgm:t>
    </dgm:pt>
    <dgm:pt modelId="{DD27AD77-CCCE-4DCC-959F-F7D7045F233B}" type="sibTrans" cxnId="{3414F4A8-810F-4759-802B-D2EF16A4A90E}">
      <dgm:prSet/>
      <dgm:spPr/>
      <dgm:t>
        <a:bodyPr/>
        <a:lstStyle/>
        <a:p>
          <a:endParaRPr lang="en-US" sz="1400"/>
        </a:p>
      </dgm:t>
    </dgm:pt>
    <dgm:pt modelId="{EE468018-672F-478A-903D-B9547E7DE2AA}">
      <dgm:prSet phldrT="[Text]" custT="1"/>
      <dgm:spPr>
        <a:solidFill>
          <a:schemeClr val="bg1">
            <a:alpha val="90000"/>
          </a:schemeClr>
        </a:solidFill>
        <a:ln>
          <a:solidFill>
            <a:schemeClr val="bg1">
              <a:lumMod val="65000"/>
              <a:alpha val="90000"/>
            </a:schemeClr>
          </a:solidFill>
        </a:ln>
      </dgm:spPr>
      <dgm:t>
        <a:bodyPr/>
        <a:lstStyle/>
        <a:p>
          <a:r>
            <a:rPr lang="sr-Cyrl-RS" sz="1400" dirty="0"/>
            <a:t>Роба у магацину</a:t>
          </a:r>
          <a:endParaRPr lang="en-US" sz="1400" dirty="0"/>
        </a:p>
      </dgm:t>
    </dgm:pt>
    <dgm:pt modelId="{E1063FF8-C9A1-4C53-9192-B04B22F32503}" type="parTrans" cxnId="{CB1829E4-549C-4EDD-89B6-91A838EADE53}">
      <dgm:prSet/>
      <dgm:spPr/>
      <dgm:t>
        <a:bodyPr/>
        <a:lstStyle/>
        <a:p>
          <a:endParaRPr lang="en-US" sz="1400"/>
        </a:p>
      </dgm:t>
    </dgm:pt>
    <dgm:pt modelId="{9F654B61-D860-48E4-9297-946E683F492A}" type="sibTrans" cxnId="{CB1829E4-549C-4EDD-89B6-91A838EADE53}">
      <dgm:prSet/>
      <dgm:spPr/>
      <dgm:t>
        <a:bodyPr/>
        <a:lstStyle/>
        <a:p>
          <a:endParaRPr lang="en-US" sz="1400"/>
        </a:p>
      </dgm:t>
    </dgm:pt>
    <dgm:pt modelId="{EA7EEE04-0842-4B59-A978-34A204D32AFB}">
      <dgm:prSet phldrT="[Text]" custT="1"/>
      <dgm:spPr>
        <a:solidFill>
          <a:schemeClr val="bg1">
            <a:alpha val="90000"/>
          </a:schemeClr>
        </a:solidFill>
        <a:ln>
          <a:solidFill>
            <a:schemeClr val="bg1">
              <a:lumMod val="65000"/>
              <a:alpha val="90000"/>
            </a:schemeClr>
          </a:solidFill>
        </a:ln>
      </dgm:spPr>
      <dgm:t>
        <a:bodyPr/>
        <a:lstStyle/>
        <a:p>
          <a:r>
            <a:rPr lang="sr-Cyrl-RS" sz="1400" dirty="0"/>
            <a:t>Обавезе из пословања/Жиро-рачун</a:t>
          </a:r>
          <a:endParaRPr lang="en-US" sz="1400" dirty="0"/>
        </a:p>
      </dgm:t>
    </dgm:pt>
    <dgm:pt modelId="{96C01AB0-A3C4-40F0-88DD-CAFBB31FBED1}" type="parTrans" cxnId="{CEC39DFE-378E-4ED5-9838-2711CC1B11BB}">
      <dgm:prSet/>
      <dgm:spPr/>
      <dgm:t>
        <a:bodyPr/>
        <a:lstStyle/>
        <a:p>
          <a:endParaRPr lang="en-US" sz="1400"/>
        </a:p>
      </dgm:t>
    </dgm:pt>
    <dgm:pt modelId="{016EBF5F-47D9-48ED-9E6A-58BB3D3F6307}" type="sibTrans" cxnId="{CEC39DFE-378E-4ED5-9838-2711CC1B11BB}">
      <dgm:prSet/>
      <dgm:spPr/>
      <dgm:t>
        <a:bodyPr/>
        <a:lstStyle/>
        <a:p>
          <a:endParaRPr lang="en-US" sz="1400"/>
        </a:p>
      </dgm:t>
    </dgm:pt>
    <dgm:pt modelId="{E4A9125F-3EBD-4781-B8BA-CD1D2F5973DD}" type="pres">
      <dgm:prSet presAssocID="{FA0E63D1-E4F7-4027-B142-C2286D1FCACB}" presName="Name0" presStyleCnt="0">
        <dgm:presLayoutVars>
          <dgm:dir/>
          <dgm:animLvl val="lvl"/>
          <dgm:resizeHandles val="exact"/>
        </dgm:presLayoutVars>
      </dgm:prSet>
      <dgm:spPr/>
    </dgm:pt>
    <dgm:pt modelId="{17672D9F-2115-45F1-96A5-94F633F62760}" type="pres">
      <dgm:prSet presAssocID="{85A827E3-5881-439C-8A50-716EBC50D53C}" presName="boxAndChildren" presStyleCnt="0"/>
      <dgm:spPr/>
    </dgm:pt>
    <dgm:pt modelId="{F7D0347B-2B59-4901-80A5-B1D693CC4A38}" type="pres">
      <dgm:prSet presAssocID="{85A827E3-5881-439C-8A50-716EBC50D53C}" presName="parentTextBox" presStyleLbl="node1" presStyleIdx="0" presStyleCnt="1"/>
      <dgm:spPr/>
    </dgm:pt>
    <dgm:pt modelId="{574C32AD-4D9E-4B95-926D-B169FC450D96}" type="pres">
      <dgm:prSet presAssocID="{85A827E3-5881-439C-8A50-716EBC50D53C}" presName="entireBox" presStyleLbl="node1" presStyleIdx="0" presStyleCnt="1" custLinFactNeighborY="-45989"/>
      <dgm:spPr/>
    </dgm:pt>
    <dgm:pt modelId="{4DC37041-A2B6-4F81-93F0-835ADBD07A3F}" type="pres">
      <dgm:prSet presAssocID="{85A827E3-5881-439C-8A50-716EBC50D53C}" presName="descendantBox" presStyleCnt="0"/>
      <dgm:spPr/>
    </dgm:pt>
    <dgm:pt modelId="{14429260-1C18-46D3-81E1-81CA58326BBF}" type="pres">
      <dgm:prSet presAssocID="{EE468018-672F-478A-903D-B9547E7DE2AA}" presName="childTextBox" presStyleLbl="fgAccFollowNode1" presStyleIdx="0" presStyleCnt="2">
        <dgm:presLayoutVars>
          <dgm:bulletEnabled val="1"/>
        </dgm:presLayoutVars>
      </dgm:prSet>
      <dgm:spPr/>
    </dgm:pt>
    <dgm:pt modelId="{D7A26BDA-1426-4DEB-A68A-9064ABDE61D8}" type="pres">
      <dgm:prSet presAssocID="{EA7EEE04-0842-4B59-A978-34A204D32AFB}" presName="childTextBox" presStyleLbl="fgAccFollowNode1" presStyleIdx="1" presStyleCnt="2">
        <dgm:presLayoutVars>
          <dgm:bulletEnabled val="1"/>
        </dgm:presLayoutVars>
      </dgm:prSet>
      <dgm:spPr/>
    </dgm:pt>
  </dgm:ptLst>
  <dgm:cxnLst>
    <dgm:cxn modelId="{376A2033-685A-47EC-9775-8D4DAE69376C}" type="presOf" srcId="{EA7EEE04-0842-4B59-A978-34A204D32AFB}" destId="{D7A26BDA-1426-4DEB-A68A-9064ABDE61D8}" srcOrd="0" destOrd="0" presId="urn:microsoft.com/office/officeart/2005/8/layout/process4"/>
    <dgm:cxn modelId="{D8C2E467-251A-4D78-A664-FAB62B828AC1}" type="presOf" srcId="{85A827E3-5881-439C-8A50-716EBC50D53C}" destId="{F7D0347B-2B59-4901-80A5-B1D693CC4A38}" srcOrd="0" destOrd="0" presId="urn:microsoft.com/office/officeart/2005/8/layout/process4"/>
    <dgm:cxn modelId="{F5364D8B-22DA-4294-A84E-3C597E4CDE9F}" type="presOf" srcId="{EE468018-672F-478A-903D-B9547E7DE2AA}" destId="{14429260-1C18-46D3-81E1-81CA58326BBF}" srcOrd="0" destOrd="0" presId="urn:microsoft.com/office/officeart/2005/8/layout/process4"/>
    <dgm:cxn modelId="{3414F4A8-810F-4759-802B-D2EF16A4A90E}" srcId="{FA0E63D1-E4F7-4027-B142-C2286D1FCACB}" destId="{85A827E3-5881-439C-8A50-716EBC50D53C}" srcOrd="0" destOrd="0" parTransId="{5588B98E-BEAC-485A-8FE7-365827E963A8}" sibTransId="{DD27AD77-CCCE-4DCC-959F-F7D7045F233B}"/>
    <dgm:cxn modelId="{EAE185CA-B779-4B2F-B160-EE09DF996E09}" type="presOf" srcId="{FA0E63D1-E4F7-4027-B142-C2286D1FCACB}" destId="{E4A9125F-3EBD-4781-B8BA-CD1D2F5973DD}" srcOrd="0" destOrd="0" presId="urn:microsoft.com/office/officeart/2005/8/layout/process4"/>
    <dgm:cxn modelId="{CB1829E4-549C-4EDD-89B6-91A838EADE53}" srcId="{85A827E3-5881-439C-8A50-716EBC50D53C}" destId="{EE468018-672F-478A-903D-B9547E7DE2AA}" srcOrd="0" destOrd="0" parTransId="{E1063FF8-C9A1-4C53-9192-B04B22F32503}" sibTransId="{9F654B61-D860-48E4-9297-946E683F492A}"/>
    <dgm:cxn modelId="{CEC39DFE-378E-4ED5-9838-2711CC1B11BB}" srcId="{85A827E3-5881-439C-8A50-716EBC50D53C}" destId="{EA7EEE04-0842-4B59-A978-34A204D32AFB}" srcOrd="1" destOrd="0" parTransId="{96C01AB0-A3C4-40F0-88DD-CAFBB31FBED1}" sibTransId="{016EBF5F-47D9-48ED-9E6A-58BB3D3F6307}"/>
    <dgm:cxn modelId="{1289D6FF-1265-42E6-B986-38AA1D72FC63}" type="presOf" srcId="{85A827E3-5881-439C-8A50-716EBC50D53C}" destId="{574C32AD-4D9E-4B95-926D-B169FC450D96}" srcOrd="1" destOrd="0" presId="urn:microsoft.com/office/officeart/2005/8/layout/process4"/>
    <dgm:cxn modelId="{BE44D667-B56B-462C-9AA9-D7BFD56947C7}" type="presParOf" srcId="{E4A9125F-3EBD-4781-B8BA-CD1D2F5973DD}" destId="{17672D9F-2115-45F1-96A5-94F633F62760}" srcOrd="0" destOrd="0" presId="urn:microsoft.com/office/officeart/2005/8/layout/process4"/>
    <dgm:cxn modelId="{4FE43C9F-15BB-4AE3-9FB0-4AB4CDEA05A3}" type="presParOf" srcId="{17672D9F-2115-45F1-96A5-94F633F62760}" destId="{F7D0347B-2B59-4901-80A5-B1D693CC4A38}" srcOrd="0" destOrd="0" presId="urn:microsoft.com/office/officeart/2005/8/layout/process4"/>
    <dgm:cxn modelId="{04DB464C-203A-4A5B-BFEC-24A9A9559B47}" type="presParOf" srcId="{17672D9F-2115-45F1-96A5-94F633F62760}" destId="{574C32AD-4D9E-4B95-926D-B169FC450D96}" srcOrd="1" destOrd="0" presId="urn:microsoft.com/office/officeart/2005/8/layout/process4"/>
    <dgm:cxn modelId="{E2F1B350-30E4-48E5-AA51-171576B6814A}" type="presParOf" srcId="{17672D9F-2115-45F1-96A5-94F633F62760}" destId="{4DC37041-A2B6-4F81-93F0-835ADBD07A3F}" srcOrd="2" destOrd="0" presId="urn:microsoft.com/office/officeart/2005/8/layout/process4"/>
    <dgm:cxn modelId="{2FC29618-4733-43A6-90B7-39C8238FCA41}" type="presParOf" srcId="{4DC37041-A2B6-4F81-93F0-835ADBD07A3F}" destId="{14429260-1C18-46D3-81E1-81CA58326BBF}" srcOrd="0" destOrd="0" presId="urn:microsoft.com/office/officeart/2005/8/layout/process4"/>
    <dgm:cxn modelId="{C02AFAE2-568A-4D0B-A105-549E2428D300}" type="presParOf" srcId="{4DC37041-A2B6-4F81-93F0-835ADBD07A3F}" destId="{D7A26BDA-1426-4DEB-A68A-9064ABDE61D8}" srcOrd="1" destOrd="0" presId="urn:microsoft.com/office/officeart/2005/8/layout/process4"/>
  </dgm:cxnLst>
  <dgm:bg/>
  <dgm:whole>
    <a:ln w="9525" cap="flat" cmpd="sng" algn="ctr">
      <a:solidFill>
        <a:schemeClr val="lt1">
          <a:hueOff val="0"/>
          <a:satOff val="0"/>
          <a:lumOff val="0"/>
        </a:schemeClr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A0E63D1-E4F7-4027-B142-C2286D1FCACB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E468018-672F-478A-903D-B9547E7DE2AA}">
      <dgm:prSet phldrT="[Text]" custT="1"/>
      <dgm:spPr>
        <a:solidFill>
          <a:schemeClr val="bg1">
            <a:alpha val="90000"/>
          </a:schemeClr>
        </a:solidFill>
        <a:ln>
          <a:solidFill>
            <a:schemeClr val="bg1">
              <a:lumMod val="65000"/>
              <a:alpha val="90000"/>
            </a:schemeClr>
          </a:solidFill>
        </a:ln>
      </dgm:spPr>
      <dgm:t>
        <a:bodyPr/>
        <a:lstStyle/>
        <a:p>
          <a:pPr algn="ctr"/>
          <a:r>
            <a:rPr lang="sr-Cyrl-RS" sz="1200" dirty="0"/>
            <a:t>1. Набавна вредност продате робе</a:t>
          </a:r>
        </a:p>
        <a:p>
          <a:pPr algn="ctr"/>
          <a:r>
            <a:rPr lang="sr-Cyrl-RS" sz="1200" dirty="0"/>
            <a:t>2. Потраживање од продаје/Жиро-рачун</a:t>
          </a:r>
        </a:p>
      </dgm:t>
    </dgm:pt>
    <dgm:pt modelId="{E1063FF8-C9A1-4C53-9192-B04B22F32503}" type="parTrans" cxnId="{CB1829E4-549C-4EDD-89B6-91A838EADE53}">
      <dgm:prSet/>
      <dgm:spPr/>
      <dgm:t>
        <a:bodyPr/>
        <a:lstStyle/>
        <a:p>
          <a:endParaRPr lang="en-US"/>
        </a:p>
      </dgm:t>
    </dgm:pt>
    <dgm:pt modelId="{9F654B61-D860-48E4-9297-946E683F492A}" type="sibTrans" cxnId="{CB1829E4-549C-4EDD-89B6-91A838EADE53}">
      <dgm:prSet/>
      <dgm:spPr/>
      <dgm:t>
        <a:bodyPr/>
        <a:lstStyle/>
        <a:p>
          <a:endParaRPr lang="en-US"/>
        </a:p>
      </dgm:t>
    </dgm:pt>
    <dgm:pt modelId="{EA7EEE04-0842-4B59-A978-34A204D32AFB}">
      <dgm:prSet phldrT="[Text]" custT="1"/>
      <dgm:spPr>
        <a:solidFill>
          <a:schemeClr val="bg1">
            <a:alpha val="90000"/>
          </a:schemeClr>
        </a:solidFill>
        <a:ln>
          <a:solidFill>
            <a:schemeClr val="bg1">
              <a:lumMod val="65000"/>
              <a:alpha val="90000"/>
            </a:schemeClr>
          </a:solidFill>
        </a:ln>
      </dgm:spPr>
      <dgm:t>
        <a:bodyPr/>
        <a:lstStyle/>
        <a:p>
          <a:r>
            <a:rPr lang="sr-Cyrl-RS" sz="1200" dirty="0"/>
            <a:t>1. Роба у магацију</a:t>
          </a:r>
        </a:p>
        <a:p>
          <a:r>
            <a:rPr lang="sr-Cyrl-RS" sz="1200" dirty="0"/>
            <a:t>2. Приход од продаје робе</a:t>
          </a:r>
          <a:endParaRPr lang="en-US" sz="1200" dirty="0"/>
        </a:p>
      </dgm:t>
    </dgm:pt>
    <dgm:pt modelId="{96C01AB0-A3C4-40F0-88DD-CAFBB31FBED1}" type="parTrans" cxnId="{CEC39DFE-378E-4ED5-9838-2711CC1B11BB}">
      <dgm:prSet/>
      <dgm:spPr/>
      <dgm:t>
        <a:bodyPr/>
        <a:lstStyle/>
        <a:p>
          <a:endParaRPr lang="en-US"/>
        </a:p>
      </dgm:t>
    </dgm:pt>
    <dgm:pt modelId="{016EBF5F-47D9-48ED-9E6A-58BB3D3F6307}" type="sibTrans" cxnId="{CEC39DFE-378E-4ED5-9838-2711CC1B11BB}">
      <dgm:prSet/>
      <dgm:spPr/>
      <dgm:t>
        <a:bodyPr/>
        <a:lstStyle/>
        <a:p>
          <a:endParaRPr lang="en-US"/>
        </a:p>
      </dgm:t>
    </dgm:pt>
    <dgm:pt modelId="{85A827E3-5881-439C-8A50-716EBC50D53C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sr-Cyrl-RS" sz="1600" dirty="0"/>
            <a:t>Евидентирање продаје дигиталне имовине</a:t>
          </a:r>
          <a:endParaRPr lang="en-US" sz="1600" dirty="0"/>
        </a:p>
      </dgm:t>
    </dgm:pt>
    <dgm:pt modelId="{DD27AD77-CCCE-4DCC-959F-F7D7045F233B}" type="sibTrans" cxnId="{3414F4A8-810F-4759-802B-D2EF16A4A90E}">
      <dgm:prSet/>
      <dgm:spPr/>
      <dgm:t>
        <a:bodyPr/>
        <a:lstStyle/>
        <a:p>
          <a:endParaRPr lang="en-US"/>
        </a:p>
      </dgm:t>
    </dgm:pt>
    <dgm:pt modelId="{5588B98E-BEAC-485A-8FE7-365827E963A8}" type="parTrans" cxnId="{3414F4A8-810F-4759-802B-D2EF16A4A90E}">
      <dgm:prSet/>
      <dgm:spPr/>
      <dgm:t>
        <a:bodyPr/>
        <a:lstStyle/>
        <a:p>
          <a:endParaRPr lang="en-US"/>
        </a:p>
      </dgm:t>
    </dgm:pt>
    <dgm:pt modelId="{E4A9125F-3EBD-4781-B8BA-CD1D2F5973DD}" type="pres">
      <dgm:prSet presAssocID="{FA0E63D1-E4F7-4027-B142-C2286D1FCACB}" presName="Name0" presStyleCnt="0">
        <dgm:presLayoutVars>
          <dgm:dir/>
          <dgm:animLvl val="lvl"/>
          <dgm:resizeHandles val="exact"/>
        </dgm:presLayoutVars>
      </dgm:prSet>
      <dgm:spPr/>
    </dgm:pt>
    <dgm:pt modelId="{58E715B6-DCD4-442D-9F55-6B7691DCAD5A}" type="pres">
      <dgm:prSet presAssocID="{85A827E3-5881-439C-8A50-716EBC50D53C}" presName="boxAndChildren" presStyleCnt="0"/>
      <dgm:spPr/>
    </dgm:pt>
    <dgm:pt modelId="{24796E91-2A37-40E1-9BCB-AF22B2E27404}" type="pres">
      <dgm:prSet presAssocID="{85A827E3-5881-439C-8A50-716EBC50D53C}" presName="parentTextBox" presStyleLbl="node1" presStyleIdx="0" presStyleCnt="1"/>
      <dgm:spPr/>
    </dgm:pt>
    <dgm:pt modelId="{61C93E97-CF25-46CB-B859-864B06AE709E}" type="pres">
      <dgm:prSet presAssocID="{85A827E3-5881-439C-8A50-716EBC50D53C}" presName="entireBox" presStyleLbl="node1" presStyleIdx="0" presStyleCnt="1" custLinFactNeighborY="15125"/>
      <dgm:spPr/>
    </dgm:pt>
    <dgm:pt modelId="{E1010141-1030-48BE-97C4-EB5AEAB2595E}" type="pres">
      <dgm:prSet presAssocID="{85A827E3-5881-439C-8A50-716EBC50D53C}" presName="descendantBox" presStyleCnt="0"/>
      <dgm:spPr/>
    </dgm:pt>
    <dgm:pt modelId="{99AFC529-95E5-4345-8F40-D75D2C4DA3C5}" type="pres">
      <dgm:prSet presAssocID="{EE468018-672F-478A-903D-B9547E7DE2AA}" presName="childTextBox" presStyleLbl="fgAccFollowNode1" presStyleIdx="0" presStyleCnt="2">
        <dgm:presLayoutVars>
          <dgm:bulletEnabled val="1"/>
        </dgm:presLayoutVars>
      </dgm:prSet>
      <dgm:spPr/>
    </dgm:pt>
    <dgm:pt modelId="{F036C3BA-C4CE-4533-BDAC-5D60BF11E007}" type="pres">
      <dgm:prSet presAssocID="{EA7EEE04-0842-4B59-A978-34A204D32AFB}" presName="childTextBox" presStyleLbl="fgAccFollowNode1" presStyleIdx="1" presStyleCnt="2">
        <dgm:presLayoutVars>
          <dgm:bulletEnabled val="1"/>
        </dgm:presLayoutVars>
      </dgm:prSet>
      <dgm:spPr/>
    </dgm:pt>
  </dgm:ptLst>
  <dgm:cxnLst>
    <dgm:cxn modelId="{A4A1A066-5C0E-4933-A3EF-040D5FC5574C}" type="presOf" srcId="{EE468018-672F-478A-903D-B9547E7DE2AA}" destId="{99AFC529-95E5-4345-8F40-D75D2C4DA3C5}" srcOrd="0" destOrd="0" presId="urn:microsoft.com/office/officeart/2005/8/layout/process4"/>
    <dgm:cxn modelId="{F8F2C678-B8EC-4440-9854-2F1DD585E33D}" type="presOf" srcId="{85A827E3-5881-439C-8A50-716EBC50D53C}" destId="{24796E91-2A37-40E1-9BCB-AF22B2E27404}" srcOrd="0" destOrd="0" presId="urn:microsoft.com/office/officeart/2005/8/layout/process4"/>
    <dgm:cxn modelId="{A51EB798-9A3D-4914-A1EA-7697B96A913C}" type="presOf" srcId="{85A827E3-5881-439C-8A50-716EBC50D53C}" destId="{61C93E97-CF25-46CB-B859-864B06AE709E}" srcOrd="1" destOrd="0" presId="urn:microsoft.com/office/officeart/2005/8/layout/process4"/>
    <dgm:cxn modelId="{3414F4A8-810F-4759-802B-D2EF16A4A90E}" srcId="{FA0E63D1-E4F7-4027-B142-C2286D1FCACB}" destId="{85A827E3-5881-439C-8A50-716EBC50D53C}" srcOrd="0" destOrd="0" parTransId="{5588B98E-BEAC-485A-8FE7-365827E963A8}" sibTransId="{DD27AD77-CCCE-4DCC-959F-F7D7045F233B}"/>
    <dgm:cxn modelId="{670504C3-E5A4-4B3F-9360-C192318233A2}" type="presOf" srcId="{EA7EEE04-0842-4B59-A978-34A204D32AFB}" destId="{F036C3BA-C4CE-4533-BDAC-5D60BF11E007}" srcOrd="0" destOrd="0" presId="urn:microsoft.com/office/officeart/2005/8/layout/process4"/>
    <dgm:cxn modelId="{EAE185CA-B779-4B2F-B160-EE09DF996E09}" type="presOf" srcId="{FA0E63D1-E4F7-4027-B142-C2286D1FCACB}" destId="{E4A9125F-3EBD-4781-B8BA-CD1D2F5973DD}" srcOrd="0" destOrd="0" presId="urn:microsoft.com/office/officeart/2005/8/layout/process4"/>
    <dgm:cxn modelId="{CB1829E4-549C-4EDD-89B6-91A838EADE53}" srcId="{85A827E3-5881-439C-8A50-716EBC50D53C}" destId="{EE468018-672F-478A-903D-B9547E7DE2AA}" srcOrd="0" destOrd="0" parTransId="{E1063FF8-C9A1-4C53-9192-B04B22F32503}" sibTransId="{9F654B61-D860-48E4-9297-946E683F492A}"/>
    <dgm:cxn modelId="{CEC39DFE-378E-4ED5-9838-2711CC1B11BB}" srcId="{85A827E3-5881-439C-8A50-716EBC50D53C}" destId="{EA7EEE04-0842-4B59-A978-34A204D32AFB}" srcOrd="1" destOrd="0" parTransId="{96C01AB0-A3C4-40F0-88DD-CAFBB31FBED1}" sibTransId="{016EBF5F-47D9-48ED-9E6A-58BB3D3F6307}"/>
    <dgm:cxn modelId="{7CF290FA-68F5-40A6-9A90-37AEBB5388B6}" type="presParOf" srcId="{E4A9125F-3EBD-4781-B8BA-CD1D2F5973DD}" destId="{58E715B6-DCD4-442D-9F55-6B7691DCAD5A}" srcOrd="0" destOrd="0" presId="urn:microsoft.com/office/officeart/2005/8/layout/process4"/>
    <dgm:cxn modelId="{4C73C415-4E19-47F2-998F-743A661DEC7D}" type="presParOf" srcId="{58E715B6-DCD4-442D-9F55-6B7691DCAD5A}" destId="{24796E91-2A37-40E1-9BCB-AF22B2E27404}" srcOrd="0" destOrd="0" presId="urn:microsoft.com/office/officeart/2005/8/layout/process4"/>
    <dgm:cxn modelId="{17EA58F8-E434-4435-A6F9-C84AACAE8CC4}" type="presParOf" srcId="{58E715B6-DCD4-442D-9F55-6B7691DCAD5A}" destId="{61C93E97-CF25-46CB-B859-864B06AE709E}" srcOrd="1" destOrd="0" presId="urn:microsoft.com/office/officeart/2005/8/layout/process4"/>
    <dgm:cxn modelId="{22A9BA39-DF1C-40C5-8C55-9D274AFD54C8}" type="presParOf" srcId="{58E715B6-DCD4-442D-9F55-6B7691DCAD5A}" destId="{E1010141-1030-48BE-97C4-EB5AEAB2595E}" srcOrd="2" destOrd="0" presId="urn:microsoft.com/office/officeart/2005/8/layout/process4"/>
    <dgm:cxn modelId="{443F0C97-5A50-4E81-A086-3F7CC8206F7D}" type="presParOf" srcId="{E1010141-1030-48BE-97C4-EB5AEAB2595E}" destId="{99AFC529-95E5-4345-8F40-D75D2C4DA3C5}" srcOrd="0" destOrd="0" presId="urn:microsoft.com/office/officeart/2005/8/layout/process4"/>
    <dgm:cxn modelId="{AD9EF8CD-067F-43B6-B9A7-A3227CF44CA3}" type="presParOf" srcId="{E1010141-1030-48BE-97C4-EB5AEAB2595E}" destId="{F036C3BA-C4CE-4533-BDAC-5D60BF11E007}" srcOrd="1" destOrd="0" presId="urn:microsoft.com/office/officeart/2005/8/layout/process4"/>
  </dgm:cxnLst>
  <dgm:bg/>
  <dgm:whole>
    <a:ln w="9525" cap="flat" cmpd="sng" algn="ctr">
      <a:solidFill>
        <a:schemeClr val="lt1">
          <a:hueOff val="0"/>
          <a:satOff val="0"/>
          <a:lumOff val="0"/>
        </a:schemeClr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7667479-7B70-4F00-9599-A20AC7591690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6311AF-B35F-4F5E-8DA1-85E0553890EB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sr-Cyrl-RS" sz="1400" dirty="0"/>
            <a:t>Почетно одмеравање</a:t>
          </a:r>
          <a:endParaRPr lang="en-US" sz="1400" dirty="0"/>
        </a:p>
      </dgm:t>
    </dgm:pt>
    <dgm:pt modelId="{5F7C3934-65E8-4511-AD3D-EDBB14AC22B6}" type="parTrans" cxnId="{2907E86E-F90C-4269-B00E-4A63F90BCEA7}">
      <dgm:prSet/>
      <dgm:spPr/>
      <dgm:t>
        <a:bodyPr/>
        <a:lstStyle/>
        <a:p>
          <a:endParaRPr lang="en-US" sz="1400"/>
        </a:p>
      </dgm:t>
    </dgm:pt>
    <dgm:pt modelId="{7E9A03D5-00E1-4E46-A30D-0B4FDB8E8770}" type="sibTrans" cxnId="{2907E86E-F90C-4269-B00E-4A63F90BCEA7}">
      <dgm:prSet/>
      <dgm:spPr/>
      <dgm:t>
        <a:bodyPr/>
        <a:lstStyle/>
        <a:p>
          <a:endParaRPr lang="en-US" sz="1400"/>
        </a:p>
      </dgm:t>
    </dgm:pt>
    <dgm:pt modelId="{81CD7652-3C4B-4005-ADD5-E50F9E8F0E98}">
      <dgm:prSet phldrT="[Text]" custT="1"/>
      <dgm:spPr/>
      <dgm:t>
        <a:bodyPr/>
        <a:lstStyle/>
        <a:p>
          <a:r>
            <a:rPr lang="sr-Cyrl-RS" sz="1400" dirty="0"/>
            <a:t>Набавна вредност – набавна цена увећана за трансакционе трошкове</a:t>
          </a:r>
          <a:endParaRPr lang="en-US" sz="1400" dirty="0"/>
        </a:p>
      </dgm:t>
    </dgm:pt>
    <dgm:pt modelId="{247CF17A-4880-4613-AF51-72F9FC772248}" type="parTrans" cxnId="{DC2CB82B-795B-4B5F-A7BE-FEA3509A6DB0}">
      <dgm:prSet/>
      <dgm:spPr/>
      <dgm:t>
        <a:bodyPr/>
        <a:lstStyle/>
        <a:p>
          <a:endParaRPr lang="en-US" sz="1400"/>
        </a:p>
      </dgm:t>
    </dgm:pt>
    <dgm:pt modelId="{6D3527EF-7965-472D-9F0D-B8A17BE0335F}" type="sibTrans" cxnId="{DC2CB82B-795B-4B5F-A7BE-FEA3509A6DB0}">
      <dgm:prSet/>
      <dgm:spPr/>
      <dgm:t>
        <a:bodyPr/>
        <a:lstStyle/>
        <a:p>
          <a:endParaRPr lang="en-US" sz="1400"/>
        </a:p>
      </dgm:t>
    </dgm:pt>
    <dgm:pt modelId="{75523EBF-07CE-4BDC-A654-B358AFA7E3C9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sr-Cyrl-RS" sz="1400" dirty="0"/>
            <a:t>Накнадно вредновање</a:t>
          </a:r>
          <a:endParaRPr lang="en-US" sz="1400" dirty="0"/>
        </a:p>
      </dgm:t>
    </dgm:pt>
    <dgm:pt modelId="{D5CCF46A-29E6-440C-9328-651EEC2D55D5}" type="parTrans" cxnId="{CAD02306-56D9-4A6E-9F97-1DE7EBB22593}">
      <dgm:prSet/>
      <dgm:spPr/>
      <dgm:t>
        <a:bodyPr/>
        <a:lstStyle/>
        <a:p>
          <a:endParaRPr lang="en-US" sz="1400"/>
        </a:p>
      </dgm:t>
    </dgm:pt>
    <dgm:pt modelId="{F0E3DA63-AADF-47AE-8FB7-77088138D82C}" type="sibTrans" cxnId="{CAD02306-56D9-4A6E-9F97-1DE7EBB22593}">
      <dgm:prSet/>
      <dgm:spPr/>
      <dgm:t>
        <a:bodyPr/>
        <a:lstStyle/>
        <a:p>
          <a:endParaRPr lang="en-US" sz="1400"/>
        </a:p>
      </dgm:t>
    </dgm:pt>
    <dgm:pt modelId="{34685526-13A9-4EEC-ACED-B18717CF5BA8}">
      <dgm:prSet phldrT="[Text]" custT="1"/>
      <dgm:spPr/>
      <dgm:t>
        <a:bodyPr/>
        <a:lstStyle/>
        <a:p>
          <a:r>
            <a:rPr lang="sr-Cyrl-RS" sz="1400" dirty="0"/>
            <a:t>Модел набавне вредности - </a:t>
          </a:r>
          <a:r>
            <a:rPr lang="ru-RU" sz="1400" dirty="0"/>
            <a:t>набавна вредност умањена за амортизацију и губитке од умањења вредности</a:t>
          </a:r>
          <a:r>
            <a:rPr lang="sr-Cyrl-RS" sz="1400" dirty="0"/>
            <a:t> или</a:t>
          </a:r>
          <a:endParaRPr lang="en-US" sz="1400" dirty="0"/>
        </a:p>
      </dgm:t>
    </dgm:pt>
    <dgm:pt modelId="{9D05D502-7D24-4F38-872E-D0A36865A16C}" type="parTrans" cxnId="{287C86B2-1867-4532-A75E-DFDC38C9A301}">
      <dgm:prSet/>
      <dgm:spPr/>
      <dgm:t>
        <a:bodyPr/>
        <a:lstStyle/>
        <a:p>
          <a:endParaRPr lang="en-US" sz="1400"/>
        </a:p>
      </dgm:t>
    </dgm:pt>
    <dgm:pt modelId="{E44FE2A1-7756-453B-A365-1B4CD244FB47}" type="sibTrans" cxnId="{287C86B2-1867-4532-A75E-DFDC38C9A301}">
      <dgm:prSet/>
      <dgm:spPr/>
      <dgm:t>
        <a:bodyPr/>
        <a:lstStyle/>
        <a:p>
          <a:endParaRPr lang="en-US" sz="1400"/>
        </a:p>
      </dgm:t>
    </dgm:pt>
    <dgm:pt modelId="{6D7150C9-63FC-42EB-91DD-74B34529C3C5}">
      <dgm:prSet phldrT="[Text]" custT="1"/>
      <dgm:spPr/>
      <dgm:t>
        <a:bodyPr/>
        <a:lstStyle/>
        <a:p>
          <a:r>
            <a:rPr lang="sr-Cyrl-RS" sz="1400" dirty="0"/>
            <a:t>Модел ревалоризације – фер вредност на дан ревалоризације</a:t>
          </a:r>
          <a:endParaRPr lang="en-US" sz="1400" dirty="0"/>
        </a:p>
      </dgm:t>
    </dgm:pt>
    <dgm:pt modelId="{7DE3B1B6-D703-4F6C-9F2D-4858799C0357}" type="parTrans" cxnId="{68499658-7BDF-45A5-901A-6E826C8A0000}">
      <dgm:prSet/>
      <dgm:spPr/>
      <dgm:t>
        <a:bodyPr/>
        <a:lstStyle/>
        <a:p>
          <a:endParaRPr lang="en-US" sz="1400"/>
        </a:p>
      </dgm:t>
    </dgm:pt>
    <dgm:pt modelId="{33187D43-AD01-47BE-BC7C-650BC1AEA242}" type="sibTrans" cxnId="{68499658-7BDF-45A5-901A-6E826C8A0000}">
      <dgm:prSet/>
      <dgm:spPr/>
      <dgm:t>
        <a:bodyPr/>
        <a:lstStyle/>
        <a:p>
          <a:endParaRPr lang="en-US" sz="1400"/>
        </a:p>
      </dgm:t>
    </dgm:pt>
    <dgm:pt modelId="{DABDF735-B59D-4CDD-BF28-44BA207C2DC8}" type="pres">
      <dgm:prSet presAssocID="{C7667479-7B70-4F00-9599-A20AC7591690}" presName="rootnode" presStyleCnt="0">
        <dgm:presLayoutVars>
          <dgm:chMax/>
          <dgm:chPref/>
          <dgm:dir/>
          <dgm:animLvl val="lvl"/>
        </dgm:presLayoutVars>
      </dgm:prSet>
      <dgm:spPr/>
    </dgm:pt>
    <dgm:pt modelId="{B5B39B72-5418-49AC-8F03-692D763877BF}" type="pres">
      <dgm:prSet presAssocID="{9E6311AF-B35F-4F5E-8DA1-85E0553890EB}" presName="composite" presStyleCnt="0"/>
      <dgm:spPr/>
    </dgm:pt>
    <dgm:pt modelId="{B1281381-8AC0-42C0-955C-14AC5617E774}" type="pres">
      <dgm:prSet presAssocID="{9E6311AF-B35F-4F5E-8DA1-85E0553890EB}" presName="bentUpArrow1" presStyleLbl="alignImgPlace1" presStyleIdx="0" presStyleCnt="1" custScaleX="81859" custLinFactNeighborX="61" custLinFactNeighborY="-24419"/>
      <dgm:spPr>
        <a:solidFill>
          <a:schemeClr val="bg1">
            <a:lumMod val="85000"/>
          </a:schemeClr>
        </a:solidFill>
      </dgm:spPr>
    </dgm:pt>
    <dgm:pt modelId="{0EBF73A1-841D-4076-84E8-12ECD2742432}" type="pres">
      <dgm:prSet presAssocID="{9E6311AF-B35F-4F5E-8DA1-85E0553890EB}" presName="ParentText" presStyleLbl="node1" presStyleIdx="0" presStyleCnt="2" custScaleX="85438" custScaleY="61550" custLinFactNeighborY="-1165">
        <dgm:presLayoutVars>
          <dgm:chMax val="1"/>
          <dgm:chPref val="1"/>
          <dgm:bulletEnabled val="1"/>
        </dgm:presLayoutVars>
      </dgm:prSet>
      <dgm:spPr/>
    </dgm:pt>
    <dgm:pt modelId="{E94900C5-311A-4FAB-89CA-6B8B83C599E1}" type="pres">
      <dgm:prSet presAssocID="{9E6311AF-B35F-4F5E-8DA1-85E0553890EB}" presName="ChildText" presStyleLbl="revTx" presStyleIdx="0" presStyleCnt="2" custScaleX="300181" custScaleY="65781" custLinFactNeighborX="94305" custLinFactNeighborY="-2211">
        <dgm:presLayoutVars>
          <dgm:chMax val="0"/>
          <dgm:chPref val="0"/>
          <dgm:bulletEnabled val="1"/>
        </dgm:presLayoutVars>
      </dgm:prSet>
      <dgm:spPr/>
    </dgm:pt>
    <dgm:pt modelId="{44D50E2F-2FCF-4A18-A09C-18FFC8E64A28}" type="pres">
      <dgm:prSet presAssocID="{7E9A03D5-00E1-4E46-A30D-0B4FDB8E8770}" presName="sibTrans" presStyleCnt="0"/>
      <dgm:spPr/>
    </dgm:pt>
    <dgm:pt modelId="{E0400404-DDBB-4A6F-A183-21CC6DBA0F18}" type="pres">
      <dgm:prSet presAssocID="{75523EBF-07CE-4BDC-A654-B358AFA7E3C9}" presName="composite" presStyleCnt="0"/>
      <dgm:spPr/>
    </dgm:pt>
    <dgm:pt modelId="{49C936AF-7A41-409B-81B0-F80E3D9E10D2}" type="pres">
      <dgm:prSet presAssocID="{75523EBF-07CE-4BDC-A654-B358AFA7E3C9}" presName="ParentText" presStyleLbl="node1" presStyleIdx="1" presStyleCnt="2" custScaleX="86873" custScaleY="75112" custLinFactNeighborX="-48721" custLinFactNeighborY="-6896">
        <dgm:presLayoutVars>
          <dgm:chMax val="1"/>
          <dgm:chPref val="1"/>
          <dgm:bulletEnabled val="1"/>
        </dgm:presLayoutVars>
      </dgm:prSet>
      <dgm:spPr/>
    </dgm:pt>
    <dgm:pt modelId="{BCAE095A-9777-45DD-BDBD-56A4BB62EC5A}" type="pres">
      <dgm:prSet presAssocID="{75523EBF-07CE-4BDC-A654-B358AFA7E3C9}" presName="FinalChildText" presStyleLbl="revTx" presStyleIdx="1" presStyleCnt="2" custScaleX="246234" custScaleY="98921" custLinFactNeighborY="-5183">
        <dgm:presLayoutVars>
          <dgm:chMax val="0"/>
          <dgm:chPref val="0"/>
          <dgm:bulletEnabled val="1"/>
        </dgm:presLayoutVars>
      </dgm:prSet>
      <dgm:spPr/>
    </dgm:pt>
  </dgm:ptLst>
  <dgm:cxnLst>
    <dgm:cxn modelId="{CAD02306-56D9-4A6E-9F97-1DE7EBB22593}" srcId="{C7667479-7B70-4F00-9599-A20AC7591690}" destId="{75523EBF-07CE-4BDC-A654-B358AFA7E3C9}" srcOrd="1" destOrd="0" parTransId="{D5CCF46A-29E6-440C-9328-651EEC2D55D5}" sibTransId="{F0E3DA63-AADF-47AE-8FB7-77088138D82C}"/>
    <dgm:cxn modelId="{98518E19-4DF7-4BCF-A644-AD100C321709}" type="presOf" srcId="{81CD7652-3C4B-4005-ADD5-E50F9E8F0E98}" destId="{E94900C5-311A-4FAB-89CA-6B8B83C599E1}" srcOrd="0" destOrd="0" presId="urn:microsoft.com/office/officeart/2005/8/layout/StepDownProcess"/>
    <dgm:cxn modelId="{C2D97F25-0D86-436B-94F6-6D778B3CBB3F}" type="presOf" srcId="{6D7150C9-63FC-42EB-91DD-74B34529C3C5}" destId="{BCAE095A-9777-45DD-BDBD-56A4BB62EC5A}" srcOrd="0" destOrd="1" presId="urn:microsoft.com/office/officeart/2005/8/layout/StepDownProcess"/>
    <dgm:cxn modelId="{DC2CB82B-795B-4B5F-A7BE-FEA3509A6DB0}" srcId="{9E6311AF-B35F-4F5E-8DA1-85E0553890EB}" destId="{81CD7652-3C4B-4005-ADD5-E50F9E8F0E98}" srcOrd="0" destOrd="0" parTransId="{247CF17A-4880-4613-AF51-72F9FC772248}" sibTransId="{6D3527EF-7965-472D-9F0D-B8A17BE0335F}"/>
    <dgm:cxn modelId="{32FC8D31-CAD5-4C7D-87C5-A71814C15AE8}" type="presOf" srcId="{C7667479-7B70-4F00-9599-A20AC7591690}" destId="{DABDF735-B59D-4CDD-BF28-44BA207C2DC8}" srcOrd="0" destOrd="0" presId="urn:microsoft.com/office/officeart/2005/8/layout/StepDownProcess"/>
    <dgm:cxn modelId="{5167085D-FC35-4B91-BAA0-1DFBBC7AEF12}" type="presOf" srcId="{75523EBF-07CE-4BDC-A654-B358AFA7E3C9}" destId="{49C936AF-7A41-409B-81B0-F80E3D9E10D2}" srcOrd="0" destOrd="0" presId="urn:microsoft.com/office/officeart/2005/8/layout/StepDownProcess"/>
    <dgm:cxn modelId="{54A56466-A5A8-4511-AC8A-1F1822EF1185}" type="presOf" srcId="{34685526-13A9-4EEC-ACED-B18717CF5BA8}" destId="{BCAE095A-9777-45DD-BDBD-56A4BB62EC5A}" srcOrd="0" destOrd="0" presId="urn:microsoft.com/office/officeart/2005/8/layout/StepDownProcess"/>
    <dgm:cxn modelId="{6C97074A-773B-4A1A-B390-5E9CCA432CD7}" type="presOf" srcId="{9E6311AF-B35F-4F5E-8DA1-85E0553890EB}" destId="{0EBF73A1-841D-4076-84E8-12ECD2742432}" srcOrd="0" destOrd="0" presId="urn:microsoft.com/office/officeart/2005/8/layout/StepDownProcess"/>
    <dgm:cxn modelId="{2907E86E-F90C-4269-B00E-4A63F90BCEA7}" srcId="{C7667479-7B70-4F00-9599-A20AC7591690}" destId="{9E6311AF-B35F-4F5E-8DA1-85E0553890EB}" srcOrd="0" destOrd="0" parTransId="{5F7C3934-65E8-4511-AD3D-EDBB14AC22B6}" sibTransId="{7E9A03D5-00E1-4E46-A30D-0B4FDB8E8770}"/>
    <dgm:cxn modelId="{68499658-7BDF-45A5-901A-6E826C8A0000}" srcId="{75523EBF-07CE-4BDC-A654-B358AFA7E3C9}" destId="{6D7150C9-63FC-42EB-91DD-74B34529C3C5}" srcOrd="1" destOrd="0" parTransId="{7DE3B1B6-D703-4F6C-9F2D-4858799C0357}" sibTransId="{33187D43-AD01-47BE-BC7C-650BC1AEA242}"/>
    <dgm:cxn modelId="{287C86B2-1867-4532-A75E-DFDC38C9A301}" srcId="{75523EBF-07CE-4BDC-A654-B358AFA7E3C9}" destId="{34685526-13A9-4EEC-ACED-B18717CF5BA8}" srcOrd="0" destOrd="0" parTransId="{9D05D502-7D24-4F38-872E-D0A36865A16C}" sibTransId="{E44FE2A1-7756-453B-A365-1B4CD244FB47}"/>
    <dgm:cxn modelId="{326645B5-8373-4CD4-B98F-E414D1903068}" type="presParOf" srcId="{DABDF735-B59D-4CDD-BF28-44BA207C2DC8}" destId="{B5B39B72-5418-49AC-8F03-692D763877BF}" srcOrd="0" destOrd="0" presId="urn:microsoft.com/office/officeart/2005/8/layout/StepDownProcess"/>
    <dgm:cxn modelId="{21851071-40E7-43A3-BF92-5E5F4DAA0366}" type="presParOf" srcId="{B5B39B72-5418-49AC-8F03-692D763877BF}" destId="{B1281381-8AC0-42C0-955C-14AC5617E774}" srcOrd="0" destOrd="0" presId="urn:microsoft.com/office/officeart/2005/8/layout/StepDownProcess"/>
    <dgm:cxn modelId="{E1E029C8-D4E4-48FB-8A9E-9A3EBC5CD4B7}" type="presParOf" srcId="{B5B39B72-5418-49AC-8F03-692D763877BF}" destId="{0EBF73A1-841D-4076-84E8-12ECD2742432}" srcOrd="1" destOrd="0" presId="urn:microsoft.com/office/officeart/2005/8/layout/StepDownProcess"/>
    <dgm:cxn modelId="{D0B50F94-0E2B-44FD-A7D6-CDD6B626460C}" type="presParOf" srcId="{B5B39B72-5418-49AC-8F03-692D763877BF}" destId="{E94900C5-311A-4FAB-89CA-6B8B83C599E1}" srcOrd="2" destOrd="0" presId="urn:microsoft.com/office/officeart/2005/8/layout/StepDownProcess"/>
    <dgm:cxn modelId="{D8177AD7-6CED-46E1-A8A9-981C2C0F4E2D}" type="presParOf" srcId="{DABDF735-B59D-4CDD-BF28-44BA207C2DC8}" destId="{44D50E2F-2FCF-4A18-A09C-18FFC8E64A28}" srcOrd="1" destOrd="0" presId="urn:microsoft.com/office/officeart/2005/8/layout/StepDownProcess"/>
    <dgm:cxn modelId="{9F808D4D-9A84-4298-8585-BD9A74914941}" type="presParOf" srcId="{DABDF735-B59D-4CDD-BF28-44BA207C2DC8}" destId="{E0400404-DDBB-4A6F-A183-21CC6DBA0F18}" srcOrd="2" destOrd="0" presId="urn:microsoft.com/office/officeart/2005/8/layout/StepDownProcess"/>
    <dgm:cxn modelId="{07EDBAC6-4631-42AF-BC11-5D48E06FE852}" type="presParOf" srcId="{E0400404-DDBB-4A6F-A183-21CC6DBA0F18}" destId="{49C936AF-7A41-409B-81B0-F80E3D9E10D2}" srcOrd="0" destOrd="0" presId="urn:microsoft.com/office/officeart/2005/8/layout/StepDownProcess"/>
    <dgm:cxn modelId="{CDF06138-36C5-478C-B915-3C1B816FD8EF}" type="presParOf" srcId="{E0400404-DDBB-4A6F-A183-21CC6DBA0F18}" destId="{BCAE095A-9777-45DD-BDBD-56A4BB62EC5A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7667479-7B70-4F00-9599-A20AC7591690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6311AF-B35F-4F5E-8DA1-85E0553890EB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sr-Cyrl-RS" sz="1400" dirty="0"/>
            <a:t>Набавна вредност</a:t>
          </a:r>
          <a:endParaRPr lang="en-US" sz="1400" dirty="0"/>
        </a:p>
      </dgm:t>
    </dgm:pt>
    <dgm:pt modelId="{5F7C3934-65E8-4511-AD3D-EDBB14AC22B6}" type="parTrans" cxnId="{2907E86E-F90C-4269-B00E-4A63F90BCEA7}">
      <dgm:prSet/>
      <dgm:spPr/>
      <dgm:t>
        <a:bodyPr/>
        <a:lstStyle/>
        <a:p>
          <a:endParaRPr lang="en-US" sz="1400"/>
        </a:p>
      </dgm:t>
    </dgm:pt>
    <dgm:pt modelId="{7E9A03D5-00E1-4E46-A30D-0B4FDB8E8770}" type="sibTrans" cxnId="{2907E86E-F90C-4269-B00E-4A63F90BCEA7}">
      <dgm:prSet/>
      <dgm:spPr/>
      <dgm:t>
        <a:bodyPr/>
        <a:lstStyle/>
        <a:p>
          <a:endParaRPr lang="en-US" sz="1400"/>
        </a:p>
      </dgm:t>
    </dgm:pt>
    <dgm:pt modelId="{81CD7652-3C4B-4005-ADD5-E50F9E8F0E98}">
      <dgm:prSet phldrT="[Text]" custT="1"/>
      <dgm:spPr/>
      <dgm:t>
        <a:bodyPr/>
        <a:lstStyle/>
        <a:p>
          <a:r>
            <a:rPr lang="ru-RU" sz="1400" dirty="0"/>
            <a:t>набавна цена увећана за евентуалне порезе директно приписиве набавци који се не могу рефундирати и друге трошкове који се могу директно приписати стицању ових залиха   или</a:t>
          </a:r>
          <a:endParaRPr lang="en-US" sz="1400" dirty="0"/>
        </a:p>
      </dgm:t>
    </dgm:pt>
    <dgm:pt modelId="{247CF17A-4880-4613-AF51-72F9FC772248}" type="parTrans" cxnId="{DC2CB82B-795B-4B5F-A7BE-FEA3509A6DB0}">
      <dgm:prSet/>
      <dgm:spPr/>
      <dgm:t>
        <a:bodyPr/>
        <a:lstStyle/>
        <a:p>
          <a:endParaRPr lang="en-US" sz="1400"/>
        </a:p>
      </dgm:t>
    </dgm:pt>
    <dgm:pt modelId="{6D3527EF-7965-472D-9F0D-B8A17BE0335F}" type="sibTrans" cxnId="{DC2CB82B-795B-4B5F-A7BE-FEA3509A6DB0}">
      <dgm:prSet/>
      <dgm:spPr/>
      <dgm:t>
        <a:bodyPr/>
        <a:lstStyle/>
        <a:p>
          <a:endParaRPr lang="en-US" sz="1400"/>
        </a:p>
      </dgm:t>
    </dgm:pt>
    <dgm:pt modelId="{75523EBF-07CE-4BDC-A654-B358AFA7E3C9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sr-Cyrl-RS" sz="1400" dirty="0"/>
            <a:t>Нето остварива вредност</a:t>
          </a:r>
          <a:endParaRPr lang="en-US" sz="1400" dirty="0"/>
        </a:p>
      </dgm:t>
    </dgm:pt>
    <dgm:pt modelId="{D5CCF46A-29E6-440C-9328-651EEC2D55D5}" type="parTrans" cxnId="{CAD02306-56D9-4A6E-9F97-1DE7EBB22593}">
      <dgm:prSet/>
      <dgm:spPr/>
      <dgm:t>
        <a:bodyPr/>
        <a:lstStyle/>
        <a:p>
          <a:endParaRPr lang="en-US" sz="1400"/>
        </a:p>
      </dgm:t>
    </dgm:pt>
    <dgm:pt modelId="{F0E3DA63-AADF-47AE-8FB7-77088138D82C}" type="sibTrans" cxnId="{CAD02306-56D9-4A6E-9F97-1DE7EBB22593}">
      <dgm:prSet/>
      <dgm:spPr/>
      <dgm:t>
        <a:bodyPr/>
        <a:lstStyle/>
        <a:p>
          <a:endParaRPr lang="en-US" sz="1400"/>
        </a:p>
      </dgm:t>
    </dgm:pt>
    <dgm:pt modelId="{34685526-13A9-4EEC-ACED-B18717CF5BA8}">
      <dgm:prSet phldrT="[Text]" custT="1"/>
      <dgm:spPr/>
      <dgm:t>
        <a:bodyPr/>
        <a:lstStyle/>
        <a:p>
          <a:r>
            <a:rPr lang="ru-RU" sz="1400" dirty="0"/>
            <a:t>процењена продајна цена у оквиру редовног пословања, умањена за процењене трошкове довршења (што није могуће у случају виртуелних валута) и процењене трошкове неопходне за реализацију продаје</a:t>
          </a:r>
          <a:endParaRPr lang="en-US" sz="1400" dirty="0"/>
        </a:p>
      </dgm:t>
    </dgm:pt>
    <dgm:pt modelId="{9D05D502-7D24-4F38-872E-D0A36865A16C}" type="parTrans" cxnId="{287C86B2-1867-4532-A75E-DFDC38C9A301}">
      <dgm:prSet/>
      <dgm:spPr/>
      <dgm:t>
        <a:bodyPr/>
        <a:lstStyle/>
        <a:p>
          <a:endParaRPr lang="en-US" sz="1400"/>
        </a:p>
      </dgm:t>
    </dgm:pt>
    <dgm:pt modelId="{E44FE2A1-7756-453B-A365-1B4CD244FB47}" type="sibTrans" cxnId="{287C86B2-1867-4532-A75E-DFDC38C9A301}">
      <dgm:prSet/>
      <dgm:spPr/>
      <dgm:t>
        <a:bodyPr/>
        <a:lstStyle/>
        <a:p>
          <a:endParaRPr lang="en-US" sz="1400"/>
        </a:p>
      </dgm:t>
    </dgm:pt>
    <dgm:pt modelId="{DABDF735-B59D-4CDD-BF28-44BA207C2DC8}" type="pres">
      <dgm:prSet presAssocID="{C7667479-7B70-4F00-9599-A20AC7591690}" presName="rootnode" presStyleCnt="0">
        <dgm:presLayoutVars>
          <dgm:chMax/>
          <dgm:chPref/>
          <dgm:dir/>
          <dgm:animLvl val="lvl"/>
        </dgm:presLayoutVars>
      </dgm:prSet>
      <dgm:spPr/>
    </dgm:pt>
    <dgm:pt modelId="{B5B39B72-5418-49AC-8F03-692D763877BF}" type="pres">
      <dgm:prSet presAssocID="{9E6311AF-B35F-4F5E-8DA1-85E0553890EB}" presName="composite" presStyleCnt="0"/>
      <dgm:spPr/>
    </dgm:pt>
    <dgm:pt modelId="{B1281381-8AC0-42C0-955C-14AC5617E774}" type="pres">
      <dgm:prSet presAssocID="{9E6311AF-B35F-4F5E-8DA1-85E0553890EB}" presName="bentUpArrow1" presStyleLbl="alignImgPlace1" presStyleIdx="0" presStyleCnt="1" custLinFactNeighborX="4635" custLinFactNeighborY="-11013"/>
      <dgm:spPr>
        <a:solidFill>
          <a:schemeClr val="bg1">
            <a:lumMod val="85000"/>
          </a:schemeClr>
        </a:solidFill>
      </dgm:spPr>
    </dgm:pt>
    <dgm:pt modelId="{0EBF73A1-841D-4076-84E8-12ECD2742432}" type="pres">
      <dgm:prSet presAssocID="{9E6311AF-B35F-4F5E-8DA1-85E0553890EB}" presName="ParentText" presStyleLbl="node1" presStyleIdx="0" presStyleCnt="2" custScaleY="77136">
        <dgm:presLayoutVars>
          <dgm:chMax val="1"/>
          <dgm:chPref val="1"/>
          <dgm:bulletEnabled val="1"/>
        </dgm:presLayoutVars>
      </dgm:prSet>
      <dgm:spPr/>
    </dgm:pt>
    <dgm:pt modelId="{E94900C5-311A-4FAB-89CA-6B8B83C599E1}" type="pres">
      <dgm:prSet presAssocID="{9E6311AF-B35F-4F5E-8DA1-85E0553890EB}" presName="ChildText" presStyleLbl="revTx" presStyleIdx="0" presStyleCnt="2" custScaleX="354679" custLinFactX="32249" custLinFactNeighborX="100000" custLinFactNeighborY="-688">
        <dgm:presLayoutVars>
          <dgm:chMax val="0"/>
          <dgm:chPref val="0"/>
          <dgm:bulletEnabled val="1"/>
        </dgm:presLayoutVars>
      </dgm:prSet>
      <dgm:spPr/>
    </dgm:pt>
    <dgm:pt modelId="{44D50E2F-2FCF-4A18-A09C-18FFC8E64A28}" type="pres">
      <dgm:prSet presAssocID="{7E9A03D5-00E1-4E46-A30D-0B4FDB8E8770}" presName="sibTrans" presStyleCnt="0"/>
      <dgm:spPr/>
    </dgm:pt>
    <dgm:pt modelId="{E0400404-DDBB-4A6F-A183-21CC6DBA0F18}" type="pres">
      <dgm:prSet presAssocID="{75523EBF-07CE-4BDC-A654-B358AFA7E3C9}" presName="composite" presStyleCnt="0"/>
      <dgm:spPr/>
    </dgm:pt>
    <dgm:pt modelId="{49C936AF-7A41-409B-81B0-F80E3D9E10D2}" type="pres">
      <dgm:prSet presAssocID="{75523EBF-07CE-4BDC-A654-B358AFA7E3C9}" presName="ParentText" presStyleLbl="node1" presStyleIdx="1" presStyleCnt="2" custScaleY="75450" custLinFactNeighborX="-44237" custLinFactNeighborY="-7012">
        <dgm:presLayoutVars>
          <dgm:chMax val="1"/>
          <dgm:chPref val="1"/>
          <dgm:bulletEnabled val="1"/>
        </dgm:presLayoutVars>
      </dgm:prSet>
      <dgm:spPr/>
    </dgm:pt>
    <dgm:pt modelId="{0A790D59-EC16-4C9B-AF56-58839EE3A4A7}" type="pres">
      <dgm:prSet presAssocID="{75523EBF-07CE-4BDC-A654-B358AFA7E3C9}" presName="FinalChildText" presStyleLbl="revTx" presStyleIdx="1" presStyleCnt="2" custScaleX="320390" custLinFactNeighborX="55148" custLinFactNeighborY="-7807">
        <dgm:presLayoutVars>
          <dgm:chMax val="0"/>
          <dgm:chPref val="0"/>
          <dgm:bulletEnabled val="1"/>
        </dgm:presLayoutVars>
      </dgm:prSet>
      <dgm:spPr/>
    </dgm:pt>
  </dgm:ptLst>
  <dgm:cxnLst>
    <dgm:cxn modelId="{CAD02306-56D9-4A6E-9F97-1DE7EBB22593}" srcId="{C7667479-7B70-4F00-9599-A20AC7591690}" destId="{75523EBF-07CE-4BDC-A654-B358AFA7E3C9}" srcOrd="1" destOrd="0" parTransId="{D5CCF46A-29E6-440C-9328-651EEC2D55D5}" sibTransId="{F0E3DA63-AADF-47AE-8FB7-77088138D82C}"/>
    <dgm:cxn modelId="{98518E19-4DF7-4BCF-A644-AD100C321709}" type="presOf" srcId="{81CD7652-3C4B-4005-ADD5-E50F9E8F0E98}" destId="{E94900C5-311A-4FAB-89CA-6B8B83C599E1}" srcOrd="0" destOrd="0" presId="urn:microsoft.com/office/officeart/2005/8/layout/StepDownProcess"/>
    <dgm:cxn modelId="{DC2CB82B-795B-4B5F-A7BE-FEA3509A6DB0}" srcId="{9E6311AF-B35F-4F5E-8DA1-85E0553890EB}" destId="{81CD7652-3C4B-4005-ADD5-E50F9E8F0E98}" srcOrd="0" destOrd="0" parTransId="{247CF17A-4880-4613-AF51-72F9FC772248}" sibTransId="{6D3527EF-7965-472D-9F0D-B8A17BE0335F}"/>
    <dgm:cxn modelId="{32FC8D31-CAD5-4C7D-87C5-A71814C15AE8}" type="presOf" srcId="{C7667479-7B70-4F00-9599-A20AC7591690}" destId="{DABDF735-B59D-4CDD-BF28-44BA207C2DC8}" srcOrd="0" destOrd="0" presId="urn:microsoft.com/office/officeart/2005/8/layout/StepDownProcess"/>
    <dgm:cxn modelId="{5167085D-FC35-4B91-BAA0-1DFBBC7AEF12}" type="presOf" srcId="{75523EBF-07CE-4BDC-A654-B358AFA7E3C9}" destId="{49C936AF-7A41-409B-81B0-F80E3D9E10D2}" srcOrd="0" destOrd="0" presId="urn:microsoft.com/office/officeart/2005/8/layout/StepDownProcess"/>
    <dgm:cxn modelId="{6C97074A-773B-4A1A-B390-5E9CCA432CD7}" type="presOf" srcId="{9E6311AF-B35F-4F5E-8DA1-85E0553890EB}" destId="{0EBF73A1-841D-4076-84E8-12ECD2742432}" srcOrd="0" destOrd="0" presId="urn:microsoft.com/office/officeart/2005/8/layout/StepDownProcess"/>
    <dgm:cxn modelId="{2907E86E-F90C-4269-B00E-4A63F90BCEA7}" srcId="{C7667479-7B70-4F00-9599-A20AC7591690}" destId="{9E6311AF-B35F-4F5E-8DA1-85E0553890EB}" srcOrd="0" destOrd="0" parTransId="{5F7C3934-65E8-4511-AD3D-EDBB14AC22B6}" sibTransId="{7E9A03D5-00E1-4E46-A30D-0B4FDB8E8770}"/>
    <dgm:cxn modelId="{287C86B2-1867-4532-A75E-DFDC38C9A301}" srcId="{75523EBF-07CE-4BDC-A654-B358AFA7E3C9}" destId="{34685526-13A9-4EEC-ACED-B18717CF5BA8}" srcOrd="0" destOrd="0" parTransId="{9D05D502-7D24-4F38-872E-D0A36865A16C}" sibTransId="{E44FE2A1-7756-453B-A365-1B4CD244FB47}"/>
    <dgm:cxn modelId="{87AF5AE8-720D-4E72-BCBC-E787F1830418}" type="presOf" srcId="{34685526-13A9-4EEC-ACED-B18717CF5BA8}" destId="{0A790D59-EC16-4C9B-AF56-58839EE3A4A7}" srcOrd="0" destOrd="0" presId="urn:microsoft.com/office/officeart/2005/8/layout/StepDownProcess"/>
    <dgm:cxn modelId="{326645B5-8373-4CD4-B98F-E414D1903068}" type="presParOf" srcId="{DABDF735-B59D-4CDD-BF28-44BA207C2DC8}" destId="{B5B39B72-5418-49AC-8F03-692D763877BF}" srcOrd="0" destOrd="0" presId="urn:microsoft.com/office/officeart/2005/8/layout/StepDownProcess"/>
    <dgm:cxn modelId="{21851071-40E7-43A3-BF92-5E5F4DAA0366}" type="presParOf" srcId="{B5B39B72-5418-49AC-8F03-692D763877BF}" destId="{B1281381-8AC0-42C0-955C-14AC5617E774}" srcOrd="0" destOrd="0" presId="urn:microsoft.com/office/officeart/2005/8/layout/StepDownProcess"/>
    <dgm:cxn modelId="{E1E029C8-D4E4-48FB-8A9E-9A3EBC5CD4B7}" type="presParOf" srcId="{B5B39B72-5418-49AC-8F03-692D763877BF}" destId="{0EBF73A1-841D-4076-84E8-12ECD2742432}" srcOrd="1" destOrd="0" presId="urn:microsoft.com/office/officeart/2005/8/layout/StepDownProcess"/>
    <dgm:cxn modelId="{D0B50F94-0E2B-44FD-A7D6-CDD6B626460C}" type="presParOf" srcId="{B5B39B72-5418-49AC-8F03-692D763877BF}" destId="{E94900C5-311A-4FAB-89CA-6B8B83C599E1}" srcOrd="2" destOrd="0" presId="urn:microsoft.com/office/officeart/2005/8/layout/StepDownProcess"/>
    <dgm:cxn modelId="{D8177AD7-6CED-46E1-A8A9-981C2C0F4E2D}" type="presParOf" srcId="{DABDF735-B59D-4CDD-BF28-44BA207C2DC8}" destId="{44D50E2F-2FCF-4A18-A09C-18FFC8E64A28}" srcOrd="1" destOrd="0" presId="urn:microsoft.com/office/officeart/2005/8/layout/StepDownProcess"/>
    <dgm:cxn modelId="{9F808D4D-9A84-4298-8585-BD9A74914941}" type="presParOf" srcId="{DABDF735-B59D-4CDD-BF28-44BA207C2DC8}" destId="{E0400404-DDBB-4A6F-A183-21CC6DBA0F18}" srcOrd="2" destOrd="0" presId="urn:microsoft.com/office/officeart/2005/8/layout/StepDownProcess"/>
    <dgm:cxn modelId="{07EDBAC6-4631-42AF-BC11-5D48E06FE852}" type="presParOf" srcId="{E0400404-DDBB-4A6F-A183-21CC6DBA0F18}" destId="{49C936AF-7A41-409B-81B0-F80E3D9E10D2}" srcOrd="0" destOrd="0" presId="urn:microsoft.com/office/officeart/2005/8/layout/StepDownProcess"/>
    <dgm:cxn modelId="{F4EC2CE2-C9E4-4985-A2C9-391F6547B04D}" type="presParOf" srcId="{E0400404-DDBB-4A6F-A183-21CC6DBA0F18}" destId="{0A790D59-EC16-4C9B-AF56-58839EE3A4A7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CF4760-8F1E-49B6-924A-B9F0EAC4E048}">
      <dsp:nvSpPr>
        <dsp:cNvPr id="0" name=""/>
        <dsp:cNvSpPr/>
      </dsp:nvSpPr>
      <dsp:spPr>
        <a:xfrm>
          <a:off x="2365126" y="2207"/>
          <a:ext cx="1510109" cy="755054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400" kern="1200" dirty="0"/>
            <a:t>Дугује</a:t>
          </a:r>
          <a:endParaRPr lang="en-US" sz="2400" kern="1200" dirty="0"/>
        </a:p>
      </dsp:txBody>
      <dsp:txXfrm>
        <a:off x="2387241" y="24322"/>
        <a:ext cx="1465879" cy="710824"/>
      </dsp:txXfrm>
    </dsp:sp>
    <dsp:sp modelId="{5FD03AC8-258F-422A-8213-B68D888CDC96}">
      <dsp:nvSpPr>
        <dsp:cNvPr id="0" name=""/>
        <dsp:cNvSpPr/>
      </dsp:nvSpPr>
      <dsp:spPr>
        <a:xfrm>
          <a:off x="2516137" y="757261"/>
          <a:ext cx="151010" cy="566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6291"/>
              </a:lnTo>
              <a:lnTo>
                <a:pt x="151010" y="566291"/>
              </a:lnTo>
            </a:path>
          </a:pathLst>
        </a:custGeom>
        <a:noFill/>
        <a:ln w="15875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9F3348-13A8-457B-92EB-E3429D9853B1}">
      <dsp:nvSpPr>
        <dsp:cNvPr id="0" name=""/>
        <dsp:cNvSpPr/>
      </dsp:nvSpPr>
      <dsp:spPr>
        <a:xfrm>
          <a:off x="2667148" y="946025"/>
          <a:ext cx="1208087" cy="755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Готовина</a:t>
          </a:r>
          <a:endParaRPr lang="en-US" sz="1600" kern="1200" dirty="0"/>
        </a:p>
      </dsp:txBody>
      <dsp:txXfrm>
        <a:off x="2689263" y="968140"/>
        <a:ext cx="1163857" cy="710824"/>
      </dsp:txXfrm>
    </dsp:sp>
    <dsp:sp modelId="{A6144295-2105-4DE9-B690-C7318FBDB4D9}">
      <dsp:nvSpPr>
        <dsp:cNvPr id="0" name=""/>
        <dsp:cNvSpPr/>
      </dsp:nvSpPr>
      <dsp:spPr>
        <a:xfrm>
          <a:off x="2516137" y="757261"/>
          <a:ext cx="151010" cy="15101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0109"/>
              </a:lnTo>
              <a:lnTo>
                <a:pt x="151010" y="1510109"/>
              </a:lnTo>
            </a:path>
          </a:pathLst>
        </a:custGeom>
        <a:noFill/>
        <a:ln w="15875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A2121F-069C-46B5-A8C6-9AF19314E20D}">
      <dsp:nvSpPr>
        <dsp:cNvPr id="0" name=""/>
        <dsp:cNvSpPr/>
      </dsp:nvSpPr>
      <dsp:spPr>
        <a:xfrm>
          <a:off x="2667148" y="1889843"/>
          <a:ext cx="1208087" cy="755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Друга дигитална имовина </a:t>
          </a:r>
          <a:endParaRPr lang="en-US" sz="1600" kern="1200" dirty="0"/>
        </a:p>
      </dsp:txBody>
      <dsp:txXfrm>
        <a:off x="2689263" y="1911958"/>
        <a:ext cx="1163857" cy="710824"/>
      </dsp:txXfrm>
    </dsp:sp>
    <dsp:sp modelId="{65C55081-F0E6-416A-BF7F-109B1977B9FD}">
      <dsp:nvSpPr>
        <dsp:cNvPr id="0" name=""/>
        <dsp:cNvSpPr/>
      </dsp:nvSpPr>
      <dsp:spPr>
        <a:xfrm>
          <a:off x="2516137" y="757261"/>
          <a:ext cx="151010" cy="24539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3927"/>
              </a:lnTo>
              <a:lnTo>
                <a:pt x="151010" y="2453927"/>
              </a:lnTo>
            </a:path>
          </a:pathLst>
        </a:custGeom>
        <a:noFill/>
        <a:ln w="15875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C4BA12-8BD6-4D9A-B4BC-0C2355A98F6E}">
      <dsp:nvSpPr>
        <dsp:cNvPr id="0" name=""/>
        <dsp:cNvSpPr/>
      </dsp:nvSpPr>
      <dsp:spPr>
        <a:xfrm>
          <a:off x="2667148" y="2833662"/>
          <a:ext cx="1208087" cy="755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Расход/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капитализовано средство</a:t>
          </a:r>
          <a:endParaRPr lang="en-US" sz="1200" kern="1200" dirty="0"/>
        </a:p>
      </dsp:txBody>
      <dsp:txXfrm>
        <a:off x="2689263" y="2855777"/>
        <a:ext cx="1163857" cy="710824"/>
      </dsp:txXfrm>
    </dsp:sp>
    <dsp:sp modelId="{53B12761-F1B0-4B17-9C07-BC0FC0EA7692}">
      <dsp:nvSpPr>
        <dsp:cNvPr id="0" name=""/>
        <dsp:cNvSpPr/>
      </dsp:nvSpPr>
      <dsp:spPr>
        <a:xfrm>
          <a:off x="4252763" y="2207"/>
          <a:ext cx="1510109" cy="755054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400" kern="1200" dirty="0"/>
            <a:t>Потражује</a:t>
          </a:r>
          <a:endParaRPr lang="en-US" sz="2400" kern="1200" dirty="0"/>
        </a:p>
      </dsp:txBody>
      <dsp:txXfrm>
        <a:off x="4274878" y="24322"/>
        <a:ext cx="1465879" cy="710824"/>
      </dsp:txXfrm>
    </dsp:sp>
    <dsp:sp modelId="{185E740F-89D7-42A7-8CE5-072A9462A300}">
      <dsp:nvSpPr>
        <dsp:cNvPr id="0" name=""/>
        <dsp:cNvSpPr/>
      </dsp:nvSpPr>
      <dsp:spPr>
        <a:xfrm>
          <a:off x="4403774" y="757261"/>
          <a:ext cx="151010" cy="566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6291"/>
              </a:lnTo>
              <a:lnTo>
                <a:pt x="151010" y="566291"/>
              </a:lnTo>
            </a:path>
          </a:pathLst>
        </a:custGeom>
        <a:noFill/>
        <a:ln w="15875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D19CBB-81BF-451E-93AB-0EAECF5AEC7E}">
      <dsp:nvSpPr>
        <dsp:cNvPr id="0" name=""/>
        <dsp:cNvSpPr/>
      </dsp:nvSpPr>
      <dsp:spPr>
        <a:xfrm>
          <a:off x="4554785" y="946025"/>
          <a:ext cx="1208087" cy="755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Сопствени капитал</a:t>
          </a:r>
          <a:endParaRPr lang="en-US" sz="1600" kern="1200" dirty="0"/>
        </a:p>
      </dsp:txBody>
      <dsp:txXfrm>
        <a:off x="4576900" y="968140"/>
        <a:ext cx="1163857" cy="710824"/>
      </dsp:txXfrm>
    </dsp:sp>
    <dsp:sp modelId="{512FFEF4-6AB2-4D7E-AC33-3E5B84D87BF6}">
      <dsp:nvSpPr>
        <dsp:cNvPr id="0" name=""/>
        <dsp:cNvSpPr/>
      </dsp:nvSpPr>
      <dsp:spPr>
        <a:xfrm>
          <a:off x="4403774" y="757261"/>
          <a:ext cx="151010" cy="15101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0109"/>
              </a:lnTo>
              <a:lnTo>
                <a:pt x="151010" y="1510109"/>
              </a:lnTo>
            </a:path>
          </a:pathLst>
        </a:custGeom>
        <a:noFill/>
        <a:ln w="15875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7E072A-98D4-418D-961F-F319AA86D8E4}">
      <dsp:nvSpPr>
        <dsp:cNvPr id="0" name=""/>
        <dsp:cNvSpPr/>
      </dsp:nvSpPr>
      <dsp:spPr>
        <a:xfrm>
          <a:off x="4554785" y="1889843"/>
          <a:ext cx="1208087" cy="755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Финансијска обавеза</a:t>
          </a:r>
          <a:endParaRPr lang="en-US" sz="1600" kern="1200" dirty="0"/>
        </a:p>
      </dsp:txBody>
      <dsp:txXfrm>
        <a:off x="4576900" y="1911958"/>
        <a:ext cx="1163857" cy="710824"/>
      </dsp:txXfrm>
    </dsp:sp>
    <dsp:sp modelId="{0A5CCBD5-697E-48E4-801F-3CABFE6EF8CA}">
      <dsp:nvSpPr>
        <dsp:cNvPr id="0" name=""/>
        <dsp:cNvSpPr/>
      </dsp:nvSpPr>
      <dsp:spPr>
        <a:xfrm>
          <a:off x="4403774" y="757261"/>
          <a:ext cx="151010" cy="24539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3927"/>
              </a:lnTo>
              <a:lnTo>
                <a:pt x="151010" y="2453927"/>
              </a:lnTo>
            </a:path>
          </a:pathLst>
        </a:custGeom>
        <a:noFill/>
        <a:ln w="15875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0B9530-681D-46BE-8DF6-D519B11A7BCE}">
      <dsp:nvSpPr>
        <dsp:cNvPr id="0" name=""/>
        <dsp:cNvSpPr/>
      </dsp:nvSpPr>
      <dsp:spPr>
        <a:xfrm>
          <a:off x="4554785" y="2833662"/>
          <a:ext cx="1208087" cy="755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Приход од продаје/</a:t>
          </a:r>
          <a:r>
            <a:rPr lang="sr-Cyrl-RS" sz="1200" kern="1200" dirty="0"/>
            <a:t>остали пословни приход</a:t>
          </a:r>
          <a:endParaRPr lang="en-US" sz="1200" kern="1200" dirty="0"/>
        </a:p>
      </dsp:txBody>
      <dsp:txXfrm>
        <a:off x="4576900" y="2855777"/>
        <a:ext cx="1163857" cy="7108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C32AD-4D9E-4B95-926D-B169FC450D96}">
      <dsp:nvSpPr>
        <dsp:cNvPr id="0" name=""/>
        <dsp:cNvSpPr/>
      </dsp:nvSpPr>
      <dsp:spPr>
        <a:xfrm>
          <a:off x="0" y="0"/>
          <a:ext cx="8128000" cy="863601"/>
        </a:xfrm>
        <a:prstGeom prst="rect">
          <a:avLst/>
        </a:prstGeom>
        <a:solidFill>
          <a:schemeClr val="bg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Евидентирање трансакционе накнаде</a:t>
          </a:r>
          <a:endParaRPr lang="en-US" sz="1400" kern="1200" dirty="0"/>
        </a:p>
      </dsp:txBody>
      <dsp:txXfrm>
        <a:off x="0" y="0"/>
        <a:ext cx="8128000" cy="466344"/>
      </dsp:txXfrm>
    </dsp:sp>
    <dsp:sp modelId="{14429260-1C18-46D3-81E1-81CA58326BBF}">
      <dsp:nvSpPr>
        <dsp:cNvPr id="0" name=""/>
        <dsp:cNvSpPr/>
      </dsp:nvSpPr>
      <dsp:spPr>
        <a:xfrm>
          <a:off x="0" y="449072"/>
          <a:ext cx="4064000" cy="397256"/>
        </a:xfrm>
        <a:prstGeom prst="rect">
          <a:avLst/>
        </a:prstGeom>
        <a:solidFill>
          <a:schemeClr val="bg1">
            <a:alpha val="90000"/>
          </a:schemeClr>
        </a:solidFill>
        <a:ln w="15875" cap="flat" cmpd="sng" algn="ctr">
          <a:solidFill>
            <a:schemeClr val="bg1">
              <a:lumMod val="6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Нематеријална имовина/Залихе</a:t>
          </a:r>
          <a:endParaRPr lang="en-US" sz="1400" kern="1200" dirty="0"/>
        </a:p>
      </dsp:txBody>
      <dsp:txXfrm>
        <a:off x="0" y="449072"/>
        <a:ext cx="4064000" cy="397256"/>
      </dsp:txXfrm>
    </dsp:sp>
    <dsp:sp modelId="{D7A26BDA-1426-4DEB-A68A-9064ABDE61D8}">
      <dsp:nvSpPr>
        <dsp:cNvPr id="0" name=""/>
        <dsp:cNvSpPr/>
      </dsp:nvSpPr>
      <dsp:spPr>
        <a:xfrm>
          <a:off x="4064000" y="449072"/>
          <a:ext cx="4064000" cy="397256"/>
        </a:xfrm>
        <a:prstGeom prst="rect">
          <a:avLst/>
        </a:prstGeom>
        <a:solidFill>
          <a:schemeClr val="bg1">
            <a:alpha val="90000"/>
          </a:schemeClr>
        </a:solidFill>
        <a:ln w="15875" cap="flat" cmpd="sng" algn="ctr">
          <a:solidFill>
            <a:schemeClr val="bg1">
              <a:lumMod val="6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Приход од продаје услуга </a:t>
          </a:r>
          <a:endParaRPr lang="en-US" sz="1400" kern="1200" dirty="0"/>
        </a:p>
      </dsp:txBody>
      <dsp:txXfrm>
        <a:off x="4064000" y="449072"/>
        <a:ext cx="4064000" cy="3972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C32AD-4D9E-4B95-926D-B169FC450D96}">
      <dsp:nvSpPr>
        <dsp:cNvPr id="0" name=""/>
        <dsp:cNvSpPr/>
      </dsp:nvSpPr>
      <dsp:spPr>
        <a:xfrm>
          <a:off x="0" y="0"/>
          <a:ext cx="8128000" cy="863601"/>
        </a:xfrm>
        <a:prstGeom prst="rect">
          <a:avLst/>
        </a:prstGeom>
        <a:solidFill>
          <a:schemeClr val="bg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Евидентирање награде за нови блок</a:t>
          </a:r>
          <a:endParaRPr lang="en-US" sz="1400" kern="1200" dirty="0"/>
        </a:p>
      </dsp:txBody>
      <dsp:txXfrm>
        <a:off x="0" y="0"/>
        <a:ext cx="8128000" cy="466344"/>
      </dsp:txXfrm>
    </dsp:sp>
    <dsp:sp modelId="{14429260-1C18-46D3-81E1-81CA58326BBF}">
      <dsp:nvSpPr>
        <dsp:cNvPr id="0" name=""/>
        <dsp:cNvSpPr/>
      </dsp:nvSpPr>
      <dsp:spPr>
        <a:xfrm>
          <a:off x="0" y="449072"/>
          <a:ext cx="4064000" cy="397256"/>
        </a:xfrm>
        <a:prstGeom prst="rect">
          <a:avLst/>
        </a:prstGeom>
        <a:solidFill>
          <a:schemeClr val="bg1">
            <a:alpha val="90000"/>
          </a:schemeClr>
        </a:solidFill>
        <a:ln w="15875" cap="flat" cmpd="sng" algn="ctr">
          <a:solidFill>
            <a:schemeClr val="bg1">
              <a:lumMod val="6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Нематеријална имовина/Залихе</a:t>
          </a:r>
          <a:endParaRPr lang="en-US" sz="1400" kern="1200" dirty="0"/>
        </a:p>
      </dsp:txBody>
      <dsp:txXfrm>
        <a:off x="0" y="449072"/>
        <a:ext cx="4064000" cy="397256"/>
      </dsp:txXfrm>
    </dsp:sp>
    <dsp:sp modelId="{D7A26BDA-1426-4DEB-A68A-9064ABDE61D8}">
      <dsp:nvSpPr>
        <dsp:cNvPr id="0" name=""/>
        <dsp:cNvSpPr/>
      </dsp:nvSpPr>
      <dsp:spPr>
        <a:xfrm>
          <a:off x="4064000" y="449072"/>
          <a:ext cx="4064000" cy="397256"/>
        </a:xfrm>
        <a:prstGeom prst="rect">
          <a:avLst/>
        </a:prstGeom>
        <a:solidFill>
          <a:schemeClr val="bg1">
            <a:alpha val="90000"/>
          </a:schemeClr>
        </a:solidFill>
        <a:ln w="15875" cap="flat" cmpd="sng" algn="ctr">
          <a:solidFill>
            <a:schemeClr val="bg1">
              <a:lumMod val="6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Остали пословни приходи</a:t>
          </a:r>
          <a:endParaRPr lang="en-US" sz="1400" kern="1200" dirty="0"/>
        </a:p>
      </dsp:txBody>
      <dsp:txXfrm>
        <a:off x="4064000" y="449072"/>
        <a:ext cx="4064000" cy="3972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C32AD-4D9E-4B95-926D-B169FC450D96}">
      <dsp:nvSpPr>
        <dsp:cNvPr id="0" name=""/>
        <dsp:cNvSpPr/>
      </dsp:nvSpPr>
      <dsp:spPr>
        <a:xfrm>
          <a:off x="0" y="0"/>
          <a:ext cx="8128000" cy="863601"/>
        </a:xfrm>
        <a:prstGeom prst="rect">
          <a:avLst/>
        </a:prstGeom>
        <a:solidFill>
          <a:schemeClr val="bg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Куповине дигиталне имовине</a:t>
          </a:r>
          <a:endParaRPr lang="en-US" sz="1400" kern="1200" dirty="0"/>
        </a:p>
      </dsp:txBody>
      <dsp:txXfrm>
        <a:off x="0" y="0"/>
        <a:ext cx="8128000" cy="466344"/>
      </dsp:txXfrm>
    </dsp:sp>
    <dsp:sp modelId="{14429260-1C18-46D3-81E1-81CA58326BBF}">
      <dsp:nvSpPr>
        <dsp:cNvPr id="0" name=""/>
        <dsp:cNvSpPr/>
      </dsp:nvSpPr>
      <dsp:spPr>
        <a:xfrm>
          <a:off x="0" y="449072"/>
          <a:ext cx="4064000" cy="397256"/>
        </a:xfrm>
        <a:prstGeom prst="rect">
          <a:avLst/>
        </a:prstGeom>
        <a:solidFill>
          <a:schemeClr val="bg1">
            <a:alpha val="90000"/>
          </a:schemeClr>
        </a:solidFill>
        <a:ln w="15875" cap="flat" cmpd="sng" algn="ctr">
          <a:solidFill>
            <a:schemeClr val="bg1">
              <a:lumMod val="6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Нематеријална имовина</a:t>
          </a:r>
          <a:endParaRPr lang="en-US" sz="1400" kern="1200" dirty="0"/>
        </a:p>
      </dsp:txBody>
      <dsp:txXfrm>
        <a:off x="0" y="449072"/>
        <a:ext cx="4064000" cy="397256"/>
      </dsp:txXfrm>
    </dsp:sp>
    <dsp:sp modelId="{D7A26BDA-1426-4DEB-A68A-9064ABDE61D8}">
      <dsp:nvSpPr>
        <dsp:cNvPr id="0" name=""/>
        <dsp:cNvSpPr/>
      </dsp:nvSpPr>
      <dsp:spPr>
        <a:xfrm>
          <a:off x="4064000" y="449072"/>
          <a:ext cx="4064000" cy="397256"/>
        </a:xfrm>
        <a:prstGeom prst="rect">
          <a:avLst/>
        </a:prstGeom>
        <a:solidFill>
          <a:schemeClr val="bg1">
            <a:alpha val="90000"/>
          </a:schemeClr>
        </a:solidFill>
        <a:ln w="15875" cap="flat" cmpd="sng" algn="ctr">
          <a:solidFill>
            <a:schemeClr val="bg1">
              <a:lumMod val="6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Обавезе из пословања/Жиро рачун</a:t>
          </a:r>
          <a:endParaRPr lang="en-US" sz="1400" kern="1200" dirty="0"/>
        </a:p>
      </dsp:txBody>
      <dsp:txXfrm>
        <a:off x="4064000" y="449072"/>
        <a:ext cx="4064000" cy="3972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C32AD-4D9E-4B95-926D-B169FC450D96}">
      <dsp:nvSpPr>
        <dsp:cNvPr id="0" name=""/>
        <dsp:cNvSpPr/>
      </dsp:nvSpPr>
      <dsp:spPr>
        <a:xfrm>
          <a:off x="0" y="0"/>
          <a:ext cx="8128000" cy="990133"/>
        </a:xfrm>
        <a:prstGeom prst="rect">
          <a:avLst/>
        </a:prstGeom>
        <a:solidFill>
          <a:schemeClr val="bg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Продаје дигиталне имовине</a:t>
          </a:r>
          <a:endParaRPr lang="en-US" sz="1400" kern="1200" dirty="0"/>
        </a:p>
      </dsp:txBody>
      <dsp:txXfrm>
        <a:off x="0" y="0"/>
        <a:ext cx="8128000" cy="534671"/>
      </dsp:txXfrm>
    </dsp:sp>
    <dsp:sp modelId="{14429260-1C18-46D3-81E1-81CA58326BBF}">
      <dsp:nvSpPr>
        <dsp:cNvPr id="0" name=""/>
        <dsp:cNvSpPr/>
      </dsp:nvSpPr>
      <dsp:spPr>
        <a:xfrm>
          <a:off x="0" y="515353"/>
          <a:ext cx="4064000" cy="455461"/>
        </a:xfrm>
        <a:prstGeom prst="rect">
          <a:avLst/>
        </a:prstGeom>
        <a:solidFill>
          <a:schemeClr val="bg1">
            <a:alpha val="90000"/>
          </a:schemeClr>
        </a:solidFill>
        <a:ln w="15875" cap="flat" cmpd="sng" algn="ctr">
          <a:solidFill>
            <a:schemeClr val="bg1">
              <a:lumMod val="6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Потраживања од купца/Жиро рачун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(Губитак од продаје)</a:t>
          </a:r>
        </a:p>
      </dsp:txBody>
      <dsp:txXfrm>
        <a:off x="0" y="515353"/>
        <a:ext cx="4064000" cy="455461"/>
      </dsp:txXfrm>
    </dsp:sp>
    <dsp:sp modelId="{D7A26BDA-1426-4DEB-A68A-9064ABDE61D8}">
      <dsp:nvSpPr>
        <dsp:cNvPr id="0" name=""/>
        <dsp:cNvSpPr/>
      </dsp:nvSpPr>
      <dsp:spPr>
        <a:xfrm>
          <a:off x="4064000" y="515353"/>
          <a:ext cx="4064000" cy="455461"/>
        </a:xfrm>
        <a:prstGeom prst="rect">
          <a:avLst/>
        </a:prstGeom>
        <a:solidFill>
          <a:schemeClr val="bg1">
            <a:alpha val="90000"/>
          </a:schemeClr>
        </a:solidFill>
        <a:ln w="15875" cap="flat" cmpd="sng" algn="ctr">
          <a:solidFill>
            <a:schemeClr val="bg1">
              <a:lumMod val="6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Нематеријална имовина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(Добитак од продаје)</a:t>
          </a:r>
          <a:endParaRPr lang="en-US" sz="1400" kern="1200" dirty="0"/>
        </a:p>
      </dsp:txBody>
      <dsp:txXfrm>
        <a:off x="4064000" y="515353"/>
        <a:ext cx="4064000" cy="4554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C32AD-4D9E-4B95-926D-B169FC450D96}">
      <dsp:nvSpPr>
        <dsp:cNvPr id="0" name=""/>
        <dsp:cNvSpPr/>
      </dsp:nvSpPr>
      <dsp:spPr>
        <a:xfrm>
          <a:off x="0" y="0"/>
          <a:ext cx="8128000" cy="863601"/>
        </a:xfrm>
        <a:prstGeom prst="rect">
          <a:avLst/>
        </a:prstGeom>
        <a:solidFill>
          <a:schemeClr val="bg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Евидентирање куповине дигиталне имовине</a:t>
          </a:r>
          <a:endParaRPr lang="en-US" sz="1400" kern="1200" dirty="0"/>
        </a:p>
      </dsp:txBody>
      <dsp:txXfrm>
        <a:off x="0" y="0"/>
        <a:ext cx="8128000" cy="466344"/>
      </dsp:txXfrm>
    </dsp:sp>
    <dsp:sp modelId="{14429260-1C18-46D3-81E1-81CA58326BBF}">
      <dsp:nvSpPr>
        <dsp:cNvPr id="0" name=""/>
        <dsp:cNvSpPr/>
      </dsp:nvSpPr>
      <dsp:spPr>
        <a:xfrm>
          <a:off x="0" y="449072"/>
          <a:ext cx="4064000" cy="397256"/>
        </a:xfrm>
        <a:prstGeom prst="rect">
          <a:avLst/>
        </a:prstGeom>
        <a:solidFill>
          <a:schemeClr val="bg1">
            <a:alpha val="90000"/>
          </a:schemeClr>
        </a:solidFill>
        <a:ln w="15875" cap="flat" cmpd="sng" algn="ctr">
          <a:solidFill>
            <a:schemeClr val="bg1">
              <a:lumMod val="6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Роба у магацину</a:t>
          </a:r>
          <a:endParaRPr lang="en-US" sz="1400" kern="1200" dirty="0"/>
        </a:p>
      </dsp:txBody>
      <dsp:txXfrm>
        <a:off x="0" y="449072"/>
        <a:ext cx="4064000" cy="397256"/>
      </dsp:txXfrm>
    </dsp:sp>
    <dsp:sp modelId="{D7A26BDA-1426-4DEB-A68A-9064ABDE61D8}">
      <dsp:nvSpPr>
        <dsp:cNvPr id="0" name=""/>
        <dsp:cNvSpPr/>
      </dsp:nvSpPr>
      <dsp:spPr>
        <a:xfrm>
          <a:off x="4064000" y="449072"/>
          <a:ext cx="4064000" cy="397256"/>
        </a:xfrm>
        <a:prstGeom prst="rect">
          <a:avLst/>
        </a:prstGeom>
        <a:solidFill>
          <a:schemeClr val="bg1">
            <a:alpha val="90000"/>
          </a:schemeClr>
        </a:solidFill>
        <a:ln w="15875" cap="flat" cmpd="sng" algn="ctr">
          <a:solidFill>
            <a:schemeClr val="bg1">
              <a:lumMod val="6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Обавезе из пословања/Жиро-рачун</a:t>
          </a:r>
          <a:endParaRPr lang="en-US" sz="1400" kern="1200" dirty="0"/>
        </a:p>
      </dsp:txBody>
      <dsp:txXfrm>
        <a:off x="4064000" y="449072"/>
        <a:ext cx="4064000" cy="39725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C93E97-CF25-46CB-B859-864B06AE709E}">
      <dsp:nvSpPr>
        <dsp:cNvPr id="0" name=""/>
        <dsp:cNvSpPr/>
      </dsp:nvSpPr>
      <dsp:spPr>
        <a:xfrm>
          <a:off x="0" y="0"/>
          <a:ext cx="8128000" cy="1280535"/>
        </a:xfrm>
        <a:prstGeom prst="rect">
          <a:avLst/>
        </a:prstGeom>
        <a:solidFill>
          <a:schemeClr val="bg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Евидентирање продаје дигиталне имовине</a:t>
          </a:r>
          <a:endParaRPr lang="en-US" sz="1600" kern="1200" dirty="0"/>
        </a:p>
      </dsp:txBody>
      <dsp:txXfrm>
        <a:off x="0" y="0"/>
        <a:ext cx="8128000" cy="691488"/>
      </dsp:txXfrm>
    </dsp:sp>
    <dsp:sp modelId="{99AFC529-95E5-4345-8F40-D75D2C4DA3C5}">
      <dsp:nvSpPr>
        <dsp:cNvPr id="0" name=""/>
        <dsp:cNvSpPr/>
      </dsp:nvSpPr>
      <dsp:spPr>
        <a:xfrm>
          <a:off x="0" y="665878"/>
          <a:ext cx="4064000" cy="589046"/>
        </a:xfrm>
        <a:prstGeom prst="rect">
          <a:avLst/>
        </a:prstGeom>
        <a:solidFill>
          <a:schemeClr val="bg1">
            <a:alpha val="90000"/>
          </a:schemeClr>
        </a:solidFill>
        <a:ln w="15875" cap="flat" cmpd="sng" algn="ctr">
          <a:solidFill>
            <a:schemeClr val="bg1">
              <a:lumMod val="6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1. Набавна вредност продате робе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2. Потраживање од продаје/Жиро-рачун</a:t>
          </a:r>
        </a:p>
      </dsp:txBody>
      <dsp:txXfrm>
        <a:off x="0" y="665878"/>
        <a:ext cx="4064000" cy="589046"/>
      </dsp:txXfrm>
    </dsp:sp>
    <dsp:sp modelId="{F036C3BA-C4CE-4533-BDAC-5D60BF11E007}">
      <dsp:nvSpPr>
        <dsp:cNvPr id="0" name=""/>
        <dsp:cNvSpPr/>
      </dsp:nvSpPr>
      <dsp:spPr>
        <a:xfrm>
          <a:off x="4064000" y="665878"/>
          <a:ext cx="4064000" cy="589046"/>
        </a:xfrm>
        <a:prstGeom prst="rect">
          <a:avLst/>
        </a:prstGeom>
        <a:solidFill>
          <a:schemeClr val="bg1">
            <a:alpha val="90000"/>
          </a:schemeClr>
        </a:solidFill>
        <a:ln w="15875" cap="flat" cmpd="sng" algn="ctr">
          <a:solidFill>
            <a:schemeClr val="bg1">
              <a:lumMod val="6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1. Роба у магацију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2. Приход од продаје робе</a:t>
          </a:r>
          <a:endParaRPr lang="en-US" sz="1200" kern="1200" dirty="0"/>
        </a:p>
      </dsp:txBody>
      <dsp:txXfrm>
        <a:off x="4064000" y="665878"/>
        <a:ext cx="4064000" cy="58904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281381-8AC0-42C0-955C-14AC5617E774}">
      <dsp:nvSpPr>
        <dsp:cNvPr id="0" name=""/>
        <dsp:cNvSpPr/>
      </dsp:nvSpPr>
      <dsp:spPr>
        <a:xfrm rot="5400000">
          <a:off x="425223" y="1246379"/>
          <a:ext cx="1365018" cy="127210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1">
            <a:lumMod val="8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BF73A1-841D-4076-84E8-12ECD2742432}">
      <dsp:nvSpPr>
        <dsp:cNvPr id="0" name=""/>
        <dsp:cNvSpPr/>
      </dsp:nvSpPr>
      <dsp:spPr>
        <a:xfrm>
          <a:off x="229938" y="216080"/>
          <a:ext cx="1963268" cy="989998"/>
        </a:xfrm>
        <a:prstGeom prst="roundRect">
          <a:avLst>
            <a:gd name="adj" fmla="val 16670"/>
          </a:avLst>
        </a:prstGeom>
        <a:solidFill>
          <a:schemeClr val="bg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Почетно одмеравање</a:t>
          </a:r>
          <a:endParaRPr lang="en-US" sz="1400" kern="1200" dirty="0"/>
        </a:p>
      </dsp:txBody>
      <dsp:txXfrm>
        <a:off x="278274" y="264416"/>
        <a:ext cx="1866596" cy="893326"/>
      </dsp:txXfrm>
    </dsp:sp>
    <dsp:sp modelId="{E94900C5-311A-4FAB-89CA-6B8B83C599E1}">
      <dsp:nvSpPr>
        <dsp:cNvPr id="0" name=""/>
        <dsp:cNvSpPr/>
      </dsp:nvSpPr>
      <dsp:spPr>
        <a:xfrm>
          <a:off x="2263824" y="272680"/>
          <a:ext cx="5016816" cy="855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kern="1200" dirty="0"/>
            <a:t>Набавна вредност – набавна цена увећана за трансакционе трошкове</a:t>
          </a:r>
          <a:endParaRPr lang="en-US" sz="1400" kern="1200" dirty="0"/>
        </a:p>
      </dsp:txBody>
      <dsp:txXfrm>
        <a:off x="2263824" y="272680"/>
        <a:ext cx="5016816" cy="855164"/>
      </dsp:txXfrm>
    </dsp:sp>
    <dsp:sp modelId="{49C936AF-7A41-409B-81B0-F80E3D9E10D2}">
      <dsp:nvSpPr>
        <dsp:cNvPr id="0" name=""/>
        <dsp:cNvSpPr/>
      </dsp:nvSpPr>
      <dsp:spPr>
        <a:xfrm>
          <a:off x="1738201" y="1661232"/>
          <a:ext cx="1996243" cy="1208136"/>
        </a:xfrm>
        <a:prstGeom prst="roundRect">
          <a:avLst>
            <a:gd name="adj" fmla="val 16670"/>
          </a:avLst>
        </a:prstGeom>
        <a:solidFill>
          <a:schemeClr val="bg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Накнадно вредновање</a:t>
          </a:r>
          <a:endParaRPr lang="en-US" sz="1400" kern="1200" dirty="0"/>
        </a:p>
      </dsp:txBody>
      <dsp:txXfrm>
        <a:off x="1797188" y="1720219"/>
        <a:ext cx="1878269" cy="1090162"/>
      </dsp:txXfrm>
    </dsp:sp>
    <dsp:sp modelId="{BCAE095A-9777-45DD-BDBD-56A4BB62EC5A}">
      <dsp:nvSpPr>
        <dsp:cNvPr id="0" name=""/>
        <dsp:cNvSpPr/>
      </dsp:nvSpPr>
      <dsp:spPr>
        <a:xfrm>
          <a:off x="3782841" y="1665031"/>
          <a:ext cx="4115220" cy="1285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kern="1200" dirty="0"/>
            <a:t>Модел набавне вредности - </a:t>
          </a:r>
          <a:r>
            <a:rPr lang="ru-RU" sz="1400" kern="1200" dirty="0"/>
            <a:t>набавна вредност умањена за амортизацију и губитке од умањења вредности</a:t>
          </a:r>
          <a:r>
            <a:rPr lang="sr-Cyrl-RS" sz="1400" kern="1200" dirty="0"/>
            <a:t> или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kern="1200" dirty="0"/>
            <a:t>Модел ревалоризације – фер вредност на дан ревалоризације</a:t>
          </a:r>
          <a:endParaRPr lang="en-US" sz="1400" kern="1200" dirty="0"/>
        </a:p>
      </dsp:txBody>
      <dsp:txXfrm>
        <a:off x="3782841" y="1665031"/>
        <a:ext cx="4115220" cy="128599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281381-8AC0-42C0-955C-14AC5617E774}">
      <dsp:nvSpPr>
        <dsp:cNvPr id="0" name=""/>
        <dsp:cNvSpPr/>
      </dsp:nvSpPr>
      <dsp:spPr>
        <a:xfrm rot="5400000">
          <a:off x="1257207" y="1133514"/>
          <a:ext cx="1138271" cy="129588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1">
            <a:lumMod val="8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BF73A1-841D-4076-84E8-12ECD2742432}">
      <dsp:nvSpPr>
        <dsp:cNvPr id="0" name=""/>
        <dsp:cNvSpPr/>
      </dsp:nvSpPr>
      <dsp:spPr>
        <a:xfrm>
          <a:off x="895570" y="150408"/>
          <a:ext cx="1916179" cy="1034597"/>
        </a:xfrm>
        <a:prstGeom prst="roundRect">
          <a:avLst>
            <a:gd name="adj" fmla="val 16670"/>
          </a:avLst>
        </a:prstGeom>
        <a:solidFill>
          <a:schemeClr val="bg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Набавна вредност</a:t>
          </a:r>
          <a:endParaRPr lang="en-US" sz="1400" kern="1200" dirty="0"/>
        </a:p>
      </dsp:txBody>
      <dsp:txXfrm>
        <a:off x="946084" y="200922"/>
        <a:ext cx="1815151" cy="933569"/>
      </dsp:txXfrm>
    </dsp:sp>
    <dsp:sp modelId="{E94900C5-311A-4FAB-89CA-6B8B83C599E1}">
      <dsp:nvSpPr>
        <dsp:cNvPr id="0" name=""/>
        <dsp:cNvSpPr/>
      </dsp:nvSpPr>
      <dsp:spPr>
        <a:xfrm>
          <a:off x="2880170" y="117536"/>
          <a:ext cx="4942971" cy="1084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набавна цена увећана за евентуалне порезе директно приписиве набавци који се не могу рефундирати и друге трошкове који се могу директно приписати стицању ових залиха   или</a:t>
          </a:r>
          <a:endParaRPr lang="en-US" sz="1400" kern="1200" dirty="0"/>
        </a:p>
      </dsp:txBody>
      <dsp:txXfrm>
        <a:off x="2880170" y="117536"/>
        <a:ext cx="4942971" cy="1084068"/>
      </dsp:txXfrm>
    </dsp:sp>
    <dsp:sp modelId="{49C936AF-7A41-409B-81B0-F80E3D9E10D2}">
      <dsp:nvSpPr>
        <dsp:cNvPr id="0" name=""/>
        <dsp:cNvSpPr/>
      </dsp:nvSpPr>
      <dsp:spPr>
        <a:xfrm>
          <a:off x="2488464" y="1446427"/>
          <a:ext cx="1916179" cy="1011983"/>
        </a:xfrm>
        <a:prstGeom prst="roundRect">
          <a:avLst>
            <a:gd name="adj" fmla="val 16670"/>
          </a:avLst>
        </a:prstGeom>
        <a:solidFill>
          <a:schemeClr val="bg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Нето остварива вредност</a:t>
          </a:r>
          <a:endParaRPr lang="en-US" sz="1400" kern="1200" dirty="0"/>
        </a:p>
      </dsp:txBody>
      <dsp:txXfrm>
        <a:off x="2537874" y="1495837"/>
        <a:ext cx="1817359" cy="913163"/>
      </dsp:txXfrm>
    </dsp:sp>
    <dsp:sp modelId="{0A790D59-EC16-4C9B-AF56-58839EE3A4A7}">
      <dsp:nvSpPr>
        <dsp:cNvPr id="0" name=""/>
        <dsp:cNvSpPr/>
      </dsp:nvSpPr>
      <dsp:spPr>
        <a:xfrm>
          <a:off x="4485143" y="1419123"/>
          <a:ext cx="4465103" cy="1084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процењена продајна цена у оквиру редовног пословања, умањена за процењене трошкове довршења (што није могуће у случају виртуелних валута) и процењене трошкове неопходне за реализацију продаје</a:t>
          </a:r>
          <a:endParaRPr lang="en-US" sz="1400" kern="1200" dirty="0"/>
        </a:p>
      </dsp:txBody>
      <dsp:txXfrm>
        <a:off x="4485143" y="1419123"/>
        <a:ext cx="4465103" cy="1084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8E402-37A9-4E6C-BDAB-D1171DFDD858}" type="datetimeFigureOut">
              <a:rPr lang="en-US" smtClean="0"/>
              <a:t>01-Feb-22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25CE4D-BC04-4D9B-BC89-181C660AF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32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25CE4D-BC04-4D9B-BC89-181C660AFB7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189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76000">
              <a:schemeClr val="bg1">
                <a:lumMod val="90000"/>
                <a:lumOff val="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FAAE4-1532-4267-8397-53782BC35F8A}" type="datetime1">
              <a:rPr lang="en-US" smtClean="0"/>
              <a:t>01-Feb-22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RS" dirty="0"/>
              <a:t>Дигитална имовина</a:t>
            </a:r>
            <a:r>
              <a:rPr lang="sr-Latn-RS" dirty="0"/>
              <a:t> </a:t>
            </a:r>
            <a:r>
              <a:rPr lang="en-US" dirty="0"/>
              <a:t>| </a:t>
            </a:r>
            <a:r>
              <a:rPr lang="sr-Cyrl-RS" dirty="0"/>
              <a:t>Презентацја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99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3F072-4EB5-4B0F-B092-9DCD07944204}" type="datetime1">
              <a:rPr lang="en-US" smtClean="0"/>
              <a:t>01-Feb-22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RS" dirty="0"/>
              <a:t>Дигитална имовина</a:t>
            </a:r>
            <a:r>
              <a:rPr lang="sr-Latn-RS" dirty="0"/>
              <a:t> </a:t>
            </a:r>
            <a:r>
              <a:rPr lang="en-US" dirty="0"/>
              <a:t>| </a:t>
            </a:r>
            <a:r>
              <a:rPr lang="sr-Cyrl-RS" dirty="0"/>
              <a:t>Презентацја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97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591F-0199-4934-B8F1-E816F77C2FBE}" type="datetime1">
              <a:rPr lang="en-US" smtClean="0"/>
              <a:t>01-Feb-22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RS" dirty="0"/>
              <a:t>Дигитална имовина</a:t>
            </a:r>
            <a:r>
              <a:rPr lang="sr-Latn-RS" dirty="0"/>
              <a:t> </a:t>
            </a:r>
            <a:r>
              <a:rPr lang="en-US" dirty="0"/>
              <a:t>| </a:t>
            </a:r>
            <a:r>
              <a:rPr lang="sr-Cyrl-RS" dirty="0"/>
              <a:t>Презентацја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064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52032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3D229-24AE-474C-BFF1-6398086D2117}" type="datetime1">
              <a:rPr lang="en-US" smtClean="0"/>
              <a:t>01-Feb-22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RS" dirty="0"/>
              <a:t>Дигитална имовина</a:t>
            </a:r>
            <a:r>
              <a:rPr lang="sr-Latn-RS" dirty="0"/>
              <a:t> </a:t>
            </a:r>
            <a:r>
              <a:rPr lang="en-US" dirty="0"/>
              <a:t>| </a:t>
            </a:r>
            <a:r>
              <a:rPr lang="sr-Cyrl-RS" dirty="0"/>
              <a:t>Презентацја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30FBC72-3481-449B-AE76-730AAACF5FC8}"/>
              </a:ext>
            </a:extLst>
          </p:cNvPr>
          <p:cNvSpPr txBox="1">
            <a:spLocks/>
          </p:cNvSpPr>
          <p:nvPr userDrawn="1"/>
        </p:nvSpPr>
        <p:spPr>
          <a:xfrm>
            <a:off x="913149" y="1164687"/>
            <a:ext cx="10364451" cy="5203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0399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448283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3" y="1175596"/>
            <a:ext cx="10363827" cy="602926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1970347"/>
            <a:ext cx="5106027" cy="381180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199" y="1970347"/>
            <a:ext cx="5105401" cy="381180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D1398-6646-465F-A585-D4475F08313D}" type="datetime1">
              <a:rPr lang="en-US" smtClean="0"/>
              <a:t>01-Feb-22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RS" dirty="0"/>
              <a:t>Дигитална имовина</a:t>
            </a:r>
            <a:r>
              <a:rPr lang="sr-Latn-RS" dirty="0"/>
              <a:t> </a:t>
            </a:r>
            <a:r>
              <a:rPr lang="en-US" dirty="0"/>
              <a:t>| </a:t>
            </a:r>
            <a:r>
              <a:rPr lang="sr-Cyrl-RS" dirty="0"/>
              <a:t>Презентацја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021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448283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1305098"/>
            <a:ext cx="10424786" cy="447705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D1398-6646-465F-A585-D4475F08313D}" type="datetime1">
              <a:rPr lang="en-US" smtClean="0"/>
              <a:t>01-Feb-22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sr-Latn-RS" dirty="0"/>
              <a:t> </a:t>
            </a:r>
            <a:r>
              <a:rPr lang="en-US" dirty="0"/>
              <a:t>| </a:t>
            </a:r>
            <a:r>
              <a:rPr lang="sr-Cyrl-RS" dirty="0"/>
              <a:t>Презентацја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10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DBB6-47E0-43C7-8121-9522C8E3EFEB}" type="datetime1">
              <a:rPr lang="en-US" smtClean="0"/>
              <a:t>01-Feb-22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RS" dirty="0"/>
              <a:t>Дигитална имовина</a:t>
            </a:r>
            <a:r>
              <a:rPr lang="sr-Latn-RS" dirty="0"/>
              <a:t> </a:t>
            </a:r>
            <a:r>
              <a:rPr lang="en-US" dirty="0"/>
              <a:t>| </a:t>
            </a:r>
            <a:r>
              <a:rPr lang="sr-Cyrl-RS" dirty="0"/>
              <a:t>Презентацја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039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BDF82-F670-4521-BF28-E3DC1230D051}" type="datetime1">
              <a:rPr lang="en-US" smtClean="0"/>
              <a:t>01-Feb-22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RS" dirty="0"/>
              <a:t>Дигитална имовина</a:t>
            </a:r>
            <a:r>
              <a:rPr lang="sr-Latn-RS" dirty="0"/>
              <a:t> </a:t>
            </a:r>
            <a:r>
              <a:rPr lang="en-US" dirty="0"/>
              <a:t>| </a:t>
            </a:r>
            <a:r>
              <a:rPr lang="sr-Cyrl-RS" dirty="0"/>
              <a:t>Презентацја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46CF424-5884-4DDB-924D-EAF46CAF7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5918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66FFF-CA33-42C4-938D-5A56ADADDE6E}" type="datetime1">
              <a:rPr lang="en-US" smtClean="0"/>
              <a:t>01-Feb-22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XXX | Nacrt Izveštaja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14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D4DDA-6327-4837-85FD-6DECFFF82706}" type="datetime1">
              <a:rPr lang="en-US" smtClean="0"/>
              <a:t>01-Feb-22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XXX | Nacrt Izveštaja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097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B1A0-AEA5-43DF-858D-9F8D93014BFA}" type="datetime1">
              <a:rPr lang="en-US" smtClean="0"/>
              <a:t>01-Feb-22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XXX | Nacrt Izveštaja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59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1397E-D1ED-4538-B22F-B86DCA665785}" type="datetime1">
              <a:rPr lang="en-US" smtClean="0"/>
              <a:t>01-Feb-22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RS" dirty="0"/>
              <a:t>Дигитална имовина</a:t>
            </a:r>
            <a:r>
              <a:rPr lang="sr-Latn-RS" dirty="0"/>
              <a:t> </a:t>
            </a:r>
            <a:r>
              <a:rPr lang="en-US" dirty="0"/>
              <a:t>| </a:t>
            </a:r>
            <a:r>
              <a:rPr lang="sr-Cyrl-RS" dirty="0"/>
              <a:t>Презентација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66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488B0-E189-467A-BCBB-AA7CB7E11637}" type="datetime1">
              <a:rPr lang="en-US" smtClean="0"/>
              <a:t>01-Feb-22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RS" dirty="0"/>
              <a:t>Дигитална имовина</a:t>
            </a:r>
            <a:r>
              <a:rPr lang="sr-Latn-RS" dirty="0"/>
              <a:t> </a:t>
            </a:r>
            <a:r>
              <a:rPr lang="en-US" dirty="0"/>
              <a:t>| </a:t>
            </a:r>
            <a:r>
              <a:rPr lang="sr-Cyrl-RS" dirty="0"/>
              <a:t>Презентација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8108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E3DC9-7BF3-4BB0-97E3-8846D33FF96B}" type="datetime1">
              <a:rPr lang="en-US" smtClean="0"/>
              <a:t>01-Feb-22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RS" dirty="0"/>
              <a:t>Дигитална имовина</a:t>
            </a:r>
            <a:r>
              <a:rPr lang="sr-Latn-RS" dirty="0"/>
              <a:t> </a:t>
            </a:r>
            <a:r>
              <a:rPr lang="en-US" dirty="0"/>
              <a:t>| </a:t>
            </a:r>
            <a:r>
              <a:rPr lang="sr-Cyrl-RS" dirty="0"/>
              <a:t>Презентација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007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D763-D9E1-41BC-B335-87C66D2C6E07}" type="datetime1">
              <a:rPr lang="en-US" smtClean="0"/>
              <a:t>01-Feb-22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XXX | Nacrt Izveštaja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918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33BDD-A7FB-4344-BE89-E66DD9321049}" type="datetime1">
              <a:rPr lang="en-US" smtClean="0"/>
              <a:t>01-Feb-22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XXX | Nacrt Izveštaja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8440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D361-2B1F-4BD3-8404-3AEE6B87CF8C}" type="datetime1">
              <a:rPr lang="en-US" smtClean="0"/>
              <a:t>01-Feb-22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XXX | Nacrt Izveštaja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1007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A38B-EEED-47EC-A534-1DADC5310CFB}" type="datetime1">
              <a:rPr lang="en-US" smtClean="0"/>
              <a:t>01-Feb-22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XXX | Nacrt Izveštaja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33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500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F69EED4-21BF-46D2-9950-3214D2367372}" type="datetime1">
              <a:rPr lang="en-US" smtClean="0"/>
              <a:t>01-Feb-22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sr-Cyrl-RS" dirty="0"/>
              <a:t>Дигитална имовина</a:t>
            </a:r>
            <a:r>
              <a:rPr lang="sr-Latn-RS" dirty="0"/>
              <a:t> </a:t>
            </a:r>
            <a:r>
              <a:rPr lang="en-US" dirty="0"/>
              <a:t>| </a:t>
            </a:r>
            <a:r>
              <a:rPr lang="sr-Cyrl-RS" dirty="0"/>
              <a:t>Презентацја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EE1BFA6-10D7-42E5-8C1F-C376574855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795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8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5000">
              <a:schemeClr val="bg1"/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E817A-3A1D-4BC3-ABF7-34A9B0ACA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ctr" anchorCtr="0">
            <a:normAutofit/>
          </a:bodyPr>
          <a:lstStyle/>
          <a:p>
            <a:r>
              <a:rPr lang="sr-Cyrl-RS" sz="4000" b="1" cap="none" dirty="0"/>
              <a:t>Опорезивање дигиталне имовине</a:t>
            </a:r>
            <a:br>
              <a:rPr lang="sr-Cyrl-RS" sz="4000" b="1" cap="none" dirty="0"/>
            </a:br>
            <a:br>
              <a:rPr lang="sr-Cyrl-RS" sz="1200" b="1" cap="none" dirty="0"/>
            </a:br>
            <a:r>
              <a:rPr lang="sr-Cyrl-RS" sz="1600" b="1" cap="none" dirty="0"/>
              <a:t>Светислав В. Костић</a:t>
            </a:r>
            <a:endParaRPr lang="sr-Latn-RS" sz="1600" b="1" cap="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62A25F-7F0E-4178-8785-F4415C053D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/>
              <a:t>Дигитална имовина из аспекта ПДВ-а, пореза на доходак грађана, пореза на добит</a:t>
            </a:r>
            <a:endParaRPr lang="en-US" dirty="0"/>
          </a:p>
          <a:p>
            <a:r>
              <a:rPr lang="sr-Cyrl-RS" dirty="0"/>
              <a:t>Рачуноводствени третман дигиталне имовине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727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D20CD-9C73-4C14-999F-F34AB7962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380642"/>
            <a:ext cx="10364451" cy="1596177"/>
          </a:xfrm>
        </p:spPr>
        <p:txBody>
          <a:bodyPr/>
          <a:lstStyle/>
          <a:p>
            <a:r>
              <a:rPr lang="sr-Cyrl-RS" dirty="0"/>
              <a:t>Опорезивање дигиталне имовине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789D1E-E826-4708-8919-84FFD8AE8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77173-3D08-4B0D-91D8-EA67A1FFE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521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Дигитална имовина</a:t>
            </a:r>
            <a:r>
              <a:rPr lang="en-US" sz="2800" cap="none" dirty="0"/>
              <a:t>|</a:t>
            </a:r>
            <a:r>
              <a:rPr lang="sr-Cyrl-RS" sz="2800" cap="none" dirty="0"/>
              <a:t>Затечено стање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87521711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342900" lvl="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ЗАКОН О ПДВ </a:t>
                      </a:r>
                      <a:r>
                        <a:rPr lang="ru-RU" sz="26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 Мишљење Министарства финансија Републике Србије бр. 413-00-168/2017-04 од 26. октобра 2017. године: будући да </a:t>
                      </a:r>
                      <a:r>
                        <a:rPr lang="ru-RU" sz="26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bitcoin</a:t>
                      </a:r>
                      <a:r>
                        <a:rPr lang="ru-RU" sz="26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дигитална валута не представља законско средство плаћања у Републици Србији, на промет bitcoin-а није могуће применити одредбу чл. 25, ст. 1, тач. 1) Закона о порезу на додату вредност, која предвиђа ослобођење без права на одбитак претходног пореза у случају пословања и посредовања у пословању законским средствима плаћања. </a:t>
                      </a:r>
                      <a:r>
                        <a:rPr lang="ru-RU" sz="2600" b="1" i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Према томе, промет криптовалута предмет је опорезивања ПДВ-ом у Републици Србији.</a:t>
                      </a: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26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342900" lvl="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 264/14 Skatteverket v David Hedqvist, од 22. октобра 2015. године.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0387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Дигитална имовина</a:t>
            </a:r>
            <a:r>
              <a:rPr lang="en-US" sz="2800" cap="none" dirty="0"/>
              <a:t>|</a:t>
            </a:r>
            <a:r>
              <a:rPr lang="sr-Cyrl-RS" sz="2800" cap="none" dirty="0"/>
              <a:t>Затечено стање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12048983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342900" lvl="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ЗАКОН О ПОРЕЗУ НА ДОХОДАК ГРАЂАНА:</a:t>
                      </a: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endParaRPr lang="ru-RU" sz="26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а) порески третман осталих других прихода и последично потпадање и под Годишњи порез на доходак грађана.</a:t>
                      </a: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endParaRPr lang="ru-RU" sz="26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б) порески третман прихода од самосталне делатности – али само код оних који се рударењем или прометом дигиталне имовине баве у оквиру регистроване предузетничке делатности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9921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Дигитална имовина</a:t>
            </a:r>
            <a:r>
              <a:rPr lang="en-US" sz="2800" cap="none" dirty="0"/>
              <a:t>|</a:t>
            </a:r>
            <a:r>
              <a:rPr lang="sr-Cyrl-RS" sz="2800" cap="none" dirty="0"/>
              <a:t>Затечено стање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35949189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endParaRPr lang="ru-RU" sz="26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ЗАКОН О ПОРЕЗУ НА ДОБИТ ПРАВНИХ ЛИЦА </a:t>
                      </a: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 примена општих правила, уз недовољно јасан рачуноводствени третман.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0225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Дигитална имовина</a:t>
            </a:r>
            <a:r>
              <a:rPr lang="en-US" sz="2800" cap="none" dirty="0"/>
              <a:t>|</a:t>
            </a:r>
            <a:r>
              <a:rPr lang="sr-Cyrl-RS" sz="2800" cap="none" dirty="0"/>
              <a:t>Затечено стање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19883776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endParaRPr lang="ru-RU" sz="26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Веома оскудна упоредна искуства у вези са опорезивање дигиталне имовине.  </a:t>
                      </a:r>
                    </a:p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endParaRPr lang="ru-RU" sz="26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Највећи део правила у вези са опорезивањем дигиталне имовине која данас имамо у свету су садржана у често необавезујућим упутствима и објашњењима прописа.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2305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Дигитална имовина</a:t>
            </a:r>
            <a:r>
              <a:rPr lang="en-US" sz="2800" cap="none" dirty="0"/>
              <a:t>|</a:t>
            </a:r>
            <a:r>
              <a:rPr lang="sr-Cyrl-RS" sz="2800" cap="none" dirty="0"/>
              <a:t>Идеја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94788801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endParaRPr lang="ru-RU" sz="26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Обезбедити порески оквир који би омогућио повољнији третман дигиталне имовине у Србији.</a:t>
                      </a: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endParaRPr lang="ru-RU" sz="26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Подстаћи пореске обвезнике који су у поседу вредне дигиталне имовине да тај свој капитал ослободе и унесу у привреду Србије којој су нове инвестиције преко потребне.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7264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Дигитална имовина</a:t>
            </a:r>
            <a:r>
              <a:rPr lang="en-US" sz="2800" cap="none" dirty="0"/>
              <a:t>|</a:t>
            </a:r>
            <a:r>
              <a:rPr lang="sr-Cyrl-RS" sz="2800" cap="none" dirty="0"/>
              <a:t>Први корак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31506970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ПДВ</a:t>
                      </a:r>
                    </a:p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Ново мишљење или </a:t>
                      </a:r>
                      <a:r>
                        <a:rPr lang="ru-RU" sz="26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измена Закона о ПДВ</a:t>
                      </a: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Општа одредба или пак </a:t>
                      </a:r>
                      <a:r>
                        <a:rPr lang="ru-RU" sz="26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правило везано само за дигиталне валуте</a:t>
                      </a: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Чл. 25, ст. 1, тач. 1а Закона о ПДВ: </a:t>
                      </a: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26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ПДВ се не плаћа у промету новца и капитала, и то код преноса виртуелних валута и замена виртуелних валута за новчана средства у складу са законом којим се уређује дигитална имовина. </a:t>
                      </a: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endParaRPr lang="ru-RU" sz="26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Отворено питање: а шта је са ПДВ третманом промета других облика дигиталне имовине, нарочито ако узмемо у обзир флуидну природу дигиталне имовине?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3217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Дигитална имовина</a:t>
            </a:r>
            <a:r>
              <a:rPr lang="en-US" sz="2800" cap="none" dirty="0"/>
              <a:t>|</a:t>
            </a:r>
            <a:r>
              <a:rPr lang="sr-Cyrl-RS" sz="2800" cap="none" dirty="0"/>
              <a:t>Порез на добит правних лица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9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44357528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Обухватање добити од продаје дигиталне имовине правилима о опорезивању капиталних добитака – изједначавање пореског третмана дигиталне имовине са пореским третман хартија од вредности и удела у привредним друштвима.  </a:t>
                      </a: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endParaRPr lang="ru-RU" sz="26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Примена општих правила, уз нажалост и даље нејасан (тј. недовољно јасан) рачуноводствени третман, на добит остварену рударењем дигиталне имовине, остварену од улагања у дигиталну имовину, односно обављањем промета дигиталном имовином у виду делатности.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8218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Дигитална имовина</a:t>
            </a:r>
            <a:r>
              <a:rPr lang="en-US" sz="2800" cap="none" dirty="0"/>
              <a:t>|</a:t>
            </a:r>
            <a:r>
              <a:rPr lang="sr-Cyrl-RS" sz="2800" cap="none" dirty="0"/>
              <a:t>Закон о порезу на доходак грађана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10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529073496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Порески третман капиталног добитка за добит остварену продајом дигиталне имовине – пореска стопа од 15% уз избегавање Годишњег пореза на доходак грађана.</a:t>
                      </a: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endParaRPr lang="ru-RU" sz="26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Порески третман прихода од самосталне делатности за рударење, односно промет дигиталном имовином у виду делатности коју обавља регистровани предузетник (уз уочени проблем недовољно јасних рачуноводствених правила).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3167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Дигитална имовина</a:t>
            </a:r>
            <a:r>
              <a:rPr lang="en-US" sz="2800" cap="none" dirty="0"/>
              <a:t>|</a:t>
            </a:r>
            <a:r>
              <a:rPr lang="sr-Cyrl-RS" sz="2800" cap="none" dirty="0"/>
              <a:t>Закон о порезу на доходак грађана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31914062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ПРОБЛЕМ НЕРЕГИСТРОВАНОГ РУДАРЕЊА ДИГИТАЛНИХ ВАЛУТА ОД СТРАНЕ ФИЗИЧКИХ ЛИЦА У СРБИЈИ!</a:t>
                      </a: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endParaRPr lang="ru-RU" sz="26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Непостојање евиденција о трошковима у вези са стицањем дигиталних валута рударењем од стране физичких лица која су се, пак, ослањала на и даље субвенционисану цене струје.</a:t>
                      </a: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2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6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Значајан капитал физичких лица – српских пореских резидента у изрудареној дигиталној имовини.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488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Дигитална имовина</a:t>
            </a:r>
            <a:r>
              <a:rPr lang="en-US" sz="2800" cap="none" dirty="0"/>
              <a:t>|</a:t>
            </a:r>
            <a:r>
              <a:rPr lang="sr-Cyrl-RS" sz="2800" cap="none" dirty="0"/>
              <a:t>Закон о порезу на доходак грађана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68949857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2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Чл. 79a ЗПДГ:</a:t>
                      </a: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22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Обвезник који новчана средстава остварена продајом дигиталне имовине у року од 90 дана од дана продаје уложи у основни капитал привредног друштва резидента Републике у складу са законом којим се уређује порез на добит правних лица, односно у капитал инвестиционог фонда основаног у складу са законима којима се уређују инвестициони фондови, а чији се центар пословних и инвестиционих активности налази на територији Републике, ослобађа се 50% пореза на капитални добитак (повраћају у случају улагања у року дужем од 90 дана а краћем од 12 месеци од дана продаје дигиталне имовине). </a:t>
                      </a:r>
                    </a:p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endParaRPr lang="ru-RU" sz="2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2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Друштво у које се улаже новац остварен продајом дигиталне имовине не сме да смањује основни капитал у години у којој је извршено улагање, као и наредне две календарске године.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9752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Дигитална имовина</a:t>
            </a:r>
            <a:r>
              <a:rPr lang="en-US" sz="2800" cap="none" dirty="0"/>
              <a:t>|</a:t>
            </a:r>
            <a:r>
              <a:rPr lang="sr-Cyrl-RS" sz="2800" cap="none" dirty="0"/>
              <a:t>Неусвојени предлози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94978014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endParaRPr lang="ru-RU" sz="2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Ослобођење од обавезе пријаве и плаћања пореза на капиталне добитке за de minis трансакције дигиталном имовином (појединачне трансакције укупне вредности од 500 до 5.000 ЕУР).</a:t>
                      </a: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endParaRPr lang="ru-RU" sz="2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lvl="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Проблем корисничких токена у нпр. угоститељству.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9959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D20CD-9C73-4C14-999F-F34AB7962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380642"/>
            <a:ext cx="10364451" cy="1596177"/>
          </a:xfrm>
        </p:spPr>
        <p:txBody>
          <a:bodyPr/>
          <a:lstStyle/>
          <a:p>
            <a:r>
              <a:rPr lang="sr-Cyrl-RS" dirty="0"/>
              <a:t>Рачуноводствени третман дигиталне имовине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789D1E-E826-4708-8919-84FFD8AE8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77173-3D08-4B0D-91D8-EA67A1FFE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366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Рачуноводствени третман </a:t>
            </a:r>
            <a:r>
              <a:rPr lang="en-US" sz="2800" cap="none" dirty="0"/>
              <a:t>|</a:t>
            </a:r>
            <a:r>
              <a:rPr lang="sr-Cyrl-RS" sz="2800" cap="none" dirty="0"/>
              <a:t>Увод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15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07579107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aseline="0" dirty="0"/>
                        <a:t>Шта представља дигитална имовина у рачуноводственом смислу?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1800" baseline="0" dirty="0"/>
                        <a:t>Коју врсту имовине представљају виртуелне валуте: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r-Cyrl-RS" sz="1600" baseline="0" dirty="0"/>
                        <a:t>Новац, новчани еквивалент</a:t>
                      </a:r>
                      <a:r>
                        <a:rPr lang="sr-Latn-RS" sz="1600" baseline="0" dirty="0"/>
                        <a:t>/</a:t>
                      </a:r>
                      <a:r>
                        <a:rPr lang="sr-Cyrl-RS" sz="1600" baseline="0" dirty="0"/>
                        <a:t>валута,</a:t>
                      </a:r>
                    </a:p>
                    <a:p>
                      <a:pPr marL="342900" indent="-342900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r-Cyrl-RS" sz="1600" baseline="0" dirty="0"/>
                        <a:t>Финансијски инструмент или</a:t>
                      </a:r>
                    </a:p>
                    <a:p>
                      <a:pPr marL="342900" indent="-342900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r-Cyrl-RS" sz="1600" baseline="0" dirty="0"/>
                        <a:t>Друга врста имовине?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1800" baseline="0" dirty="0"/>
                        <a:t>Коју врсту имовине представљају дигитални токени:</a:t>
                      </a:r>
                    </a:p>
                    <a:p>
                      <a:pPr marL="285750" indent="-285750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r-Cyrl-RS" sz="1600" baseline="0" dirty="0"/>
                        <a:t>Нематеријална имовина,</a:t>
                      </a:r>
                    </a:p>
                    <a:p>
                      <a:pPr marL="285750" indent="-285750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r-Cyrl-RS" sz="1600" baseline="0" dirty="0"/>
                        <a:t>Залихе,</a:t>
                      </a:r>
                    </a:p>
                    <a:p>
                      <a:pPr marL="285750" indent="-285750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r-Cyrl-RS" sz="1600" baseline="0" dirty="0"/>
                        <a:t>Финансијско средство (власничко или дужничко),</a:t>
                      </a:r>
                    </a:p>
                    <a:p>
                      <a:pPr marL="285750" indent="-285750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r-Cyrl-RS" sz="1600" baseline="0" dirty="0"/>
                        <a:t>Имовина (некретнине, постројење,опрема, инвестиционе некретнине)?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2841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Рачуноводствени третман </a:t>
            </a:r>
            <a:r>
              <a:rPr lang="en-US" sz="2800" cap="none" dirty="0"/>
              <a:t>|</a:t>
            </a:r>
            <a:r>
              <a:rPr lang="sr-Cyrl-RS" sz="2800" cap="none" dirty="0"/>
              <a:t>Увод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16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46606740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aseline="0" dirty="0"/>
                        <a:t>Карактеристике новца у односу на виртуелну валуту: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aseline="0" dirty="0"/>
                        <a:t>Виртуелне валуте немају правни статус новца/валуте.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DC6B41-5DB4-456B-9A71-1AF2DE4E6E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137620"/>
              </p:ext>
            </p:extLst>
          </p:nvPr>
        </p:nvGraphicFramePr>
        <p:xfrm>
          <a:off x="914401" y="1882993"/>
          <a:ext cx="10423524" cy="2667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49704">
                  <a:extLst>
                    <a:ext uri="{9D8B030D-6E8A-4147-A177-3AD203B41FA5}">
                      <a16:colId xmlns:a16="http://schemas.microsoft.com/office/drawing/2014/main" val="2602816453"/>
                    </a:ext>
                  </a:extLst>
                </a:gridCol>
                <a:gridCol w="1453415">
                  <a:extLst>
                    <a:ext uri="{9D8B030D-6E8A-4147-A177-3AD203B41FA5}">
                      <a16:colId xmlns:a16="http://schemas.microsoft.com/office/drawing/2014/main" val="2456944119"/>
                    </a:ext>
                  </a:extLst>
                </a:gridCol>
                <a:gridCol w="6120405">
                  <a:extLst>
                    <a:ext uri="{9D8B030D-6E8A-4147-A177-3AD203B41FA5}">
                      <a16:colId xmlns:a16="http://schemas.microsoft.com/office/drawing/2014/main" val="2333639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Карактеристика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Новац/</a:t>
                      </a:r>
                    </a:p>
                    <a:p>
                      <a:r>
                        <a:rPr lang="sr-Cyrl-RS" sz="1400" dirty="0"/>
                        <a:t>валута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Виртуелна валута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895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Средство је размене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400" dirty="0"/>
                        <a:t>Да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Делимично (не може се разменити за све врсте робе или услуга)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425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Служи као мера вредности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400" dirty="0"/>
                        <a:t>Да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Не (вредност виртуелне валуте се изражава у другим признатим валутама-УСД, ЕУР...)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685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Поуздан је и стабилан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400" dirty="0"/>
                        <a:t>Да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Не  (</a:t>
                      </a:r>
                      <a:r>
                        <a:rPr lang="ru-RU" sz="1400" dirty="0"/>
                        <a:t>на вредност једне виртуелне валуте може да утиче друа која је јача, подложне су великим променама вредности)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966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Има материјалну форму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400" dirty="0"/>
                        <a:t>Да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Не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012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Под контролом је централне банке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400" dirty="0"/>
                        <a:t>Да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Не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8748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1980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Рачуноводствени третман </a:t>
            </a:r>
            <a:r>
              <a:rPr lang="en-US" sz="2800" cap="none" dirty="0"/>
              <a:t>|</a:t>
            </a:r>
            <a:r>
              <a:rPr lang="sr-Cyrl-RS" sz="2800" cap="none" dirty="0"/>
              <a:t>Увод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17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68656252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aseline="0" dirty="0"/>
                        <a:t>Карактеристике финансијског инструмента у односу виртуелну валуту: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aseline="0" dirty="0"/>
                        <a:t>Виртуелне валуте немају карактеристике финансијског инструмента.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DC6B41-5DB4-456B-9A71-1AF2DE4E6E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229402"/>
              </p:ext>
            </p:extLst>
          </p:nvPr>
        </p:nvGraphicFramePr>
        <p:xfrm>
          <a:off x="914087" y="1988870"/>
          <a:ext cx="10363826" cy="19253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54609">
                  <a:extLst>
                    <a:ext uri="{9D8B030D-6E8A-4147-A177-3AD203B41FA5}">
                      <a16:colId xmlns:a16="http://schemas.microsoft.com/office/drawing/2014/main" val="2602816453"/>
                    </a:ext>
                  </a:extLst>
                </a:gridCol>
                <a:gridCol w="2179475">
                  <a:extLst>
                    <a:ext uri="{9D8B030D-6E8A-4147-A177-3AD203B41FA5}">
                      <a16:colId xmlns:a16="http://schemas.microsoft.com/office/drawing/2014/main" val="2456944119"/>
                    </a:ext>
                  </a:extLst>
                </a:gridCol>
                <a:gridCol w="4729742">
                  <a:extLst>
                    <a:ext uri="{9D8B030D-6E8A-4147-A177-3AD203B41FA5}">
                      <a16:colId xmlns:a16="http://schemas.microsoft.com/office/drawing/2014/main" val="2333639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Карактеристика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Финансијски инструмент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Виртуелна валута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895626"/>
                  </a:ext>
                </a:extLst>
              </a:tr>
              <a:tr h="299001">
                <a:tc>
                  <a:txBody>
                    <a:bodyPr/>
                    <a:lstStyle/>
                    <a:p>
                      <a:r>
                        <a:rPr lang="sr-Cyrl-RS" sz="1400" dirty="0"/>
                        <a:t>Постоји уговорни однос између две уговорне стране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400" dirty="0"/>
                        <a:t>Да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425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Уговорни однос резултира имовином за једну уговорну страну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400" dirty="0"/>
                        <a:t>Да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Да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685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Уговорни однос резултира обавезом за другу уговорну страну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400" dirty="0"/>
                        <a:t>Да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Не</a:t>
                      </a:r>
                    </a:p>
                    <a:p>
                      <a:r>
                        <a:rPr lang="sr-Cyrl-RS" sz="1400" dirty="0"/>
                        <a:t>(не постоји обавеза друге уговорне стране)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966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990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Рачуноводствени третман </a:t>
            </a:r>
            <a:r>
              <a:rPr lang="en-US" sz="2800" cap="none" dirty="0"/>
              <a:t>|</a:t>
            </a:r>
            <a:r>
              <a:rPr lang="sr-Cyrl-RS" sz="2800" cap="none" dirty="0"/>
              <a:t>Рачуноводствени прописи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18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06082756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="1" baseline="0" dirty="0"/>
                        <a:t>Међународни прописи</a:t>
                      </a:r>
                    </a:p>
                    <a:p>
                      <a:pPr marL="285750" indent="-285750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r-Cyrl-RS" sz="2000" baseline="0" dirty="0"/>
                        <a:t>Међународни рачуноводствени стандарди (МРС)/Међународни стандарди финансијског извештавања (МСФИ) не регулишу рачуноводствено евидентирање дигиталне имовине.</a:t>
                      </a:r>
                    </a:p>
                    <a:p>
                      <a:pPr marL="285750" indent="-285750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r-Cyrl-RS" sz="2000" baseline="0" dirty="0"/>
                        <a:t> Одбор за тумачење МСФИ (Одбор) је разматрао наведено питање и дао иницијалне смернице које подразумевају ослањање на постојеће МРС/МСФИ.</a:t>
                      </a:r>
                    </a:p>
                    <a:p>
                      <a:pPr marL="285750" indent="-285750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r-Cyrl-RS" sz="2000" baseline="0" dirty="0"/>
                        <a:t> У будућности је могуће очекивати измене постојећих МСФИ (или доношење новог стандарда) којим ће бити ближе дефинисано рачуноводствено евидентирање и финансијско извештавање везано за дигиталну имовину.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9056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Рачуноводствени третман </a:t>
            </a:r>
            <a:r>
              <a:rPr lang="en-US" sz="2800" cap="none" dirty="0"/>
              <a:t>|</a:t>
            </a:r>
            <a:r>
              <a:rPr lang="sr-Cyrl-RS" sz="2800" cap="none" dirty="0"/>
              <a:t>Рачуноводствени прописи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19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03927639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="1" baseline="0" dirty="0"/>
                        <a:t>Домаћи прописи</a:t>
                      </a:r>
                    </a:p>
                    <a:p>
                      <a:pPr marL="285750" indent="-285750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r-Cyrl-RS" sz="2000" baseline="0" dirty="0"/>
                        <a:t>Вредновање позиција у финансијским извештајима регулисано је Законом о рачуноводству (Закон).</a:t>
                      </a:r>
                    </a:p>
                    <a:p>
                      <a:pPr marL="285750" indent="-285750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r-Cyrl-RS" sz="2000" baseline="0" dirty="0"/>
                        <a:t>Члановима 23-26 Закона дефинисана су општа рачуноводствена начела, као и примена (МСФИ) којима се регулише начин признавања, вредновања, презентације и обелодањивања позиција у финансијским извештајима. </a:t>
                      </a:r>
                    </a:p>
                    <a:p>
                      <a:pPr marL="285750" indent="-285750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r-Cyrl-RS" sz="2000" baseline="0" dirty="0"/>
                        <a:t>Министарство финансија у фебруару 2021. године донело је </a:t>
                      </a:r>
                      <a:r>
                        <a:rPr lang="sr-Cyrl-RS" sz="2000" b="1" baseline="0" dirty="0"/>
                        <a:t>Објашњење у вези са рачуноводственим признавањем, вредновањем и начином књижења дигиталне имовине у пословним књигама</a:t>
                      </a:r>
                      <a:r>
                        <a:rPr lang="sr-Cyrl-RS" sz="2000" baseline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0971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Рачуноводствени третман </a:t>
            </a:r>
            <a:r>
              <a:rPr lang="en-US" sz="2800" cap="none" dirty="0"/>
              <a:t>|</a:t>
            </a:r>
            <a:r>
              <a:rPr lang="sr-Cyrl-RS" sz="2800" cap="none" dirty="0"/>
              <a:t>Признавање виртуелних валута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20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55570435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i="0" baseline="0" dirty="0"/>
                        <a:t>Виртуелне валуте испуњавају дефиницију нематеријалне имовине у складу са МРС 38 – Нематеријална имовина:</a:t>
                      </a:r>
                    </a:p>
                    <a:p>
                      <a:pPr marL="342900" indent="-342900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r-Cyrl-RS" sz="2000" i="0" baseline="0" dirty="0"/>
                        <a:t>„</a:t>
                      </a:r>
                      <a:r>
                        <a:rPr lang="ru-RU" sz="2000" i="0" baseline="0" dirty="0"/>
                        <a:t>немонетарна имовина без физичке суштине која се може идентификовати</a:t>
                      </a:r>
                      <a:r>
                        <a:rPr lang="en-US" sz="2000" i="0" baseline="0" dirty="0"/>
                        <a:t>” </a:t>
                      </a:r>
                      <a:r>
                        <a:rPr lang="sr-Cyrl-RS" sz="2000" i="0" baseline="0" dirty="0"/>
                        <a:t>односно </a:t>
                      </a:r>
                    </a:p>
                    <a:p>
                      <a:pPr marL="342900" indent="-342900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r-Cyrl-RS" sz="2000" i="0" baseline="0" dirty="0"/>
                        <a:t>„</a:t>
                      </a:r>
                      <a:r>
                        <a:rPr lang="ru-RU" sz="2000" i="0" baseline="0" dirty="0"/>
                        <a:t>ресурс који ентитет контролише као резултат прошлих догађаја и од којег се очекује прилив будућих економских користи у ентитет</a:t>
                      </a:r>
                      <a:r>
                        <a:rPr lang="en-US" sz="2000" i="0" baseline="0" dirty="0"/>
                        <a:t>”</a:t>
                      </a:r>
                      <a:r>
                        <a:rPr lang="sr-Cyrl-RS" sz="2000" i="0" baseline="0" dirty="0"/>
                        <a:t>.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4123218-AD97-43E9-AD08-0B22956C22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85015"/>
              </p:ext>
            </p:extLst>
          </p:nvPr>
        </p:nvGraphicFramePr>
        <p:xfrm>
          <a:off x="913774" y="3601108"/>
          <a:ext cx="10355263" cy="195196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476724">
                  <a:extLst>
                    <a:ext uri="{9D8B030D-6E8A-4147-A177-3AD203B41FA5}">
                      <a16:colId xmlns:a16="http://schemas.microsoft.com/office/drawing/2014/main" val="4229784761"/>
                    </a:ext>
                  </a:extLst>
                </a:gridCol>
                <a:gridCol w="1765845">
                  <a:extLst>
                    <a:ext uri="{9D8B030D-6E8A-4147-A177-3AD203B41FA5}">
                      <a16:colId xmlns:a16="http://schemas.microsoft.com/office/drawing/2014/main" val="3220408033"/>
                    </a:ext>
                  </a:extLst>
                </a:gridCol>
                <a:gridCol w="4112694">
                  <a:extLst>
                    <a:ext uri="{9D8B030D-6E8A-4147-A177-3AD203B41FA5}">
                      <a16:colId xmlns:a16="http://schemas.microsoft.com/office/drawing/2014/main" val="2856672726"/>
                    </a:ext>
                  </a:extLst>
                </a:gridCol>
              </a:tblGrid>
              <a:tr h="397487">
                <a:tc>
                  <a:txBody>
                    <a:bodyPr/>
                    <a:lstStyle/>
                    <a:p>
                      <a:r>
                        <a:rPr lang="sr-Cyrl-RS" sz="1400" dirty="0"/>
                        <a:t>Услов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Испуњеност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Објашњење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498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Могућност идентификације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400" dirty="0"/>
                        <a:t>Да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Имовина је одвојива и настаје на основу уговорних права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31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Постојање контроле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400" dirty="0"/>
                        <a:t>Да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Могућност стицања будућих економских користи (и ограничење других тим користима)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046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Постојање будућих економских користи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400" dirty="0"/>
                        <a:t>Да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Остваривање прихода од продаје, уштеде у трошковима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362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50038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Рачуноводствени третман </a:t>
            </a:r>
            <a:r>
              <a:rPr lang="en-US" sz="2800" cap="none" dirty="0"/>
              <a:t>|</a:t>
            </a:r>
            <a:r>
              <a:rPr lang="sr-Cyrl-RS" sz="2800" cap="none" dirty="0"/>
              <a:t>Признавање виртуелних валута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21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22460267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i="0" baseline="0" dirty="0"/>
                        <a:t>Када се виртуелне валуте држе ради даље продаје у редовном току пословања, испуњавају дефиницију у складу са МРС 2 - Залихе:</a:t>
                      </a:r>
                    </a:p>
                    <a:p>
                      <a:pPr marL="342900" indent="-342900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r-Cyrl-RS" sz="2000" i="0" baseline="0" dirty="0"/>
                        <a:t>„</a:t>
                      </a:r>
                      <a:r>
                        <a:rPr lang="ru-RU" sz="2000" b="1" i="0" baseline="0" dirty="0"/>
                        <a:t>средство које се држи ради продаје у редовном пословању ..</a:t>
                      </a:r>
                      <a:r>
                        <a:rPr lang="en-US" sz="2000" i="0" baseline="0" dirty="0"/>
                        <a:t>”</a:t>
                      </a:r>
                      <a:r>
                        <a:rPr lang="sr-Cyrl-RS" sz="2000" i="0" baseline="0" dirty="0"/>
                        <a:t>.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Latn-RS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Latn-RS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i="0" baseline="0" dirty="0"/>
                        <a:t>МРС 2 се не примењује на трговце посреднике који залихе одмеравају по фер вредности</a:t>
                      </a:r>
                      <a:r>
                        <a:rPr lang="sr-Latn-RS" sz="2000" i="0" baseline="0" dirty="0"/>
                        <a:t> (</a:t>
                      </a:r>
                      <a:r>
                        <a:rPr lang="sr-Cyrl-RS" sz="2000" i="0" baseline="0" dirty="0"/>
                        <a:t>промена фер вредности се евидентира у оквиру добитака/губитака периода у којима су настале).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4123218-AD97-43E9-AD08-0B22956C22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115022"/>
              </p:ext>
            </p:extLst>
          </p:nvPr>
        </p:nvGraphicFramePr>
        <p:xfrm>
          <a:off x="913774" y="2453016"/>
          <a:ext cx="10355263" cy="195196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476724">
                  <a:extLst>
                    <a:ext uri="{9D8B030D-6E8A-4147-A177-3AD203B41FA5}">
                      <a16:colId xmlns:a16="http://schemas.microsoft.com/office/drawing/2014/main" val="4229784761"/>
                    </a:ext>
                  </a:extLst>
                </a:gridCol>
                <a:gridCol w="1765845">
                  <a:extLst>
                    <a:ext uri="{9D8B030D-6E8A-4147-A177-3AD203B41FA5}">
                      <a16:colId xmlns:a16="http://schemas.microsoft.com/office/drawing/2014/main" val="3220408033"/>
                    </a:ext>
                  </a:extLst>
                </a:gridCol>
                <a:gridCol w="4112694">
                  <a:extLst>
                    <a:ext uri="{9D8B030D-6E8A-4147-A177-3AD203B41FA5}">
                      <a16:colId xmlns:a16="http://schemas.microsoft.com/office/drawing/2014/main" val="2856672726"/>
                    </a:ext>
                  </a:extLst>
                </a:gridCol>
              </a:tblGrid>
              <a:tr h="397487">
                <a:tc>
                  <a:txBody>
                    <a:bodyPr/>
                    <a:lstStyle/>
                    <a:p>
                      <a:r>
                        <a:rPr lang="sr-Cyrl-RS" sz="1400" dirty="0"/>
                        <a:t>Услов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Испуњеност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Објашњење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498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Постоји контрола/власништво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400" dirty="0"/>
                        <a:t>Да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Имовина је одвојива и настаје на основу уговорних права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31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Настао је трошак у вези са прибављањем имовине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400" dirty="0"/>
                        <a:t>Да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Могућност стицања будућих економских користи (и ограничење других тим користима)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046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Постојање будућих економских користи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400" dirty="0"/>
                        <a:t>Да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Остваривање прихода од продаје, уштеде у трошковима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362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2091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Рачуноводствени третман </a:t>
            </a:r>
            <a:r>
              <a:rPr lang="en-US" sz="2800" cap="none" dirty="0"/>
              <a:t>|</a:t>
            </a:r>
            <a:r>
              <a:rPr lang="sr-Cyrl-RS" sz="2800" cap="none" dirty="0"/>
              <a:t>Догађаји у вези са дигиталном имовином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22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8470855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aseline="0" dirty="0"/>
                        <a:t>У вези са дигиталном имовином могу се јавити следећи догађаји који захтевају књиговодствено евидентирање:</a:t>
                      </a:r>
                    </a:p>
                    <a:p>
                      <a:pPr marL="457200" indent="-457200">
                        <a:spcAft>
                          <a:spcPts val="1200"/>
                        </a:spcAft>
                        <a:buFont typeface="+mj-lt"/>
                        <a:buAutoNum type="arabicPeriod"/>
                      </a:pPr>
                      <a:r>
                        <a:rPr lang="sr-Cyrl-RS" sz="2000" baseline="0" dirty="0"/>
                        <a:t>Настанак дигиталне имовине,</a:t>
                      </a:r>
                      <a:endParaRPr lang="en-US" sz="2000" baseline="0" dirty="0"/>
                    </a:p>
                    <a:p>
                      <a:pPr marL="800100" lvl="1" indent="-342900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r-Cyrl-RS" sz="2000" baseline="0" dirty="0"/>
                        <a:t>Издавање дигиталне имовине (прихватање иницијалне понуде (ИЦО) од стране примарног купца),</a:t>
                      </a:r>
                      <a:endParaRPr lang="en-US" sz="2000" baseline="0" dirty="0"/>
                    </a:p>
                    <a:p>
                      <a:pPr marL="800100" lvl="1" indent="-342900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r-Cyrl-RS" sz="2000" baseline="0" dirty="0"/>
                        <a:t>Рударење дигиталне имовине</a:t>
                      </a:r>
                    </a:p>
                    <a:p>
                      <a:pPr marL="457200" indent="-457200">
                        <a:spcAft>
                          <a:spcPts val="1200"/>
                        </a:spcAft>
                        <a:buFont typeface="+mj-lt"/>
                        <a:buAutoNum type="arabicPeriod"/>
                      </a:pPr>
                      <a:r>
                        <a:rPr lang="sr-Cyrl-RS" sz="2000" baseline="0" dirty="0"/>
                        <a:t>Куповина (продаја) дигиталне имовине,</a:t>
                      </a:r>
                    </a:p>
                    <a:p>
                      <a:pPr marL="457200" indent="-457200">
                        <a:spcAft>
                          <a:spcPts val="1200"/>
                        </a:spcAft>
                        <a:buFont typeface="+mj-lt"/>
                        <a:buAutoNum type="arabicPeriod"/>
                      </a:pPr>
                      <a:r>
                        <a:rPr lang="sr-Cyrl-RS" sz="2000" baseline="0" dirty="0"/>
                        <a:t>Куповина дигиталне имовине у циљу даље продаје,</a:t>
                      </a:r>
                    </a:p>
                    <a:p>
                      <a:pPr marL="457200" indent="-457200">
                        <a:spcAft>
                          <a:spcPts val="1200"/>
                        </a:spcAft>
                        <a:buFont typeface="+mj-lt"/>
                        <a:buAutoNum type="arabicPeriod"/>
                      </a:pPr>
                      <a:r>
                        <a:rPr lang="sr-Cyrl-RS" sz="2000" baseline="0" dirty="0"/>
                        <a:t>Промена вредности дигиталне имовине (вредновање).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1121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Рачуноводствени третман </a:t>
            </a:r>
            <a:r>
              <a:rPr lang="en-US" sz="2800" cap="none" dirty="0"/>
              <a:t>|</a:t>
            </a:r>
            <a:r>
              <a:rPr lang="sr-Cyrl-RS" sz="2800" cap="none" dirty="0"/>
              <a:t>Настанак дигиталне имовине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23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4161067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="1" baseline="0" dirty="0"/>
                        <a:t>Издавање дигиталне имовине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1800" baseline="0" dirty="0"/>
                        <a:t>Успешно реализована иницијална понуда (примарна продаја) подразумева да се промена код издаваоца евидентира на неком од следећих рачуна: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+mj-lt"/>
                        <a:buNone/>
                      </a:pPr>
                      <a:endParaRPr lang="sr-Cyrl-RS" sz="20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BDA9E6F-2D92-47E5-935B-5F68D1AD77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6484685"/>
              </p:ext>
            </p:extLst>
          </p:nvPr>
        </p:nvGraphicFramePr>
        <p:xfrm>
          <a:off x="922336" y="2362200"/>
          <a:ext cx="8128000" cy="3590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9801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Рачуноводствени третман </a:t>
            </a:r>
            <a:r>
              <a:rPr lang="en-US" sz="2800" cap="none" dirty="0"/>
              <a:t>|</a:t>
            </a:r>
            <a:r>
              <a:rPr lang="sr-Cyrl-RS" sz="2800" cap="none" dirty="0"/>
              <a:t>Настанак дигиталне имовине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24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32101172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aseline="0" dirty="0"/>
                        <a:t>Који од наведених рачуна имовине ће бити задужен зависи од облика накнаде коју издавалац прима од примарног купца: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aseline="0" dirty="0"/>
                        <a:t>1. Уколико примарни купац плаћа новцем: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aseline="0" dirty="0"/>
                        <a:t>         Новац                       Готовина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aseline="0" dirty="0"/>
                        <a:t>2. Уколико примани купац плаћа у другој дигиталној имовини:</a:t>
                      </a:r>
                    </a:p>
                    <a:p>
                      <a:pPr marL="457200" lvl="1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aseline="0" dirty="0"/>
                        <a:t>Виртуелне валуте                      Нематеријална имовина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aseline="0" dirty="0"/>
                        <a:t>3. Уколико примарни купац плаћа својим добрима/услугама (екстерни трошак):</a:t>
                      </a:r>
                    </a:p>
                    <a:p>
                      <a:pPr marL="457200" lvl="1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aseline="0" dirty="0"/>
                        <a:t>Добра/услуге                      Расход периода /капитализовано средство</a:t>
                      </a:r>
                    </a:p>
                    <a:p>
                      <a:pPr marL="0" lv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aseline="0" dirty="0"/>
                        <a:t>4. Уколико примарни купац плаћа својим радом (интерни трошак):</a:t>
                      </a:r>
                    </a:p>
                    <a:p>
                      <a:pPr marL="457200" lvl="1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aseline="0" dirty="0"/>
                        <a:t>Интерни рад                         Расход периода/капитализовано средство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  <p:sp>
        <p:nvSpPr>
          <p:cNvPr id="3" name="Arrow: Right 2">
            <a:extLst>
              <a:ext uri="{FF2B5EF4-FFF2-40B4-BE49-F238E27FC236}">
                <a16:creationId xmlns:a16="http://schemas.microsoft.com/office/drawing/2014/main" id="{3EB6CFF4-4F41-479D-94D4-71C3D3DC6CCA}"/>
              </a:ext>
            </a:extLst>
          </p:cNvPr>
          <p:cNvSpPr/>
          <p:nvPr/>
        </p:nvSpPr>
        <p:spPr>
          <a:xfrm>
            <a:off x="2371725" y="2473452"/>
            <a:ext cx="978408" cy="48463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FCC4EA39-3AB7-4B27-9C97-DCAC1272BC30}"/>
              </a:ext>
            </a:extLst>
          </p:cNvPr>
          <p:cNvSpPr/>
          <p:nvPr/>
        </p:nvSpPr>
        <p:spPr>
          <a:xfrm>
            <a:off x="3495675" y="3386709"/>
            <a:ext cx="978408" cy="48463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E961F3F-C33A-4353-A296-0E8F25FFF2F6}"/>
              </a:ext>
            </a:extLst>
          </p:cNvPr>
          <p:cNvSpPr/>
          <p:nvPr/>
        </p:nvSpPr>
        <p:spPr>
          <a:xfrm>
            <a:off x="3090834" y="4302252"/>
            <a:ext cx="978408" cy="48463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E74C50B1-57BE-4E1E-8D13-D2BCEDCDD93A}"/>
              </a:ext>
            </a:extLst>
          </p:cNvPr>
          <p:cNvSpPr/>
          <p:nvPr/>
        </p:nvSpPr>
        <p:spPr>
          <a:xfrm>
            <a:off x="3090834" y="5279581"/>
            <a:ext cx="978408" cy="48463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9683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Рачуноводствени третман </a:t>
            </a:r>
            <a:r>
              <a:rPr lang="en-US" sz="2800" cap="none" dirty="0"/>
              <a:t>|</a:t>
            </a:r>
            <a:r>
              <a:rPr lang="sr-Cyrl-RS" sz="2800" cap="none" dirty="0"/>
              <a:t>Настанак дигиталне имовине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25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27816003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aseline="0" dirty="0"/>
                        <a:t>Који од рачуна ће бити одобрен зависи од намене средстава која су прикупљена иницијалном понудом (наводи се у Белом папиру):</a:t>
                      </a:r>
                    </a:p>
                    <a:p>
                      <a:pPr marL="457200" indent="-457200">
                        <a:spcAft>
                          <a:spcPts val="1200"/>
                        </a:spcAft>
                        <a:buFont typeface="Arial" panose="020B0604020202020204" pitchFamily="34" charset="0"/>
                        <a:buAutoNum type="arabicPeriod"/>
                      </a:pPr>
                      <a:r>
                        <a:rPr lang="sr-Cyrl-RS" sz="2000" baseline="0" dirty="0"/>
                        <a:t>Сопствени капитал</a:t>
                      </a:r>
                    </a:p>
                    <a:p>
                      <a:pPr marL="457200" indent="-457200">
                        <a:spcAft>
                          <a:spcPts val="1200"/>
                        </a:spcAft>
                        <a:buFont typeface="Arial" panose="020B0604020202020204" pitchFamily="34" charset="0"/>
                        <a:buAutoNum type="arabicPeriod"/>
                      </a:pPr>
                      <a:r>
                        <a:rPr lang="sr-Cyrl-RS" sz="2000" baseline="0" dirty="0"/>
                        <a:t>Финансијска обавеза                                     Дигитални токени</a:t>
                      </a:r>
                    </a:p>
                    <a:p>
                      <a:pPr marL="457200" indent="-457200">
                        <a:spcAft>
                          <a:spcPts val="1200"/>
                        </a:spcAft>
                        <a:buFont typeface="Arial" panose="020B0604020202020204" pitchFamily="34" charset="0"/>
                        <a:buAutoNum type="arabicPeriod"/>
                      </a:pPr>
                      <a:r>
                        <a:rPr lang="sr-Cyrl-RS" sz="2000" baseline="0" dirty="0"/>
                        <a:t>Приход од продаје                        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aseline="0" dirty="0"/>
                        <a:t>1. Остали пословни приход                        Виртуелне валуте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  <p:sp>
        <p:nvSpPr>
          <p:cNvPr id="3" name="Arrow: Right 2">
            <a:extLst>
              <a:ext uri="{FF2B5EF4-FFF2-40B4-BE49-F238E27FC236}">
                <a16:creationId xmlns:a16="http://schemas.microsoft.com/office/drawing/2014/main" id="{3EB6CFF4-4F41-479D-94D4-71C3D3DC6CCA}"/>
              </a:ext>
            </a:extLst>
          </p:cNvPr>
          <p:cNvSpPr/>
          <p:nvPr/>
        </p:nvSpPr>
        <p:spPr>
          <a:xfrm>
            <a:off x="3984879" y="2252854"/>
            <a:ext cx="1663466" cy="1014793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501FBDFB-8EBF-49A6-9C02-FE105F142625}"/>
              </a:ext>
            </a:extLst>
          </p:cNvPr>
          <p:cNvSpPr/>
          <p:nvPr/>
        </p:nvSpPr>
        <p:spPr>
          <a:xfrm>
            <a:off x="4162024" y="3848513"/>
            <a:ext cx="978408" cy="48463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62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Рачуноводствени третман </a:t>
            </a:r>
            <a:r>
              <a:rPr lang="en-US" sz="2800" cap="none" dirty="0"/>
              <a:t>|</a:t>
            </a:r>
            <a:r>
              <a:rPr lang="sr-Cyrl-RS" sz="2800" cap="none" dirty="0"/>
              <a:t>Настанак дигиталне имовине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26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48150387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r-Cyrl-RS" sz="2000" b="1" baseline="0" dirty="0"/>
                        <a:t>Рударење дигиталне имовине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r-Cyrl-RS" sz="2000" dirty="0">
                          <a:solidFill>
                            <a:schemeClr val="tx1"/>
                          </a:solidFill>
                        </a:rPr>
                        <a:t>Рудари (валидатори), који могу бити правна или физичка лица, у пружању услуга рударења могу да остваре:</a:t>
                      </a:r>
                    </a:p>
                    <a:p>
                      <a:pPr marL="800100" marR="0" lvl="1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r-Cyrl-RS" sz="1800" dirty="0">
                          <a:solidFill>
                            <a:schemeClr val="tx1"/>
                          </a:solidFill>
                        </a:rPr>
                        <a:t>Трансакциону накнаду</a:t>
                      </a:r>
                    </a:p>
                    <a:p>
                      <a:pPr marL="800100" marR="0" lvl="1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r-Cyrl-RS" sz="1800" dirty="0">
                          <a:solidFill>
                            <a:schemeClr val="tx1"/>
                          </a:solidFill>
                        </a:rPr>
                        <a:t>Награда за нови блок</a:t>
                      </a:r>
                      <a:endParaRPr lang="en-US" sz="180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1800" i="1" baseline="0" dirty="0"/>
                        <a:t>Трансакциона накнада </a:t>
                      </a:r>
                      <a:r>
                        <a:rPr lang="sr-Cyrl-RS" sz="1800" baseline="0" dirty="0"/>
                        <a:t>– накнада коју рудар (валидатор) прима од </a:t>
                      </a:r>
                      <a:r>
                        <a:rPr lang="sr-Cyrl-RS" sz="1800" i="1" baseline="0" dirty="0"/>
                        <a:t>иницијатора трансакције </a:t>
                      </a:r>
                      <a:r>
                        <a:rPr lang="sr-Cyrl-RS" sz="1800" baseline="0" dirty="0"/>
                        <a:t>у вези са дигиталном имовином. Трансакциона накнада се уобичајено наплаћује као проценат дигиталне имовине која је била предмет трансакције.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1800" i="1" baseline="0" dirty="0"/>
                        <a:t>Награда за нови блок </a:t>
                      </a:r>
                      <a:r>
                        <a:rPr lang="sr-Cyrl-RS" sz="1800" baseline="0" dirty="0"/>
                        <a:t>– награда коју рудари (валидатори) добијају од информационог система (мреже дигиталне имовине), а не од неког учесника у трансакцији. Нови блок може настати код појединих врста дигиталне имовине код којих постоји алгоритам који омогућава стварање новог блока у коме ће се записивати наредне трансакције које се односе на конкретну дигиталну имовину.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46959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Рачуноводствени третман </a:t>
            </a:r>
            <a:r>
              <a:rPr lang="en-US" sz="2800" cap="none" dirty="0"/>
              <a:t>|</a:t>
            </a:r>
            <a:r>
              <a:rPr lang="sr-Cyrl-RS" sz="2800" cap="none" dirty="0"/>
              <a:t>Настанак дигиталне имовине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27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27786415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r-Cyrl-RS" sz="2000" b="1" baseline="0" dirty="0"/>
                        <a:t>Евидентирање трансацкија у вези са рударењем дигиталне имовине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1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1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1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1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1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1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i="0" baseline="0" dirty="0"/>
                        <a:t>У оба случаја евидентирање се врши по набавној вредности која ће бити једнака фер вредности дигиталне имовине на дан трансакције.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1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92AEE1E-249C-487F-A3F3-DF577C455B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2117481"/>
              </p:ext>
            </p:extLst>
          </p:nvPr>
        </p:nvGraphicFramePr>
        <p:xfrm>
          <a:off x="913774" y="1900669"/>
          <a:ext cx="8128000" cy="863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792F273-2EA1-453E-AAA7-5393444266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4136289"/>
              </p:ext>
            </p:extLst>
          </p:nvPr>
        </p:nvGraphicFramePr>
        <p:xfrm>
          <a:off x="913774" y="3166337"/>
          <a:ext cx="8128000" cy="863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078471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Рачуноводствени третман </a:t>
            </a:r>
            <a:r>
              <a:rPr lang="en-US" sz="2800" cap="none" dirty="0"/>
              <a:t>|</a:t>
            </a:r>
            <a:r>
              <a:rPr lang="sr-Cyrl-RS" sz="2800" cap="none" dirty="0"/>
              <a:t>Куповина/продаја дигиталне имовине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28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63117500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="1" i="0" baseline="0" dirty="0"/>
                        <a:t>Евидентирање трансакције куповине дигиталне имовине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1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1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1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b="1" i="0" baseline="0" dirty="0"/>
                        <a:t>Евидентирање трансакције продаје дигиталне имовине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1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92AEE1E-249C-487F-A3F3-DF577C455B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997971"/>
              </p:ext>
            </p:extLst>
          </p:nvPr>
        </p:nvGraphicFramePr>
        <p:xfrm>
          <a:off x="913774" y="1900669"/>
          <a:ext cx="8128000" cy="863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53C1560-FD65-4D60-9A40-FC79B9F789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2464159"/>
              </p:ext>
            </p:extLst>
          </p:nvPr>
        </p:nvGraphicFramePr>
        <p:xfrm>
          <a:off x="913774" y="3629025"/>
          <a:ext cx="8128000" cy="991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6964173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Рачуноводствени третман </a:t>
            </a:r>
            <a:r>
              <a:rPr lang="en-US" sz="2800" cap="none" dirty="0"/>
              <a:t>|</a:t>
            </a:r>
            <a:r>
              <a:rPr lang="sr-Cyrl-RS" sz="2800" cap="none" dirty="0"/>
              <a:t>Куповина дигиталне имовине у циљу даље продаје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29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85690666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r-Cyrl-RS" sz="2000" b="1" i="0" baseline="0" dirty="0"/>
                        <a:t>Евидентирање трансакције куповине дигиталне имовине</a:t>
                      </a:r>
                      <a:endParaRPr lang="sr-Cyrl-RS" sz="2000" i="1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1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1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1" baseline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r-Cyrl-RS" sz="2000" b="1" i="0" baseline="0" dirty="0"/>
                        <a:t>Евидентирање трансакције продаје дигиталне имовине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1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1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1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92AEE1E-249C-487F-A3F3-DF577C455B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5636872"/>
              </p:ext>
            </p:extLst>
          </p:nvPr>
        </p:nvGraphicFramePr>
        <p:xfrm>
          <a:off x="913774" y="1900669"/>
          <a:ext cx="8128000" cy="863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792F273-2EA1-453E-AAA7-5393444266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8012777"/>
              </p:ext>
            </p:extLst>
          </p:nvPr>
        </p:nvGraphicFramePr>
        <p:xfrm>
          <a:off x="913774" y="3579685"/>
          <a:ext cx="8128000" cy="1280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574867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Рачуноводствени третман </a:t>
            </a:r>
            <a:r>
              <a:rPr lang="en-US" sz="2800" cap="none" dirty="0"/>
              <a:t>|</a:t>
            </a:r>
            <a:r>
              <a:rPr lang="sr-Cyrl-RS" sz="2800" cap="none" dirty="0"/>
              <a:t>Вредновање дигиталне имовине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30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44030771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i="0" baseline="0" dirty="0"/>
                        <a:t>Уколико се виртуелне валуте признају као нематеријална имовина, вредновање се врши: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i="0" baseline="0" dirty="0"/>
                        <a:t>Када је нематеријалну имовину могуће вредновати по моделу ревалоризације?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EB0E719-91B0-4AEB-B016-7CC08A1319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8796190"/>
              </p:ext>
            </p:extLst>
          </p:nvPr>
        </p:nvGraphicFramePr>
        <p:xfrm>
          <a:off x="913774" y="1553603"/>
          <a:ext cx="8128000" cy="325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Action Button: Help 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8D85AC2-8A77-4F65-AA43-1F30236F08CB}"/>
              </a:ext>
            </a:extLst>
          </p:cNvPr>
          <p:cNvSpPr/>
          <p:nvPr/>
        </p:nvSpPr>
        <p:spPr>
          <a:xfrm>
            <a:off x="913774" y="4747644"/>
            <a:ext cx="693019" cy="615713"/>
          </a:xfrm>
          <a:prstGeom prst="actionButtonHelp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7792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Рачуноводствени третман </a:t>
            </a:r>
            <a:r>
              <a:rPr lang="en-US" sz="2800" cap="none" dirty="0"/>
              <a:t>|</a:t>
            </a:r>
            <a:r>
              <a:rPr lang="sr-Cyrl-RS" sz="2800" cap="none" dirty="0"/>
              <a:t> Вредновање дигиталне имовине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31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5045917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i="0" baseline="0" dirty="0"/>
                        <a:t>Уколико се виртуелне валуте признају као залихе, вредновање се врши применом: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i="0" baseline="0" dirty="0"/>
                        <a:t>1. Основног модела вредновања – по нижој </a:t>
                      </a:r>
                      <a:r>
                        <a:rPr lang="ru-RU" sz="2000" i="0" baseline="0" dirty="0"/>
                        <a:t>вредности између набавне вредности и нето оствариве вредности</a:t>
                      </a:r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ru-RU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ru-RU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ru-RU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ru-RU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ru-RU" sz="2000" i="0" baseline="0" dirty="0"/>
                    </a:p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r-Cyrl-RS" sz="2000" i="0" baseline="0" dirty="0"/>
                        <a:t>2. Модела вредновања по фер вредности умањеној за трошкове продаје – трговци посредници који купују за туђи рачун или за свој рачуну са намером продаје у блиској будућности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EB0E719-91B0-4AEB-B016-7CC08A1319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7668516"/>
              </p:ext>
            </p:extLst>
          </p:nvPr>
        </p:nvGraphicFramePr>
        <p:xfrm>
          <a:off x="913774" y="2388569"/>
          <a:ext cx="9077249" cy="2712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99227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A686-C8D2-4372-A2D9-ACAE4D7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2800" cap="none" dirty="0"/>
              <a:t>Рачуноводствени третман </a:t>
            </a:r>
            <a:r>
              <a:rPr lang="en-US" sz="2800" cap="none" dirty="0"/>
              <a:t>|</a:t>
            </a:r>
            <a:r>
              <a:rPr lang="sr-Cyrl-RS" sz="2800" cap="none" dirty="0"/>
              <a:t>Рекапитулација признавања и вредновања дигиталне имовине</a:t>
            </a:r>
            <a:endParaRPr lang="en-US" sz="2800" cap="non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CE6C-7F13-485E-9B25-581EFB0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2A62-A1DC-4445-86DA-AE2065A4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32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27C123E-22D0-413E-AA3E-DAE728713F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70947978"/>
              </p:ext>
            </p:extLst>
          </p:nvPr>
        </p:nvGraphicFramePr>
        <p:xfrm>
          <a:off x="914400" y="1304925"/>
          <a:ext cx="10423525" cy="464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23525">
                  <a:extLst>
                    <a:ext uri="{9D8B030D-6E8A-4147-A177-3AD203B41FA5}">
                      <a16:colId xmlns:a16="http://schemas.microsoft.com/office/drawing/2014/main" val="1706297849"/>
                    </a:ext>
                  </a:extLst>
                </a:gridCol>
              </a:tblGrid>
              <a:tr h="4648200"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endParaRPr lang="sr-Cyrl-RS" sz="1800" i="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2565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F84A92C-A361-434F-803B-F715C1B429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514657"/>
              </p:ext>
            </p:extLst>
          </p:nvPr>
        </p:nvGraphicFramePr>
        <p:xfrm>
          <a:off x="913775" y="1600200"/>
          <a:ext cx="9600236" cy="33223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00059">
                  <a:extLst>
                    <a:ext uri="{9D8B030D-6E8A-4147-A177-3AD203B41FA5}">
                      <a16:colId xmlns:a16="http://schemas.microsoft.com/office/drawing/2014/main" val="1180607020"/>
                    </a:ext>
                  </a:extLst>
                </a:gridCol>
                <a:gridCol w="1315920">
                  <a:extLst>
                    <a:ext uri="{9D8B030D-6E8A-4147-A177-3AD203B41FA5}">
                      <a16:colId xmlns:a16="http://schemas.microsoft.com/office/drawing/2014/main" val="3095133352"/>
                    </a:ext>
                  </a:extLst>
                </a:gridCol>
                <a:gridCol w="3484198">
                  <a:extLst>
                    <a:ext uri="{9D8B030D-6E8A-4147-A177-3AD203B41FA5}">
                      <a16:colId xmlns:a16="http://schemas.microsoft.com/office/drawing/2014/main" val="1630738773"/>
                    </a:ext>
                  </a:extLst>
                </a:gridCol>
                <a:gridCol w="2400059">
                  <a:extLst>
                    <a:ext uri="{9D8B030D-6E8A-4147-A177-3AD203B41FA5}">
                      <a16:colId xmlns:a16="http://schemas.microsoft.com/office/drawing/2014/main" val="3356390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МСФИ/МРС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Почетно вредновање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Накнадно одмеравање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Промене књиговодствене вредности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04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МРС 2 – Залихе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Набавна вредност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Набавна вредност или нето продајна вредност (нижа)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Промена изнад НВ: - </a:t>
                      </a:r>
                    </a:p>
                    <a:p>
                      <a:r>
                        <a:rPr lang="sr-Cyrl-RS" sz="1400" dirty="0"/>
                        <a:t>Промена испод НВ: добитак или губитак периода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380945"/>
                  </a:ext>
                </a:extLst>
              </a:tr>
              <a:tr h="1871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000" dirty="0"/>
                        <a:t>МРС 2 – Залихе: Изузеће</a:t>
                      </a:r>
                      <a:r>
                        <a:rPr lang="sr-Latn-RS" sz="1000" dirty="0"/>
                        <a:t> </a:t>
                      </a:r>
                      <a:r>
                        <a:rPr lang="sr-Cyrl-RS" sz="1000" dirty="0"/>
                        <a:t>за брокере и трговаце посреднике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000" dirty="0"/>
                        <a:t>Набавна вредност</a:t>
                      </a:r>
                      <a:endParaRPr lang="en-US" sz="1000" dirty="0"/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Фер вредност умањена за трошкове продаје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000" dirty="0"/>
                        <a:t>Добитак или губитак периода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88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МРС 38 – Нематеријална имовина:</a:t>
                      </a:r>
                    </a:p>
                    <a:p>
                      <a:r>
                        <a:rPr lang="sr-Cyrl-RS" sz="1400" dirty="0"/>
                        <a:t>Модел ревалоризације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/>
                        <a:t>Набавна вредност</a:t>
                      </a:r>
                      <a:endParaRPr lang="en-US" sz="1400" dirty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Фер вредност умањена за акумулирану амортизацију и умањења вредности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Промена изнад НВ: остали свеобухватни приход</a:t>
                      </a:r>
                    </a:p>
                    <a:p>
                      <a:r>
                        <a:rPr lang="sr-Cyrl-RS" sz="1400" dirty="0"/>
                        <a:t>Промена испод НВ: добитак или губитак периода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99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1400" dirty="0"/>
                        <a:t>МРС 38 – Нематеријална имовина:</a:t>
                      </a:r>
                    </a:p>
                    <a:p>
                      <a:r>
                        <a:rPr lang="sr-Cyrl-RS" sz="1400" dirty="0"/>
                        <a:t>Модел набавне вредности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/>
                        <a:t>Набавна вредност</a:t>
                      </a:r>
                      <a:endParaRPr lang="en-US" sz="1400" dirty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Набавна вредност умањена за акумулирану амортизацију и умањења вредности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400" dirty="0"/>
                        <a:t>Промена изнад НВ: - </a:t>
                      </a:r>
                    </a:p>
                    <a:p>
                      <a:r>
                        <a:rPr lang="sr-Cyrl-RS" sz="1400" dirty="0"/>
                        <a:t>Промена испод НВ: добитак или губитак периода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734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36006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D20CD-9C73-4C14-999F-F34AB7962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380642"/>
            <a:ext cx="10364451" cy="1596177"/>
          </a:xfrm>
        </p:spPr>
        <p:txBody>
          <a:bodyPr/>
          <a:lstStyle/>
          <a:p>
            <a:r>
              <a:rPr lang="sr-Cyrl-RS" dirty="0"/>
              <a:t>Хвала вам на пажњи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789D1E-E826-4708-8919-84FFD8AE8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/>
              <a:t>Дигитална имовина</a:t>
            </a:r>
            <a:r>
              <a:rPr lang="en-US" dirty="0"/>
              <a:t> | </a:t>
            </a:r>
            <a:r>
              <a:rPr lang="sr-Cyrl-RS" dirty="0"/>
              <a:t>Обука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77173-3D08-4B0D-91D8-EA67A1FFE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1BFA6-10D7-42E5-8C1F-C3765748553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188231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5091</TotalTime>
  <Words>2444</Words>
  <Application>Microsoft Office PowerPoint</Application>
  <PresentationFormat>Widescreen</PresentationFormat>
  <Paragraphs>379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Droplet</vt:lpstr>
      <vt:lpstr>Опорезивање дигиталне имовине  Светислав В. Костић</vt:lpstr>
      <vt:lpstr>Опорезивање дигиталне имовине</vt:lpstr>
      <vt:lpstr>Дигитална имовина|Затечено стање</vt:lpstr>
      <vt:lpstr>Дигитална имовина|Затечено стање</vt:lpstr>
      <vt:lpstr>Дигитална имовина|Затечено стање</vt:lpstr>
      <vt:lpstr>Дигитална имовина|Затечено стање</vt:lpstr>
      <vt:lpstr>Дигитална имовина|Идеја</vt:lpstr>
      <vt:lpstr>Дигитална имовина|Први корак</vt:lpstr>
      <vt:lpstr>Дигитална имовина|Порез на добит правних лица</vt:lpstr>
      <vt:lpstr>Дигитална имовина|Закон о порезу на доходак грађана</vt:lpstr>
      <vt:lpstr>Дигитална имовина|Закон о порезу на доходак грађана</vt:lpstr>
      <vt:lpstr>Дигитална имовина|Закон о порезу на доходак грађана</vt:lpstr>
      <vt:lpstr>Дигитална имовина|Неусвојени предлози</vt:lpstr>
      <vt:lpstr>Рачуноводствени третман дигиталне имовине</vt:lpstr>
      <vt:lpstr>Рачуноводствени третман |Увод</vt:lpstr>
      <vt:lpstr>Рачуноводствени третман |Увод</vt:lpstr>
      <vt:lpstr>Рачуноводствени третман |Увод</vt:lpstr>
      <vt:lpstr>Рачуноводствени третман |Рачуноводствени прописи</vt:lpstr>
      <vt:lpstr>Рачуноводствени третман |Рачуноводствени прописи</vt:lpstr>
      <vt:lpstr>Рачуноводствени третман |Признавање виртуелних валута</vt:lpstr>
      <vt:lpstr>Рачуноводствени третман |Признавање виртуелних валута</vt:lpstr>
      <vt:lpstr>Рачуноводствени третман |Догађаји у вези са дигиталном имовином</vt:lpstr>
      <vt:lpstr>Рачуноводствени третман |Настанак дигиталне имовине</vt:lpstr>
      <vt:lpstr>Рачуноводствени третман |Настанак дигиталне имовине</vt:lpstr>
      <vt:lpstr>Рачуноводствени третман |Настанак дигиталне имовине</vt:lpstr>
      <vt:lpstr>Рачуноводствени третман |Настанак дигиталне имовине</vt:lpstr>
      <vt:lpstr>Рачуноводствени третман |Настанак дигиталне имовине</vt:lpstr>
      <vt:lpstr>Рачуноводствени третман |Куповина/продаја дигиталне имовине</vt:lpstr>
      <vt:lpstr>Рачуноводствени третман |Куповина дигиталне имовине у циљу даље продаје</vt:lpstr>
      <vt:lpstr>Рачуноводствени третман |Вредновање дигиталне имовине</vt:lpstr>
      <vt:lpstr>Рачуноводствени третман | Вредновање дигиталне имовине</vt:lpstr>
      <vt:lpstr>Рачуноводствени третман |Рекапитулација признавања и вредновања дигиталне имовине</vt:lpstr>
      <vt:lpstr>Хвала вам на пажњи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Jasmina Miletic</dc:creator>
  <cp:lastModifiedBy>Vladimir Kostic</cp:lastModifiedBy>
  <cp:revision>337</cp:revision>
  <dcterms:created xsi:type="dcterms:W3CDTF">2021-04-22T11:54:22Z</dcterms:created>
  <dcterms:modified xsi:type="dcterms:W3CDTF">2022-02-01T20:36:06Z</dcterms:modified>
</cp:coreProperties>
</file>