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61" r:id="rId5"/>
    <p:sldId id="260" r:id="rId6"/>
    <p:sldId id="263" r:id="rId7"/>
    <p:sldId id="262" r:id="rId8"/>
    <p:sldId id="264" r:id="rId9"/>
    <p:sldId id="265" r:id="rId10"/>
    <p:sldId id="266" r:id="rId11"/>
    <p:sldId id="267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4F89B-34DA-4025-A538-B2EE85D05C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76580D-00B0-470A-923C-DFD0F47973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8C44CF-D899-4DFB-ABC2-93CA05183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FA10-8FBD-4642-A58E-754E4788E95A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3DD36-8504-40A0-AEF6-0DD0CDE5D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5F5DE-71E4-4533-B922-4D039C9F2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046D-8724-4F9B-AFF9-ED96CCDC2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54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8F467-9094-45CD-81E4-FC68A40A1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376C1-A066-4B92-9406-7289810D3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D52CA-82BA-4D6E-AF43-45944C1C5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FA10-8FBD-4642-A58E-754E4788E95A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8E2BA-42CB-499F-B4EB-BC5695921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F2B43A-FC01-4B4D-BF09-C8CF3106B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046D-8724-4F9B-AFF9-ED96CCDC2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1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F17E8-F40C-4C5A-9E88-3E1DA0B8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2EA6F3-A458-44C4-A36A-BB5EBE396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76BA6E-C8B1-41DF-8048-9DF8F5010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FA10-8FBD-4642-A58E-754E4788E95A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2B1A7F-9249-40ED-80C2-A18185050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70B73-4BEC-46AC-97B7-AEABA67ED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046D-8724-4F9B-AFF9-ED96CCDC2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04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19F44-FF0F-4DEE-8936-6B652971E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7C919-B5DE-47EB-B07A-548D520654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79E3F4-F9E2-4783-89D2-4D1868FBE9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D7A781-7406-45B0-96B9-A63F1293C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FA10-8FBD-4642-A58E-754E4788E95A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418D78-FF7D-4622-9C0D-ED40B43CE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C8A92-E0E3-4EDA-8CDE-06DCDA3A0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046D-8724-4F9B-AFF9-ED96CCDC2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412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F7130-D478-4AFA-9406-DE2C6B581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46AF4-8F79-4D14-933C-2AD49CBB5B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2D22A3-2AC9-411A-A509-D02610BE6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8043FD-137A-4A6E-A568-5B7EC03159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8CACD5-7435-4B5B-8101-874E6B0499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4078E5-22DE-463B-B0FA-D2CA8405C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FA10-8FBD-4642-A58E-754E4788E95A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3F98D1-E70A-4FAF-B2F1-526CE5D47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1262C1-CA5A-422A-8376-E937FC90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046D-8724-4F9B-AFF9-ED96CCDC2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030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2040E-B9B9-4D3F-9C1C-C18D0811F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971BF5-0FC5-46F2-93EF-F53813BCA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FA10-8FBD-4642-A58E-754E4788E95A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2666C1-4D96-4EE7-B7A0-0E216D47C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86382D-0948-4820-811D-AC984CEC1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046D-8724-4F9B-AFF9-ED96CCDC2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10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AB6020-3F70-46EF-B241-80B79E747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FA10-8FBD-4642-A58E-754E4788E95A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5164F1-352F-4C68-B680-E74A9CCBF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D1413E-24F4-4F8A-A4DE-608588ADC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046D-8724-4F9B-AFF9-ED96CCDC2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153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08070-D75B-487C-BD04-9B30869A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4BD4C-6FD9-4093-8986-F48E5EEAE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A7B8B7-41E6-4102-8B45-B1FFEA4D94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FC3BAE-4C4D-4732-BDDC-019C9596C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FA10-8FBD-4642-A58E-754E4788E95A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363CE1-80BB-4AFB-A57E-54B2E8185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CEEE21-79BD-4100-877B-1E3B8A77A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046D-8724-4F9B-AFF9-ED96CCDC2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818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B42E5-6246-400E-8849-1A11A7307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0CCF33-3CC4-446F-A4B2-99FE1B132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D74B2-B52B-47CC-995B-0BD32AFE2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D786F3-6803-4E2B-8BC3-960E521C1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FA10-8FBD-4642-A58E-754E4788E95A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550A3A-98AA-4F8D-A7C3-B498A7DB0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01C976-989E-4832-85FA-BCFE54036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046D-8724-4F9B-AFF9-ED96CCDC2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445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ABED1-4C85-4B11-9DCF-14FDAA34A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AC4EA6-E754-4805-88DD-C7ED605EA1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D09C1-94A4-4CD2-867A-2B96F1418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FA10-8FBD-4642-A58E-754E4788E95A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9C6C6-D54F-41E8-8B0F-72C77C386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7BA936-3CE6-400C-91B7-514B1A877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046D-8724-4F9B-AFF9-ED96CCDC2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680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32FDDD-3360-46D8-A10E-2BD9A71653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93B818-8AEB-45F0-A2F3-C4886BB510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6F42A7-C455-4B79-902F-0510963C6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FA10-8FBD-4642-A58E-754E4788E95A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13EEC-7045-45F0-B657-E198F0817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6BB95-E4EB-4251-9E91-478C1ECA5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046D-8724-4F9B-AFF9-ED96CCDC2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293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53D2C6-5AED-4805-99AB-87EA07075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79E86-0350-42FA-A286-20A9B142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81A00-7381-4507-B788-35224C066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3FA10-8FBD-4642-A58E-754E4788E95A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702C2-0AA4-42A4-A355-0B8DAFC733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32E590-DF89-4319-902F-4EB4757F94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046D-8724-4F9B-AFF9-ED96CCDC2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744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81D1E-2710-4E9E-A4A5-AD1F4E8BDA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latin typeface="Arial Narrow" panose="020B0606020202030204" pitchFamily="34" charset="0"/>
              </a:rPr>
              <a:t>XXXV </a:t>
            </a:r>
            <a:r>
              <a:rPr lang="sr-Cyrl-RS" sz="4400" b="1" dirty="0">
                <a:latin typeface="Arial Narrow" panose="020B0606020202030204" pitchFamily="34" charset="0"/>
              </a:rPr>
              <a:t>Пореско вече: Предлог измена и допуна пореских закона – јесен 2021. године</a:t>
            </a:r>
            <a:endParaRPr lang="en-US" sz="4400" b="1" dirty="0">
              <a:latin typeface="Arial Narrow" panose="020B0606020202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A2B49B-D107-4C15-A79D-3CD7F8B27D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r-Cyrl-RS" dirty="0">
                <a:latin typeface="Arial Narrow" panose="020B0606020202030204" pitchFamily="34" charset="0"/>
              </a:rPr>
              <a:t>др Драган </a:t>
            </a:r>
            <a:r>
              <a:rPr lang="sr-Cyrl-RS" dirty="0" err="1">
                <a:latin typeface="Arial Narrow" panose="020B0606020202030204" pitchFamily="34" charset="0"/>
              </a:rPr>
              <a:t>Демировић</a:t>
            </a:r>
            <a:r>
              <a:rPr lang="sr-Cyrl-RS" dirty="0">
                <a:latin typeface="Arial Narrow" panose="020B0606020202030204" pitchFamily="34" charset="0"/>
              </a:rPr>
              <a:t>, помоћник министра финансија</a:t>
            </a:r>
          </a:p>
          <a:p>
            <a:r>
              <a:rPr lang="sr-Cyrl-RS" dirty="0">
                <a:latin typeface="Arial Narrow" panose="020B0606020202030204" pitchFamily="34" charset="0"/>
              </a:rPr>
              <a:t>Дејан </a:t>
            </a:r>
            <a:r>
              <a:rPr lang="sr-Cyrl-RS" dirty="0" err="1">
                <a:latin typeface="Arial Narrow" panose="020B0606020202030204" pitchFamily="34" charset="0"/>
              </a:rPr>
              <a:t>Мраковић</a:t>
            </a:r>
            <a:r>
              <a:rPr lang="sr-Cyrl-RS" dirty="0">
                <a:latin typeface="Arial Narrow" panose="020B0606020202030204" pitchFamily="34" charset="0"/>
              </a:rPr>
              <a:t>, </a:t>
            </a:r>
            <a:r>
              <a:rPr lang="en-US" dirty="0">
                <a:latin typeface="Arial Narrow" panose="020B0606020202030204" pitchFamily="34" charset="0"/>
              </a:rPr>
              <a:t>LL.M</a:t>
            </a:r>
            <a:r>
              <a:rPr lang="sr-Cyrl-RS" dirty="0">
                <a:latin typeface="Arial Narrow" panose="020B0606020202030204" pitchFamily="34" charset="0"/>
              </a:rPr>
              <a:t>, адвокат</a:t>
            </a:r>
            <a:endParaRPr lang="en-US" dirty="0">
              <a:latin typeface="Arial Narrow" panose="020B0606020202030204" pitchFamily="34" charset="0"/>
            </a:endParaRPr>
          </a:p>
          <a:p>
            <a:r>
              <a:rPr lang="sr-Cyrl-RS" dirty="0">
                <a:latin typeface="Arial Narrow" panose="020B0606020202030204" pitchFamily="34" charset="0"/>
              </a:rPr>
              <a:t>проф. др Светислав В. Костић, Правни факултет Универзитета у Београду</a:t>
            </a:r>
            <a:endParaRPr lang="en-US" dirty="0">
              <a:latin typeface="Arial Narrow" panose="020B0606020202030204" pitchFamily="34" charset="0"/>
            </a:endParaRPr>
          </a:p>
        </p:txBody>
      </p:sp>
      <p:pic>
        <p:nvPicPr>
          <p:cNvPr id="1026" name="Picture 3" descr="cirilica%201 - Copy.jpg">
            <a:extLst>
              <a:ext uri="{FF2B5EF4-FFF2-40B4-BE49-F238E27FC236}">
                <a16:creationId xmlns:a16="http://schemas.microsoft.com/office/drawing/2014/main" id="{DAB3C51A-49CE-4575-AD46-BD30D7B39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920" y="0"/>
            <a:ext cx="3180080" cy="1305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2787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B5A20-5C33-45CC-A388-9A899DF4C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>
                <a:latin typeface="Arial Narrow" panose="020B0606020202030204" pitchFamily="34" charset="0"/>
              </a:rPr>
              <a:t>Измене</a:t>
            </a:r>
            <a:endParaRPr lang="en-US" b="1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77478-D52D-4F98-8A35-032327512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dirty="0">
                <a:latin typeface="Arial Narrow" panose="020B0606020202030204" pitchFamily="34" charset="0"/>
              </a:rPr>
              <a:t>Порез на добит правних лица – само једна измена.</a:t>
            </a:r>
          </a:p>
          <a:p>
            <a:r>
              <a:rPr lang="sr-Cyrl-RS" dirty="0">
                <a:latin typeface="Arial Narrow" panose="020B0606020202030204" pitchFamily="34" charset="0"/>
              </a:rPr>
              <a:t>Порез на доходак грађана и доприноси за обавезно соц. осигурање – већи број измена</a:t>
            </a:r>
            <a:r>
              <a:rPr lang="sr-Cyrl-RS" dirty="0"/>
              <a:t>.</a:t>
            </a:r>
            <a:endParaRPr lang="en-US" dirty="0"/>
          </a:p>
        </p:txBody>
      </p:sp>
      <p:pic>
        <p:nvPicPr>
          <p:cNvPr id="4" name="Picture 3" descr="cirilica%201 - Copy.jpg">
            <a:extLst>
              <a:ext uri="{FF2B5EF4-FFF2-40B4-BE49-F238E27FC236}">
                <a16:creationId xmlns:a16="http://schemas.microsoft.com/office/drawing/2014/main" id="{215CC7B4-1F6E-4C8B-BCBE-9C3010CB9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920" y="0"/>
            <a:ext cx="3180080" cy="1305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1724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B5A20-5C33-45CC-A388-9A899DF4C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>
                <a:latin typeface="Arial Narrow" panose="020B0606020202030204" pitchFamily="34" charset="0"/>
              </a:rPr>
              <a:t>Измене и СФД</a:t>
            </a:r>
            <a:endParaRPr lang="en-US" b="1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77478-D52D-4F98-8A35-032327512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Cyrl-RS" b="1" dirty="0">
                <a:latin typeface="Arial Narrow" panose="020B0606020202030204" pitchFamily="34" charset="0"/>
              </a:rPr>
              <a:t>Допис СФД Министарству финансија из маја ове године на тему опорезивања дигиталне имовине:</a:t>
            </a:r>
          </a:p>
          <a:p>
            <a:pPr marL="0" indent="0">
              <a:buNone/>
            </a:pPr>
            <a:endParaRPr lang="sr-Cyrl-RS" sz="18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Cyrl-RS" sz="2600" i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Предлажемо да се изменама Закона предвиди обједињена пореска пријава за период (квартални или полугодишњи – решење које постоји као код хартија од вредности), где би се такође дозволило пребијање губитака и добитака који би настали у том периоду по основу куповине и продаје дигиталне имовине од стране истог пореског обвезника. </a:t>
            </a:r>
            <a:endParaRPr lang="en-US" sz="2600" i="1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r-Cyrl-RS" dirty="0">
              <a:latin typeface="Arial Narrow" panose="020B0606020202030204" pitchFamily="34" charset="0"/>
            </a:endParaRPr>
          </a:p>
          <a:p>
            <a:r>
              <a:rPr lang="sr-Cyrl-RS" b="1" dirty="0">
                <a:latin typeface="Arial Narrow" panose="020B0606020202030204" pitchFamily="34" charset="0"/>
              </a:rPr>
              <a:t>Предлог измена чл. </a:t>
            </a:r>
            <a:r>
              <a:rPr lang="en-US" b="1" dirty="0">
                <a:latin typeface="Arial Narrow" panose="020B0606020202030204" pitchFamily="34" charset="0"/>
              </a:rPr>
              <a:t>95 </a:t>
            </a:r>
            <a:r>
              <a:rPr lang="sr-Cyrl-RS" b="1" dirty="0">
                <a:latin typeface="Arial Narrow" panose="020B0606020202030204" pitchFamily="34" charset="0"/>
              </a:rPr>
              <a:t>ЗПДГ:</a:t>
            </a:r>
          </a:p>
          <a:p>
            <a:pPr marL="0" indent="0">
              <a:buNone/>
            </a:pPr>
            <a:endParaRPr lang="sr-Cyrl-RS" i="1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Cyrl-RS" i="1" dirty="0">
                <a:latin typeface="Arial Narrow" panose="020B0606020202030204" pitchFamily="34" charset="0"/>
                <a:ea typeface="Times New Roman" panose="02020603050405020304" pitchFamily="18" charset="0"/>
              </a:rPr>
              <a:t>О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бвезник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који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у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току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године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изврши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пренос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sr-Cyrl-R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дигиталне имовине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по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основу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којег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може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настати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капитални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добитак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или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губитак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у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складу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са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овим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законом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,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дужан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је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да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поднесе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пореску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пријаву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најкасније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у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року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од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sr-Cyrl-R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120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дана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од</a:t>
            </a:r>
            <a:r>
              <a:rPr lang="sr-Cyrl-R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истека квартала у којем је остварен приход по основу преноса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дигиталне</a:t>
            </a:r>
            <a:r>
              <a:rPr lang="en-U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имовине</a:t>
            </a:r>
            <a:r>
              <a:rPr lang="sr-Cyrl-RS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</a:t>
            </a:r>
            <a:endParaRPr lang="en-US" i="1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endParaRPr lang="sr-Cyrl-RS" dirty="0"/>
          </a:p>
        </p:txBody>
      </p:sp>
      <p:pic>
        <p:nvPicPr>
          <p:cNvPr id="4" name="Picture 3" descr="cirilica%201 - Copy.jpg">
            <a:extLst>
              <a:ext uri="{FF2B5EF4-FFF2-40B4-BE49-F238E27FC236}">
                <a16:creationId xmlns:a16="http://schemas.microsoft.com/office/drawing/2014/main" id="{215CC7B4-1F6E-4C8B-BCBE-9C3010CB9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920" y="0"/>
            <a:ext cx="3180080" cy="1305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7138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B5A20-5C33-45CC-A388-9A899DF4C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>
                <a:latin typeface="Arial Narrow" panose="020B0606020202030204" pitchFamily="34" charset="0"/>
              </a:rPr>
              <a:t>Порез на добит правних лица</a:t>
            </a:r>
            <a:br>
              <a:rPr lang="sr-Cyrl-RS" b="1" dirty="0">
                <a:latin typeface="Arial Narrow" panose="020B0606020202030204" pitchFamily="34" charset="0"/>
              </a:rPr>
            </a:br>
            <a:r>
              <a:rPr lang="sr-Cyrl-RS" b="1" dirty="0">
                <a:latin typeface="Arial Narrow" panose="020B0606020202030204" pitchFamily="34" charset="0"/>
              </a:rPr>
              <a:t>(чл. 30 ЗПДПЛ)</a:t>
            </a:r>
            <a:endParaRPr lang="en-US" b="1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77478-D52D-4F98-8A35-032327512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Cyrl-RS" dirty="0">
                <a:latin typeface="Arial Narrow" panose="020B0606020202030204" pitchFamily="34" charset="0"/>
              </a:rPr>
              <a:t>Могућност ослобођења од обрачунавања и плаћања пореза на капитални добитак у случају уноса интелектуалне својине у оснивачки капитал домаћег друштва од стране његовог резидентног власника. </a:t>
            </a:r>
          </a:p>
          <a:p>
            <a:r>
              <a:rPr lang="sr-Cyrl-RS" dirty="0">
                <a:latin typeface="Arial Narrow" panose="020B0606020202030204" pitchFamily="34" charset="0"/>
              </a:rPr>
              <a:t>Чл. 30 ЗПДПЛ – обвезник може да се определи да капитални добитак остварен уносом интелектуалне својине у капитал привредног друштва не укључи у пореску основицу за порез на добит. </a:t>
            </a:r>
          </a:p>
          <a:p>
            <a:r>
              <a:rPr lang="sr-Cyrl-RS" dirty="0">
                <a:latin typeface="Arial Narrow" panose="020B0606020202030204" pitchFamily="34" charset="0"/>
              </a:rPr>
              <a:t>Набавна вредност стечених удела у висини тржишне вредности </a:t>
            </a:r>
            <a:r>
              <a:rPr lang="sr-Cyrl-RS" dirty="0" err="1">
                <a:latin typeface="Arial Narrow" panose="020B0606020202030204" pitchFamily="34" charset="0"/>
              </a:rPr>
              <a:t>инт</a:t>
            </a:r>
            <a:r>
              <a:rPr lang="sr-Cyrl-RS" dirty="0">
                <a:latin typeface="Arial Narrow" panose="020B0606020202030204" pitchFamily="34" charset="0"/>
              </a:rPr>
              <a:t>. својине у моменту њеног уноса у капитал привредног друштва.</a:t>
            </a:r>
          </a:p>
          <a:p>
            <a:r>
              <a:rPr lang="sr-Cyrl-RS" dirty="0">
                <a:latin typeface="Arial Narrow" panose="020B0606020202030204" pitchFamily="34" charset="0"/>
              </a:rPr>
              <a:t>Вредност интелектуалне својине мора бити утврђена проценом овлашћеног проценитеља.</a:t>
            </a:r>
          </a:p>
          <a:p>
            <a:r>
              <a:rPr lang="sr-Cyrl-RS" dirty="0">
                <a:latin typeface="Arial Narrow" panose="020B0606020202030204" pitchFamily="34" charset="0"/>
              </a:rPr>
              <a:t>Два услова: (а) </a:t>
            </a:r>
            <a:r>
              <a:rPr lang="sr-Cyrl-RS" dirty="0" err="1">
                <a:latin typeface="Arial Narrow" panose="020B0606020202030204" pitchFamily="34" charset="0"/>
              </a:rPr>
              <a:t>инт</a:t>
            </a:r>
            <a:r>
              <a:rPr lang="sr-Cyrl-RS" dirty="0">
                <a:latin typeface="Arial Narrow" panose="020B0606020202030204" pitchFamily="34" charset="0"/>
              </a:rPr>
              <a:t>. својина не сме да се отуђи у року од две године од дана њеног уноса, (б) у истом периоду </a:t>
            </a:r>
            <a:r>
              <a:rPr lang="sr-Cyrl-RS" dirty="0" err="1">
                <a:latin typeface="Arial Narrow" panose="020B0606020202030204" pitchFamily="34" charset="0"/>
              </a:rPr>
              <a:t>инт</a:t>
            </a:r>
            <a:r>
              <a:rPr lang="sr-Cyrl-RS" dirty="0">
                <a:latin typeface="Arial Narrow" panose="020B0606020202030204" pitchFamily="34" charset="0"/>
              </a:rPr>
              <a:t>. својина не сме да буде уступљена повезаном лицу ка коришћење у целини или делимично, осим у складу са начелом „ван дохвата руке.“</a:t>
            </a:r>
            <a:endParaRPr lang="en-US" dirty="0">
              <a:latin typeface="Arial Narrow" panose="020B0606020202030204" pitchFamily="34" charset="0"/>
            </a:endParaRPr>
          </a:p>
        </p:txBody>
      </p:sp>
      <p:pic>
        <p:nvPicPr>
          <p:cNvPr id="4" name="Picture 3" descr="cirilica%201 - Copy.jpg">
            <a:extLst>
              <a:ext uri="{FF2B5EF4-FFF2-40B4-BE49-F238E27FC236}">
                <a16:creationId xmlns:a16="http://schemas.microsoft.com/office/drawing/2014/main" id="{215CC7B4-1F6E-4C8B-BCBE-9C3010CB9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920" y="0"/>
            <a:ext cx="3180080" cy="1305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5151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B5A20-5C33-45CC-A388-9A899DF4C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>
                <a:latin typeface="Arial Narrow" panose="020B0606020202030204" pitchFamily="34" charset="0"/>
              </a:rPr>
              <a:t>Порез на доходак грађана</a:t>
            </a:r>
            <a:br>
              <a:rPr lang="sr-Cyrl-RS" b="1" dirty="0">
                <a:latin typeface="Arial Narrow" panose="020B0606020202030204" pitchFamily="34" charset="0"/>
              </a:rPr>
            </a:br>
            <a:r>
              <a:rPr lang="sr-Cyrl-RS" b="1" dirty="0">
                <a:latin typeface="Arial Narrow" panose="020B0606020202030204" pitchFamily="34" charset="0"/>
              </a:rPr>
              <a:t>Доприноси за обавезно соц. </a:t>
            </a:r>
            <a:r>
              <a:rPr lang="sr-Cyrl-RS" b="1" dirty="0" err="1">
                <a:latin typeface="Arial Narrow" panose="020B0606020202030204" pitchFamily="34" charset="0"/>
              </a:rPr>
              <a:t>осиг</a:t>
            </a:r>
            <a:r>
              <a:rPr lang="sr-Cyrl-RS" b="1" dirty="0">
                <a:latin typeface="Arial Narrow" panose="020B0606020202030204" pitchFamily="34" charset="0"/>
              </a:rPr>
              <a:t>. </a:t>
            </a:r>
            <a:endParaRPr lang="en-US" b="1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77478-D52D-4F98-8A35-032327512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1002"/>
            <a:ext cx="10515600" cy="4900279"/>
          </a:xfrm>
        </p:spPr>
        <p:txBody>
          <a:bodyPr>
            <a:normAutofit fontScale="70000" lnSpcReduction="20000"/>
          </a:bodyPr>
          <a:lstStyle/>
          <a:p>
            <a:endParaRPr lang="sr-Cyrl-RS" dirty="0">
              <a:latin typeface="Arial Narrow" panose="020B0606020202030204" pitchFamily="34" charset="0"/>
            </a:endParaRPr>
          </a:p>
          <a:p>
            <a:pPr>
              <a:spcBef>
                <a:spcPts val="600"/>
              </a:spcBef>
            </a:pPr>
            <a:r>
              <a:rPr lang="sr-Cyrl-RS" dirty="0">
                <a:latin typeface="Arial Narrow" panose="020B0606020202030204" pitchFamily="34" charset="0"/>
              </a:rPr>
              <a:t>Повећање </a:t>
            </a:r>
            <a:r>
              <a:rPr lang="sr-Cyrl-RS" dirty="0" err="1">
                <a:latin typeface="Arial Narrow" panose="020B0606020202030204" pitchFamily="34" charset="0"/>
              </a:rPr>
              <a:t>неопорезивог</a:t>
            </a:r>
            <a:r>
              <a:rPr lang="sr-Cyrl-RS" dirty="0">
                <a:latin typeface="Arial Narrow" panose="020B0606020202030204" pitchFamily="34" charset="0"/>
              </a:rPr>
              <a:t> износа са 18.300 на 19.300 динара месечно</a:t>
            </a:r>
          </a:p>
          <a:p>
            <a:pPr>
              <a:spcBef>
                <a:spcPts val="600"/>
              </a:spcBef>
            </a:pPr>
            <a:r>
              <a:rPr lang="sr-Cyrl-RS" dirty="0">
                <a:latin typeface="Arial Narrow" panose="020B0606020202030204" pitchFamily="34" charset="0"/>
              </a:rPr>
              <a:t>смањење стопе доприноса за пио са 25,5% на 25%</a:t>
            </a:r>
          </a:p>
          <a:p>
            <a:r>
              <a:rPr lang="sr-Cyrl-RS" dirty="0">
                <a:latin typeface="Arial Narrow" panose="020B0606020202030204" pitchFamily="34" charset="0"/>
              </a:rPr>
              <a:t>Ослобођење од обавезе плаћања пореза на зараде и доп. за обавезно соц. осигурање за зараде оснивача иновативних </a:t>
            </a:r>
            <a:r>
              <a:rPr lang="sr-Cyrl-RS" dirty="0" err="1">
                <a:latin typeface="Arial Narrow" panose="020B0606020202030204" pitchFamily="34" charset="0"/>
              </a:rPr>
              <a:t>стартапа</a:t>
            </a:r>
            <a:endParaRPr lang="sr-Cyrl-RS" dirty="0">
              <a:latin typeface="Arial Narrow" panose="020B0606020202030204" pitchFamily="34" charset="0"/>
            </a:endParaRPr>
          </a:p>
          <a:p>
            <a:r>
              <a:rPr lang="sr-Cyrl-RS" dirty="0">
                <a:latin typeface="Arial Narrow" panose="020B0606020202030204" pitchFamily="34" charset="0"/>
              </a:rPr>
              <a:t>Продужење прелазног режима за запослене предузетнике и нови прозор за оне који га још нису искористили</a:t>
            </a:r>
          </a:p>
          <a:p>
            <a:r>
              <a:rPr lang="sr-Cyrl-RS" dirty="0">
                <a:latin typeface="Arial Narrow" panose="020B0606020202030204" pitchFamily="34" charset="0"/>
              </a:rPr>
              <a:t>Нови подстицаји за запошљавање</a:t>
            </a:r>
          </a:p>
          <a:p>
            <a:r>
              <a:rPr lang="sr-Cyrl-RS" dirty="0">
                <a:latin typeface="Arial Narrow" panose="020B0606020202030204" pitchFamily="34" charset="0"/>
              </a:rPr>
              <a:t>Ослобођење од обавезе плаћања пореза на зараде и доп. за обавезно соц. осигурање за зараде запослених који су укључени на пројектима истраживања и развоја</a:t>
            </a:r>
          </a:p>
          <a:p>
            <a:r>
              <a:rPr lang="sr-Cyrl-RS" dirty="0">
                <a:latin typeface="Arial Narrow" panose="020B0606020202030204" pitchFamily="34" charset="0"/>
              </a:rPr>
              <a:t>Ослобођење од обавезе плаћања годишњег пореза на доходак грађана за млађе од 40 година</a:t>
            </a:r>
          </a:p>
          <a:p>
            <a:r>
              <a:rPr lang="sr-Cyrl-RS" dirty="0">
                <a:latin typeface="Arial Narrow" panose="020B0606020202030204" pitchFamily="34" charset="0"/>
              </a:rPr>
              <a:t> Проширење олакшице за </a:t>
            </a:r>
            <a:r>
              <a:rPr lang="sr-Cyrl-RS" dirty="0" err="1">
                <a:latin typeface="Arial Narrow" panose="020B0606020202030204" pitchFamily="34" charset="0"/>
              </a:rPr>
              <a:t>новонастањене</a:t>
            </a:r>
            <a:r>
              <a:rPr lang="sr-Cyrl-RS" dirty="0">
                <a:latin typeface="Arial Narrow" panose="020B0606020202030204" pitchFamily="34" charset="0"/>
              </a:rPr>
              <a:t> обвезнике и на годишњи порез на доходак грађана</a:t>
            </a:r>
          </a:p>
          <a:p>
            <a:r>
              <a:rPr lang="sr-Cyrl-RS" dirty="0">
                <a:latin typeface="Arial Narrow" panose="020B0606020202030204" pitchFamily="34" charset="0"/>
              </a:rPr>
              <a:t>Могућност ослобођења од обрачунавања и плаћања пореза на капитални добитак у случају уноса интелектуалне својине у оснивачки капитал домаћег друштва од стране његовог резидентног власника</a:t>
            </a:r>
          </a:p>
          <a:p>
            <a:r>
              <a:rPr lang="sr-Cyrl-CS" dirty="0">
                <a:latin typeface="Arial Narrow" panose="020B0606020202030204" pitchFamily="34" charset="0"/>
              </a:rPr>
              <a:t>Пореско изузимање за капиталне добитке </a:t>
            </a:r>
            <a:r>
              <a:rPr lang="sr-Cyrl-CS" dirty="0" err="1">
                <a:latin typeface="Arial Narrow" panose="020B0606020202030204" pitchFamily="34" charset="0"/>
              </a:rPr>
              <a:t>остварне</a:t>
            </a:r>
            <a:r>
              <a:rPr lang="sr-Cyrl-CS" dirty="0">
                <a:latin typeface="Arial Narrow" panose="020B0606020202030204" pitchFamily="34" charset="0"/>
              </a:rPr>
              <a:t> заменом акција/удела, у </a:t>
            </a:r>
            <a:r>
              <a:rPr lang="sr-Cyrl-RS" dirty="0">
                <a:latin typeface="Arial Narrow" panose="020B0606020202030204" pitchFamily="34" charset="0"/>
              </a:rPr>
              <a:t>статусној промени </a:t>
            </a:r>
          </a:p>
          <a:p>
            <a:endParaRPr lang="sr-Cyrl-RS" dirty="0"/>
          </a:p>
        </p:txBody>
      </p:sp>
      <p:pic>
        <p:nvPicPr>
          <p:cNvPr id="4" name="Picture 3" descr="cirilica%201 - Copy.jpg">
            <a:extLst>
              <a:ext uri="{FF2B5EF4-FFF2-40B4-BE49-F238E27FC236}">
                <a16:creationId xmlns:a16="http://schemas.microsoft.com/office/drawing/2014/main" id="{215CC7B4-1F6E-4C8B-BCBE-9C3010CB9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920" y="0"/>
            <a:ext cx="3180080" cy="1305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9514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B5A20-5C33-45CC-A388-9A899DF4C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>
                <a:latin typeface="Arial Narrow" panose="020B0606020202030204" pitchFamily="34" charset="0"/>
              </a:rPr>
              <a:t>Зараде оснивача иновативних </a:t>
            </a:r>
            <a:br>
              <a:rPr lang="sr-Cyrl-RS" b="1" dirty="0">
                <a:latin typeface="Arial Narrow" panose="020B0606020202030204" pitchFamily="34" charset="0"/>
              </a:rPr>
            </a:br>
            <a:r>
              <a:rPr lang="sr-Cyrl-RS" b="1" dirty="0" err="1">
                <a:latin typeface="Arial Narrow" panose="020B0606020202030204" pitchFamily="34" charset="0"/>
              </a:rPr>
              <a:t>стартапа</a:t>
            </a:r>
            <a:r>
              <a:rPr lang="sr-Cyrl-RS" b="1" dirty="0">
                <a:latin typeface="Arial Narrow" panose="020B0606020202030204" pitchFamily="34" charset="0"/>
              </a:rPr>
              <a:t> </a:t>
            </a:r>
            <a:br>
              <a:rPr lang="en-US" b="1" dirty="0">
                <a:latin typeface="Arial Narrow" panose="020B0606020202030204" pitchFamily="34" charset="0"/>
              </a:rPr>
            </a:br>
            <a:r>
              <a:rPr lang="sr-Cyrl-RS" b="1" dirty="0">
                <a:latin typeface="Arial Narrow" panose="020B0606020202030204" pitchFamily="34" charset="0"/>
              </a:rPr>
              <a:t>(чл. 21е ЗПДГ</a:t>
            </a:r>
            <a:r>
              <a:rPr lang="en-US" b="1" dirty="0">
                <a:latin typeface="Arial Narrow" panose="020B0606020202030204" pitchFamily="34" charset="0"/>
              </a:rPr>
              <a:t>/</a:t>
            </a:r>
            <a:r>
              <a:rPr lang="sr-Cyrl-RS" b="1" dirty="0">
                <a:latin typeface="Arial Narrow" panose="020B0606020202030204" pitchFamily="34" charset="0"/>
              </a:rPr>
              <a:t>чл. 45д ЗДОСО)</a:t>
            </a:r>
            <a:endParaRPr lang="en-US" b="1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77478-D52D-4F98-8A35-032327512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>
              <a:latin typeface="Arial Narrow" panose="020B0606020202030204" pitchFamily="34" charset="0"/>
            </a:endParaRPr>
          </a:p>
          <a:p>
            <a:r>
              <a:rPr lang="sr-Cyrl-RS" dirty="0">
                <a:latin typeface="Arial Narrow" panose="020B0606020202030204" pitchFamily="34" charset="0"/>
              </a:rPr>
              <a:t>Ослобођење од обавезе плаћања пореза на зараде и доп. за обавезно соц. осигурање за зараде оснивача иновативних </a:t>
            </a:r>
            <a:r>
              <a:rPr lang="sr-Cyrl-RS" dirty="0" err="1">
                <a:latin typeface="Arial Narrow" panose="020B0606020202030204" pitchFamily="34" charset="0"/>
              </a:rPr>
              <a:t>стартапа</a:t>
            </a:r>
            <a:r>
              <a:rPr lang="sr-Cyrl-RS" dirty="0">
                <a:latin typeface="Arial Narrow" panose="020B0606020202030204" pitchFamily="34" charset="0"/>
              </a:rPr>
              <a:t> важи 36 месеци од дана оснивања иновативног </a:t>
            </a:r>
            <a:r>
              <a:rPr lang="sr-Cyrl-RS" dirty="0" err="1">
                <a:latin typeface="Arial Narrow" panose="020B0606020202030204" pitchFamily="34" charset="0"/>
              </a:rPr>
              <a:t>стартапа</a:t>
            </a:r>
            <a:r>
              <a:rPr lang="sr-Cyrl-RS" dirty="0">
                <a:latin typeface="Arial Narrow" panose="020B0606020202030204" pitchFamily="34" charset="0"/>
              </a:rPr>
              <a:t> и за оне основане после 31. децембра 2021. године, и то под истим условима. </a:t>
            </a:r>
          </a:p>
        </p:txBody>
      </p:sp>
      <p:pic>
        <p:nvPicPr>
          <p:cNvPr id="4" name="Picture 3" descr="cirilica%201 - Copy.jpg">
            <a:extLst>
              <a:ext uri="{FF2B5EF4-FFF2-40B4-BE49-F238E27FC236}">
                <a16:creationId xmlns:a16="http://schemas.microsoft.com/office/drawing/2014/main" id="{215CC7B4-1F6E-4C8B-BCBE-9C3010CB9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920" y="0"/>
            <a:ext cx="3180080" cy="1305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6902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B5A20-5C33-45CC-A388-9A899DF4C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600" b="1" dirty="0">
                <a:latin typeface="Arial Narrow" panose="020B0606020202030204" pitchFamily="34" charset="0"/>
              </a:rPr>
              <a:t>Прелазни режим за запослене </a:t>
            </a:r>
            <a:br>
              <a:rPr lang="sr-Cyrl-RS" sz="3600" b="1" dirty="0">
                <a:latin typeface="Arial Narrow" panose="020B0606020202030204" pitchFamily="34" charset="0"/>
              </a:rPr>
            </a:br>
            <a:r>
              <a:rPr lang="sr-Cyrl-RS" sz="3600" b="1" dirty="0">
                <a:latin typeface="Arial Narrow" panose="020B0606020202030204" pitchFamily="34" charset="0"/>
              </a:rPr>
              <a:t>предузетнике </a:t>
            </a:r>
            <a:br>
              <a:rPr lang="sr-Cyrl-RS" sz="3600" b="1" dirty="0">
                <a:latin typeface="Arial Narrow" panose="020B0606020202030204" pitchFamily="34" charset="0"/>
              </a:rPr>
            </a:br>
            <a:r>
              <a:rPr lang="sr-Cyrl-RS" sz="3600" b="1" dirty="0">
                <a:latin typeface="Arial Narrow" panose="020B0606020202030204" pitchFamily="34" charset="0"/>
              </a:rPr>
              <a:t>(чл. 21ж ЗПДГ</a:t>
            </a:r>
            <a:r>
              <a:rPr lang="en-US" sz="3600" b="1" dirty="0">
                <a:latin typeface="Arial Narrow" panose="020B0606020202030204" pitchFamily="34" charset="0"/>
              </a:rPr>
              <a:t>/</a:t>
            </a:r>
            <a:r>
              <a:rPr lang="sr-Cyrl-RS" sz="3600" b="1" dirty="0">
                <a:latin typeface="Arial Narrow" panose="020B0606020202030204" pitchFamily="34" charset="0"/>
              </a:rPr>
              <a:t>чл. 45ђ ЗДОСО)</a:t>
            </a:r>
            <a:endParaRPr lang="en-US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77478-D52D-4F98-8A35-032327512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r-Cyrl-RS" dirty="0">
                <a:latin typeface="Arial Narrow" panose="020B0606020202030204" pitchFamily="34" charset="0"/>
              </a:rPr>
              <a:t>Постојећи режим се продужава закључно са 2025. годином уколико је лице на дан 31. децембра 2020. године имало највише до 30 запослених. </a:t>
            </a:r>
          </a:p>
          <a:p>
            <a:r>
              <a:rPr lang="sr-Cyrl-RS" dirty="0">
                <a:latin typeface="Arial Narrow" panose="020B0606020202030204" pitchFamily="34" charset="0"/>
              </a:rPr>
              <a:t>Послодавац се ослобађа обавезе плаћања 50%, 40%, 30% пореза и 75%, 65%, 55% доприноса за ПИО. </a:t>
            </a:r>
          </a:p>
          <a:p>
            <a:r>
              <a:rPr lang="sr-Cyrl-RS" dirty="0">
                <a:latin typeface="Arial Narrow" panose="020B0606020202030204" pitchFamily="34" charset="0"/>
              </a:rPr>
              <a:t>Ограничења како би се спречила нелојална конкуренција у погледу радне снаге.</a:t>
            </a:r>
          </a:p>
          <a:p>
            <a:r>
              <a:rPr lang="sr-Cyrl-RS" dirty="0">
                <a:latin typeface="Arial Narrow" panose="020B0606020202030204" pitchFamily="34" charset="0"/>
              </a:rPr>
              <a:t>У прелазни режим могу да се укључе и новооснована лица под условом да немају и неће имати повезана лица током коришћења подстицаја. </a:t>
            </a:r>
          </a:p>
          <a:p>
            <a:r>
              <a:rPr lang="sr-Cyrl-RS" dirty="0">
                <a:latin typeface="Arial Narrow" panose="020B0606020202030204" pitchFamily="34" charset="0"/>
              </a:rPr>
              <a:t>Отвара се „нови прозор“ за старе предузетнике од 01. јануара 2022. године до 30. априла 2022. године, с тим што су „кажњени“ са 3 процентна поена мање. </a:t>
            </a:r>
          </a:p>
        </p:txBody>
      </p:sp>
      <p:pic>
        <p:nvPicPr>
          <p:cNvPr id="4" name="Picture 3" descr="cirilica%201 - Copy.jpg">
            <a:extLst>
              <a:ext uri="{FF2B5EF4-FFF2-40B4-BE49-F238E27FC236}">
                <a16:creationId xmlns:a16="http://schemas.microsoft.com/office/drawing/2014/main" id="{215CC7B4-1F6E-4C8B-BCBE-9C3010CB9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920" y="0"/>
            <a:ext cx="3180080" cy="1305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2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B5A20-5C33-45CC-A388-9A899DF4C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>
                <a:latin typeface="Arial Narrow" panose="020B0606020202030204" pitchFamily="34" charset="0"/>
              </a:rPr>
              <a:t>Нови подстицај за запошљавање </a:t>
            </a:r>
            <a:br>
              <a:rPr lang="sr-Cyrl-RS" b="1" dirty="0">
                <a:latin typeface="Arial Narrow" panose="020B0606020202030204" pitchFamily="34" charset="0"/>
              </a:rPr>
            </a:br>
            <a:r>
              <a:rPr lang="sr-Cyrl-RS" b="1" dirty="0">
                <a:latin typeface="Arial Narrow" panose="020B0606020202030204" pitchFamily="34" charset="0"/>
              </a:rPr>
              <a:t>(чл. 21з ЗПДГ</a:t>
            </a:r>
            <a:r>
              <a:rPr lang="en-US" sz="4400" b="1" dirty="0">
                <a:latin typeface="Arial Narrow" panose="020B0606020202030204" pitchFamily="34" charset="0"/>
              </a:rPr>
              <a:t>/</a:t>
            </a:r>
            <a:r>
              <a:rPr lang="sr-Cyrl-RS" sz="4400" b="1" dirty="0">
                <a:latin typeface="Arial Narrow" panose="020B0606020202030204" pitchFamily="34" charset="0"/>
              </a:rPr>
              <a:t>чл.45ж ЗДОСО)</a:t>
            </a:r>
            <a:br>
              <a:rPr lang="sr-Cyrl-R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77478-D52D-4F98-8A35-032327512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dirty="0">
                <a:latin typeface="Arial Narrow" panose="020B0606020202030204" pitchFamily="34" charset="0"/>
              </a:rPr>
              <a:t>За зараду, вишу од прописане, исплаћену </a:t>
            </a:r>
            <a:r>
              <a:rPr lang="sr-Cyrl-RS" dirty="0" err="1">
                <a:latin typeface="Arial Narrow" panose="020B0606020202030204" pitchFamily="34" charset="0"/>
              </a:rPr>
              <a:t>новозапосленом</a:t>
            </a:r>
            <a:r>
              <a:rPr lang="sr-Cyrl-RS" dirty="0">
                <a:latin typeface="Arial Narrow" panose="020B0606020202030204" pitchFamily="34" charset="0"/>
              </a:rPr>
              <a:t> лицу може се остварити ослобођење од плаћања пореза и доприноса ефективно 70% (70% пореза и 100% доприноса за ПИО) закључно са зарадом исплаћеном 31. децембра 2024. године. </a:t>
            </a:r>
          </a:p>
          <a:p>
            <a:r>
              <a:rPr lang="sr-Cyrl-RS" dirty="0">
                <a:latin typeface="Arial Narrow" panose="020B0606020202030204" pitchFamily="34" charset="0"/>
              </a:rPr>
              <a:t>Три услова: (а) радни однос мора бити заснован у периоду од 01. марта до 31. децембра 2022. године, (б) запослени није био осигураник у периоду од 2019. године до 28. фебруара 2022. године, (в) бруто </a:t>
            </a:r>
            <a:r>
              <a:rPr lang="en-US" dirty="0">
                <a:latin typeface="Arial Narrow" panose="020B0606020202030204" pitchFamily="34" charset="0"/>
              </a:rPr>
              <a:t>I </a:t>
            </a:r>
            <a:r>
              <a:rPr lang="sr-Cyrl-RS" dirty="0">
                <a:latin typeface="Arial Narrow" panose="020B0606020202030204" pitchFamily="34" charset="0"/>
              </a:rPr>
              <a:t>зарада запосленог мора да буде већа од 76.500 динара. </a:t>
            </a:r>
          </a:p>
        </p:txBody>
      </p:sp>
      <p:pic>
        <p:nvPicPr>
          <p:cNvPr id="4" name="Picture 3" descr="cirilica%201 - Copy.jpg">
            <a:extLst>
              <a:ext uri="{FF2B5EF4-FFF2-40B4-BE49-F238E27FC236}">
                <a16:creationId xmlns:a16="http://schemas.microsoft.com/office/drawing/2014/main" id="{215CC7B4-1F6E-4C8B-BCBE-9C3010CB9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920" y="0"/>
            <a:ext cx="3180080" cy="1305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3499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B5A20-5C33-45CC-A388-9A899DF4C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r-Cyrl-RS" dirty="0"/>
            </a:br>
            <a:br>
              <a:rPr lang="sr-Cyrl-RS" dirty="0"/>
            </a:br>
            <a:r>
              <a:rPr lang="sr-Cyrl-RS" b="1" dirty="0">
                <a:latin typeface="Arial Narrow" panose="020B0606020202030204" pitchFamily="34" charset="0"/>
              </a:rPr>
              <a:t>Нови подстицај везан за истраживање</a:t>
            </a:r>
            <a:br>
              <a:rPr lang="sr-Cyrl-RS" b="1" dirty="0">
                <a:latin typeface="Arial Narrow" panose="020B0606020202030204" pitchFamily="34" charset="0"/>
              </a:rPr>
            </a:br>
            <a:r>
              <a:rPr lang="sr-Cyrl-RS" b="1" dirty="0">
                <a:latin typeface="Arial Narrow" panose="020B0606020202030204" pitchFamily="34" charset="0"/>
              </a:rPr>
              <a:t>и развој (чл. 21и ЗПДГ</a:t>
            </a:r>
            <a:r>
              <a:rPr lang="en-US" sz="4400" b="1" dirty="0">
                <a:latin typeface="Arial Narrow" panose="020B0606020202030204" pitchFamily="34" charset="0"/>
              </a:rPr>
              <a:t>/</a:t>
            </a:r>
            <a:r>
              <a:rPr lang="sr-Cyrl-RS" sz="4400" b="1" dirty="0">
                <a:latin typeface="Arial Narrow" panose="020B0606020202030204" pitchFamily="34" charset="0"/>
              </a:rPr>
              <a:t>чл.45з ЗДОСО) </a:t>
            </a:r>
            <a:r>
              <a:rPr lang="en-US" sz="4400" b="1" dirty="0">
                <a:latin typeface="Arial Narrow" panose="020B0606020202030204" pitchFamily="34" charset="0"/>
              </a:rPr>
              <a:t> </a:t>
            </a:r>
            <a:br>
              <a:rPr lang="sr-Cyrl-RS" dirty="0"/>
            </a:br>
            <a:br>
              <a:rPr lang="sr-Cyrl-R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77478-D52D-4F98-8A35-032327512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dirty="0">
                <a:latin typeface="Arial Narrow" panose="020B0606020202030204" pitchFamily="34" charset="0"/>
              </a:rPr>
              <a:t>Послодавац се ослобађа обавезе плаћања ефективно 70% пореза и доприноса (70% пореза и  100% доприноса за ПИО) за лица која су непосредно ангажована на </a:t>
            </a:r>
            <a:r>
              <a:rPr lang="pt-BR" dirty="0">
                <a:latin typeface="Arial Narrow" panose="020B0606020202030204" pitchFamily="34" charset="0"/>
              </a:rPr>
              <a:t>R&amp;D</a:t>
            </a:r>
            <a:r>
              <a:rPr lang="sr-Cyrl-RS" dirty="0">
                <a:latin typeface="Arial Narrow" panose="020B0606020202030204" pitchFamily="34" charset="0"/>
              </a:rPr>
              <a:t> пројектима, сразмерно времену које проведу на тим пословима у односу на пуно радно време.</a:t>
            </a:r>
          </a:p>
          <a:p>
            <a:r>
              <a:rPr lang="sr-Cyrl-RS" dirty="0">
                <a:latin typeface="Arial Narrow" panose="020B0606020202030204" pitchFamily="34" charset="0"/>
              </a:rPr>
              <a:t>Запослени мора да буде непосредно укључен у идентификовање и решавање процесних или техничких проблема или задатака.  </a:t>
            </a:r>
          </a:p>
          <a:p>
            <a:r>
              <a:rPr lang="sr-Cyrl-RS" dirty="0">
                <a:latin typeface="Arial Narrow" panose="020B0606020202030204" pitchFamily="34" charset="0"/>
              </a:rPr>
              <a:t>Дефиниција појма „истраживање и развој“ је иста као и код пореза на добит правних лица, са нешто прецизнијим преводом МРС.  </a:t>
            </a:r>
          </a:p>
          <a:p>
            <a:r>
              <a:rPr lang="sr-Cyrl-RS" dirty="0">
                <a:latin typeface="Arial Narrow" panose="020B0606020202030204" pitchFamily="34" charset="0"/>
              </a:rPr>
              <a:t>Истраживање и развој се спроводе за свој рачун и задржава се власништво на </a:t>
            </a:r>
            <a:r>
              <a:rPr lang="sr-Cyrl-RS" dirty="0" err="1">
                <a:latin typeface="Arial Narrow" panose="020B0606020202030204" pitchFamily="34" charset="0"/>
              </a:rPr>
              <a:t>инт</a:t>
            </a:r>
            <a:r>
              <a:rPr lang="sr-Cyrl-RS" dirty="0">
                <a:latin typeface="Arial Narrow" panose="020B0606020202030204" pitchFamily="34" charset="0"/>
              </a:rPr>
              <a:t>. својином која може тим путем настати.</a:t>
            </a:r>
          </a:p>
        </p:txBody>
      </p:sp>
      <p:pic>
        <p:nvPicPr>
          <p:cNvPr id="4" name="Picture 3" descr="cirilica%201 - Copy.jpg">
            <a:extLst>
              <a:ext uri="{FF2B5EF4-FFF2-40B4-BE49-F238E27FC236}">
                <a16:creationId xmlns:a16="http://schemas.microsoft.com/office/drawing/2014/main" id="{215CC7B4-1F6E-4C8B-BCBE-9C3010CB9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3200" y="28098"/>
            <a:ext cx="2976880" cy="1305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1126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B5A20-5C33-45CC-A388-9A899DF4C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r-Cyrl-RS" dirty="0"/>
            </a:br>
            <a:br>
              <a:rPr lang="sr-Cyrl-RS" dirty="0"/>
            </a:br>
            <a:r>
              <a:rPr lang="sr-Cyrl-RS" sz="4000" b="1" dirty="0">
                <a:latin typeface="Arial Narrow" panose="020B0606020202030204" pitchFamily="34" charset="0"/>
              </a:rPr>
              <a:t>Ослобођење од обавезе плаћања </a:t>
            </a:r>
            <a:br>
              <a:rPr lang="sr-Cyrl-RS" sz="4000" b="1" dirty="0">
                <a:latin typeface="Arial Narrow" panose="020B0606020202030204" pitchFamily="34" charset="0"/>
              </a:rPr>
            </a:br>
            <a:r>
              <a:rPr lang="sr-Cyrl-RS" sz="4000" b="1" dirty="0">
                <a:latin typeface="Arial Narrow" panose="020B0606020202030204" pitchFamily="34" charset="0"/>
              </a:rPr>
              <a:t>годишњег пореза на доходак грађана </a:t>
            </a:r>
            <a:br>
              <a:rPr lang="sr-Cyrl-RS" sz="4000" b="1" dirty="0">
                <a:latin typeface="Arial Narrow" panose="020B0606020202030204" pitchFamily="34" charset="0"/>
              </a:rPr>
            </a:br>
            <a:r>
              <a:rPr lang="sr-Cyrl-RS" sz="4000" b="1" dirty="0">
                <a:latin typeface="Arial Narrow" panose="020B0606020202030204" pitchFamily="34" charset="0"/>
              </a:rPr>
              <a:t>за млађе од 40 година (чл. 87 ЗПДГ) </a:t>
            </a:r>
            <a:br>
              <a:rPr lang="sr-Cyrl-RS" dirty="0"/>
            </a:br>
            <a:r>
              <a:rPr lang="sr-Cyrl-RS" sz="4400" b="1" dirty="0"/>
              <a:t> </a:t>
            </a:r>
            <a:r>
              <a:rPr lang="en-US" sz="4400" b="1" dirty="0"/>
              <a:t> </a:t>
            </a:r>
            <a:br>
              <a:rPr lang="sr-Cyrl-RS" dirty="0"/>
            </a:br>
            <a:br>
              <a:rPr lang="sr-Cyrl-R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77478-D52D-4F98-8A35-032327512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dirty="0">
                <a:latin typeface="Arial Narrow" panose="020B0606020202030204" pitchFamily="34" charset="0"/>
              </a:rPr>
              <a:t>У случају обвезника млађих од 40 година живота, годишњи збир опорезивих прихода од зарада, прихода од обављања самосталне делатности и прихода од права </a:t>
            </a:r>
            <a:r>
              <a:rPr lang="sr-Cyrl-RS" dirty="0" err="1">
                <a:latin typeface="Arial Narrow" panose="020B0606020202030204" pitchFamily="34" charset="0"/>
              </a:rPr>
              <a:t>инт</a:t>
            </a:r>
            <a:r>
              <a:rPr lang="sr-Cyrl-RS" dirty="0">
                <a:latin typeface="Arial Narrow" panose="020B0606020202030204" pitchFamily="34" charset="0"/>
              </a:rPr>
              <a:t>. својине, додатно се умањује за износ три просечне годишње бруто зараде, а највише до 0. </a:t>
            </a:r>
          </a:p>
        </p:txBody>
      </p:sp>
      <p:pic>
        <p:nvPicPr>
          <p:cNvPr id="4" name="Picture 3" descr="cirilica%201 - Copy.jpg">
            <a:extLst>
              <a:ext uri="{FF2B5EF4-FFF2-40B4-BE49-F238E27FC236}">
                <a16:creationId xmlns:a16="http://schemas.microsoft.com/office/drawing/2014/main" id="{215CC7B4-1F6E-4C8B-BCBE-9C3010CB9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120" y="0"/>
            <a:ext cx="2976880" cy="1305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6203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B5A20-5C33-45CC-A388-9A899DF4C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r>
              <a:rPr lang="sr-Cyrl-RS" sz="4000" b="1" dirty="0">
                <a:latin typeface="Arial Narrow" panose="020B0606020202030204" pitchFamily="34" charset="0"/>
              </a:rPr>
              <a:t>Проширење олакшице за </a:t>
            </a:r>
            <a:br>
              <a:rPr lang="sr-Cyrl-RS" sz="4000" b="1" dirty="0">
                <a:latin typeface="Arial Narrow" panose="020B0606020202030204" pitchFamily="34" charset="0"/>
              </a:rPr>
            </a:br>
            <a:r>
              <a:rPr lang="sr-Cyrl-RS" sz="4000" b="1" dirty="0" err="1">
                <a:latin typeface="Arial Narrow" panose="020B0606020202030204" pitchFamily="34" charset="0"/>
              </a:rPr>
              <a:t>новонастањене</a:t>
            </a:r>
            <a:r>
              <a:rPr lang="sr-Cyrl-RS" sz="4000" b="1" dirty="0">
                <a:latin typeface="Arial Narrow" panose="020B0606020202030204" pitchFamily="34" charset="0"/>
              </a:rPr>
              <a:t> обвезнике и на </a:t>
            </a:r>
            <a:br>
              <a:rPr lang="sr-Cyrl-RS" sz="4000" b="1" dirty="0">
                <a:latin typeface="Arial Narrow" panose="020B0606020202030204" pitchFamily="34" charset="0"/>
              </a:rPr>
            </a:br>
            <a:r>
              <a:rPr lang="sr-Cyrl-RS" sz="4000" b="1" dirty="0">
                <a:latin typeface="Arial Narrow" panose="020B0606020202030204" pitchFamily="34" charset="0"/>
              </a:rPr>
              <a:t>годишњи порез на доходак грађана </a:t>
            </a:r>
            <a:br>
              <a:rPr lang="sr-Cyrl-RS" sz="4000" b="1" dirty="0">
                <a:latin typeface="Arial Narrow" panose="020B0606020202030204" pitchFamily="34" charset="0"/>
              </a:rPr>
            </a:br>
            <a:r>
              <a:rPr lang="sr-Cyrl-RS" sz="4000" b="1" dirty="0">
                <a:latin typeface="Arial Narrow" panose="020B0606020202030204" pitchFamily="34" charset="0"/>
              </a:rPr>
              <a:t>(чл. 87 ЗПДГ)</a:t>
            </a:r>
            <a:br>
              <a:rPr lang="sr-Cyrl-RS" dirty="0"/>
            </a:br>
            <a:br>
              <a:rPr lang="sr-Cyrl-RS" dirty="0"/>
            </a:br>
            <a:r>
              <a:rPr lang="sr-Cyrl-RS" sz="4400" b="1" dirty="0"/>
              <a:t> </a:t>
            </a:r>
            <a:r>
              <a:rPr lang="en-US" sz="4400" b="1" dirty="0"/>
              <a:t> </a:t>
            </a:r>
            <a:br>
              <a:rPr lang="sr-Cyrl-RS" dirty="0"/>
            </a:br>
            <a:br>
              <a:rPr lang="sr-Cyrl-R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77478-D52D-4F98-8A35-032327512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r-Cyrl-RS" sz="2400" dirty="0">
              <a:latin typeface="+mj-lt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sr-Cyrl-RS" sz="24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 сада је пореско ослобођење за </a:t>
            </a:r>
            <a:r>
              <a:rPr lang="sr-Cyrl-RS" sz="24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новонастањене</a:t>
            </a:r>
            <a:r>
              <a:rPr lang="sr-Cyrl-RS" sz="24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обвезнике било предвиђено само на нивоу пореза на зараде, док је годишњим порезом на доходак грађана била обухваћена пуна зарада запосленог – уштеда се остваривала на нивоу пореза на зараде и доприноса за обавезно соц. осигурање, али не и годишњег пореза на доходак грађана. 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sr-Cyrl-RS" sz="2400" dirty="0">
                <a:latin typeface="Arial Narrow" panose="020B0606020202030204" pitchFamily="34" charset="0"/>
                <a:cs typeface="Times New Roman" panose="02020603050405020304" pitchFamily="18" charset="0"/>
              </a:rPr>
              <a:t>У доходак за опорезивање годишњим порезом урачунава се опорезиви део зараде.</a:t>
            </a:r>
            <a:endParaRPr lang="sr-Cyrl-RS" sz="2400" dirty="0">
              <a:latin typeface="Arial Narrow" panose="020B0606020202030204" pitchFamily="34" charset="0"/>
            </a:endParaRPr>
          </a:p>
        </p:txBody>
      </p:sp>
      <p:pic>
        <p:nvPicPr>
          <p:cNvPr id="4" name="Picture 3" descr="cirilica%201 - Copy.jpg">
            <a:extLst>
              <a:ext uri="{FF2B5EF4-FFF2-40B4-BE49-F238E27FC236}">
                <a16:creationId xmlns:a16="http://schemas.microsoft.com/office/drawing/2014/main" id="{215CC7B4-1F6E-4C8B-BCBE-9C3010CB9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120" y="0"/>
            <a:ext cx="2976880" cy="1305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7161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B5A20-5C33-45CC-A388-9A899DF4C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r>
              <a:rPr lang="sr-Cyrl-RS" sz="4000" b="1" dirty="0">
                <a:latin typeface="Arial Narrow" panose="020B0606020202030204" pitchFamily="34" charset="0"/>
              </a:rPr>
              <a:t>Капитални добици код уноса </a:t>
            </a:r>
            <a:r>
              <a:rPr lang="sr-Cyrl-RS" sz="4000" b="1" dirty="0" err="1">
                <a:latin typeface="Arial Narrow" panose="020B0606020202030204" pitchFamily="34" charset="0"/>
              </a:rPr>
              <a:t>инт</a:t>
            </a:r>
            <a:r>
              <a:rPr lang="sr-Cyrl-RS" sz="4000" b="1" dirty="0">
                <a:latin typeface="Arial Narrow" panose="020B0606020202030204" pitchFamily="34" charset="0"/>
              </a:rPr>
              <a:t>. својине</a:t>
            </a:r>
            <a:br>
              <a:rPr lang="sr-Cyrl-RS" sz="4000" b="1" dirty="0">
                <a:latin typeface="Arial Narrow" panose="020B0606020202030204" pitchFamily="34" charset="0"/>
              </a:rPr>
            </a:br>
            <a:r>
              <a:rPr lang="sr-Cyrl-RS" sz="4000" b="1" dirty="0">
                <a:latin typeface="Arial Narrow" panose="020B0606020202030204" pitchFamily="34" charset="0"/>
              </a:rPr>
              <a:t>у капитал резидентних прив. друштава</a:t>
            </a:r>
            <a:br>
              <a:rPr lang="sr-Cyrl-RS" sz="4000" b="1" dirty="0">
                <a:latin typeface="Arial Narrow" panose="020B0606020202030204" pitchFamily="34" charset="0"/>
              </a:rPr>
            </a:br>
            <a:r>
              <a:rPr lang="sr-Cyrl-RS" sz="4000" b="1" dirty="0">
                <a:latin typeface="Arial Narrow" panose="020B0606020202030204" pitchFamily="34" charset="0"/>
              </a:rPr>
              <a:t>(чл. 79б ЗПДГ)</a:t>
            </a:r>
            <a:br>
              <a:rPr lang="sr-Cyrl-RS" dirty="0"/>
            </a:br>
            <a:br>
              <a:rPr lang="sr-Cyrl-RS" dirty="0"/>
            </a:br>
            <a:r>
              <a:rPr lang="sr-Cyrl-RS" sz="4400" b="1" dirty="0"/>
              <a:t> </a:t>
            </a:r>
            <a:r>
              <a:rPr lang="en-US" sz="4400" b="1" dirty="0"/>
              <a:t> </a:t>
            </a:r>
            <a:br>
              <a:rPr lang="sr-Cyrl-RS" dirty="0"/>
            </a:br>
            <a:br>
              <a:rPr lang="sr-Cyrl-R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77478-D52D-4F98-8A35-032327512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48731"/>
            <a:ext cx="10515600" cy="3893251"/>
          </a:xfrm>
        </p:spPr>
        <p:txBody>
          <a:bodyPr>
            <a:normAutofit/>
          </a:bodyPr>
          <a:lstStyle/>
          <a:p>
            <a:r>
              <a:rPr lang="sr-Cyrl-RS" sz="2400" dirty="0">
                <a:latin typeface="Arial Narrow" panose="020B0606020202030204" pitchFamily="34" charset="0"/>
              </a:rPr>
              <a:t>Истоветно ослобођење као и у случају оног пруженог на нивоу ЗПДПЛ. </a:t>
            </a:r>
          </a:p>
          <a:p>
            <a:r>
              <a:rPr lang="sr-Cyrl-RS" sz="2400" dirty="0">
                <a:latin typeface="Arial Narrow" panose="020B0606020202030204" pitchFamily="34" charset="0"/>
              </a:rPr>
              <a:t>Ослобођење од пореза на капитални добитак у случају уноса имовинских права (ауторска и сродна права и права индустријске својине) у целости, као </a:t>
            </a:r>
            <a:r>
              <a:rPr lang="sr-Cyrl-RS" sz="2400" dirty="0" err="1">
                <a:latin typeface="Arial Narrow" panose="020B0606020202030204" pitchFamily="34" charset="0"/>
              </a:rPr>
              <a:t>неновчаног</a:t>
            </a:r>
            <a:r>
              <a:rPr lang="sr-Cyrl-RS" sz="2400" dirty="0">
                <a:latin typeface="Arial Narrow" panose="020B0606020202030204" pitchFamily="34" charset="0"/>
              </a:rPr>
              <a:t> улога, у капитал привредног друштва резидента Србије.</a:t>
            </a:r>
          </a:p>
        </p:txBody>
      </p:sp>
      <p:pic>
        <p:nvPicPr>
          <p:cNvPr id="4" name="Picture 3" descr="cirilica%201 - Copy.jpg">
            <a:extLst>
              <a:ext uri="{FF2B5EF4-FFF2-40B4-BE49-F238E27FC236}">
                <a16:creationId xmlns:a16="http://schemas.microsoft.com/office/drawing/2014/main" id="{215CC7B4-1F6E-4C8B-BCBE-9C3010CB9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120" y="0"/>
            <a:ext cx="2976880" cy="1305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9044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0D672-B538-40E5-AC09-58FD78D6B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Хвала на пажњи!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CB9B4D-105A-4F92-AFCB-ED2205CAA0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irilica%201 - Copy.jpg">
            <a:extLst>
              <a:ext uri="{FF2B5EF4-FFF2-40B4-BE49-F238E27FC236}">
                <a16:creationId xmlns:a16="http://schemas.microsoft.com/office/drawing/2014/main" id="{348B1DCF-EDDC-44C5-80E8-416988BE1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120" y="0"/>
            <a:ext cx="2976880" cy="1305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8788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1227</Words>
  <Application>Microsoft Office PowerPoint</Application>
  <PresentationFormat>Widescreen</PresentationFormat>
  <Paragraphs>60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Arial Narrow</vt:lpstr>
      <vt:lpstr>Calibri</vt:lpstr>
      <vt:lpstr>Calibri Light</vt:lpstr>
      <vt:lpstr>Times New Roman</vt:lpstr>
      <vt:lpstr>Office Theme</vt:lpstr>
      <vt:lpstr>XXXV Пореско вече: Предлог измена и допуна пореских закона – јесен 2021. године</vt:lpstr>
      <vt:lpstr>Измене</vt:lpstr>
      <vt:lpstr>Измене и СФД</vt:lpstr>
      <vt:lpstr>Порез на добит правних лица (чл. 30 ЗПДПЛ)</vt:lpstr>
      <vt:lpstr>Порез на доходак грађана Доприноси за обавезно соц. осиг. </vt:lpstr>
      <vt:lpstr>Зараде оснивача иновативних  стартапа  (чл. 21е ЗПДГ/чл. 45д ЗДОСО)</vt:lpstr>
      <vt:lpstr>Прелазни режим за запослене  предузетнике  (чл. 21ж ЗПДГ/чл. 45ђ ЗДОСО)</vt:lpstr>
      <vt:lpstr>Нови подстицај за запошљавање  (чл. 21з ЗПДГ/чл.45ж ЗДОСО) </vt:lpstr>
      <vt:lpstr>  Нови подстицај везан за истраживање и развој (чл. 21и ЗПДГ/чл.45з ЗДОСО)    </vt:lpstr>
      <vt:lpstr>  Ослобођење од обавезе плаћања  годишњег пореза на доходак грађана  за млађе од 40 година (чл. 87 ЗПДГ)      </vt:lpstr>
      <vt:lpstr>    Проширење олакшице за  новонастањене обвезнике и на  годишњи порез на доходак грађана  (чл. 87 ЗПДГ)      </vt:lpstr>
      <vt:lpstr>    Капитални добици код уноса инт. својине у капитал резидентних прив. друштава (чл. 79б ЗПДГ)      </vt:lpstr>
      <vt:lpstr>Хвала на пажњи!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ШИРЕЊЕ ИНФОРМАЦИЈА О ПОДСТИЦАЈИМА КОЈЕ СРБИЈА НУДИ У ОБЛАСТИ ЕКНОМИЈЕ ЗНАЊА</dc:title>
  <dc:creator>Vladimir Kostic</dc:creator>
  <cp:lastModifiedBy>Lidija</cp:lastModifiedBy>
  <cp:revision>25</cp:revision>
  <dcterms:created xsi:type="dcterms:W3CDTF">2021-11-05T07:05:24Z</dcterms:created>
  <dcterms:modified xsi:type="dcterms:W3CDTF">2022-02-01T21:31:03Z</dcterms:modified>
</cp:coreProperties>
</file>