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ags/tag2.xml" ContentType="application/vnd.openxmlformats-officedocument.presentationml.tags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  <p:sldMasterId id="2147483721" r:id="rId5"/>
  </p:sldMasterIdLst>
  <p:notesMasterIdLst>
    <p:notesMasterId r:id="rId35"/>
  </p:notesMasterIdLst>
  <p:sldIdLst>
    <p:sldId id="256" r:id="rId6"/>
    <p:sldId id="308" r:id="rId7"/>
    <p:sldId id="294" r:id="rId8"/>
    <p:sldId id="734" r:id="rId9"/>
    <p:sldId id="297" r:id="rId10"/>
    <p:sldId id="676" r:id="rId11"/>
    <p:sldId id="678" r:id="rId12"/>
    <p:sldId id="697" r:id="rId13"/>
    <p:sldId id="309" r:id="rId14"/>
    <p:sldId id="679" r:id="rId15"/>
    <p:sldId id="304" r:id="rId16"/>
    <p:sldId id="680" r:id="rId17"/>
    <p:sldId id="683" r:id="rId18"/>
    <p:sldId id="538" r:id="rId19"/>
    <p:sldId id="681" r:id="rId20"/>
    <p:sldId id="300" r:id="rId21"/>
    <p:sldId id="684" r:id="rId22"/>
    <p:sldId id="514" r:id="rId23"/>
    <p:sldId id="686" r:id="rId24"/>
    <p:sldId id="532" r:id="rId25"/>
    <p:sldId id="687" r:id="rId26"/>
    <p:sldId id="524" r:id="rId27"/>
    <p:sldId id="541" r:id="rId28"/>
    <p:sldId id="699" r:id="rId29"/>
    <p:sldId id="700" r:id="rId30"/>
    <p:sldId id="521" r:id="rId31"/>
    <p:sldId id="507" r:id="rId32"/>
    <p:sldId id="312" r:id="rId33"/>
    <p:sldId id="298" r:id="rId34"/>
  </p:sldIdLst>
  <p:sldSz cx="9906000" cy="6858000" type="A4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KPMG Extralight" panose="020B0303030202040204" pitchFamily="34" charset="0"/>
      <p:regular r:id="rId40"/>
      <p:italic r:id="rId41"/>
    </p:embeddedFont>
    <p:embeddedFont>
      <p:font typeface="Univers for KPMG" panose="020B0603020202020204" pitchFamily="34" charset="0"/>
      <p:regular r:id="rId42"/>
      <p:bold r:id="rId43"/>
      <p:italic r:id="rId44"/>
      <p:boldItalic r:id="rId45"/>
    </p:embeddedFont>
  </p:embeddedFontLst>
  <p:custDataLst>
    <p:tags r:id="rId4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da" initials="L" lastIdx="89" clrIdx="0">
    <p:extLst>
      <p:ext uri="{19B8F6BF-5375-455C-9EA6-DF929625EA0E}">
        <p15:presenceInfo xmlns:p15="http://schemas.microsoft.com/office/powerpoint/2012/main" userId="S::llukic@kpmg.com::5e325704-82c9-432d-82ae-843562fb664c" providerId="AD"/>
      </p:ext>
    </p:extLst>
  </p:cmAuthor>
  <p:cmAuthor id="2" name="Soldatovic, Igor" initials="SI" lastIdx="8" clrIdx="1">
    <p:extLst>
      <p:ext uri="{19B8F6BF-5375-455C-9EA6-DF929625EA0E}">
        <p15:presenceInfo xmlns:p15="http://schemas.microsoft.com/office/powerpoint/2012/main" userId="S::isoldatovic@kpmg.com::f2b94c8c-fa74-4966-a263-f409d33acc84" providerId="AD"/>
      </p:ext>
    </p:extLst>
  </p:cmAuthor>
  <p:cmAuthor id="3" name="Bujic, Biljana" initials="BB" lastIdx="1" clrIdx="2">
    <p:extLst>
      <p:ext uri="{19B8F6BF-5375-455C-9EA6-DF929625EA0E}">
        <p15:presenceInfo xmlns:p15="http://schemas.microsoft.com/office/powerpoint/2012/main" userId="S::bbujic@kpmg.com::cefaec03-d997-47cf-9ee4-7c270f2b0d9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204B"/>
    <a:srgbClr val="F68D2E"/>
    <a:srgbClr val="EAAA00"/>
    <a:srgbClr val="43B02A"/>
    <a:srgbClr val="009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4" autoAdjust="0"/>
    <p:restoredTop sz="94749" autoAdjust="0"/>
  </p:normalViewPr>
  <p:slideViewPr>
    <p:cSldViewPr snapToGrid="0" showGuides="1">
      <p:cViewPr varScale="1">
        <p:scale>
          <a:sx n="110" d="100"/>
          <a:sy n="110" d="100"/>
        </p:scale>
        <p:origin x="1224" y="108"/>
      </p:cViewPr>
      <p:guideLst/>
    </p:cSldViewPr>
  </p:slideViewPr>
  <p:outlineViewPr>
    <p:cViewPr>
      <p:scale>
        <a:sx n="33" d="100"/>
        <a:sy n="33" d="100"/>
      </p:scale>
      <p:origin x="0" y="-9509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4.fntdata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7.fntdata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1.fntdata"/><Relationship Id="rId49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font" Target="fonts/font3.fntdata"/><Relationship Id="rId46" Type="http://schemas.openxmlformats.org/officeDocument/2006/relationships/tags" Target="tags/tag1.xml"/><Relationship Id="rId20" Type="http://schemas.openxmlformats.org/officeDocument/2006/relationships/slide" Target="slides/slide15.xml"/><Relationship Id="rId41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3-14T16:53:57.881" idx="81">
    <p:pos x="10" y="10"/>
    <p:text>Ovi ciljevi su deklarisani na nivou</p:text>
    <p:extLst>
      <p:ext uri="{C676402C-5697-4E1C-873F-D02D1690AC5C}">
        <p15:threadingInfo xmlns:p15="http://schemas.microsoft.com/office/powerpoint/2012/main" timeZoneBias="-60"/>
      </p:ext>
    </p:extLst>
  </p:cm>
  <p:cm authorId="2" dt="2022-03-16T13:19:58.498" idx="8">
    <p:pos x="10" y="106"/>
    <p:text>Ovde jos moyemo da pomemo da je ideja bila da sve bude implamenirano od jednom, da propsisi o fiksalizaciji i e fakturisanju jesu celina i da ce moci da se radi unaknrsna provera, da ce sisem imati resenja za proveru enlogicnosti, da je ideja i da se smanji rok za PDV povracaj, da je ideja da u nardnoj fazi ovaj sistem bude koriscen i za generisanje  PDV prijava</p:text>
    <p:extLst>
      <p:ext uri="{C676402C-5697-4E1C-873F-D02D1690AC5C}">
        <p15:threadingInfo xmlns:p15="http://schemas.microsoft.com/office/powerpoint/2012/main" timeZoneBias="-60">
          <p15:parentCm authorId="1" idx="81"/>
        </p15:threadingInfo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39A98D-2E61-4628-BB47-633D48DB4C36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4F19FF-A582-4DE7-A67B-6C714F73B856}">
      <dgm:prSet phldrT="[Text]" custT="1"/>
      <dgm:spPr/>
      <dgm:t>
        <a:bodyPr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Skraćenje procesa izdavanja i prijema faktura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Smanjenje troškova štampanja i dostave faktura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Smanjenje troškova čuvanja faktura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Skraćenje vremena za obradu poslovnih informacija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Smanjenje rizika za formalnu neispravnost faktura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Brža naplata</a:t>
          </a:r>
        </a:p>
        <a:p>
          <a:pPr marL="0" marR="0" lvl="0" indent="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Wingdings" panose="05000000000000000000" pitchFamily="2" charset="2"/>
            <a:buNone/>
            <a:tabLst/>
            <a:defRPr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Potencijalno skraćivanje perioda za povrat PDV</a:t>
          </a:r>
        </a:p>
        <a:p>
          <a:pPr marL="0" marR="0" lvl="0" indent="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Wingdings" panose="05000000000000000000" pitchFamily="2" charset="2"/>
            <a:buChar char="§"/>
            <a:tabLst/>
            <a:defRPr/>
          </a:pPr>
          <a:endParaRPr lang="en-US" sz="1300" b="0" kern="1200" dirty="0">
            <a:solidFill>
              <a:srgbClr val="00338D"/>
            </a:solidFill>
            <a:highlight>
              <a:srgbClr val="FFFF00"/>
            </a:highligh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Char char="§"/>
          </a:pPr>
          <a:endParaRPr lang="sr-Latn-RS" sz="1300" b="0" kern="1200" dirty="0">
            <a:solidFill>
              <a:srgbClr val="00338D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Char char="§"/>
          </a:pPr>
          <a:endParaRPr lang="sr-Latn-RS" sz="1300" b="0" kern="1200" dirty="0">
            <a:solidFill>
              <a:srgbClr val="00338D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Char char="§"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Dodatna vidljivost transakcija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Char char="§"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Dodatni alat za kontrolu Poreske uprave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Char char="§"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Efikasnija kontrola poslovanja privrednih subjekata</a:t>
          </a:r>
        </a:p>
        <a:p>
          <a:pPr marL="0" marR="0" lvl="0" indent="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Wingdings" panose="05000000000000000000" pitchFamily="2" charset="2"/>
            <a:buChar char="§"/>
            <a:tabLst/>
            <a:defRPr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Smanjenje poreske evazije </a:t>
          </a:r>
        </a:p>
        <a:p>
          <a:pPr marL="0" marR="0" lvl="0" indent="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Wingdings" panose="05000000000000000000" pitchFamily="2" charset="2"/>
            <a:buChar char="§"/>
            <a:tabLst/>
            <a:defRPr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Povećanje poreskih prihoda</a:t>
          </a:r>
        </a:p>
        <a:p>
          <a:pPr marL="0" marR="0" lvl="0" indent="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Wingdings" panose="05000000000000000000" pitchFamily="2" charset="2"/>
            <a:buChar char="§"/>
            <a:tabLst/>
            <a:defRPr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Ekološke koristi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Char char="§"/>
          </a:pPr>
          <a:endParaRPr lang="sr-Latn-RS" sz="1300" b="0" kern="1200" dirty="0">
            <a:solidFill>
              <a:srgbClr val="00338D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BDC88520-2D21-482B-930F-DB1DFC6C4A4D}" type="parTrans" cxnId="{C18E9753-6C4E-475B-8CCE-591D7EB48E9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A2573E-5FD3-4B40-8118-AB7B136847B2}" type="sibTrans" cxnId="{C18E9753-6C4E-475B-8CCE-591D7EB48E9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602B41-BB62-4B11-9A39-EC8F76213AB5}">
      <dgm:prSet phldrT="[Text]" custT="1"/>
      <dgm:spPr/>
      <dgm:t>
        <a:bodyPr/>
        <a:lstStyle/>
        <a:p>
          <a:pPr>
            <a:buNone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Trošak prilagođavanja poslovnih procesa</a:t>
          </a:r>
        </a:p>
        <a:p>
          <a:pPr>
            <a:buFont typeface="Wingdings" panose="05000000000000000000" pitchFamily="2" charset="2"/>
            <a:buChar char="§"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Trošak prilagođavanja IT rešenja</a:t>
          </a:r>
        </a:p>
        <a:p>
          <a:pPr>
            <a:buFont typeface="Wingdings" panose="05000000000000000000" pitchFamily="2" charset="2"/>
            <a:buChar char="§"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Trošak obuke zaposlenih</a:t>
          </a:r>
        </a:p>
        <a:p>
          <a:pPr>
            <a:buFont typeface="Wingdings" panose="05000000000000000000" pitchFamily="2" charset="2"/>
            <a:buChar char="§"/>
          </a:pPr>
          <a:endParaRPr lang="sr-Latn-RS" sz="1300" b="0" kern="1200" dirty="0">
            <a:solidFill>
              <a:srgbClr val="00338D"/>
            </a:solidFill>
            <a:highlight>
              <a:srgbClr val="FFFF00"/>
            </a:highligh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>
            <a:buFont typeface="Wingdings" panose="05000000000000000000" pitchFamily="2" charset="2"/>
            <a:buChar char="§"/>
          </a:pPr>
          <a:endParaRPr lang="sr-Latn-RS" sz="1300" b="0" kern="1200" dirty="0">
            <a:solidFill>
              <a:srgbClr val="00338D"/>
            </a:solidFill>
            <a:highlight>
              <a:srgbClr val="FFFF00"/>
            </a:highligh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>
            <a:buFont typeface="Wingdings" panose="05000000000000000000" pitchFamily="2" charset="2"/>
            <a:buChar char="§"/>
          </a:pPr>
          <a:endParaRPr lang="sr-Latn-RS" sz="1300" b="0" kern="1200" dirty="0">
            <a:solidFill>
              <a:srgbClr val="00338D"/>
            </a:solidFill>
            <a:highlight>
              <a:srgbClr val="FFFF00"/>
            </a:highligh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>
            <a:buFont typeface="Wingdings" panose="05000000000000000000" pitchFamily="2" charset="2"/>
            <a:buChar char="§"/>
          </a:pPr>
          <a:endParaRPr lang="sr-Latn-RS" sz="1300" b="0" kern="1200" dirty="0">
            <a:solidFill>
              <a:srgbClr val="00338D"/>
            </a:solidFill>
            <a:highlight>
              <a:srgbClr val="FFFF00"/>
            </a:highligh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>
            <a:buFont typeface="Wingdings" panose="05000000000000000000" pitchFamily="2" charset="2"/>
            <a:buChar char="§"/>
          </a:pPr>
          <a:endParaRPr lang="sr-Latn-RS" sz="1300" b="0" kern="1200" dirty="0">
            <a:solidFill>
              <a:srgbClr val="00338D"/>
            </a:solidFill>
            <a:highlight>
              <a:srgbClr val="FFFF00"/>
            </a:highligh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>
            <a:buFont typeface="Wingdings" panose="05000000000000000000" pitchFamily="2" charset="2"/>
            <a:buChar char="§"/>
          </a:pPr>
          <a:endParaRPr lang="sr-Latn-RS" sz="1300" b="0" kern="1200" dirty="0">
            <a:solidFill>
              <a:srgbClr val="00338D"/>
            </a:solidFill>
            <a:highlight>
              <a:srgbClr val="FFFF00"/>
            </a:highligh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>
            <a:buFont typeface="Wingdings" panose="05000000000000000000" pitchFamily="2" charset="2"/>
            <a:buChar char="§"/>
          </a:pPr>
          <a:endParaRPr lang="sr-Latn-RS" sz="1300" b="0" kern="1200" dirty="0">
            <a:solidFill>
              <a:srgbClr val="00338D"/>
            </a:solidFill>
            <a:highlight>
              <a:srgbClr val="FFFF00"/>
            </a:highligh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>
            <a:buFont typeface="Wingdings" panose="05000000000000000000" pitchFamily="2" charset="2"/>
            <a:buChar char="§"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Trošak uvođenja</a:t>
          </a:r>
        </a:p>
        <a:p>
          <a:pPr>
            <a:buFont typeface="Wingdings" panose="05000000000000000000" pitchFamily="2" charset="2"/>
            <a:buChar char="§"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Trošak obuke ovlašćenih lica </a:t>
          </a:r>
        </a:p>
        <a:p>
          <a:pPr>
            <a:buFont typeface="Wingdings" panose="05000000000000000000" pitchFamily="2" charset="2"/>
            <a:buChar char="§"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Trošak održavanja SEF-a</a:t>
          </a:r>
          <a:endParaRPr lang="sr-Cyrl-RS" sz="1300" b="0" kern="1200" dirty="0">
            <a:solidFill>
              <a:srgbClr val="00338D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>
            <a:buFont typeface="Wingdings" panose="05000000000000000000" pitchFamily="2" charset="2"/>
            <a:buChar char="§"/>
          </a:pPr>
          <a:endParaRPr lang="sr-Latn-RS" sz="1300" b="0" kern="1200" dirty="0">
            <a:solidFill>
              <a:srgbClr val="00338D"/>
            </a:solidFill>
            <a:highlight>
              <a:srgbClr val="FFFF00"/>
            </a:highligh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D7DDD7EA-A5C2-4045-9307-50F0397F3974}" type="parTrans" cxnId="{BC8BEF69-E1AB-4790-A123-FDCEBAB1EF7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B11E0C-1693-4512-AF24-CEEF9028583F}" type="sibTrans" cxnId="{BC8BEF69-E1AB-4790-A123-FDCEBAB1EF7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19BF3B1-BF5E-4489-A153-2FA78AB6AAA0}" type="pres">
      <dgm:prSet presAssocID="{B239A98D-2E61-4628-BB47-633D48DB4C36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D8C51112-3807-4345-876E-F0EF7B89ACA5}" type="pres">
      <dgm:prSet presAssocID="{B239A98D-2E61-4628-BB47-633D48DB4C36}" presName="Background" presStyleLbl="bgImgPlace1" presStyleIdx="0" presStyleCnt="1" custLinFactNeighborX="64154" custLinFactNeighborY="-37398"/>
      <dgm:spPr>
        <a:noFill/>
      </dgm:spPr>
    </dgm:pt>
    <dgm:pt modelId="{E01DB662-5DCC-4B36-95B7-081045953BE4}" type="pres">
      <dgm:prSet presAssocID="{B239A98D-2E61-4628-BB47-633D48DB4C36}" presName="ParentText1" presStyleLbl="revTx" presStyleIdx="0" presStyleCnt="2" custScaleX="201059" custLinFactNeighborX="-55802" custLinFactNeighborY="1713">
        <dgm:presLayoutVars>
          <dgm:chMax val="0"/>
          <dgm:chPref val="0"/>
          <dgm:bulletEnabled val="1"/>
        </dgm:presLayoutVars>
      </dgm:prSet>
      <dgm:spPr/>
    </dgm:pt>
    <dgm:pt modelId="{776CA008-5AAB-481E-AEEA-F3EEB5D634E2}" type="pres">
      <dgm:prSet presAssocID="{B239A98D-2E61-4628-BB47-633D48DB4C36}" presName="ParentText2" presStyleLbl="revTx" presStyleIdx="1" presStyleCnt="2" custScaleX="163965" custScaleY="101793" custLinFactNeighborX="54884" custLinFactNeighborY="1386">
        <dgm:presLayoutVars>
          <dgm:chMax val="0"/>
          <dgm:chPref val="0"/>
          <dgm:bulletEnabled val="1"/>
        </dgm:presLayoutVars>
      </dgm:prSet>
      <dgm:spPr/>
    </dgm:pt>
    <dgm:pt modelId="{76FB4528-50A5-4E12-88C2-3C717D6203D3}" type="pres">
      <dgm:prSet presAssocID="{B239A98D-2E61-4628-BB47-633D48DB4C36}" presName="Plus" presStyleLbl="alignNode1" presStyleIdx="0" presStyleCnt="2" custScaleX="62893" custScaleY="61629"/>
      <dgm:spPr>
        <a:solidFill>
          <a:srgbClr val="92D050"/>
        </a:solidFill>
        <a:ln>
          <a:noFill/>
        </a:ln>
      </dgm:spPr>
    </dgm:pt>
    <dgm:pt modelId="{46502C14-B13E-426B-A3FA-3BE5147A7E98}" type="pres">
      <dgm:prSet presAssocID="{B239A98D-2E61-4628-BB47-633D48DB4C36}" presName="Minus" presStyleLbl="alignNode1" presStyleIdx="1" presStyleCnt="2" custScaleX="91548" custScaleY="39662"/>
      <dgm:spPr>
        <a:solidFill>
          <a:srgbClr val="FF0000"/>
        </a:solidFill>
        <a:ln>
          <a:noFill/>
        </a:ln>
      </dgm:spPr>
    </dgm:pt>
    <dgm:pt modelId="{4CFED3BE-F4E5-480A-90FF-5F62CA9BD699}" type="pres">
      <dgm:prSet presAssocID="{B239A98D-2E61-4628-BB47-633D48DB4C36}" presName="Divider" presStyleLbl="parChTrans1D1" presStyleIdx="0" presStyleCnt="1"/>
      <dgm:spPr/>
    </dgm:pt>
  </dgm:ptLst>
  <dgm:cxnLst>
    <dgm:cxn modelId="{BC8BEF69-E1AB-4790-A123-FDCEBAB1EF72}" srcId="{B239A98D-2E61-4628-BB47-633D48DB4C36}" destId="{26602B41-BB62-4B11-9A39-EC8F76213AB5}" srcOrd="1" destOrd="0" parTransId="{D7DDD7EA-A5C2-4045-9307-50F0397F3974}" sibTransId="{06B11E0C-1693-4512-AF24-CEEF9028583F}"/>
    <dgm:cxn modelId="{C18E9753-6C4E-475B-8CCE-591D7EB48E9D}" srcId="{B239A98D-2E61-4628-BB47-633D48DB4C36}" destId="{A44F19FF-A582-4DE7-A67B-6C714F73B856}" srcOrd="0" destOrd="0" parTransId="{BDC88520-2D21-482B-930F-DB1DFC6C4A4D}" sibTransId="{58A2573E-5FD3-4B40-8118-AB7B136847B2}"/>
    <dgm:cxn modelId="{3D6493B1-85D6-427A-A20D-A1953D73C38C}" type="presOf" srcId="{B239A98D-2E61-4628-BB47-633D48DB4C36}" destId="{A19BF3B1-BF5E-4489-A153-2FA78AB6AAA0}" srcOrd="0" destOrd="0" presId="urn:microsoft.com/office/officeart/2009/3/layout/PlusandMinus"/>
    <dgm:cxn modelId="{0A048DC5-3E76-48C9-A54B-3F1CD2A20F13}" type="presOf" srcId="{26602B41-BB62-4B11-9A39-EC8F76213AB5}" destId="{776CA008-5AAB-481E-AEEA-F3EEB5D634E2}" srcOrd="0" destOrd="0" presId="urn:microsoft.com/office/officeart/2009/3/layout/PlusandMinus"/>
    <dgm:cxn modelId="{5C8938EA-7D85-4924-AA56-DA2B203DD654}" type="presOf" srcId="{A44F19FF-A582-4DE7-A67B-6C714F73B856}" destId="{E01DB662-5DCC-4B36-95B7-081045953BE4}" srcOrd="0" destOrd="0" presId="urn:microsoft.com/office/officeart/2009/3/layout/PlusandMinus"/>
    <dgm:cxn modelId="{56551650-8DE3-41FD-9BF2-3624541C14E0}" type="presParOf" srcId="{A19BF3B1-BF5E-4489-A153-2FA78AB6AAA0}" destId="{D8C51112-3807-4345-876E-F0EF7B89ACA5}" srcOrd="0" destOrd="0" presId="urn:microsoft.com/office/officeart/2009/3/layout/PlusandMinus"/>
    <dgm:cxn modelId="{F1C18075-97C3-4F92-8687-383ADE114463}" type="presParOf" srcId="{A19BF3B1-BF5E-4489-A153-2FA78AB6AAA0}" destId="{E01DB662-5DCC-4B36-95B7-081045953BE4}" srcOrd="1" destOrd="0" presId="urn:microsoft.com/office/officeart/2009/3/layout/PlusandMinus"/>
    <dgm:cxn modelId="{FE36A388-7723-4689-8EBE-F8308A7E8D87}" type="presParOf" srcId="{A19BF3B1-BF5E-4489-A153-2FA78AB6AAA0}" destId="{776CA008-5AAB-481E-AEEA-F3EEB5D634E2}" srcOrd="2" destOrd="0" presId="urn:microsoft.com/office/officeart/2009/3/layout/PlusandMinus"/>
    <dgm:cxn modelId="{2C42923D-DA30-43FC-B42A-C9D89C450E32}" type="presParOf" srcId="{A19BF3B1-BF5E-4489-A153-2FA78AB6AAA0}" destId="{76FB4528-50A5-4E12-88C2-3C717D6203D3}" srcOrd="3" destOrd="0" presId="urn:microsoft.com/office/officeart/2009/3/layout/PlusandMinus"/>
    <dgm:cxn modelId="{E1AAE715-3D6B-424F-9C73-368DDA8013B6}" type="presParOf" srcId="{A19BF3B1-BF5E-4489-A153-2FA78AB6AAA0}" destId="{46502C14-B13E-426B-A3FA-3BE5147A7E98}" srcOrd="4" destOrd="0" presId="urn:microsoft.com/office/officeart/2009/3/layout/PlusandMinus"/>
    <dgm:cxn modelId="{D7DFE5D3-7614-46FC-A788-DC54045CA0B9}" type="presParOf" srcId="{A19BF3B1-BF5E-4489-A153-2FA78AB6AAA0}" destId="{4CFED3BE-F4E5-480A-90FF-5F62CA9BD699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C51112-3807-4345-876E-F0EF7B89ACA5}">
      <dsp:nvSpPr>
        <dsp:cNvPr id="0" name=""/>
        <dsp:cNvSpPr/>
      </dsp:nvSpPr>
      <dsp:spPr>
        <a:xfrm>
          <a:off x="3829042" y="0"/>
          <a:ext cx="4270717" cy="2207080"/>
        </a:xfrm>
        <a:prstGeom prst="rect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1DB662-5DCC-4B36-95B7-081045953BE4}">
      <dsp:nvSpPr>
        <dsp:cNvPr id="0" name=""/>
        <dsp:cNvSpPr/>
      </dsp:nvSpPr>
      <dsp:spPr>
        <a:xfrm>
          <a:off x="119767" y="673495"/>
          <a:ext cx="3987369" cy="1888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Skraćenje procesa izdavanja i prijema faktura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Smanjenje troškova štampanja i dostave faktura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Smanjenje troškova čuvanja faktura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Skraćenje vremena za obradu poslovnih informacija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Smanjenje rizika za formalnu neispravnost faktura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Brža naplata</a:t>
          </a:r>
        </a:p>
        <a:p>
          <a:pPr marL="0" marR="0" lvl="0" indent="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Wingdings" panose="05000000000000000000" pitchFamily="2" charset="2"/>
            <a:buNone/>
            <a:tabLst/>
            <a:defRPr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Potencijalno skraćivanje perioda za povrat PDV</a:t>
          </a:r>
        </a:p>
        <a:p>
          <a:pPr marL="0" marR="0" lvl="0" indent="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Wingdings" panose="05000000000000000000" pitchFamily="2" charset="2"/>
            <a:buNone/>
            <a:tabLst/>
            <a:defRPr/>
          </a:pPr>
          <a:endParaRPr lang="en-US" sz="1300" b="0" kern="1200" dirty="0">
            <a:solidFill>
              <a:srgbClr val="00338D"/>
            </a:solidFill>
            <a:highlight>
              <a:srgbClr val="FFFF00"/>
            </a:highligh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sr-Latn-RS" sz="1300" b="0" kern="1200" dirty="0">
            <a:solidFill>
              <a:srgbClr val="00338D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sr-Latn-RS" sz="1300" b="0" kern="1200" dirty="0">
            <a:solidFill>
              <a:srgbClr val="00338D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Dodatna vidljivost transakcija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Dodatni alat za kontrolu Poreske uprave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Efikasnija kontrola poslovanja privrednih subjekata</a:t>
          </a:r>
        </a:p>
        <a:p>
          <a:pPr marL="0" marR="0" lvl="0" indent="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Wingdings" panose="05000000000000000000" pitchFamily="2" charset="2"/>
            <a:buNone/>
            <a:tabLst/>
            <a:defRPr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Smanjenje poreske evazije </a:t>
          </a:r>
        </a:p>
        <a:p>
          <a:pPr marL="0" marR="0" lvl="0" indent="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Wingdings" panose="05000000000000000000" pitchFamily="2" charset="2"/>
            <a:buNone/>
            <a:tabLst/>
            <a:defRPr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Povećanje poreskih prihoda</a:t>
          </a:r>
        </a:p>
        <a:p>
          <a:pPr marL="0" marR="0" lvl="0" indent="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Wingdings" panose="05000000000000000000" pitchFamily="2" charset="2"/>
            <a:buNone/>
            <a:tabLst/>
            <a:defRPr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Ekološke koristi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sr-Latn-RS" sz="1300" b="0" kern="1200" dirty="0">
            <a:solidFill>
              <a:srgbClr val="00338D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119767" y="673495"/>
        <a:ext cx="3987369" cy="1888130"/>
      </dsp:txXfrm>
    </dsp:sp>
    <dsp:sp modelId="{776CA008-5AAB-481E-AEEA-F3EEB5D634E2}">
      <dsp:nvSpPr>
        <dsp:cNvPr id="0" name=""/>
        <dsp:cNvSpPr/>
      </dsp:nvSpPr>
      <dsp:spPr>
        <a:xfrm>
          <a:off x="4710059" y="650394"/>
          <a:ext cx="3251727" cy="1921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Trošak prilagođavanja poslovnih procesa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Trošak prilagođavanja IT rešenja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Trošak obuke zaposlenih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sr-Latn-RS" sz="1300" b="0" kern="1200" dirty="0">
            <a:solidFill>
              <a:srgbClr val="00338D"/>
            </a:solidFill>
            <a:highlight>
              <a:srgbClr val="FFFF00"/>
            </a:highligh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sr-Latn-RS" sz="1300" b="0" kern="1200" dirty="0">
            <a:solidFill>
              <a:srgbClr val="00338D"/>
            </a:solidFill>
            <a:highlight>
              <a:srgbClr val="FFFF00"/>
            </a:highligh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sr-Latn-RS" sz="1300" b="0" kern="1200" dirty="0">
            <a:solidFill>
              <a:srgbClr val="00338D"/>
            </a:solidFill>
            <a:highlight>
              <a:srgbClr val="FFFF00"/>
            </a:highligh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sr-Latn-RS" sz="1300" b="0" kern="1200" dirty="0">
            <a:solidFill>
              <a:srgbClr val="00338D"/>
            </a:solidFill>
            <a:highlight>
              <a:srgbClr val="FFFF00"/>
            </a:highligh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sr-Latn-RS" sz="1300" b="0" kern="1200" dirty="0">
            <a:solidFill>
              <a:srgbClr val="00338D"/>
            </a:solidFill>
            <a:highlight>
              <a:srgbClr val="FFFF00"/>
            </a:highligh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sr-Latn-RS" sz="1300" b="0" kern="1200" dirty="0">
            <a:solidFill>
              <a:srgbClr val="00338D"/>
            </a:solidFill>
            <a:highlight>
              <a:srgbClr val="FFFF00"/>
            </a:highligh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sr-Latn-RS" sz="1300" b="0" kern="1200" dirty="0">
            <a:solidFill>
              <a:srgbClr val="00338D"/>
            </a:solidFill>
            <a:highlight>
              <a:srgbClr val="FFFF00"/>
            </a:highligh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Trošak uvođenja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Trošak obuke ovlašćenih lica 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sr-Latn-RS" sz="1300" b="0" kern="1200" dirty="0">
              <a:solidFill>
                <a:srgbClr val="00338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Trošak održavanja SEF-a</a:t>
          </a:r>
          <a:endParaRPr lang="sr-Cyrl-RS" sz="1300" b="0" kern="1200" dirty="0">
            <a:solidFill>
              <a:srgbClr val="00338D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sr-Latn-RS" sz="1300" b="0" kern="1200" dirty="0">
            <a:solidFill>
              <a:srgbClr val="00338D"/>
            </a:solidFill>
            <a:highlight>
              <a:srgbClr val="FFFF00"/>
            </a:highligh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4710059" y="650394"/>
        <a:ext cx="3251727" cy="1921984"/>
      </dsp:txXfrm>
    </dsp:sp>
    <dsp:sp modelId="{76FB4528-50A5-4E12-88C2-3C717D6203D3}">
      <dsp:nvSpPr>
        <dsp:cNvPr id="0" name=""/>
        <dsp:cNvSpPr/>
      </dsp:nvSpPr>
      <dsp:spPr>
        <a:xfrm>
          <a:off x="1813918" y="101450"/>
          <a:ext cx="524847" cy="514298"/>
        </a:xfrm>
        <a:prstGeom prst="plus">
          <a:avLst>
            <a:gd name="adj" fmla="val 32810"/>
          </a:avLst>
        </a:prstGeom>
        <a:solidFill>
          <a:srgbClr val="92D05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502C14-B13E-426B-A3FA-3BE5147A7E98}">
      <dsp:nvSpPr>
        <dsp:cNvPr id="0" name=""/>
        <dsp:cNvSpPr/>
      </dsp:nvSpPr>
      <dsp:spPr>
        <a:xfrm>
          <a:off x="5815731" y="322656"/>
          <a:ext cx="719035" cy="106752"/>
        </a:xfrm>
        <a:prstGeom prst="rect">
          <a:avLst/>
        </a:prstGeom>
        <a:solidFill>
          <a:srgbClr val="FF00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FED3BE-F4E5-480A-90FF-5F62CA9BD699}">
      <dsp:nvSpPr>
        <dsp:cNvPr id="0" name=""/>
        <dsp:cNvSpPr/>
      </dsp:nvSpPr>
      <dsp:spPr>
        <a:xfrm>
          <a:off x="4236244" y="645189"/>
          <a:ext cx="490" cy="1803346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099F8-0431-4775-97C4-26C56E1A0020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247DE-96B0-41D4-A8A7-808F06155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087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Right vertical light image">
    <p:bg>
      <p:bgPr>
        <a:solidFill>
          <a:srgbClr val="0091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87800" y="1339200"/>
            <a:ext cx="5472000" cy="3510000"/>
          </a:xfrm>
        </p:spPr>
        <p:txBody>
          <a:bodyPr anchor="t" anchorCtr="0"/>
          <a:lstStyle>
            <a:lvl1pPr algn="l">
              <a:defRPr sz="11000">
                <a:solidFill>
                  <a:srgbClr val="00338D"/>
                </a:solidFill>
              </a:defRPr>
            </a:lvl1pPr>
          </a:lstStyle>
          <a:p>
            <a:r>
              <a:rPr lang="en-GB" dirty="0"/>
              <a:t>Title slide – </a:t>
            </a:r>
            <a:br>
              <a:rPr lang="en-GB" dirty="0"/>
            </a:br>
            <a:r>
              <a:rPr lang="en-GB" dirty="0"/>
              <a:t>right vertical image</a:t>
            </a:r>
            <a:endParaRPr lang="en-US" dirty="0"/>
          </a:p>
        </p:txBody>
      </p:sp>
      <p:sp>
        <p:nvSpPr>
          <p:cNvPr id="9" name="Freeform 19"/>
          <p:cNvSpPr>
            <a:spLocks noEditPoints="1"/>
          </p:cNvSpPr>
          <p:nvPr userDrawn="1"/>
        </p:nvSpPr>
        <p:spPr bwMode="auto">
          <a:xfrm>
            <a:off x="819000" y="784800"/>
            <a:ext cx="8424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19000" y="5036400"/>
            <a:ext cx="5472000" cy="216000"/>
          </a:xfrm>
        </p:spPr>
        <p:txBody>
          <a:bodyPr/>
          <a:lstStyle>
            <a:lvl1pPr>
              <a:defRPr sz="1100">
                <a:solidFill>
                  <a:srgbClr val="00338D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7951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eft vertical light image">
    <p:bg>
      <p:bgPr>
        <a:solidFill>
          <a:srgbClr val="0091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74700" y="1339200"/>
            <a:ext cx="5448300" cy="3510000"/>
          </a:xfrm>
        </p:spPr>
        <p:txBody>
          <a:bodyPr anchor="t" anchorCtr="0"/>
          <a:lstStyle>
            <a:lvl1pPr algn="l">
              <a:defRPr sz="11000">
                <a:solidFill>
                  <a:srgbClr val="00338D"/>
                </a:solidFill>
              </a:defRPr>
            </a:lvl1pPr>
          </a:lstStyle>
          <a:p>
            <a:r>
              <a:rPr lang="en-GB" dirty="0"/>
              <a:t>Title slide – left vertical image</a:t>
            </a:r>
            <a:endParaRPr lang="en-US" dirty="0"/>
          </a:p>
        </p:txBody>
      </p:sp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4005900" y="784800"/>
            <a:ext cx="8424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005900" y="5036400"/>
            <a:ext cx="5417100" cy="216000"/>
          </a:xfrm>
        </p:spPr>
        <p:txBody>
          <a:bodyPr/>
          <a:lstStyle>
            <a:lvl1pPr>
              <a:defRPr sz="1100">
                <a:solidFill>
                  <a:srgbClr val="00338D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2056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Right vertical dark image">
    <p:bg>
      <p:bgPr>
        <a:solidFill>
          <a:srgbClr val="0091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87800" y="1339200"/>
            <a:ext cx="5472000" cy="3510000"/>
          </a:xfrm>
        </p:spPr>
        <p:txBody>
          <a:bodyPr anchor="t" anchorCtr="0"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slide – </a:t>
            </a:r>
            <a:br>
              <a:rPr lang="en-GB" dirty="0"/>
            </a:br>
            <a:r>
              <a:rPr lang="en-GB" dirty="0"/>
              <a:t>right vertical image</a:t>
            </a:r>
            <a:endParaRPr lang="en-US" dirty="0"/>
          </a:p>
        </p:txBody>
      </p:sp>
      <p:sp>
        <p:nvSpPr>
          <p:cNvPr id="9" name="Freeform 19"/>
          <p:cNvSpPr>
            <a:spLocks noEditPoints="1"/>
          </p:cNvSpPr>
          <p:nvPr userDrawn="1"/>
        </p:nvSpPr>
        <p:spPr bwMode="auto">
          <a:xfrm>
            <a:off x="819000" y="784800"/>
            <a:ext cx="8424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19000" y="5036400"/>
            <a:ext cx="5472000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5664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eft vertical dark image">
    <p:bg>
      <p:bgPr>
        <a:solidFill>
          <a:srgbClr val="0091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74700" y="1339200"/>
            <a:ext cx="5448300" cy="3510000"/>
          </a:xfrm>
        </p:spPr>
        <p:txBody>
          <a:bodyPr anchor="t" anchorCtr="0"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slide – left vertical image</a:t>
            </a:r>
            <a:endParaRPr lang="en-US" dirty="0"/>
          </a:p>
        </p:txBody>
      </p:sp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4005900" y="784800"/>
            <a:ext cx="8424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005900" y="5036400"/>
            <a:ext cx="5417100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0871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Singular light image">
    <p:bg>
      <p:bgPr>
        <a:solidFill>
          <a:srgbClr val="0091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5200" y="1346400"/>
            <a:ext cx="6708000" cy="3510000"/>
          </a:xfrm>
        </p:spPr>
        <p:txBody>
          <a:bodyPr anchor="t" anchorCtr="0"/>
          <a:lstStyle>
            <a:lvl1pPr algn="l">
              <a:defRPr sz="11000">
                <a:solidFill>
                  <a:srgbClr val="00338D"/>
                </a:solidFill>
              </a:defRPr>
            </a:lvl1pPr>
          </a:lstStyle>
          <a:p>
            <a:r>
              <a:rPr lang="en-US" dirty="0"/>
              <a:t>Title slide – singular light </a:t>
            </a:r>
            <a:br>
              <a:rPr lang="en-US" dirty="0"/>
            </a:br>
            <a:r>
              <a:rPr lang="en-US" dirty="0"/>
              <a:t>image</a:t>
            </a:r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720042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latin typeface="Arial" panose="020B0604020202020204" pitchFamily="34" charset="0"/>
            </a:endParaRPr>
          </a:p>
        </p:txBody>
      </p:sp>
      <p:sp>
        <p:nvSpPr>
          <p:cNvPr id="6" name="Freeform 19"/>
          <p:cNvSpPr>
            <a:spLocks noEditPoints="1"/>
          </p:cNvSpPr>
          <p:nvPr userDrawn="1"/>
        </p:nvSpPr>
        <p:spPr bwMode="auto">
          <a:xfrm>
            <a:off x="2236108" y="784800"/>
            <a:ext cx="8424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100" dirty="0">
              <a:solidFill>
                <a:srgbClr val="00338D"/>
              </a:solidFill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36108" y="5036400"/>
            <a:ext cx="6687092" cy="216000"/>
          </a:xfrm>
        </p:spPr>
        <p:txBody>
          <a:bodyPr/>
          <a:lstStyle>
            <a:lvl1pPr>
              <a:defRPr sz="1100">
                <a:solidFill>
                  <a:srgbClr val="00338D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9901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Singular dark image">
    <p:bg>
      <p:bgPr>
        <a:solidFill>
          <a:srgbClr val="0091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5200" y="1346400"/>
            <a:ext cx="6708000" cy="3510000"/>
          </a:xfrm>
        </p:spPr>
        <p:txBody>
          <a:bodyPr anchor="t" anchorCtr="0"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 – singular dark </a:t>
            </a:r>
            <a:br>
              <a:rPr lang="en-US" dirty="0"/>
            </a:br>
            <a:r>
              <a:rPr lang="en-US" dirty="0"/>
              <a:t>image</a:t>
            </a:r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720042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6D2077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latin typeface="Arial" panose="020B0604020202020204" pitchFamily="34" charset="0"/>
            </a:endParaRPr>
          </a:p>
        </p:txBody>
      </p:sp>
      <p:sp>
        <p:nvSpPr>
          <p:cNvPr id="6" name="Freeform 19"/>
          <p:cNvSpPr>
            <a:spLocks noEditPoints="1"/>
          </p:cNvSpPr>
          <p:nvPr userDrawn="1"/>
        </p:nvSpPr>
        <p:spPr bwMode="auto">
          <a:xfrm>
            <a:off x="2236108" y="784800"/>
            <a:ext cx="8424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100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36108" y="5036400"/>
            <a:ext cx="6687092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0508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Singular image title ba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 userDrawn="1"/>
        </p:nvSpPr>
        <p:spPr>
          <a:xfrm>
            <a:off x="-1" y="0"/>
            <a:ext cx="3962400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483698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latin typeface="Arial" panose="020B060402020202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787801" y="1339200"/>
            <a:ext cx="2824977" cy="3510000"/>
          </a:xfrm>
        </p:spPr>
        <p:txBody>
          <a:bodyPr anchor="t" anchorCtr="0"/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slide – singular image title bar</a:t>
            </a:r>
            <a:endParaRPr lang="en-US" dirty="0"/>
          </a:p>
        </p:txBody>
      </p:sp>
      <p:sp>
        <p:nvSpPr>
          <p:cNvPr id="9" name="Freeform 19"/>
          <p:cNvSpPr>
            <a:spLocks noEditPoints="1"/>
          </p:cNvSpPr>
          <p:nvPr userDrawn="1"/>
        </p:nvSpPr>
        <p:spPr bwMode="auto">
          <a:xfrm>
            <a:off x="819000" y="784800"/>
            <a:ext cx="8424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19001" y="5036400"/>
            <a:ext cx="2793777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0618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6 - No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5200" y="1346400"/>
            <a:ext cx="6708000" cy="3510000"/>
          </a:xfrm>
        </p:spPr>
        <p:txBody>
          <a:bodyPr anchor="t" anchorCtr="0"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slide 6</a:t>
            </a:r>
            <a:br>
              <a:rPr lang="en-GB" dirty="0"/>
            </a:br>
            <a:r>
              <a:rPr lang="en-GB" dirty="0"/>
              <a:t>no image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720042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latin typeface="Arial" panose="020B0604020202020204" pitchFamily="34" charset="0"/>
            </a:endParaRPr>
          </a:p>
        </p:txBody>
      </p:sp>
      <p:sp>
        <p:nvSpPr>
          <p:cNvPr id="9" name="Freeform 19"/>
          <p:cNvSpPr>
            <a:spLocks noEditPoints="1"/>
          </p:cNvSpPr>
          <p:nvPr userDrawn="1"/>
        </p:nvSpPr>
        <p:spPr bwMode="auto">
          <a:xfrm>
            <a:off x="2236108" y="784800"/>
            <a:ext cx="8424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36108" y="5036400"/>
            <a:ext cx="6687092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76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Let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/>
          <p:cNvSpPr>
            <a:spLocks noGrp="1"/>
          </p:cNvSpPr>
          <p:nvPr>
            <p:ph type="body" sz="quarter" idx="14"/>
          </p:nvPr>
        </p:nvSpPr>
        <p:spPr>
          <a:xfrm>
            <a:off x="5061065" y="302982"/>
            <a:ext cx="4036500" cy="365356"/>
          </a:xfrm>
        </p:spPr>
        <p:txBody>
          <a:bodyPr lIns="144000"/>
          <a:lstStyle>
            <a:lvl1pPr>
              <a:spcAft>
                <a:spcPts val="300"/>
              </a:spcAft>
              <a:defRPr sz="800"/>
            </a:lvl1pPr>
            <a:lvl2pPr>
              <a:spcAft>
                <a:spcPts val="300"/>
              </a:spcAft>
              <a:defRPr sz="800"/>
            </a:lvl2pPr>
            <a:lvl3pPr>
              <a:spcAft>
                <a:spcPts val="300"/>
              </a:spcAft>
              <a:defRPr sz="800"/>
            </a:lvl3pPr>
            <a:lvl4pPr>
              <a:spcAft>
                <a:spcPts val="300"/>
              </a:spcAft>
              <a:defRPr sz="800"/>
            </a:lvl4pPr>
            <a:lvl5pPr>
              <a:spcAft>
                <a:spcPts val="300"/>
              </a:spcAft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815100" y="302982"/>
            <a:ext cx="4036500" cy="365356"/>
          </a:xfrm>
        </p:spPr>
        <p:txBody>
          <a:bodyPr/>
          <a:lstStyle>
            <a:lvl1pPr>
              <a:spcAft>
                <a:spcPts val="300"/>
              </a:spcAft>
              <a:defRPr sz="800"/>
            </a:lvl1pPr>
            <a:lvl2pPr>
              <a:spcAft>
                <a:spcPts val="300"/>
              </a:spcAft>
              <a:defRPr sz="800"/>
            </a:lvl2pPr>
            <a:lvl3pPr>
              <a:spcAft>
                <a:spcPts val="300"/>
              </a:spcAft>
              <a:defRPr sz="800"/>
            </a:lvl3pPr>
            <a:lvl4pPr>
              <a:spcAft>
                <a:spcPts val="300"/>
              </a:spcAft>
              <a:defRPr sz="800"/>
            </a:lvl4pPr>
            <a:lvl5pPr>
              <a:spcAft>
                <a:spcPts val="300"/>
              </a:spcAft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15100" y="1130531"/>
            <a:ext cx="4036500" cy="4878928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5061065" y="1130531"/>
            <a:ext cx="4029834" cy="4878928"/>
          </a:xfrm>
          <a:ln w="6350">
            <a:solidFill>
              <a:schemeClr val="tx2"/>
            </a:solidFill>
          </a:ln>
        </p:spPr>
        <p:txBody>
          <a:bodyPr lIns="144000" tIns="72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5061065" y="1130531"/>
            <a:ext cx="91081" cy="4878928"/>
          </a:xfrm>
          <a:prstGeom prst="rect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l"/>
            <a:endParaRPr lang="en-GB" sz="1500" dirty="0">
              <a:solidFill>
                <a:schemeClr val="bg1"/>
              </a:solidFill>
            </a:endParaRPr>
          </a:p>
        </p:txBody>
      </p:sp>
      <p:sp>
        <p:nvSpPr>
          <p:cNvPr id="15" name="Freeform 19"/>
          <p:cNvSpPr>
            <a:spLocks noEditPoints="1"/>
          </p:cNvSpPr>
          <p:nvPr userDrawn="1"/>
        </p:nvSpPr>
        <p:spPr bwMode="auto">
          <a:xfrm>
            <a:off x="809508" y="6320118"/>
            <a:ext cx="460200" cy="172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875900" y="6320118"/>
            <a:ext cx="1339038" cy="226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KPMG LLP, a UK limited liability </a:t>
            </a:r>
            <a:b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partnership, is a member of KPMG International, a Swiss cooperative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3392507" y="6320118"/>
            <a:ext cx="1655370" cy="226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KPMG Audit Plc, a company incorporated under the UK Companies Acts, is a member of KPMG International, a Swiss cooperative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5225447" y="6320118"/>
            <a:ext cx="1391575" cy="226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Registered in England No 3110745</a:t>
            </a:r>
            <a:b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Registered office: 15 Canada Square, </a:t>
            </a:r>
            <a:b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London E14 5GL 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6794591" y="6320118"/>
            <a:ext cx="1546299" cy="226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Registered in England No OC301540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Registered office: 15 Canada Square, </a:t>
            </a:r>
            <a:b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London E14 5GL </a:t>
            </a:r>
          </a:p>
        </p:txBody>
      </p:sp>
      <p:sp>
        <p:nvSpPr>
          <p:cNvPr id="23" name="Shape 8"/>
          <p:cNvSpPr txBox="1">
            <a:spLocks/>
          </p:cNvSpPr>
          <p:nvPr userDrawn="1"/>
        </p:nvSpPr>
        <p:spPr>
          <a:xfrm>
            <a:off x="8590360" y="6320118"/>
            <a:ext cx="500778" cy="149412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US" sz="1000" smtClean="0">
                <a:solidFill>
                  <a:schemeClr val="tx2"/>
                </a:solidFill>
                <a:latin typeface="+mn-lt"/>
                <a:ea typeface="Arial"/>
                <a:cs typeface="Arial" panose="020B0604020202020204" pitchFamily="34" charset="0"/>
              </a:rPr>
              <a:pPr algn="r"/>
              <a:t>‹#›</a:t>
            </a:fld>
            <a:endParaRPr lang="en-US" sz="1000" dirty="0">
              <a:solidFill>
                <a:schemeClr val="tx2"/>
              </a:solidFill>
              <a:latin typeface="+mn-lt"/>
              <a:ea typeface="Arial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663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Letter contin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15100" y="1130531"/>
            <a:ext cx="4036500" cy="4878928"/>
          </a:xfrm>
        </p:spPr>
        <p:txBody>
          <a:bodyPr/>
          <a:lstStyle>
            <a:lvl1pPr>
              <a:defRPr sz="900" baseline="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5061065" y="1130531"/>
            <a:ext cx="4029834" cy="4878928"/>
          </a:xfrm>
          <a:ln w="6350">
            <a:noFill/>
          </a:ln>
        </p:spPr>
        <p:txBody>
          <a:bodyPr lIns="0" tIns="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815100" y="302982"/>
            <a:ext cx="4036500" cy="365356"/>
          </a:xfrm>
        </p:spPr>
        <p:txBody>
          <a:bodyPr/>
          <a:lstStyle>
            <a:lvl1pPr>
              <a:spcAft>
                <a:spcPts val="300"/>
              </a:spcAft>
              <a:defRPr sz="800"/>
            </a:lvl1pPr>
            <a:lvl2pPr>
              <a:spcAft>
                <a:spcPts val="300"/>
              </a:spcAft>
              <a:defRPr sz="800"/>
            </a:lvl2pPr>
            <a:lvl3pPr>
              <a:spcAft>
                <a:spcPts val="300"/>
              </a:spcAft>
              <a:defRPr sz="800"/>
            </a:lvl3pPr>
            <a:lvl4pPr>
              <a:spcAft>
                <a:spcPts val="300"/>
              </a:spcAft>
              <a:defRPr sz="800"/>
            </a:lvl4pPr>
            <a:lvl5pPr>
              <a:spcAft>
                <a:spcPts val="300"/>
              </a:spcAft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 Placeholder 24"/>
          <p:cNvSpPr>
            <a:spLocks noGrp="1"/>
          </p:cNvSpPr>
          <p:nvPr>
            <p:ph type="body" sz="quarter" idx="16"/>
          </p:nvPr>
        </p:nvSpPr>
        <p:spPr>
          <a:xfrm>
            <a:off x="5061065" y="302982"/>
            <a:ext cx="4036500" cy="365356"/>
          </a:xfrm>
        </p:spPr>
        <p:txBody>
          <a:bodyPr/>
          <a:lstStyle>
            <a:lvl1pPr>
              <a:spcAft>
                <a:spcPts val="300"/>
              </a:spcAft>
              <a:defRPr sz="800"/>
            </a:lvl1pPr>
            <a:lvl2pPr>
              <a:spcAft>
                <a:spcPts val="300"/>
              </a:spcAft>
              <a:defRPr sz="800"/>
            </a:lvl2pPr>
            <a:lvl3pPr>
              <a:spcAft>
                <a:spcPts val="300"/>
              </a:spcAft>
              <a:defRPr sz="800"/>
            </a:lvl3pPr>
            <a:lvl4pPr>
              <a:spcAft>
                <a:spcPts val="300"/>
              </a:spcAft>
              <a:defRPr sz="800"/>
            </a:lvl4pPr>
            <a:lvl5pPr>
              <a:spcAft>
                <a:spcPts val="300"/>
              </a:spcAft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Freeform 19"/>
          <p:cNvSpPr>
            <a:spLocks noEditPoints="1"/>
          </p:cNvSpPr>
          <p:nvPr userDrawn="1"/>
        </p:nvSpPr>
        <p:spPr bwMode="auto">
          <a:xfrm>
            <a:off x="809508" y="6320118"/>
            <a:ext cx="460200" cy="172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875900" y="6320118"/>
            <a:ext cx="1339038" cy="226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KPMG LLP, a UK limited liability </a:t>
            </a:r>
            <a:b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partnership, is a member of KPMG International, a Swiss cooperative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3392507" y="6320118"/>
            <a:ext cx="1655370" cy="226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KPMG Audit Plc, a company incorporated under the UK Companies Acts, is a member of KPMG International, a Swiss cooperative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5225447" y="6320118"/>
            <a:ext cx="1391575" cy="226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Registered in England No 3110745</a:t>
            </a:r>
            <a:b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Registered office: 15 Canada Square, </a:t>
            </a:r>
            <a:b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London E14 5GL 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6794591" y="6320118"/>
            <a:ext cx="1546299" cy="226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Registered in England No OC301540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Registered office: 15 Canada Square, </a:t>
            </a:r>
            <a:b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GB" sz="600" kern="1200" noProof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London E14 5GL </a:t>
            </a:r>
          </a:p>
        </p:txBody>
      </p:sp>
      <p:sp>
        <p:nvSpPr>
          <p:cNvPr id="17" name="Shape 8"/>
          <p:cNvSpPr txBox="1">
            <a:spLocks/>
          </p:cNvSpPr>
          <p:nvPr userDrawn="1"/>
        </p:nvSpPr>
        <p:spPr>
          <a:xfrm>
            <a:off x="8590360" y="6320118"/>
            <a:ext cx="500778" cy="149412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US" sz="1000" smtClean="0">
                <a:solidFill>
                  <a:schemeClr val="tx2"/>
                </a:solidFill>
                <a:latin typeface="+mn-lt"/>
                <a:ea typeface="Arial"/>
                <a:cs typeface="Arial" panose="020B0604020202020204" pitchFamily="34" charset="0"/>
              </a:rPr>
              <a:pPr algn="r"/>
              <a:t>‹#›</a:t>
            </a:fld>
            <a:endParaRPr lang="en-US" sz="1000" dirty="0">
              <a:solidFill>
                <a:schemeClr val="tx2"/>
              </a:solidFill>
              <a:latin typeface="+mn-lt"/>
              <a:ea typeface="Arial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5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6569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825600" y="203863"/>
            <a:ext cx="8254800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en-US" dirty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1086707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25600" y="1422400"/>
            <a:ext cx="8254800" cy="4604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825600" y="203863"/>
            <a:ext cx="8254800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en-US" dirty="0"/>
              <a:t>Super title here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25600" y="451575"/>
            <a:ext cx="8254800" cy="7236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6173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25600" y="1422400"/>
            <a:ext cx="4036500" cy="460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5043900" y="1422400"/>
            <a:ext cx="4036500" cy="460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5600" y="451575"/>
            <a:ext cx="8254800" cy="72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825600" y="203863"/>
            <a:ext cx="8254800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en-US" dirty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760996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OR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25600" y="1422400"/>
            <a:ext cx="4036500" cy="460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5043900" y="1422400"/>
            <a:ext cx="4036500" cy="46044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600" y="451575"/>
            <a:ext cx="8254800" cy="72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825600" y="203863"/>
            <a:ext cx="8254800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en-US" dirty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14688539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HA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25600" y="3830800"/>
            <a:ext cx="8254800" cy="219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825600" y="1426659"/>
            <a:ext cx="8254800" cy="219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5600" y="451575"/>
            <a:ext cx="8254800" cy="72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825600" y="203863"/>
            <a:ext cx="8254800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en-US" dirty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778661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CHA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3697200" y="1426659"/>
            <a:ext cx="2550600" cy="219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6" name="Chart Placeholder 4"/>
          <p:cNvSpPr>
            <a:spLocks noGrp="1"/>
          </p:cNvSpPr>
          <p:nvPr>
            <p:ph type="chart" sz="quarter" idx="12"/>
          </p:nvPr>
        </p:nvSpPr>
        <p:spPr>
          <a:xfrm>
            <a:off x="825600" y="1426659"/>
            <a:ext cx="2589600" cy="219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25600" y="3830800"/>
            <a:ext cx="2589600" cy="219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6529800" y="1426659"/>
            <a:ext cx="2550600" cy="219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658200" y="3830800"/>
            <a:ext cx="2589600" cy="219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6490800" y="3830800"/>
            <a:ext cx="2589600" cy="219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5600" y="451575"/>
            <a:ext cx="8254800" cy="72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825600" y="203863"/>
            <a:ext cx="8254800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en-US" dirty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3441336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25600" y="1422400"/>
            <a:ext cx="8254800" cy="46044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5600" y="451575"/>
            <a:ext cx="8254800" cy="72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825600" y="203863"/>
            <a:ext cx="8254800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en-US" dirty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15466858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700"/>
            <a:ext cx="9906000" cy="68383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6133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IV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25600" y="2336184"/>
            <a:ext cx="1524900" cy="3690616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508075" y="2336184"/>
            <a:ext cx="1524900" cy="3690616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190550" y="2336184"/>
            <a:ext cx="1524900" cy="3690616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873025" y="2336184"/>
            <a:ext cx="1524900" cy="3690616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825600" y="1426659"/>
            <a:ext cx="1524900" cy="604800"/>
          </a:xfrm>
          <a:prstGeom prst="homePlate">
            <a:avLst>
              <a:gd name="adj" fmla="val 31970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10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2508075" y="1426659"/>
            <a:ext cx="1524900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10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4190550" y="1426659"/>
            <a:ext cx="1524900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10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5873025" y="1426659"/>
            <a:ext cx="1524900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10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7555500" y="1426659"/>
            <a:ext cx="1524900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10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7555500" y="2336184"/>
            <a:ext cx="1524900" cy="3690616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5600" y="451575"/>
            <a:ext cx="8254800" cy="72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825600" y="203863"/>
            <a:ext cx="8254800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en-US" dirty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28775981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OUR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25600" y="2336184"/>
            <a:ext cx="1907100" cy="3690616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941500" y="2336184"/>
            <a:ext cx="1907100" cy="3690616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057400" y="2336184"/>
            <a:ext cx="1907100" cy="3690616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173300" y="2336184"/>
            <a:ext cx="1907100" cy="3690616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825600" y="1426659"/>
            <a:ext cx="1907100" cy="604800"/>
          </a:xfrm>
          <a:prstGeom prst="homePlate">
            <a:avLst>
              <a:gd name="adj" fmla="val 31970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10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2941500" y="1426659"/>
            <a:ext cx="1907100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10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5057400" y="1426659"/>
            <a:ext cx="1907100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10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7173300" y="1426659"/>
            <a:ext cx="1907100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10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5600" y="451575"/>
            <a:ext cx="8254800" cy="72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825600" y="203863"/>
            <a:ext cx="8254800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en-US" dirty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26838659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WITH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63100" y="4532800"/>
            <a:ext cx="3127800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963100" y="1784424"/>
            <a:ext cx="3127800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4357201" y="3191932"/>
            <a:ext cx="1191600" cy="1191600"/>
          </a:xfrm>
          <a:prstGeom prst="ellipse">
            <a:avLst/>
          </a:prstGeom>
          <a:solidFill>
            <a:schemeClr val="accent1"/>
          </a:solidFill>
        </p:spPr>
        <p:txBody>
          <a:bodyPr lIns="54000" tIns="54000" rIns="54000" bIns="54000" anchor="ctr"/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963100" y="1428430"/>
            <a:ext cx="3127800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10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5963100" y="4182242"/>
            <a:ext cx="3127800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10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815100" y="4532800"/>
            <a:ext cx="3127800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815100" y="4182242"/>
            <a:ext cx="3127800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10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815100" y="1784424"/>
            <a:ext cx="3127800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815100" y="1428430"/>
            <a:ext cx="3127800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10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ight Arrow 2"/>
          <p:cNvSpPr/>
          <p:nvPr userDrawn="1"/>
        </p:nvSpPr>
        <p:spPr>
          <a:xfrm rot="2655894">
            <a:off x="4100849" y="2812312"/>
            <a:ext cx="413400" cy="378000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GB" sz="1000" dirty="0">
              <a:solidFill>
                <a:schemeClr val="bg1"/>
              </a:solidFill>
            </a:endParaRPr>
          </a:p>
        </p:txBody>
      </p:sp>
      <p:sp>
        <p:nvSpPr>
          <p:cNvPr id="21" name="Right Arrow 20"/>
          <p:cNvSpPr/>
          <p:nvPr userDrawn="1"/>
        </p:nvSpPr>
        <p:spPr>
          <a:xfrm rot="18944106" flipH="1">
            <a:off x="5391752" y="2812312"/>
            <a:ext cx="413400" cy="378000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GB" sz="1000" dirty="0">
              <a:solidFill>
                <a:schemeClr val="bg1"/>
              </a:solidFill>
            </a:endParaRPr>
          </a:p>
        </p:txBody>
      </p:sp>
      <p:sp>
        <p:nvSpPr>
          <p:cNvPr id="22" name="Right Arrow 21"/>
          <p:cNvSpPr/>
          <p:nvPr userDrawn="1"/>
        </p:nvSpPr>
        <p:spPr>
          <a:xfrm rot="18944106" flipV="1">
            <a:off x="4100849" y="4385153"/>
            <a:ext cx="413400" cy="378000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GB" sz="1000" dirty="0">
              <a:solidFill>
                <a:schemeClr val="bg1"/>
              </a:solidFill>
            </a:endParaRPr>
          </a:p>
        </p:txBody>
      </p:sp>
      <p:sp>
        <p:nvSpPr>
          <p:cNvPr id="23" name="Right Arrow 22"/>
          <p:cNvSpPr/>
          <p:nvPr userDrawn="1"/>
        </p:nvSpPr>
        <p:spPr>
          <a:xfrm rot="2655894" flipH="1" flipV="1">
            <a:off x="5391752" y="4385153"/>
            <a:ext cx="413400" cy="378000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GB" sz="1000" dirty="0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825600" y="203863"/>
            <a:ext cx="8254800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en-US" dirty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16957156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815100" y="1781375"/>
            <a:ext cx="4036500" cy="4245425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815100" y="1426659"/>
            <a:ext cx="4036500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10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5054400" y="1781375"/>
            <a:ext cx="4036500" cy="4245425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5054400" y="1426659"/>
            <a:ext cx="4036500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10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825600" y="203863"/>
            <a:ext cx="8254800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en-US" dirty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38553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054325" y="4241200"/>
            <a:ext cx="4035600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054325" y="1784424"/>
            <a:ext cx="4035600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054325" y="1428430"/>
            <a:ext cx="4035600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10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5054325" y="3890142"/>
            <a:ext cx="4035600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10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815100" y="4241200"/>
            <a:ext cx="4035600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815100" y="3890142"/>
            <a:ext cx="4035600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10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815100" y="1784424"/>
            <a:ext cx="4035600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815100" y="1428430"/>
            <a:ext cx="4035600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10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25600" y="451575"/>
            <a:ext cx="8254800" cy="72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825600" y="203863"/>
            <a:ext cx="8254800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en-US" dirty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8996279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- NO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064825" y="3829182"/>
            <a:ext cx="4035600" cy="22032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054325" y="1422400"/>
            <a:ext cx="4035600" cy="2204719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825600" y="3829182"/>
            <a:ext cx="4035600" cy="22032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815100" y="1422400"/>
            <a:ext cx="4035600" cy="2204719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25600" y="451575"/>
            <a:ext cx="8254800" cy="72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825600" y="203863"/>
            <a:ext cx="8254800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en-US" dirty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10628604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15200" y="1346400"/>
            <a:ext cx="6708000" cy="3510000"/>
          </a:xfrm>
        </p:spPr>
        <p:txBody>
          <a:bodyPr anchor="t" anchorCtr="0"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720042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latin typeface="Arial" panose="020B0604020202020204" pitchFamily="34" charset="0"/>
            </a:endParaRPr>
          </a:p>
        </p:txBody>
      </p:sp>
      <p:sp>
        <p:nvSpPr>
          <p:cNvPr id="7" name="Freeform 19"/>
          <p:cNvSpPr>
            <a:spLocks noEditPoints="1"/>
          </p:cNvSpPr>
          <p:nvPr userDrawn="1"/>
        </p:nvSpPr>
        <p:spPr bwMode="auto">
          <a:xfrm>
            <a:off x="2236108" y="784800"/>
            <a:ext cx="7776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98393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5200" y="1346400"/>
            <a:ext cx="6708000" cy="3510000"/>
          </a:xfrm>
        </p:spPr>
        <p:txBody>
          <a:bodyPr anchor="t" anchorCtr="0"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Section divider one title style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720042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latin typeface="Arial" panose="020B0604020202020204" pitchFamily="34" charset="0"/>
            </a:endParaRPr>
          </a:p>
        </p:txBody>
      </p:sp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2236108" y="784800"/>
            <a:ext cx="7776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69611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2">
    <p:bg>
      <p:bgPr>
        <a:solidFill>
          <a:srgbClr val="6D20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5200" y="1346400"/>
            <a:ext cx="6708000" cy="3510000"/>
          </a:xfrm>
        </p:spPr>
        <p:txBody>
          <a:bodyPr anchor="t" anchorCtr="0"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Section divider two title style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720042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A3A1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latin typeface="Arial" panose="020B0604020202020204" pitchFamily="34" charset="0"/>
            </a:endParaRPr>
          </a:p>
        </p:txBody>
      </p:sp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2236108" y="784800"/>
            <a:ext cx="7776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27710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5200" y="1346400"/>
            <a:ext cx="6708000" cy="3510000"/>
          </a:xfrm>
        </p:spPr>
        <p:txBody>
          <a:bodyPr anchor="t" anchorCtr="0"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Section divider three title style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720042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latin typeface="Arial" panose="020B0604020202020204" pitchFamily="34" charset="0"/>
            </a:endParaRPr>
          </a:p>
        </p:txBody>
      </p:sp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2236108" y="784800"/>
            <a:ext cx="7776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814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4">
    <p:bg>
      <p:bgPr>
        <a:solidFill>
          <a:srgbClr val="00A3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5200" y="1346400"/>
            <a:ext cx="6708000" cy="3510000"/>
          </a:xfrm>
        </p:spPr>
        <p:txBody>
          <a:bodyPr anchor="t" anchorCtr="0"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Section divider four title style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720042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470A68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latin typeface="Arial" panose="020B0604020202020204" pitchFamily="34" charset="0"/>
            </a:endParaRPr>
          </a:p>
        </p:txBody>
      </p:sp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2236108" y="784800"/>
            <a:ext cx="7776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11532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 userDrawn="1"/>
        </p:nvSpPr>
        <p:spPr>
          <a:xfrm>
            <a:off x="3" y="0"/>
            <a:ext cx="828672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</p:spPr>
        <p:txBody>
          <a:bodyPr wrap="square" lIns="0" tIns="0" rIns="0" bIns="0" rtlCol="0">
            <a:noAutofit/>
          </a:bodyPr>
          <a:lstStyle/>
          <a:p>
            <a:endParaRPr sz="14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Freeform 19"/>
          <p:cNvSpPr>
            <a:spLocks noEditPoints="1"/>
          </p:cNvSpPr>
          <p:nvPr userDrawn="1"/>
        </p:nvSpPr>
        <p:spPr bwMode="auto">
          <a:xfrm>
            <a:off x="1715999" y="784800"/>
            <a:ext cx="7776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715999" y="5113339"/>
            <a:ext cx="7375525" cy="554037"/>
          </a:xfrm>
        </p:spPr>
        <p:txBody>
          <a:bodyPr/>
          <a:lstStyle>
            <a:lvl1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3pPr>
            <a:lvl4pPr marL="3456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4pPr>
            <a:lvl5pPr marL="5400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715999" y="5902325"/>
            <a:ext cx="7375525" cy="119064"/>
          </a:xfrm>
        </p:spPr>
        <p:txBody>
          <a:bodyPr/>
          <a:lstStyle>
            <a:lvl1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3pPr>
            <a:lvl4pPr marL="3456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4pPr>
            <a:lvl5pPr marL="5400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715999" y="4313239"/>
            <a:ext cx="7375525" cy="554037"/>
          </a:xfrm>
        </p:spPr>
        <p:txBody>
          <a:bodyPr/>
          <a:lstStyle>
            <a:lvl1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3pPr>
            <a:lvl4pPr marL="3456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4pPr>
            <a:lvl5pPr marL="5400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1715999" y="3948112"/>
            <a:ext cx="2052000" cy="119064"/>
          </a:xfrm>
        </p:spPr>
        <p:txBody>
          <a:bodyPr/>
          <a:lstStyle>
            <a:lvl1pPr>
              <a:buFontTx/>
              <a:buNone/>
              <a:defRPr sz="1000" b="1">
                <a:solidFill>
                  <a:schemeClr val="tx2"/>
                </a:solidFill>
              </a:defRPr>
            </a:lvl1pPr>
            <a:lvl2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3pPr>
            <a:lvl4pPr marL="3456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4pPr>
            <a:lvl5pPr marL="5400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4775338" y="3948112"/>
            <a:ext cx="2052000" cy="119064"/>
          </a:xfrm>
        </p:spPr>
        <p:txBody>
          <a:bodyPr/>
          <a:lstStyle>
            <a:lvl1pPr>
              <a:buFontTx/>
              <a:buNone/>
              <a:defRPr sz="1000" b="1">
                <a:solidFill>
                  <a:schemeClr val="tx2"/>
                </a:solidFill>
              </a:defRPr>
            </a:lvl1pPr>
            <a:lvl2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3pPr>
            <a:lvl4pPr marL="3456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4pPr>
            <a:lvl5pPr marL="5400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999" y="3442555"/>
            <a:ext cx="2523749" cy="384049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1935125" y="6680434"/>
            <a:ext cx="6081823" cy="11377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b="1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Document Classification: KPMG Confidential</a:t>
            </a:r>
          </a:p>
        </p:txBody>
      </p:sp>
    </p:spTree>
    <p:extLst>
      <p:ext uri="{BB962C8B-B14F-4D97-AF65-F5344CB8AC3E}">
        <p14:creationId xmlns:p14="http://schemas.microsoft.com/office/powerpoint/2010/main" val="32672736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pl-PL" sz="900" dirty="0" err="1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7200">
                <a:solidFill>
                  <a:schemeClr val="bg1"/>
                </a:solidFill>
              </a:defRPr>
            </a:lvl1pPr>
          </a:lstStyle>
          <a:p>
            <a:r>
              <a:rPr lang="pl-PL" dirty="0" err="1"/>
              <a:t>Contents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6163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Right vertical dark image">
    <p:bg>
      <p:bgPr>
        <a:solidFill>
          <a:srgbClr val="0091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87800" y="1339200"/>
            <a:ext cx="6708000" cy="3510000"/>
          </a:xfrm>
        </p:spPr>
        <p:txBody>
          <a:bodyPr anchor="t" anchorCtr="0"/>
          <a:lstStyle>
            <a:lvl1pPr algn="l">
              <a:defRPr sz="1100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slide – </a:t>
            </a:r>
            <a:br>
              <a:rPr lang="en-GB" dirty="0"/>
            </a:br>
            <a:r>
              <a:rPr lang="en-GB" dirty="0"/>
              <a:t>dark vertical image – </a:t>
            </a:r>
            <a:r>
              <a:rPr lang="en-GB" dirty="0" err="1"/>
              <a:t>rhs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9" name="Freeform 19"/>
          <p:cNvSpPr>
            <a:spLocks noEditPoints="1"/>
          </p:cNvSpPr>
          <p:nvPr userDrawn="1"/>
        </p:nvSpPr>
        <p:spPr bwMode="auto">
          <a:xfrm>
            <a:off x="819000" y="784800"/>
            <a:ext cx="8424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19000" y="5036400"/>
            <a:ext cx="6676800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79454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eft vertical dark image">
    <p:bg>
      <p:bgPr>
        <a:solidFill>
          <a:srgbClr val="0091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00856" y="1339200"/>
            <a:ext cx="5398562" cy="3510000"/>
          </a:xfrm>
        </p:spPr>
        <p:txBody>
          <a:bodyPr anchor="t" anchorCtr="0"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slide – dark vertical image – lhs </a:t>
            </a:r>
            <a:endParaRPr lang="en-US" dirty="0"/>
          </a:p>
        </p:txBody>
      </p:sp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3732056" y="784800"/>
            <a:ext cx="8424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732056" y="5036400"/>
            <a:ext cx="4910100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23549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Right vertical light image">
    <p:bg>
      <p:bgPr>
        <a:solidFill>
          <a:srgbClr val="0091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87800" y="1339200"/>
            <a:ext cx="6708000" cy="3510000"/>
          </a:xfrm>
        </p:spPr>
        <p:txBody>
          <a:bodyPr anchor="t" anchorCtr="0"/>
          <a:lstStyle>
            <a:lvl1pPr algn="l">
              <a:defRPr sz="11000" baseline="0">
                <a:solidFill>
                  <a:srgbClr val="00338D"/>
                </a:solidFill>
              </a:defRPr>
            </a:lvl1pPr>
          </a:lstStyle>
          <a:p>
            <a:r>
              <a:rPr lang="en-GB" dirty="0"/>
              <a:t>Title slide – </a:t>
            </a:r>
            <a:br>
              <a:rPr lang="en-GB" dirty="0"/>
            </a:br>
            <a:r>
              <a:rPr lang="en-GB" dirty="0"/>
              <a:t>light vertical image – </a:t>
            </a:r>
            <a:r>
              <a:rPr lang="en-GB" dirty="0" err="1"/>
              <a:t>rhs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9" name="Freeform 19"/>
          <p:cNvSpPr>
            <a:spLocks noEditPoints="1"/>
          </p:cNvSpPr>
          <p:nvPr userDrawn="1"/>
        </p:nvSpPr>
        <p:spPr bwMode="auto">
          <a:xfrm>
            <a:off x="819000" y="784800"/>
            <a:ext cx="8424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>
              <a:solidFill>
                <a:srgbClr val="00338D"/>
              </a:solidFill>
            </a:endParaRP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19000" y="5036400"/>
            <a:ext cx="6676800" cy="216000"/>
          </a:xfrm>
        </p:spPr>
        <p:txBody>
          <a:bodyPr/>
          <a:lstStyle>
            <a:lvl1pPr>
              <a:defRPr sz="1100">
                <a:solidFill>
                  <a:srgbClr val="00338D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07309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eft vertical light image">
    <p:bg>
      <p:bgPr>
        <a:solidFill>
          <a:srgbClr val="0091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00856" y="1339200"/>
            <a:ext cx="5398562" cy="3510000"/>
          </a:xfrm>
        </p:spPr>
        <p:txBody>
          <a:bodyPr anchor="t" anchorCtr="0"/>
          <a:lstStyle>
            <a:lvl1pPr algn="l">
              <a:defRPr sz="11000">
                <a:solidFill>
                  <a:srgbClr val="00338D"/>
                </a:solidFill>
              </a:defRPr>
            </a:lvl1pPr>
          </a:lstStyle>
          <a:p>
            <a:r>
              <a:rPr lang="en-GB" dirty="0"/>
              <a:t>Title slide – light vertical image – lhs </a:t>
            </a:r>
            <a:endParaRPr lang="en-US" dirty="0"/>
          </a:p>
        </p:txBody>
      </p:sp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3732056" y="784800"/>
            <a:ext cx="8424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>
              <a:solidFill>
                <a:srgbClr val="00338D"/>
              </a:solidFill>
            </a:endParaRP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732056" y="5036400"/>
            <a:ext cx="4910100" cy="216000"/>
          </a:xfrm>
        </p:spPr>
        <p:txBody>
          <a:bodyPr/>
          <a:lstStyle>
            <a:lvl1pPr>
              <a:defRPr sz="1100">
                <a:solidFill>
                  <a:srgbClr val="00338D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18876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Singular light image">
    <p:bg>
      <p:bgPr>
        <a:solidFill>
          <a:srgbClr val="0091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5200" y="1346400"/>
            <a:ext cx="6708000" cy="3510000"/>
          </a:xfrm>
        </p:spPr>
        <p:txBody>
          <a:bodyPr anchor="t" anchorCtr="0"/>
          <a:lstStyle>
            <a:lvl1pPr algn="l">
              <a:defRPr sz="11000">
                <a:solidFill>
                  <a:srgbClr val="00338D"/>
                </a:solidFill>
              </a:defRPr>
            </a:lvl1pPr>
          </a:lstStyle>
          <a:p>
            <a:r>
              <a:rPr lang="en-US" dirty="0"/>
              <a:t>Title slide – singular light </a:t>
            </a:r>
            <a:br>
              <a:rPr lang="en-US" dirty="0"/>
            </a:br>
            <a:r>
              <a:rPr lang="en-US" dirty="0"/>
              <a:t>image</a:t>
            </a:r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720042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latin typeface="Arial" panose="020B0604020202020204" pitchFamily="34" charset="0"/>
            </a:endParaRPr>
          </a:p>
        </p:txBody>
      </p:sp>
      <p:sp>
        <p:nvSpPr>
          <p:cNvPr id="6" name="Freeform 19"/>
          <p:cNvSpPr>
            <a:spLocks noEditPoints="1"/>
          </p:cNvSpPr>
          <p:nvPr userDrawn="1"/>
        </p:nvSpPr>
        <p:spPr bwMode="auto">
          <a:xfrm>
            <a:off x="2236108" y="784800"/>
            <a:ext cx="8424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100" dirty="0">
              <a:solidFill>
                <a:srgbClr val="00338D"/>
              </a:solidFill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36108" y="5036400"/>
            <a:ext cx="6687092" cy="216000"/>
          </a:xfrm>
        </p:spPr>
        <p:txBody>
          <a:bodyPr/>
          <a:lstStyle>
            <a:lvl1pPr>
              <a:defRPr sz="1100">
                <a:solidFill>
                  <a:srgbClr val="00338D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37257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Singular dark image">
    <p:bg>
      <p:bgPr>
        <a:solidFill>
          <a:srgbClr val="0091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5200" y="1346400"/>
            <a:ext cx="6708000" cy="3510000"/>
          </a:xfrm>
        </p:spPr>
        <p:txBody>
          <a:bodyPr anchor="t" anchorCtr="0"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 – singular dark </a:t>
            </a:r>
            <a:br>
              <a:rPr lang="en-US" dirty="0"/>
            </a:br>
            <a:r>
              <a:rPr lang="en-US" dirty="0"/>
              <a:t>image</a:t>
            </a:r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720042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6D2077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latin typeface="Arial" panose="020B0604020202020204" pitchFamily="34" charset="0"/>
            </a:endParaRPr>
          </a:p>
        </p:txBody>
      </p:sp>
      <p:sp>
        <p:nvSpPr>
          <p:cNvPr id="6" name="Freeform 19"/>
          <p:cNvSpPr>
            <a:spLocks noEditPoints="1"/>
          </p:cNvSpPr>
          <p:nvPr userDrawn="1"/>
        </p:nvSpPr>
        <p:spPr bwMode="auto">
          <a:xfrm>
            <a:off x="2236108" y="784800"/>
            <a:ext cx="8424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100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36108" y="5036400"/>
            <a:ext cx="6687092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18339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Singular image title ba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 userDrawn="1"/>
        </p:nvSpPr>
        <p:spPr>
          <a:xfrm>
            <a:off x="-1" y="0"/>
            <a:ext cx="3962400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483698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latin typeface="Arial" panose="020B060402020202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787801" y="1339200"/>
            <a:ext cx="2824977" cy="3510000"/>
          </a:xfrm>
        </p:spPr>
        <p:txBody>
          <a:bodyPr anchor="t" anchorCtr="0"/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slide – singular image title bar</a:t>
            </a:r>
            <a:endParaRPr lang="en-US" dirty="0"/>
          </a:p>
        </p:txBody>
      </p:sp>
      <p:sp>
        <p:nvSpPr>
          <p:cNvPr id="9" name="Freeform 19"/>
          <p:cNvSpPr>
            <a:spLocks noEditPoints="1"/>
          </p:cNvSpPr>
          <p:nvPr userDrawn="1"/>
        </p:nvSpPr>
        <p:spPr bwMode="auto">
          <a:xfrm>
            <a:off x="819000" y="784800"/>
            <a:ext cx="8424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19001" y="5036400"/>
            <a:ext cx="2793777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601274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No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5200" y="1346400"/>
            <a:ext cx="6708000" cy="3510000"/>
          </a:xfrm>
        </p:spPr>
        <p:txBody>
          <a:bodyPr anchor="t" anchorCtr="0"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slide – </a:t>
            </a:r>
            <a:br>
              <a:rPr lang="en-GB" dirty="0"/>
            </a:br>
            <a:r>
              <a:rPr lang="en-GB" dirty="0"/>
              <a:t>no image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720042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latin typeface="Arial" panose="020B0604020202020204" pitchFamily="34" charset="0"/>
            </a:endParaRPr>
          </a:p>
        </p:txBody>
      </p:sp>
      <p:sp>
        <p:nvSpPr>
          <p:cNvPr id="6" name="Freeform 19"/>
          <p:cNvSpPr>
            <a:spLocks noEditPoints="1"/>
          </p:cNvSpPr>
          <p:nvPr userDrawn="1"/>
        </p:nvSpPr>
        <p:spPr bwMode="auto">
          <a:xfrm>
            <a:off x="2236108" y="784800"/>
            <a:ext cx="8424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36108" y="5036400"/>
            <a:ext cx="6687092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71863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2515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15100" y="1209601"/>
            <a:ext cx="8275800" cy="4594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59344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100" y="432000"/>
            <a:ext cx="8275800" cy="518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15100" y="1209601"/>
            <a:ext cx="4036500" cy="4594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5054400" y="1209601"/>
            <a:ext cx="4036500" cy="4594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10829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OR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100" y="432000"/>
            <a:ext cx="8275800" cy="518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15100" y="1209601"/>
            <a:ext cx="4036500" cy="4594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5054400" y="1209600"/>
            <a:ext cx="4036500" cy="45936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72004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CHA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100" y="432000"/>
            <a:ext cx="8275800" cy="518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5054400" y="1209600"/>
            <a:ext cx="4036500" cy="45936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6" name="Chart Placeholder 4"/>
          <p:cNvSpPr>
            <a:spLocks noGrp="1"/>
          </p:cNvSpPr>
          <p:nvPr>
            <p:ph type="chart" sz="quarter" idx="12"/>
          </p:nvPr>
        </p:nvSpPr>
        <p:spPr>
          <a:xfrm>
            <a:off x="815100" y="1209600"/>
            <a:ext cx="4036500" cy="45936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15508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HA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100" y="432000"/>
            <a:ext cx="8275800" cy="518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15100" y="3607200"/>
            <a:ext cx="8275800" cy="219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815100" y="1209600"/>
            <a:ext cx="8275800" cy="219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66636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CHA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100" y="432000"/>
            <a:ext cx="8275800" cy="518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3697200" y="1209600"/>
            <a:ext cx="2550600" cy="21852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6" name="Chart Placeholder 4"/>
          <p:cNvSpPr>
            <a:spLocks noGrp="1"/>
          </p:cNvSpPr>
          <p:nvPr>
            <p:ph type="chart" sz="quarter" idx="12"/>
          </p:nvPr>
        </p:nvSpPr>
        <p:spPr>
          <a:xfrm>
            <a:off x="815100" y="1209600"/>
            <a:ext cx="2589600" cy="21852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15100" y="3607200"/>
            <a:ext cx="2589600" cy="219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6540300" y="1209600"/>
            <a:ext cx="2550600" cy="21852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658200" y="3607200"/>
            <a:ext cx="2589600" cy="219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6501300" y="3607200"/>
            <a:ext cx="2589600" cy="219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82952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100" y="432000"/>
            <a:ext cx="8275800" cy="518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15100" y="1209600"/>
            <a:ext cx="8275800" cy="45936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763810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98721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15100" y="1209601"/>
            <a:ext cx="8275800" cy="4594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222972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IV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100" y="432000"/>
            <a:ext cx="8275800" cy="518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15100" y="2099425"/>
            <a:ext cx="1524900" cy="370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502825" y="2099425"/>
            <a:ext cx="1524900" cy="370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190550" y="2099425"/>
            <a:ext cx="1524900" cy="370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878275" y="2099425"/>
            <a:ext cx="1524900" cy="370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808302" y="1222512"/>
            <a:ext cx="1524900" cy="604800"/>
          </a:xfrm>
          <a:prstGeom prst="homePlate">
            <a:avLst>
              <a:gd name="adj" fmla="val 31970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2497727" y="1222512"/>
            <a:ext cx="1524900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4187152" y="1222512"/>
            <a:ext cx="1524900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5876576" y="1222512"/>
            <a:ext cx="1524900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7566000" y="1222512"/>
            <a:ext cx="1524900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7566000" y="2099425"/>
            <a:ext cx="1524900" cy="370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613071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OUR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100" y="432000"/>
            <a:ext cx="8275800" cy="518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15100" y="2099425"/>
            <a:ext cx="1907100" cy="370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938000" y="2099425"/>
            <a:ext cx="1907100" cy="370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060900" y="2099425"/>
            <a:ext cx="1907100" cy="370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183800" y="2099425"/>
            <a:ext cx="1907100" cy="370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808302" y="1222512"/>
            <a:ext cx="1907100" cy="604800"/>
          </a:xfrm>
          <a:prstGeom prst="homePlate">
            <a:avLst>
              <a:gd name="adj" fmla="val 31970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2933468" y="1222512"/>
            <a:ext cx="1907100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5058635" y="1222512"/>
            <a:ext cx="1907100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7183800" y="1222512"/>
            <a:ext cx="1907100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1564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WITH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100" y="432000"/>
            <a:ext cx="8275800" cy="518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1"/>
          </p:nvPr>
        </p:nvSpPr>
        <p:spPr bwMode="gray">
          <a:xfrm>
            <a:off x="4287361" y="2906131"/>
            <a:ext cx="1290900" cy="11920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54000" tIns="54000" rIns="54000" bIns="54000" anchor="ctr" anchorCtr="1">
            <a:noAutofit/>
          </a:bodyPr>
          <a:lstStyle>
            <a:lvl1pPr algn="ctr"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0"/>
          <p:cNvSpPr>
            <a:spLocks noGrp="1"/>
          </p:cNvSpPr>
          <p:nvPr>
            <p:ph type="body" sz="quarter" idx="26"/>
          </p:nvPr>
        </p:nvSpPr>
        <p:spPr bwMode="gray">
          <a:xfrm>
            <a:off x="815220" y="1209600"/>
            <a:ext cx="3126252" cy="388800"/>
          </a:xfrm>
          <a:prstGeom prst="rect">
            <a:avLst/>
          </a:prstGeom>
          <a:solidFill>
            <a:schemeClr val="tx2"/>
          </a:solidFill>
          <a:ln w="12700">
            <a:solidFill>
              <a:srgbClr val="00338D"/>
            </a:solidFill>
          </a:ln>
        </p:spPr>
        <p:txBody>
          <a:bodyPr vert="horz" lIns="54000" tIns="54000" rIns="54000" bIns="54000" rtlCol="0" anchor="ctr" anchorCtr="0">
            <a:noAutofit/>
          </a:bodyPr>
          <a:lstStyle>
            <a:lvl1pPr>
              <a:defRPr lang="en-US" sz="14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AutoShape 20"/>
          <p:cNvSpPr>
            <a:spLocks noChangeArrowheads="1"/>
          </p:cNvSpPr>
          <p:nvPr userDrawn="1"/>
        </p:nvSpPr>
        <p:spPr bwMode="gray">
          <a:xfrm rot="2700000" flipH="1" flipV="1">
            <a:off x="5393610" y="3994382"/>
            <a:ext cx="396053" cy="389834"/>
          </a:xfrm>
          <a:prstGeom prst="rightArrow">
            <a:avLst>
              <a:gd name="adj1" fmla="val 63333"/>
              <a:gd name="adj2" fmla="val 49582"/>
            </a:avLst>
          </a:prstGeom>
          <a:solidFill>
            <a:srgbClr val="00338D"/>
          </a:solidFill>
          <a:ln w="6350" algn="ctr">
            <a:noFill/>
            <a:miter lim="800000"/>
            <a:headEnd/>
            <a:tailEnd/>
          </a:ln>
          <a:effectLst/>
        </p:spPr>
        <p:txBody>
          <a:bodyPr rot="10800000" wrap="none" anchor="ctr">
            <a:noAutofit/>
          </a:bodyPr>
          <a:lstStyle/>
          <a:p>
            <a:endParaRPr lang="en-CA" sz="1400" dirty="0">
              <a:solidFill>
                <a:srgbClr val="483698"/>
              </a:solidFill>
              <a:latin typeface="+mn-lt"/>
            </a:endParaRPr>
          </a:p>
        </p:txBody>
      </p:sp>
      <p:sp>
        <p:nvSpPr>
          <p:cNvPr id="25" name="AutoShape 20"/>
          <p:cNvSpPr>
            <a:spLocks noChangeArrowheads="1"/>
          </p:cNvSpPr>
          <p:nvPr userDrawn="1"/>
        </p:nvSpPr>
        <p:spPr bwMode="gray">
          <a:xfrm rot="18900000" flipV="1">
            <a:off x="4062061" y="4014666"/>
            <a:ext cx="442060" cy="349264"/>
          </a:xfrm>
          <a:prstGeom prst="rightArrow">
            <a:avLst>
              <a:gd name="adj1" fmla="val 63333"/>
              <a:gd name="adj2" fmla="val 49582"/>
            </a:avLst>
          </a:prstGeom>
          <a:solidFill>
            <a:schemeClr val="tx2"/>
          </a:solidFill>
          <a:ln w="6350" algn="ctr">
            <a:noFill/>
            <a:miter lim="800000"/>
            <a:headEnd/>
            <a:tailEnd/>
          </a:ln>
          <a:effectLst/>
        </p:spPr>
        <p:txBody>
          <a:bodyPr rot="10800000" wrap="none" anchor="ctr">
            <a:noAutofit/>
          </a:bodyPr>
          <a:lstStyle/>
          <a:p>
            <a:endParaRPr lang="en-CA" sz="1400" dirty="0">
              <a:solidFill>
                <a:srgbClr val="483698"/>
              </a:solidFill>
              <a:latin typeface="+mn-lt"/>
            </a:endParaRPr>
          </a:p>
        </p:txBody>
      </p:sp>
      <p:sp>
        <p:nvSpPr>
          <p:cNvPr id="26" name="Text Placeholder 20"/>
          <p:cNvSpPr>
            <a:spLocks noGrp="1"/>
          </p:cNvSpPr>
          <p:nvPr>
            <p:ph type="body" sz="quarter" idx="48"/>
          </p:nvPr>
        </p:nvSpPr>
        <p:spPr bwMode="gray">
          <a:xfrm>
            <a:off x="815220" y="3970800"/>
            <a:ext cx="3126252" cy="388800"/>
          </a:xfrm>
          <a:prstGeom prst="rect">
            <a:avLst/>
          </a:prstGeom>
          <a:solidFill>
            <a:schemeClr val="tx2"/>
          </a:solidFill>
          <a:ln w="12700">
            <a:solidFill>
              <a:srgbClr val="00338D"/>
            </a:solidFill>
          </a:ln>
        </p:spPr>
        <p:txBody>
          <a:bodyPr vert="horz" lIns="54000" tIns="54000" rIns="54000" bIns="54000" rtlCol="0" anchor="ctr" anchorCtr="0">
            <a:noAutofit/>
          </a:bodyPr>
          <a:lstStyle>
            <a:lvl1pPr>
              <a:defRPr lang="en-US" sz="14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Text Placeholder 20"/>
          <p:cNvSpPr>
            <a:spLocks noGrp="1"/>
          </p:cNvSpPr>
          <p:nvPr>
            <p:ph type="body" sz="quarter" idx="50"/>
          </p:nvPr>
        </p:nvSpPr>
        <p:spPr bwMode="gray">
          <a:xfrm>
            <a:off x="5967001" y="1209600"/>
            <a:ext cx="3126252" cy="388800"/>
          </a:xfrm>
          <a:prstGeom prst="rect">
            <a:avLst/>
          </a:prstGeom>
          <a:solidFill>
            <a:schemeClr val="tx2"/>
          </a:solidFill>
          <a:ln w="12700">
            <a:solidFill>
              <a:srgbClr val="00338D"/>
            </a:solidFill>
          </a:ln>
        </p:spPr>
        <p:txBody>
          <a:bodyPr vert="horz" lIns="54000" tIns="54000" rIns="54000" bIns="54000" rtlCol="0" anchor="ctr" anchorCtr="0">
            <a:noAutofit/>
          </a:bodyPr>
          <a:lstStyle>
            <a:lvl1pPr>
              <a:defRPr lang="en-US" sz="14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8" name="Text Placeholder 20"/>
          <p:cNvSpPr>
            <a:spLocks noGrp="1"/>
          </p:cNvSpPr>
          <p:nvPr>
            <p:ph type="body" sz="quarter" idx="52"/>
          </p:nvPr>
        </p:nvSpPr>
        <p:spPr bwMode="gray">
          <a:xfrm>
            <a:off x="5967001" y="3970800"/>
            <a:ext cx="3126252" cy="388800"/>
          </a:xfrm>
          <a:prstGeom prst="rect">
            <a:avLst/>
          </a:prstGeom>
          <a:solidFill>
            <a:srgbClr val="00338D"/>
          </a:solidFill>
          <a:ln w="12700">
            <a:solidFill>
              <a:srgbClr val="00338D"/>
            </a:solidFill>
          </a:ln>
        </p:spPr>
        <p:txBody>
          <a:bodyPr vert="horz" lIns="54000" tIns="54000" rIns="54000" bIns="54000" rtlCol="0" anchor="ctr" anchorCtr="0">
            <a:noAutofit/>
          </a:bodyPr>
          <a:lstStyle>
            <a:lvl1pPr>
              <a:defRPr lang="en-US" sz="14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9" name="AutoShape 20"/>
          <p:cNvSpPr>
            <a:spLocks noChangeArrowheads="1"/>
          </p:cNvSpPr>
          <p:nvPr userDrawn="1"/>
        </p:nvSpPr>
        <p:spPr bwMode="gray">
          <a:xfrm rot="2700000">
            <a:off x="4092478" y="2652288"/>
            <a:ext cx="382279" cy="408476"/>
          </a:xfrm>
          <a:prstGeom prst="rightArrow">
            <a:avLst>
              <a:gd name="adj1" fmla="val 63333"/>
              <a:gd name="adj2" fmla="val 49582"/>
            </a:avLst>
          </a:prstGeom>
          <a:solidFill>
            <a:schemeClr val="tx2"/>
          </a:solidFill>
          <a:ln w="6350" algn="ctr">
            <a:noFill/>
            <a:miter lim="800000"/>
            <a:headEnd/>
            <a:tailEnd/>
          </a:ln>
          <a:effectLst/>
        </p:spPr>
        <p:txBody>
          <a:bodyPr rot="10800000" wrap="none" anchor="ctr">
            <a:noAutofit/>
          </a:bodyPr>
          <a:lstStyle/>
          <a:p>
            <a:endParaRPr lang="en-CA" sz="1400" dirty="0">
              <a:solidFill>
                <a:srgbClr val="483698"/>
              </a:solidFill>
              <a:latin typeface="+mn-lt"/>
            </a:endParaRPr>
          </a:p>
        </p:txBody>
      </p:sp>
      <p:sp>
        <p:nvSpPr>
          <p:cNvPr id="30" name="AutoShape 20"/>
          <p:cNvSpPr>
            <a:spLocks noChangeArrowheads="1"/>
          </p:cNvSpPr>
          <p:nvPr userDrawn="1"/>
        </p:nvSpPr>
        <p:spPr bwMode="gray">
          <a:xfrm rot="18900000" flipH="1">
            <a:off x="5377767" y="2673544"/>
            <a:ext cx="426686" cy="365965"/>
          </a:xfrm>
          <a:prstGeom prst="rightArrow">
            <a:avLst>
              <a:gd name="adj1" fmla="val 63333"/>
              <a:gd name="adj2" fmla="val 49582"/>
            </a:avLst>
          </a:prstGeom>
          <a:solidFill>
            <a:schemeClr val="tx2"/>
          </a:solidFill>
          <a:ln w="6350" algn="ctr">
            <a:noFill/>
            <a:miter lim="800000"/>
            <a:headEnd/>
            <a:tailEnd/>
          </a:ln>
          <a:effectLst/>
        </p:spPr>
        <p:txBody>
          <a:bodyPr rot="10800000" wrap="none" anchor="ctr">
            <a:noAutofit/>
          </a:bodyPr>
          <a:lstStyle/>
          <a:p>
            <a:endParaRPr lang="en-CA" sz="1400" dirty="0">
              <a:solidFill>
                <a:srgbClr val="483698"/>
              </a:solidFill>
              <a:latin typeface="+mn-lt"/>
            </a:endParaRP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53"/>
          </p:nvPr>
        </p:nvSpPr>
        <p:spPr>
          <a:xfrm>
            <a:off x="815219" y="1598400"/>
            <a:ext cx="3127800" cy="1447300"/>
          </a:xfrm>
          <a:ln w="12700">
            <a:solidFill>
              <a:schemeClr val="tx2"/>
            </a:solidFill>
          </a:ln>
        </p:spPr>
        <p:txBody>
          <a:bodyPr lIns="54000" tIns="54000" rIns="54000" bIns="54000">
            <a:noAutofit/>
          </a:bodyPr>
          <a:lstStyle>
            <a:lvl1pPr>
              <a:defRPr sz="1400"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54"/>
          </p:nvPr>
        </p:nvSpPr>
        <p:spPr>
          <a:xfrm>
            <a:off x="815219" y="4355784"/>
            <a:ext cx="3127800" cy="1447300"/>
          </a:xfrm>
          <a:ln w="12700">
            <a:solidFill>
              <a:schemeClr val="tx2"/>
            </a:solidFill>
          </a:ln>
        </p:spPr>
        <p:txBody>
          <a:bodyPr lIns="54000" tIns="54000" rIns="54000" bIns="54000">
            <a:noAutofit/>
          </a:bodyPr>
          <a:lstStyle>
            <a:lvl1pPr>
              <a:defRPr sz="1400"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3" name="Text Placeholder 3"/>
          <p:cNvSpPr>
            <a:spLocks noGrp="1"/>
          </p:cNvSpPr>
          <p:nvPr>
            <p:ph type="body" sz="quarter" idx="55"/>
          </p:nvPr>
        </p:nvSpPr>
        <p:spPr>
          <a:xfrm>
            <a:off x="5965452" y="1598400"/>
            <a:ext cx="3127800" cy="1447300"/>
          </a:xfrm>
          <a:ln w="12700">
            <a:solidFill>
              <a:schemeClr val="tx2"/>
            </a:solidFill>
          </a:ln>
        </p:spPr>
        <p:txBody>
          <a:bodyPr lIns="54000" tIns="54000" rIns="54000" bIns="54000">
            <a:noAutofit/>
          </a:bodyPr>
          <a:lstStyle>
            <a:lvl1pPr>
              <a:defRPr sz="1400"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56"/>
          </p:nvPr>
        </p:nvSpPr>
        <p:spPr>
          <a:xfrm>
            <a:off x="5965452" y="4355784"/>
            <a:ext cx="3127800" cy="1447300"/>
          </a:xfrm>
          <a:ln w="12700">
            <a:solidFill>
              <a:schemeClr val="tx2"/>
            </a:solidFill>
          </a:ln>
        </p:spPr>
        <p:txBody>
          <a:bodyPr lIns="54000" tIns="54000" rIns="54000" bIns="54000">
            <a:noAutofit/>
          </a:bodyPr>
          <a:lstStyle>
            <a:lvl1pPr>
              <a:defRPr sz="1400"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25143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100" y="432000"/>
            <a:ext cx="8275800" cy="518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815100" y="1609825"/>
            <a:ext cx="4036500" cy="4194000"/>
          </a:xfrm>
          <a:ln w="1270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815100" y="1218880"/>
            <a:ext cx="4036500" cy="388800"/>
          </a:xfr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15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5054400" y="1609825"/>
            <a:ext cx="4036500" cy="4194000"/>
          </a:xfrm>
          <a:ln w="1270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5054400" y="1218880"/>
            <a:ext cx="4036500" cy="388800"/>
          </a:xfr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15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890529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100" y="432000"/>
            <a:ext cx="8275800" cy="518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815100" y="1609825"/>
            <a:ext cx="4036500" cy="1785600"/>
          </a:xfrm>
          <a:ln w="1270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815100" y="1218880"/>
            <a:ext cx="4036500" cy="388800"/>
          </a:xfr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15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5054400" y="1609825"/>
            <a:ext cx="4036500" cy="1785600"/>
          </a:xfrm>
          <a:ln w="1270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5054400" y="1218880"/>
            <a:ext cx="4036500" cy="388800"/>
          </a:xfr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15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23"/>
          </p:nvPr>
        </p:nvSpPr>
        <p:spPr>
          <a:xfrm>
            <a:off x="815100" y="4019650"/>
            <a:ext cx="4036500" cy="1785600"/>
          </a:xfrm>
          <a:ln w="1270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4"/>
          </p:nvPr>
        </p:nvSpPr>
        <p:spPr>
          <a:xfrm>
            <a:off x="815100" y="3628705"/>
            <a:ext cx="4036500" cy="388800"/>
          </a:xfr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15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5"/>
          </p:nvPr>
        </p:nvSpPr>
        <p:spPr>
          <a:xfrm>
            <a:off x="5054400" y="4019650"/>
            <a:ext cx="4036500" cy="1785600"/>
          </a:xfrm>
          <a:ln w="1270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6"/>
          </p:nvPr>
        </p:nvSpPr>
        <p:spPr>
          <a:xfrm>
            <a:off x="5054400" y="3628705"/>
            <a:ext cx="4036500" cy="388800"/>
          </a:xfr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15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04205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5200" y="1346400"/>
            <a:ext cx="6708000" cy="3510000"/>
          </a:xfrm>
        </p:spPr>
        <p:txBody>
          <a:bodyPr anchor="t" anchorCtr="0"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Section divider one title style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720042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latin typeface="Arial" panose="020B0604020202020204" pitchFamily="34" charset="0"/>
            </a:endParaRPr>
          </a:p>
        </p:txBody>
      </p:sp>
      <p:sp>
        <p:nvSpPr>
          <p:cNvPr id="6" name="Freeform 19"/>
          <p:cNvSpPr>
            <a:spLocks noEditPoints="1"/>
          </p:cNvSpPr>
          <p:nvPr userDrawn="1"/>
        </p:nvSpPr>
        <p:spPr bwMode="auto">
          <a:xfrm>
            <a:off x="2236108" y="784800"/>
            <a:ext cx="8424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36108" y="5036400"/>
            <a:ext cx="6687092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63653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2">
    <p:bg>
      <p:bgPr>
        <a:solidFill>
          <a:srgbClr val="6D20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5200" y="1346400"/>
            <a:ext cx="6708000" cy="3510000"/>
          </a:xfrm>
        </p:spPr>
        <p:txBody>
          <a:bodyPr anchor="t" anchorCtr="0"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Section divider two title style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720042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A3A1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latin typeface="Arial" panose="020B0604020202020204" pitchFamily="34" charset="0"/>
            </a:endParaRPr>
          </a:p>
        </p:txBody>
      </p:sp>
      <p:sp>
        <p:nvSpPr>
          <p:cNvPr id="6" name="Freeform 19"/>
          <p:cNvSpPr>
            <a:spLocks noEditPoints="1"/>
          </p:cNvSpPr>
          <p:nvPr userDrawn="1"/>
        </p:nvSpPr>
        <p:spPr bwMode="auto">
          <a:xfrm>
            <a:off x="2236108" y="784800"/>
            <a:ext cx="8424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36108" y="5036400"/>
            <a:ext cx="6687092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682232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5200" y="1346400"/>
            <a:ext cx="6708000" cy="3510000"/>
          </a:xfrm>
        </p:spPr>
        <p:txBody>
          <a:bodyPr anchor="t" anchorCtr="0"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Section divider three title style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720042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latin typeface="Arial" panose="020B0604020202020204" pitchFamily="34" charset="0"/>
            </a:endParaRPr>
          </a:p>
        </p:txBody>
      </p:sp>
      <p:sp>
        <p:nvSpPr>
          <p:cNvPr id="6" name="Freeform 19"/>
          <p:cNvSpPr>
            <a:spLocks noEditPoints="1"/>
          </p:cNvSpPr>
          <p:nvPr userDrawn="1"/>
        </p:nvSpPr>
        <p:spPr bwMode="auto">
          <a:xfrm>
            <a:off x="2236108" y="784800"/>
            <a:ext cx="8424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36108" y="5036400"/>
            <a:ext cx="6687092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75711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4">
    <p:bg>
      <p:bgPr>
        <a:solidFill>
          <a:srgbClr val="00A3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5200" y="1346400"/>
            <a:ext cx="6708000" cy="3510000"/>
          </a:xfrm>
        </p:spPr>
        <p:txBody>
          <a:bodyPr anchor="t" anchorCtr="0"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Section divider four title style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720042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470A68"/>
          </a:solidFill>
        </p:spPr>
        <p:txBody>
          <a:bodyPr wrap="square" lIns="0" tIns="0" rIns="0" bIns="0" rtlCol="0">
            <a:noAutofit/>
          </a:bodyPr>
          <a:lstStyle/>
          <a:p>
            <a:endParaRPr sz="1800" dirty="0">
              <a:latin typeface="Arial" panose="020B0604020202020204" pitchFamily="34" charset="0"/>
            </a:endParaRPr>
          </a:p>
        </p:txBody>
      </p:sp>
      <p:sp>
        <p:nvSpPr>
          <p:cNvPr id="6" name="Freeform 19"/>
          <p:cNvSpPr>
            <a:spLocks noEditPoints="1"/>
          </p:cNvSpPr>
          <p:nvPr userDrawn="1"/>
        </p:nvSpPr>
        <p:spPr bwMode="auto">
          <a:xfrm>
            <a:off x="2236108" y="784800"/>
            <a:ext cx="8424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36108" y="5036400"/>
            <a:ext cx="6687092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20559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LO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15100" y="432000"/>
            <a:ext cx="8275800" cy="5184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Colors</a:t>
            </a:r>
          </a:p>
        </p:txBody>
      </p:sp>
      <p:grpSp>
        <p:nvGrpSpPr>
          <p:cNvPr id="52" name="Group 51"/>
          <p:cNvGrpSpPr/>
          <p:nvPr userDrawn="1"/>
        </p:nvGrpSpPr>
        <p:grpSpPr>
          <a:xfrm>
            <a:off x="815100" y="1430719"/>
            <a:ext cx="8275800" cy="4323905"/>
            <a:chOff x="752400" y="1211263"/>
            <a:chExt cx="7647063" cy="4594225"/>
          </a:xfrm>
        </p:grpSpPr>
        <p:sp>
          <p:nvSpPr>
            <p:cNvPr id="53" name="TextBox 52"/>
            <p:cNvSpPr txBox="1"/>
            <p:nvPr userDrawn="1"/>
          </p:nvSpPr>
          <p:spPr>
            <a:xfrm>
              <a:off x="752400" y="1211263"/>
              <a:ext cx="828675" cy="504825"/>
            </a:xfrm>
            <a:prstGeom prst="rect">
              <a:avLst/>
            </a:prstGeom>
            <a:noFill/>
          </p:spPr>
          <p:txBody>
            <a:bodyPr wrap="square" lIns="0" tIns="0" rIns="54007" bIns="0" rtlCol="0">
              <a:noAutofit/>
            </a:bodyPr>
            <a:lstStyle/>
            <a:p>
              <a:r>
                <a:rPr lang="en-GB" sz="1000" b="1" dirty="0">
                  <a:solidFill>
                    <a:schemeClr val="tx2"/>
                  </a:solidFill>
                </a:rPr>
                <a:t>Primary</a:t>
              </a:r>
            </a:p>
          </p:txBody>
        </p:sp>
        <p:sp>
          <p:nvSpPr>
            <p:cNvPr id="54" name="TextBox 53"/>
            <p:cNvSpPr txBox="1"/>
            <p:nvPr userDrawn="1"/>
          </p:nvSpPr>
          <p:spPr>
            <a:xfrm>
              <a:off x="752400" y="2257893"/>
              <a:ext cx="898425" cy="504825"/>
            </a:xfrm>
            <a:prstGeom prst="rect">
              <a:avLst/>
            </a:prstGeom>
            <a:noFill/>
          </p:spPr>
          <p:txBody>
            <a:bodyPr wrap="square" lIns="0" tIns="0" rIns="54007" bIns="0" rtlCol="0">
              <a:noAutofit/>
            </a:bodyPr>
            <a:lstStyle/>
            <a:p>
              <a:r>
                <a:rPr lang="en-GB" sz="1000" b="1" dirty="0">
                  <a:solidFill>
                    <a:schemeClr val="tx2"/>
                  </a:solidFill>
                </a:rPr>
                <a:t>Secondary</a:t>
              </a:r>
            </a:p>
          </p:txBody>
        </p:sp>
        <p:sp>
          <p:nvSpPr>
            <p:cNvPr id="55" name="TextBox 54"/>
            <p:cNvSpPr txBox="1"/>
            <p:nvPr userDrawn="1"/>
          </p:nvSpPr>
          <p:spPr>
            <a:xfrm>
              <a:off x="752400" y="3304523"/>
              <a:ext cx="898425" cy="504825"/>
            </a:xfrm>
            <a:prstGeom prst="rect">
              <a:avLst/>
            </a:prstGeom>
            <a:noFill/>
          </p:spPr>
          <p:txBody>
            <a:bodyPr wrap="square" lIns="0" tIns="0" rIns="54007" bIns="0" rtlCol="0">
              <a:noAutofit/>
            </a:bodyPr>
            <a:lstStyle/>
            <a:p>
              <a:r>
                <a:rPr lang="en-GB" sz="1000" b="1" dirty="0">
                  <a:solidFill>
                    <a:schemeClr val="tx2"/>
                  </a:solidFill>
                </a:rPr>
                <a:t>Tertiary</a:t>
              </a:r>
            </a:p>
          </p:txBody>
        </p:sp>
        <p:sp>
          <p:nvSpPr>
            <p:cNvPr id="56" name="Rectangle 55"/>
            <p:cNvSpPr/>
            <p:nvPr userDrawn="1"/>
          </p:nvSpPr>
          <p:spPr>
            <a:xfrm>
              <a:off x="1566545" y="1211263"/>
              <a:ext cx="900000" cy="720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>
                  <a:solidFill>
                    <a:schemeClr val="bg1"/>
                  </a:solidFill>
                </a:rPr>
                <a:t>KPMG Blue</a:t>
              </a:r>
            </a:p>
            <a:p>
              <a:pPr algn="ctr"/>
              <a:r>
                <a:rPr lang="en-GB" sz="900">
                  <a:solidFill>
                    <a:schemeClr val="bg1"/>
                  </a:solidFill>
                </a:rPr>
                <a:t>0 / 51 / 141</a:t>
              </a:r>
              <a:endParaRPr lang="en-GB" sz="900" dirty="0">
                <a:solidFill>
                  <a:schemeClr val="bg1"/>
                </a:solidFill>
              </a:endParaRPr>
            </a:p>
          </p:txBody>
        </p:sp>
        <p:sp>
          <p:nvSpPr>
            <p:cNvPr id="57" name="Rectangle 56"/>
            <p:cNvSpPr/>
            <p:nvPr userDrawn="1"/>
          </p:nvSpPr>
          <p:spPr>
            <a:xfrm>
              <a:off x="2555365" y="1211263"/>
              <a:ext cx="900000" cy="720000"/>
            </a:xfrm>
            <a:prstGeom prst="rect">
              <a:avLst/>
            </a:prstGeom>
            <a:solidFill>
              <a:srgbClr val="005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Medium Blue</a:t>
              </a:r>
            </a:p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0 / 94 / 184</a:t>
              </a:r>
            </a:p>
          </p:txBody>
        </p:sp>
        <p:sp>
          <p:nvSpPr>
            <p:cNvPr id="58" name="Rectangle 57"/>
            <p:cNvSpPr/>
            <p:nvPr userDrawn="1"/>
          </p:nvSpPr>
          <p:spPr>
            <a:xfrm>
              <a:off x="3544185" y="1211263"/>
              <a:ext cx="900000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Light Blue</a:t>
              </a:r>
            </a:p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0 / 145 / 218</a:t>
              </a:r>
            </a:p>
          </p:txBody>
        </p:sp>
        <p:sp>
          <p:nvSpPr>
            <p:cNvPr id="59" name="Rectangle 58"/>
            <p:cNvSpPr/>
            <p:nvPr userDrawn="1"/>
          </p:nvSpPr>
          <p:spPr>
            <a:xfrm>
              <a:off x="1566545" y="2257893"/>
              <a:ext cx="900000" cy="720000"/>
            </a:xfrm>
            <a:prstGeom prst="rect">
              <a:avLst/>
            </a:prstGeom>
            <a:solidFill>
              <a:srgbClr val="4836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>
                  <a:solidFill>
                    <a:schemeClr val="bg1"/>
                  </a:solidFill>
                </a:rPr>
                <a:t>Violet</a:t>
              </a:r>
            </a:p>
            <a:p>
              <a:pPr algn="ctr"/>
              <a:r>
                <a:rPr lang="en-GB" sz="900">
                  <a:solidFill>
                    <a:schemeClr val="bg1"/>
                  </a:solidFill>
                </a:rPr>
                <a:t>72 / 54 / 152</a:t>
              </a:r>
              <a:endParaRPr lang="en-GB" sz="900" dirty="0">
                <a:solidFill>
                  <a:schemeClr val="bg1"/>
                </a:solidFill>
              </a:endParaRPr>
            </a:p>
          </p:txBody>
        </p:sp>
        <p:sp>
          <p:nvSpPr>
            <p:cNvPr id="60" name="Rectangle 59"/>
            <p:cNvSpPr/>
            <p:nvPr userDrawn="1"/>
          </p:nvSpPr>
          <p:spPr>
            <a:xfrm>
              <a:off x="2555365" y="2257893"/>
              <a:ext cx="900000" cy="720000"/>
            </a:xfrm>
            <a:prstGeom prst="rect">
              <a:avLst/>
            </a:prstGeom>
            <a:solidFill>
              <a:srgbClr val="470A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Purple</a:t>
              </a:r>
            </a:p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71 / 10 / 104</a:t>
              </a:r>
            </a:p>
          </p:txBody>
        </p:sp>
        <p:sp>
          <p:nvSpPr>
            <p:cNvPr id="61" name="Rectangle 60"/>
            <p:cNvSpPr/>
            <p:nvPr userDrawn="1"/>
          </p:nvSpPr>
          <p:spPr>
            <a:xfrm>
              <a:off x="3544185" y="2257893"/>
              <a:ext cx="900000" cy="720000"/>
            </a:xfrm>
            <a:prstGeom prst="rect">
              <a:avLst/>
            </a:prstGeom>
            <a:solidFill>
              <a:srgbClr val="6D2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>
                  <a:solidFill>
                    <a:schemeClr val="bg1"/>
                  </a:solidFill>
                </a:rPr>
                <a:t>Light Purple</a:t>
              </a:r>
            </a:p>
            <a:p>
              <a:pPr algn="ctr"/>
              <a:r>
                <a:rPr lang="en-GB" sz="900">
                  <a:solidFill>
                    <a:schemeClr val="bg1"/>
                  </a:solidFill>
                </a:rPr>
                <a:t>109 / 32 / 119</a:t>
              </a:r>
              <a:endParaRPr lang="en-GB" sz="900" dirty="0">
                <a:solidFill>
                  <a:schemeClr val="bg1"/>
                </a:solidFill>
              </a:endParaRPr>
            </a:p>
          </p:txBody>
        </p:sp>
        <p:sp>
          <p:nvSpPr>
            <p:cNvPr id="62" name="Rectangle 61"/>
            <p:cNvSpPr/>
            <p:nvPr userDrawn="1"/>
          </p:nvSpPr>
          <p:spPr>
            <a:xfrm>
              <a:off x="4533005" y="2257893"/>
              <a:ext cx="900000" cy="720000"/>
            </a:xfrm>
            <a:prstGeom prst="rect">
              <a:avLst/>
            </a:prstGeom>
            <a:solidFill>
              <a:srgbClr val="00A3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>
                  <a:solidFill>
                    <a:schemeClr val="bg1"/>
                  </a:solidFill>
                </a:rPr>
                <a:t>Green</a:t>
              </a:r>
            </a:p>
            <a:p>
              <a:pPr algn="ctr"/>
              <a:r>
                <a:rPr lang="en-GB" sz="900">
                  <a:solidFill>
                    <a:schemeClr val="bg1"/>
                  </a:solidFill>
                </a:rPr>
                <a:t>0 / 163 / 161</a:t>
              </a:r>
              <a:endParaRPr lang="en-GB" sz="900" dirty="0">
                <a:solidFill>
                  <a:schemeClr val="bg1"/>
                </a:solidFill>
              </a:endParaRPr>
            </a:p>
          </p:txBody>
        </p:sp>
        <p:sp>
          <p:nvSpPr>
            <p:cNvPr id="63" name="Rectangle 62"/>
            <p:cNvSpPr/>
            <p:nvPr userDrawn="1"/>
          </p:nvSpPr>
          <p:spPr>
            <a:xfrm>
              <a:off x="1566545" y="3304523"/>
              <a:ext cx="900000" cy="720000"/>
            </a:xfrm>
            <a:prstGeom prst="rect">
              <a:avLst/>
            </a:prstGeom>
            <a:solidFill>
              <a:srgbClr val="009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Dark Green</a:t>
              </a:r>
            </a:p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0 / 154 / 68</a:t>
              </a:r>
            </a:p>
          </p:txBody>
        </p:sp>
        <p:sp>
          <p:nvSpPr>
            <p:cNvPr id="64" name="Rectangle 63"/>
            <p:cNvSpPr/>
            <p:nvPr userDrawn="1"/>
          </p:nvSpPr>
          <p:spPr>
            <a:xfrm>
              <a:off x="2555365" y="3304523"/>
              <a:ext cx="900000" cy="720000"/>
            </a:xfrm>
            <a:prstGeom prst="rect">
              <a:avLst/>
            </a:prstGeom>
            <a:solidFill>
              <a:srgbClr val="43B0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>
                  <a:solidFill>
                    <a:schemeClr val="bg1"/>
                  </a:solidFill>
                </a:rPr>
                <a:t>Light Green</a:t>
              </a:r>
            </a:p>
            <a:p>
              <a:pPr algn="ctr"/>
              <a:r>
                <a:rPr lang="en-GB" sz="900">
                  <a:solidFill>
                    <a:schemeClr val="bg1"/>
                  </a:solidFill>
                </a:rPr>
                <a:t>67 / 176 / 42</a:t>
              </a:r>
              <a:endParaRPr lang="en-GB" sz="900" dirty="0">
                <a:solidFill>
                  <a:schemeClr val="bg1"/>
                </a:solidFill>
              </a:endParaRPr>
            </a:p>
          </p:txBody>
        </p:sp>
        <p:sp>
          <p:nvSpPr>
            <p:cNvPr id="65" name="Rectangle 64"/>
            <p:cNvSpPr/>
            <p:nvPr userDrawn="1"/>
          </p:nvSpPr>
          <p:spPr>
            <a:xfrm>
              <a:off x="3544185" y="3304523"/>
              <a:ext cx="900000" cy="720000"/>
            </a:xfrm>
            <a:prstGeom prst="rect">
              <a:avLst/>
            </a:prstGeom>
            <a:solidFill>
              <a:srgbClr val="EAA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>
                  <a:solidFill>
                    <a:schemeClr val="bg1"/>
                  </a:solidFill>
                </a:rPr>
                <a:t>Yellow</a:t>
              </a:r>
            </a:p>
            <a:p>
              <a:pPr algn="ctr"/>
              <a:r>
                <a:rPr lang="en-GB" sz="900">
                  <a:solidFill>
                    <a:schemeClr val="bg1"/>
                  </a:solidFill>
                </a:rPr>
                <a:t>234 / 170 / 0</a:t>
              </a:r>
              <a:endParaRPr lang="en-GB" sz="900" dirty="0">
                <a:solidFill>
                  <a:schemeClr val="bg1"/>
                </a:solidFill>
              </a:endParaRPr>
            </a:p>
          </p:txBody>
        </p:sp>
        <p:sp>
          <p:nvSpPr>
            <p:cNvPr id="66" name="Rectangle 65"/>
            <p:cNvSpPr/>
            <p:nvPr userDrawn="1"/>
          </p:nvSpPr>
          <p:spPr>
            <a:xfrm>
              <a:off x="4533005" y="3304523"/>
              <a:ext cx="900000" cy="720000"/>
            </a:xfrm>
            <a:prstGeom prst="rect">
              <a:avLst/>
            </a:prstGeom>
            <a:solidFill>
              <a:srgbClr val="F68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Orange</a:t>
              </a:r>
            </a:p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246 / 141 / 46</a:t>
              </a:r>
            </a:p>
          </p:txBody>
        </p:sp>
        <p:sp>
          <p:nvSpPr>
            <p:cNvPr id="67" name="Rectangle 66"/>
            <p:cNvSpPr/>
            <p:nvPr userDrawn="1"/>
          </p:nvSpPr>
          <p:spPr>
            <a:xfrm>
              <a:off x="5521825" y="3304523"/>
              <a:ext cx="900000" cy="720000"/>
            </a:xfrm>
            <a:prstGeom prst="rect">
              <a:avLst/>
            </a:prstGeom>
            <a:solidFill>
              <a:srgbClr val="BC2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>
                  <a:solidFill>
                    <a:schemeClr val="bg1"/>
                  </a:solidFill>
                </a:rPr>
                <a:t>Red</a:t>
              </a:r>
            </a:p>
            <a:p>
              <a:pPr algn="ctr"/>
              <a:r>
                <a:rPr lang="en-GB" sz="900">
                  <a:solidFill>
                    <a:schemeClr val="bg1"/>
                  </a:solidFill>
                </a:rPr>
                <a:t>188 / 32 / 75</a:t>
              </a:r>
              <a:endParaRPr lang="en-GB" sz="900" dirty="0">
                <a:solidFill>
                  <a:schemeClr val="bg1"/>
                </a:solidFill>
              </a:endParaRPr>
            </a:p>
          </p:txBody>
        </p:sp>
        <p:sp>
          <p:nvSpPr>
            <p:cNvPr id="68" name="Rectangle 67"/>
            <p:cNvSpPr/>
            <p:nvPr userDrawn="1"/>
          </p:nvSpPr>
          <p:spPr>
            <a:xfrm>
              <a:off x="6510645" y="3304523"/>
              <a:ext cx="900000" cy="720000"/>
            </a:xfrm>
            <a:prstGeom prst="rect">
              <a:avLst/>
            </a:prstGeom>
            <a:solidFill>
              <a:srgbClr val="C600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Pink</a:t>
              </a:r>
            </a:p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198 / 0 / 126</a:t>
              </a:r>
            </a:p>
          </p:txBody>
        </p:sp>
        <p:sp>
          <p:nvSpPr>
            <p:cNvPr id="69" name="Rectangle 68"/>
            <p:cNvSpPr/>
            <p:nvPr userDrawn="1"/>
          </p:nvSpPr>
          <p:spPr>
            <a:xfrm>
              <a:off x="1566545" y="4285386"/>
              <a:ext cx="900000" cy="720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>
                  <a:solidFill>
                    <a:schemeClr val="bg1"/>
                  </a:solidFill>
                </a:rPr>
                <a:t>KPMG Blue</a:t>
              </a:r>
            </a:p>
            <a:p>
              <a:pPr algn="ctr"/>
              <a:r>
                <a:rPr lang="en-GB" sz="900">
                  <a:solidFill>
                    <a:schemeClr val="bg1"/>
                  </a:solidFill>
                </a:rPr>
                <a:t>0 / 51 / 141</a:t>
              </a:r>
              <a:endParaRPr lang="en-GB" sz="900" dirty="0">
                <a:solidFill>
                  <a:schemeClr val="bg1"/>
                </a:solidFill>
              </a:endParaRPr>
            </a:p>
          </p:txBody>
        </p:sp>
        <p:sp>
          <p:nvSpPr>
            <p:cNvPr id="70" name="Rectangle 69"/>
            <p:cNvSpPr/>
            <p:nvPr userDrawn="1"/>
          </p:nvSpPr>
          <p:spPr>
            <a:xfrm>
              <a:off x="4533005" y="4285386"/>
              <a:ext cx="900000" cy="720000"/>
            </a:xfrm>
            <a:prstGeom prst="rect">
              <a:avLst/>
            </a:prstGeom>
            <a:solidFill>
              <a:srgbClr val="005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Medium Blue</a:t>
              </a:r>
            </a:p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0 / 94 / 184</a:t>
              </a:r>
            </a:p>
          </p:txBody>
        </p:sp>
        <p:sp>
          <p:nvSpPr>
            <p:cNvPr id="71" name="Rectangle 70"/>
            <p:cNvSpPr/>
            <p:nvPr userDrawn="1"/>
          </p:nvSpPr>
          <p:spPr>
            <a:xfrm>
              <a:off x="2555365" y="4285386"/>
              <a:ext cx="900000" cy="72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>
                  <a:solidFill>
                    <a:schemeClr val="bg1"/>
                  </a:solidFill>
                </a:rPr>
                <a:t>Light Blue</a:t>
              </a:r>
            </a:p>
            <a:p>
              <a:pPr algn="ctr"/>
              <a:r>
                <a:rPr lang="en-GB" sz="900">
                  <a:solidFill>
                    <a:schemeClr val="bg1"/>
                  </a:solidFill>
                </a:rPr>
                <a:t>0 / 145 / 218</a:t>
              </a:r>
              <a:endParaRPr lang="en-GB" sz="900" dirty="0">
                <a:solidFill>
                  <a:schemeClr val="bg1"/>
                </a:solidFill>
              </a:endParaRPr>
            </a:p>
          </p:txBody>
        </p:sp>
        <p:sp>
          <p:nvSpPr>
            <p:cNvPr id="72" name="Rectangle 71"/>
            <p:cNvSpPr/>
            <p:nvPr userDrawn="1"/>
          </p:nvSpPr>
          <p:spPr>
            <a:xfrm>
              <a:off x="3544185" y="4285386"/>
              <a:ext cx="900000" cy="720000"/>
            </a:xfrm>
            <a:prstGeom prst="rect">
              <a:avLst/>
            </a:prstGeom>
            <a:solidFill>
              <a:srgbClr val="6D2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>
                  <a:solidFill>
                    <a:schemeClr val="bg1"/>
                  </a:solidFill>
                </a:rPr>
                <a:t>Light Purple</a:t>
              </a:r>
            </a:p>
            <a:p>
              <a:pPr algn="ctr"/>
              <a:r>
                <a:rPr lang="en-GB" sz="900">
                  <a:solidFill>
                    <a:schemeClr val="bg1"/>
                  </a:solidFill>
                </a:rPr>
                <a:t>109 / 32 / 119</a:t>
              </a:r>
              <a:endParaRPr lang="en-GB" sz="900" dirty="0">
                <a:solidFill>
                  <a:schemeClr val="bg1"/>
                </a:solidFill>
              </a:endParaRPr>
            </a:p>
          </p:txBody>
        </p:sp>
        <p:sp>
          <p:nvSpPr>
            <p:cNvPr id="73" name="Rectangle 72"/>
            <p:cNvSpPr/>
            <p:nvPr userDrawn="1"/>
          </p:nvSpPr>
          <p:spPr>
            <a:xfrm>
              <a:off x="5521825" y="4285386"/>
              <a:ext cx="900000" cy="720000"/>
            </a:xfrm>
            <a:prstGeom prst="rect">
              <a:avLst/>
            </a:prstGeom>
            <a:solidFill>
              <a:srgbClr val="00A3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>
                  <a:solidFill>
                    <a:schemeClr val="bg1"/>
                  </a:solidFill>
                </a:rPr>
                <a:t>Green</a:t>
              </a:r>
            </a:p>
            <a:p>
              <a:pPr algn="ctr"/>
              <a:r>
                <a:rPr lang="en-GB" sz="900">
                  <a:solidFill>
                    <a:schemeClr val="bg1"/>
                  </a:solidFill>
                </a:rPr>
                <a:t>0 / 163 / 161</a:t>
              </a:r>
              <a:endParaRPr lang="en-GB" sz="900" dirty="0">
                <a:solidFill>
                  <a:schemeClr val="bg1"/>
                </a:solidFill>
              </a:endParaRPr>
            </a:p>
          </p:txBody>
        </p:sp>
        <p:sp>
          <p:nvSpPr>
            <p:cNvPr id="74" name="Rectangle 73"/>
            <p:cNvSpPr/>
            <p:nvPr userDrawn="1"/>
          </p:nvSpPr>
          <p:spPr>
            <a:xfrm>
              <a:off x="7499463" y="4285386"/>
              <a:ext cx="900000" cy="720000"/>
            </a:xfrm>
            <a:prstGeom prst="rect">
              <a:avLst/>
            </a:prstGeom>
            <a:solidFill>
              <a:srgbClr val="43B0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Light Green</a:t>
              </a:r>
            </a:p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67 / 176 / 42</a:t>
              </a:r>
            </a:p>
          </p:txBody>
        </p:sp>
        <p:sp>
          <p:nvSpPr>
            <p:cNvPr id="75" name="Rectangle 74"/>
            <p:cNvSpPr/>
            <p:nvPr userDrawn="1"/>
          </p:nvSpPr>
          <p:spPr>
            <a:xfrm>
              <a:off x="6510645" y="4285386"/>
              <a:ext cx="900000" cy="720000"/>
            </a:xfrm>
            <a:prstGeom prst="rect">
              <a:avLst/>
            </a:prstGeom>
            <a:solidFill>
              <a:srgbClr val="EAA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>
                  <a:solidFill>
                    <a:schemeClr val="bg1"/>
                  </a:solidFill>
                </a:rPr>
                <a:t>Yellow</a:t>
              </a:r>
            </a:p>
            <a:p>
              <a:pPr algn="ctr"/>
              <a:r>
                <a:rPr lang="en-GB" sz="900">
                  <a:solidFill>
                    <a:schemeClr val="bg1"/>
                  </a:solidFill>
                </a:rPr>
                <a:t>234 / 170 / 0</a:t>
              </a:r>
              <a:endParaRPr lang="en-GB" sz="900" dirty="0">
                <a:solidFill>
                  <a:schemeClr val="bg1"/>
                </a:solidFill>
              </a:endParaRPr>
            </a:p>
          </p:txBody>
        </p:sp>
        <p:sp>
          <p:nvSpPr>
            <p:cNvPr id="76" name="Rectangle 75"/>
            <p:cNvSpPr/>
            <p:nvPr userDrawn="1"/>
          </p:nvSpPr>
          <p:spPr>
            <a:xfrm>
              <a:off x="1566545" y="5085488"/>
              <a:ext cx="900000" cy="720000"/>
            </a:xfrm>
            <a:prstGeom prst="rect">
              <a:avLst/>
            </a:prstGeom>
            <a:solidFill>
              <a:srgbClr val="C600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Pink</a:t>
              </a:r>
            </a:p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198 / 0 / 126</a:t>
              </a:r>
            </a:p>
          </p:txBody>
        </p:sp>
        <p:sp>
          <p:nvSpPr>
            <p:cNvPr id="77" name="Rectangle 76"/>
            <p:cNvSpPr/>
            <p:nvPr userDrawn="1"/>
          </p:nvSpPr>
          <p:spPr>
            <a:xfrm>
              <a:off x="2555365" y="5085488"/>
              <a:ext cx="900000" cy="720000"/>
            </a:xfrm>
            <a:prstGeom prst="rect">
              <a:avLst/>
            </a:prstGeom>
            <a:solidFill>
              <a:srgbClr val="753F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Dark</a:t>
              </a:r>
              <a:r>
                <a:rPr lang="en-GB" sz="900" baseline="0" dirty="0">
                  <a:solidFill>
                    <a:schemeClr val="bg1"/>
                  </a:solidFill>
                </a:rPr>
                <a:t> Brown</a:t>
              </a:r>
            </a:p>
            <a:p>
              <a:pPr algn="ctr"/>
              <a:r>
                <a:rPr lang="en-GB" sz="900" baseline="0" dirty="0">
                  <a:solidFill>
                    <a:schemeClr val="bg1"/>
                  </a:solidFill>
                </a:rPr>
                <a:t>117 / 63 / 25</a:t>
              </a:r>
              <a:endParaRPr lang="en-GB" sz="900" dirty="0">
                <a:solidFill>
                  <a:schemeClr val="bg1"/>
                </a:solidFill>
              </a:endParaRPr>
            </a:p>
          </p:txBody>
        </p:sp>
        <p:sp>
          <p:nvSpPr>
            <p:cNvPr id="78" name="Rectangle 77"/>
            <p:cNvSpPr/>
            <p:nvPr userDrawn="1"/>
          </p:nvSpPr>
          <p:spPr>
            <a:xfrm>
              <a:off x="3544185" y="5085488"/>
              <a:ext cx="900000" cy="720000"/>
            </a:xfrm>
            <a:prstGeom prst="rect">
              <a:avLst/>
            </a:prstGeom>
            <a:solidFill>
              <a:srgbClr val="9B64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Light </a:t>
              </a:r>
              <a:r>
                <a:rPr lang="en-GB" sz="900" baseline="0" dirty="0">
                  <a:solidFill>
                    <a:schemeClr val="bg1"/>
                  </a:solidFill>
                </a:rPr>
                <a:t>Brown</a:t>
              </a:r>
            </a:p>
            <a:p>
              <a:pPr algn="ctr"/>
              <a:r>
                <a:rPr lang="en-GB" sz="900" baseline="0" dirty="0">
                  <a:solidFill>
                    <a:schemeClr val="bg1"/>
                  </a:solidFill>
                </a:rPr>
                <a:t>155 / 100 / 46</a:t>
              </a:r>
              <a:endParaRPr lang="en-GB" sz="900" dirty="0">
                <a:solidFill>
                  <a:schemeClr val="bg1"/>
                </a:solidFill>
              </a:endParaRPr>
            </a:p>
          </p:txBody>
        </p:sp>
        <p:sp>
          <p:nvSpPr>
            <p:cNvPr id="79" name="Rectangle 78"/>
            <p:cNvSpPr/>
            <p:nvPr userDrawn="1"/>
          </p:nvSpPr>
          <p:spPr>
            <a:xfrm>
              <a:off x="5521825" y="5085488"/>
              <a:ext cx="900000" cy="720000"/>
            </a:xfrm>
            <a:prstGeom prst="rect">
              <a:avLst/>
            </a:prstGeom>
            <a:solidFill>
              <a:srgbClr val="E3BC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Beige</a:t>
              </a:r>
            </a:p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227 / 188 / 159</a:t>
              </a:r>
            </a:p>
          </p:txBody>
        </p:sp>
        <p:sp>
          <p:nvSpPr>
            <p:cNvPr id="80" name="Rectangle 79"/>
            <p:cNvSpPr/>
            <p:nvPr userDrawn="1"/>
          </p:nvSpPr>
          <p:spPr>
            <a:xfrm>
              <a:off x="4533005" y="5085488"/>
              <a:ext cx="900000" cy="720000"/>
            </a:xfrm>
            <a:prstGeom prst="rect">
              <a:avLst/>
            </a:prstGeom>
            <a:solidFill>
              <a:srgbClr val="9D93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Olive</a:t>
              </a:r>
            </a:p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157 / 147 / 117</a:t>
              </a:r>
            </a:p>
          </p:txBody>
        </p:sp>
        <p:sp>
          <p:nvSpPr>
            <p:cNvPr id="81" name="Rectangle 80"/>
            <p:cNvSpPr/>
            <p:nvPr userDrawn="1"/>
          </p:nvSpPr>
          <p:spPr>
            <a:xfrm>
              <a:off x="6510645" y="5085488"/>
              <a:ext cx="900000" cy="720000"/>
            </a:xfrm>
            <a:prstGeom prst="rect">
              <a:avLst/>
            </a:prstGeom>
            <a:solidFill>
              <a:srgbClr val="E368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Light Pink</a:t>
              </a:r>
            </a:p>
            <a:p>
              <a:pPr algn="ctr"/>
              <a:r>
                <a:rPr lang="en-GB" sz="900" dirty="0">
                  <a:solidFill>
                    <a:schemeClr val="bg1"/>
                  </a:solidFill>
                </a:rPr>
                <a:t>227 / 104 /</a:t>
              </a:r>
              <a:r>
                <a:rPr lang="en-GB" sz="900" baseline="0" dirty="0">
                  <a:solidFill>
                    <a:schemeClr val="bg1"/>
                  </a:solidFill>
                </a:rPr>
                <a:t> 119</a:t>
              </a:r>
              <a:endParaRPr lang="en-GB" sz="900" dirty="0">
                <a:solidFill>
                  <a:schemeClr val="bg1"/>
                </a:solidFill>
              </a:endParaRPr>
            </a:p>
          </p:txBody>
        </p:sp>
        <p:sp>
          <p:nvSpPr>
            <p:cNvPr id="82" name="TextBox 81"/>
            <p:cNvSpPr txBox="1"/>
            <p:nvPr userDrawn="1"/>
          </p:nvSpPr>
          <p:spPr>
            <a:xfrm>
              <a:off x="752400" y="4285386"/>
              <a:ext cx="814145" cy="504825"/>
            </a:xfrm>
            <a:prstGeom prst="rect">
              <a:avLst/>
            </a:prstGeom>
            <a:noFill/>
          </p:spPr>
          <p:txBody>
            <a:bodyPr wrap="square" lIns="0" tIns="0" rIns="54007" bIns="0" rtlCol="0">
              <a:noAutofit/>
            </a:bodyPr>
            <a:lstStyle/>
            <a:p>
              <a:r>
                <a:rPr lang="en-GB" sz="1000" b="1" dirty="0">
                  <a:solidFill>
                    <a:schemeClr val="tx2"/>
                  </a:solidFill>
                </a:rPr>
                <a:t>Colour</a:t>
              </a:r>
              <a:r>
                <a:rPr lang="en-GB" sz="1000" b="1" baseline="0" dirty="0">
                  <a:solidFill>
                    <a:schemeClr val="tx2"/>
                  </a:solidFill>
                </a:rPr>
                <a:t> o</a:t>
              </a:r>
              <a:r>
                <a:rPr lang="en-GB" sz="1000" b="1" dirty="0">
                  <a:solidFill>
                    <a:schemeClr val="tx2"/>
                  </a:solidFill>
                </a:rPr>
                <a:t>rder for graphs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361403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 userDrawn="1"/>
        </p:nvSpPr>
        <p:spPr>
          <a:xfrm>
            <a:off x="3" y="0"/>
            <a:ext cx="810022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</p:spPr>
        <p:txBody>
          <a:bodyPr wrap="square" lIns="0" tIns="0" rIns="0" bIns="0" rtlCol="0">
            <a:noAutofit/>
          </a:bodyPr>
          <a:lstStyle/>
          <a:p>
            <a:endParaRPr sz="14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Freeform 19"/>
          <p:cNvSpPr>
            <a:spLocks noEditPoints="1"/>
          </p:cNvSpPr>
          <p:nvPr userDrawn="1"/>
        </p:nvSpPr>
        <p:spPr bwMode="auto">
          <a:xfrm>
            <a:off x="1716000" y="452296"/>
            <a:ext cx="842400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716001" y="5634831"/>
            <a:ext cx="7383418" cy="169277"/>
          </a:xfrm>
        </p:spPr>
        <p:txBody>
          <a:bodyPr>
            <a:noAutofit/>
          </a:bodyPr>
          <a:lstStyle>
            <a:lvl1pPr>
              <a:buFontTx/>
              <a:buNone/>
              <a:defRPr sz="1100" b="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3pPr>
            <a:lvl4pPr marL="3456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4pPr>
            <a:lvl5pPr marL="5400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519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26" Type="http://schemas.openxmlformats.org/officeDocument/2006/relationships/slideLayout" Target="../slideLayouts/slideLayout58.xml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5" Type="http://schemas.openxmlformats.org/officeDocument/2006/relationships/slideLayout" Target="../slideLayouts/slideLayout57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29" Type="http://schemas.openxmlformats.org/officeDocument/2006/relationships/slideLayout" Target="../slideLayouts/slideLayout61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55.xml"/><Relationship Id="rId28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31" Type="http://schemas.openxmlformats.org/officeDocument/2006/relationships/tags" Target="../tags/tag3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Relationship Id="rId27" Type="http://schemas.openxmlformats.org/officeDocument/2006/relationships/slideLayout" Target="../slideLayouts/slideLayout59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5600" y="451575"/>
            <a:ext cx="8254800" cy="723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5600" y="1422400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Shape 8"/>
          <p:cNvSpPr txBox="1">
            <a:spLocks/>
          </p:cNvSpPr>
          <p:nvPr userDrawn="1"/>
        </p:nvSpPr>
        <p:spPr>
          <a:xfrm>
            <a:off x="8701088" y="6320118"/>
            <a:ext cx="390050" cy="149412"/>
          </a:xfrm>
          <a:prstGeom prst="rect">
            <a:avLst/>
          </a:prstGeom>
        </p:spPr>
        <p:txBody>
          <a:bodyPr lIns="0" tIns="0" rIns="0" bIns="0" anchor="t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US" sz="900" smtClean="0">
                <a:solidFill>
                  <a:schemeClr val="tx2"/>
                </a:solidFill>
                <a:latin typeface="+mn-lt"/>
                <a:ea typeface="Arial"/>
                <a:cs typeface="Arial" panose="020B0604020202020204" pitchFamily="34" charset="0"/>
              </a:rPr>
              <a:pPr algn="r"/>
              <a:t>‹#›</a:t>
            </a:fld>
            <a:endParaRPr lang="en-US" sz="900" dirty="0">
              <a:solidFill>
                <a:schemeClr val="tx2"/>
              </a:solidFill>
              <a:latin typeface="+mn-lt"/>
              <a:ea typeface="Arial"/>
              <a:cs typeface="Arial" panose="020B0604020202020204" pitchFamily="34" charset="0"/>
            </a:endParaRPr>
          </a:p>
        </p:txBody>
      </p:sp>
      <p:sp>
        <p:nvSpPr>
          <p:cNvPr id="27" name="Freeform 19"/>
          <p:cNvSpPr>
            <a:spLocks noEditPoints="1"/>
          </p:cNvSpPr>
          <p:nvPr userDrawn="1"/>
        </p:nvSpPr>
        <p:spPr bwMode="auto">
          <a:xfrm>
            <a:off x="815340" y="6320118"/>
            <a:ext cx="424800" cy="172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4F13A5-45C5-4A31-BBF4-69A019164C2F}"/>
              </a:ext>
            </a:extLst>
          </p:cNvPr>
          <p:cNvSpPr txBox="1"/>
          <p:nvPr userDrawn="1">
            <p:custDataLst>
              <p:tags r:id="rId34"/>
            </p:custDataLst>
          </p:nvPr>
        </p:nvSpPr>
        <p:spPr>
          <a:xfrm>
            <a:off x="1875900" y="6320118"/>
            <a:ext cx="6302400" cy="370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6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© 2022 KPMG </a:t>
            </a:r>
            <a:r>
              <a:rPr lang="sr-Latn-RS" sz="600" kern="1200" dirty="0" err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d.o.o</a:t>
            </a:r>
            <a:r>
              <a:rPr lang="sr-Latn-RS" sz="6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. Beograd, srpsko društvo s ograničenom odgovornošću i firma članica KPMG globalne organizacije nezavisnih firmi članica povezanih sa KPMG </a:t>
            </a:r>
            <a:r>
              <a:rPr lang="sr-Latn-RS" sz="600" kern="1200" dirty="0" err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International</a:t>
            </a:r>
            <a:r>
              <a:rPr lang="sr-Latn-RS" sz="6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sr-Latn-RS" sz="600" kern="1200" dirty="0" err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Limited</a:t>
            </a:r>
            <a:r>
              <a:rPr lang="sr-Latn-RS" sz="6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, privatnim engleskim društvom ograničenim garancijom. Sva prava zaštićena. </a:t>
            </a:r>
            <a:endParaRPr lang="en-US" sz="600" kern="12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cs"/>
            </a:endParaRPr>
          </a:p>
          <a:p>
            <a:pPr algn="just"/>
            <a:endParaRPr lang="en-US" sz="600" dirty="0">
              <a:solidFill>
                <a:schemeClr val="bg1">
                  <a:lumMod val="65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1449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07" r:id="rId9"/>
    <p:sldLayoutId id="2147483708" r:id="rId10"/>
    <p:sldLayoutId id="2147483681" r:id="rId11"/>
    <p:sldLayoutId id="2147483666" r:id="rId12"/>
    <p:sldLayoutId id="2147483705" r:id="rId13"/>
    <p:sldLayoutId id="2147483689" r:id="rId14"/>
    <p:sldLayoutId id="2147483690" r:id="rId15"/>
    <p:sldLayoutId id="2147483692" r:id="rId16"/>
    <p:sldLayoutId id="2147483693" r:id="rId17"/>
    <p:sldLayoutId id="2147483694" r:id="rId18"/>
    <p:sldLayoutId id="2147483695" r:id="rId19"/>
    <p:sldLayoutId id="2147483701" r:id="rId20"/>
    <p:sldLayoutId id="2147483697" r:id="rId21"/>
    <p:sldLayoutId id="2147483698" r:id="rId22"/>
    <p:sldLayoutId id="2147483699" r:id="rId23"/>
    <p:sldLayoutId id="2147483711" r:id="rId24"/>
    <p:sldLayoutId id="2147483712" r:id="rId25"/>
    <p:sldLayoutId id="2147483706" r:id="rId26"/>
    <p:sldLayoutId id="2147483682" r:id="rId27"/>
    <p:sldLayoutId id="2147483683" r:id="rId28"/>
    <p:sldLayoutId id="2147483684" r:id="rId29"/>
    <p:sldLayoutId id="2147483685" r:id="rId30"/>
    <p:sldLayoutId id="2147483667" r:id="rId31"/>
    <p:sldLayoutId id="2147483751" r:id="rId32"/>
  </p:sldLayoutIdLst>
  <p:txStyles>
    <p:titleStyle>
      <a:lvl1pPr algn="l" defTabSz="914400" rtl="0" eaLnBrk="1" latinLnBrk="0" hangingPunct="1">
        <a:lnSpc>
          <a:spcPct val="70000"/>
        </a:lnSpc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Tx/>
        <a:buNone/>
        <a:defRPr sz="10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Tx/>
        <a:buNone/>
        <a:defRPr sz="1000" kern="1200">
          <a:solidFill>
            <a:schemeClr val="tx2"/>
          </a:solidFill>
          <a:latin typeface="+mn-lt"/>
          <a:ea typeface="+mn-ea"/>
          <a:cs typeface="+mn-cs"/>
        </a:defRPr>
      </a:lvl2pPr>
      <a:lvl3pPr marL="21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—"/>
        <a:defRPr sz="1000" kern="1200">
          <a:solidFill>
            <a:schemeClr val="tx2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-"/>
        <a:defRPr sz="1000" kern="1200">
          <a:solidFill>
            <a:schemeClr val="tx2"/>
          </a:solidFill>
          <a:latin typeface="+mn-lt"/>
          <a:ea typeface="+mn-ea"/>
          <a:cs typeface="+mn-cs"/>
        </a:defRPr>
      </a:lvl4pPr>
      <a:lvl5pPr marL="57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—"/>
        <a:defRPr sz="10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720000" indent="-14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-"/>
        <a:defRPr sz="1000" kern="1200">
          <a:solidFill>
            <a:schemeClr val="tx2"/>
          </a:solidFill>
          <a:latin typeface="+mn-lt"/>
          <a:ea typeface="+mn-ea"/>
          <a:cs typeface="+mn-cs"/>
        </a:defRPr>
      </a:lvl6pPr>
      <a:lvl7pPr marL="93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—"/>
        <a:defRPr sz="1000" kern="1200">
          <a:solidFill>
            <a:schemeClr val="tx2"/>
          </a:solidFill>
          <a:latin typeface="+mn-lt"/>
          <a:ea typeface="+mn-ea"/>
          <a:cs typeface="+mn-cs"/>
        </a:defRPr>
      </a:lvl7pPr>
      <a:lvl8pPr marL="1080000" indent="-14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-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93" userDrawn="1">
          <p15:clr>
            <a:srgbClr val="F26B43"/>
          </p15:clr>
        </p15:guide>
        <p15:guide id="2" pos="513" userDrawn="1">
          <p15:clr>
            <a:srgbClr val="F26B43"/>
          </p15:clr>
        </p15:guide>
        <p15:guide id="3" pos="5727" userDrawn="1">
          <p15:clr>
            <a:srgbClr val="F26B43"/>
          </p15:clr>
        </p15:guide>
        <p15:guide id="4" orient="horz" pos="742" userDrawn="1">
          <p15:clr>
            <a:srgbClr val="F26B43"/>
          </p15:clr>
        </p15:guide>
        <p15:guide id="6" orient="horz" pos="279" userDrawn="1">
          <p15:clr>
            <a:srgbClr val="F26B43"/>
          </p15:clr>
        </p15:guide>
        <p15:guide id="7" orient="horz" pos="8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5100" y="432000"/>
            <a:ext cx="8275800" cy="51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5100" y="1209600"/>
            <a:ext cx="8275800" cy="4582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Freeform 19"/>
          <p:cNvSpPr>
            <a:spLocks noEditPoints="1"/>
          </p:cNvSpPr>
          <p:nvPr userDrawn="1"/>
        </p:nvSpPr>
        <p:spPr bwMode="auto">
          <a:xfrm>
            <a:off x="809508" y="6320118"/>
            <a:ext cx="460200" cy="172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29" name="Shape 8"/>
          <p:cNvSpPr txBox="1">
            <a:spLocks/>
          </p:cNvSpPr>
          <p:nvPr userDrawn="1"/>
        </p:nvSpPr>
        <p:spPr>
          <a:xfrm>
            <a:off x="7789827" y="6320118"/>
            <a:ext cx="1301311" cy="149412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US" sz="1000" smtClean="0">
                <a:solidFill>
                  <a:schemeClr val="tx2"/>
                </a:solidFill>
                <a:latin typeface="+mn-lt"/>
                <a:ea typeface="Arial"/>
                <a:cs typeface="Arial" panose="020B0604020202020204" pitchFamily="34" charset="0"/>
              </a:rPr>
              <a:pPr algn="r"/>
              <a:t>‹#›</a:t>
            </a:fld>
            <a:endParaRPr lang="en-US" sz="1000" dirty="0">
              <a:solidFill>
                <a:schemeClr val="tx2"/>
              </a:solidFill>
              <a:latin typeface="+mn-lt"/>
              <a:ea typeface="Arial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 userDrawn="1">
            <p:custDataLst>
              <p:tags r:id="rId31"/>
            </p:custDataLst>
          </p:nvPr>
        </p:nvSpPr>
        <p:spPr>
          <a:xfrm>
            <a:off x="1875900" y="6320118"/>
            <a:ext cx="6302400" cy="370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6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© 2022 KPMG </a:t>
            </a:r>
            <a:r>
              <a:rPr lang="sr-Latn-RS" sz="600" kern="1200" dirty="0" err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d.o.o</a:t>
            </a:r>
            <a:r>
              <a:rPr lang="sr-Latn-RS" sz="6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. Beograd, srpsko društvo s ograničenom odgovornošću i firma članica KPMG globalne organizacije nezavisnih firmi članica povezanih sa KPMG </a:t>
            </a:r>
            <a:r>
              <a:rPr lang="sr-Latn-RS" sz="600" kern="1200" dirty="0" err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International</a:t>
            </a:r>
            <a:r>
              <a:rPr lang="sr-Latn-RS" sz="6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sr-Latn-RS" sz="600" kern="1200" dirty="0" err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Limited</a:t>
            </a:r>
            <a:r>
              <a:rPr lang="sr-Latn-RS" sz="6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, privatnim engleskim društvom ograničenim garancijom. Sva prava zaštićena. </a:t>
            </a:r>
            <a:endParaRPr lang="en-US" sz="600" kern="12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cs"/>
            </a:endParaRPr>
          </a:p>
          <a:p>
            <a:pPr algn="just"/>
            <a:endParaRPr lang="en-US" sz="600" dirty="0">
              <a:solidFill>
                <a:schemeClr val="bg1">
                  <a:lumMod val="65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8466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  <p:sldLayoutId id="2147483739" r:id="rId18"/>
    <p:sldLayoutId id="2147483740" r:id="rId19"/>
    <p:sldLayoutId id="2147483741" r:id="rId20"/>
    <p:sldLayoutId id="2147483742" r:id="rId21"/>
    <p:sldLayoutId id="2147483743" r:id="rId22"/>
    <p:sldLayoutId id="2147483744" r:id="rId23"/>
    <p:sldLayoutId id="2147483745" r:id="rId24"/>
    <p:sldLayoutId id="2147483746" r:id="rId25"/>
    <p:sldLayoutId id="2147483747" r:id="rId26"/>
    <p:sldLayoutId id="2147483748" r:id="rId27"/>
    <p:sldLayoutId id="2147483749" r:id="rId28"/>
    <p:sldLayoutId id="2147483750" r:id="rId29"/>
  </p:sldLayoutIdLst>
  <p:txStyles>
    <p:titleStyle>
      <a:lvl1pPr algn="l" defTabSz="914400" rtl="0" eaLnBrk="1" latinLnBrk="0" hangingPunct="1">
        <a:lnSpc>
          <a:spcPct val="70000"/>
        </a:lnSpc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Tx/>
        <a:buNone/>
        <a:defRPr sz="15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Tx/>
        <a:buNone/>
        <a:defRPr sz="1500" kern="1200">
          <a:solidFill>
            <a:schemeClr val="tx2"/>
          </a:solidFill>
          <a:latin typeface="+mn-lt"/>
          <a:ea typeface="+mn-ea"/>
          <a:cs typeface="+mn-cs"/>
        </a:defRPr>
      </a:lvl2pPr>
      <a:lvl3pPr marL="288000" indent="-288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—"/>
        <a:defRPr sz="1500" kern="1200">
          <a:solidFill>
            <a:schemeClr val="tx2"/>
          </a:solidFill>
          <a:latin typeface="+mn-lt"/>
          <a:ea typeface="+mn-ea"/>
          <a:cs typeface="+mn-cs"/>
        </a:defRPr>
      </a:lvl3pPr>
      <a:lvl4pPr marL="432000" indent="-14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2"/>
          </a:solidFill>
          <a:latin typeface="+mn-lt"/>
          <a:ea typeface="+mn-ea"/>
          <a:cs typeface="+mn-cs"/>
        </a:defRPr>
      </a:lvl4pPr>
      <a:lvl5pPr marL="720000" indent="-288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—"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864000" indent="-14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2"/>
          </a:solidFill>
          <a:latin typeface="+mn-lt"/>
          <a:ea typeface="+mn-ea"/>
          <a:cs typeface="+mn-cs"/>
        </a:defRPr>
      </a:lvl6pPr>
      <a:lvl7pPr marL="1152000" indent="-288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—"/>
        <a:defRPr sz="1500" kern="1200">
          <a:solidFill>
            <a:schemeClr val="tx2"/>
          </a:solidFill>
          <a:latin typeface="+mn-lt"/>
          <a:ea typeface="+mn-ea"/>
          <a:cs typeface="+mn-cs"/>
        </a:defRPr>
      </a:lvl7pPr>
      <a:lvl8pPr marL="1296000" indent="-14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57">
          <p15:clr>
            <a:srgbClr val="F26B43"/>
          </p15:clr>
        </p15:guide>
        <p15:guide id="2" pos="470">
          <p15:clr>
            <a:srgbClr val="F26B43"/>
          </p15:clr>
        </p15:guide>
        <p15:guide id="3" pos="5291">
          <p15:clr>
            <a:srgbClr val="F26B43"/>
          </p15:clr>
        </p15:guide>
        <p15:guide id="4" orient="horz" pos="763">
          <p15:clr>
            <a:srgbClr val="F26B43"/>
          </p15:clr>
        </p15:guide>
        <p15:guide id="5" orient="horz" pos="608">
          <p15:clr>
            <a:srgbClr val="F26B43"/>
          </p15:clr>
        </p15:guide>
        <p15:guide id="6" orient="horz" pos="27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jfif"/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en-US" noProof="0" dirty="0"/>
            </a:br>
            <a:r>
              <a:rPr lang="sr-Latn-RS" noProof="0" dirty="0"/>
              <a:t>E-fakture</a:t>
            </a:r>
            <a:endParaRPr lang="en-US" noProof="0" dirty="0"/>
          </a:p>
        </p:txBody>
      </p:sp>
      <p:sp>
        <p:nvSpPr>
          <p:cNvPr id="5" name="Subtitle 4"/>
          <p:cNvSpPr>
            <a:spLocks noGrp="1"/>
          </p:cNvSpPr>
          <p:nvPr>
            <p:ph type="body" sz="quarter" idx="4294967295"/>
          </p:nvPr>
        </p:nvSpPr>
        <p:spPr>
          <a:xfrm>
            <a:off x="2215200" y="5497903"/>
            <a:ext cx="6686550" cy="1249162"/>
          </a:xfrm>
        </p:spPr>
        <p:txBody>
          <a:bodyPr/>
          <a:lstStyle/>
          <a:p>
            <a:pPr lvl="1"/>
            <a:r>
              <a:rPr lang="sr-Latn-RS" sz="1400" dirty="0">
                <a:solidFill>
                  <a:schemeClr val="bg1"/>
                </a:solidFill>
              </a:rPr>
              <a:t>KPMG Srbija, 22. mart 2022.</a:t>
            </a:r>
            <a:endParaRPr lang="en-US" sz="1400" noProof="0" dirty="0">
              <a:solidFill>
                <a:schemeClr val="bg1"/>
              </a:solidFill>
            </a:endParaRPr>
          </a:p>
        </p:txBody>
      </p:sp>
      <p:pic>
        <p:nvPicPr>
          <p:cNvPr id="6" name="Picture 5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B6CF28B1-9A04-44A7-9750-EC569B8074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128" y="3541734"/>
            <a:ext cx="3493047" cy="320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289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3166" y="2073513"/>
            <a:ext cx="6708000" cy="3510000"/>
          </a:xfrm>
        </p:spPr>
        <p:txBody>
          <a:bodyPr/>
          <a:lstStyle/>
          <a:p>
            <a:r>
              <a:rPr lang="sr-Latn-RS" noProof="0" dirty="0"/>
              <a:t>Uvodna razmatranja</a:t>
            </a:r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6E4EA9-125E-478C-A038-1272DA5629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75"/>
          <a:stretch/>
        </p:blipFill>
        <p:spPr>
          <a:xfrm>
            <a:off x="7303324" y="4655128"/>
            <a:ext cx="2521429" cy="200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999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25600" y="1426464"/>
            <a:ext cx="8254800" cy="4604400"/>
          </a:xfrm>
        </p:spPr>
        <p:txBody>
          <a:bodyPr/>
          <a:lstStyle/>
          <a:p>
            <a:pPr marL="290513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sr-Latn-RS" sz="1600" b="0" dirty="0"/>
              <a:t>Prisutan snažan trend implementacije modela e-fakturisanja</a:t>
            </a:r>
          </a:p>
          <a:p>
            <a:pPr marL="290513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sr-Latn-RS" sz="1600" b="0" dirty="0"/>
              <a:t>Na nivou EU unificiran standard elektronskog fakturisanja i uvedena obaveza e- fakturisanja za B2G transakcije (Direktiva 2014/55/EU)</a:t>
            </a:r>
          </a:p>
          <a:p>
            <a:pPr marL="290513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sr-Latn-RS" sz="1600" b="0" dirty="0"/>
              <a:t>Tendencija ka e-fakturisanju i za B2B i B2C transakcije</a:t>
            </a:r>
          </a:p>
          <a:p>
            <a:pPr marL="290513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sr-Latn-RS" sz="1600" b="0" dirty="0"/>
              <a:t>U Italiji uvedena obaveza e-fakturisanja za B2G, B2B i B2C transakcije</a:t>
            </a:r>
          </a:p>
          <a:p>
            <a:pPr marL="290513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sr-Latn-RS" sz="1600" b="0" dirty="0"/>
              <a:t>U Španiji je uvedena mogućnost e-fakturisanje u B2B transakcijama</a:t>
            </a:r>
          </a:p>
          <a:p>
            <a:pPr marL="290513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sr-Latn-RS" sz="1600" b="0" dirty="0"/>
              <a:t>Veliki broj država je usvojio zakonodavstvo koje predviđa fazno uvođenje modela e-fakturisanja (npr. Francuska, Albanija, Čile), dok je u drugim najavljena namera uvođenja modela e-fakturisanja i u toku je javna rasprava (npr. Nemačka, Bugarska, Poljska, Australija)</a:t>
            </a:r>
          </a:p>
          <a:p>
            <a:endParaRPr lang="en-GB" sz="16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E-fakturisanje – globalni pregled</a:t>
            </a: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5CB9143-CB68-41E1-8550-99B89F563F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761" y="4471989"/>
            <a:ext cx="2435639" cy="155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128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95C2813-D9C1-4105-BA83-22A9606ED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14" y="142720"/>
            <a:ext cx="9459571" cy="6572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576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70154" y="1426464"/>
            <a:ext cx="8257032" cy="4604400"/>
          </a:xfrm>
        </p:spPr>
        <p:txBody>
          <a:bodyPr/>
          <a:lstStyle/>
          <a:p>
            <a:pPr marL="182880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sr-Latn-RS" sz="1600" b="0" dirty="0"/>
              <a:t>Unapređenje transparentnosti G2G, B2G i B2B transakcija</a:t>
            </a:r>
          </a:p>
          <a:p>
            <a:pPr marL="182880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sr-Latn-RS" sz="1600" b="0" dirty="0"/>
              <a:t>Unapređenje pravne sigurnosti</a:t>
            </a:r>
          </a:p>
          <a:p>
            <a:pPr marL="182880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sr-Latn-RS" sz="1600" b="0" dirty="0"/>
              <a:t>Unapređenje vidljivosti PDV oporezivih transakcija</a:t>
            </a:r>
          </a:p>
          <a:p>
            <a:pPr marL="182880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sr-Latn-RS" sz="1600" b="0" dirty="0"/>
              <a:t>Umanjenje PDV jaza</a:t>
            </a:r>
          </a:p>
          <a:p>
            <a:pPr marL="182880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sr-Latn-RS" sz="1600" b="0" dirty="0"/>
              <a:t>Umanjenje rizika poreske evazije</a:t>
            </a:r>
          </a:p>
          <a:p>
            <a:pPr marL="182880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sr-Latn-RS" sz="1600" b="0" dirty="0"/>
              <a:t>Povećanje uspešnosti naplate poreza</a:t>
            </a:r>
          </a:p>
          <a:p>
            <a:pPr marL="182880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sr-Latn-RS" sz="1600" b="0" dirty="0"/>
              <a:t>Ušteda usled smanjenja troškova slanja, prijema i čuvanja faktura</a:t>
            </a:r>
          </a:p>
          <a:p>
            <a:pPr marL="182880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sr-Latn-RS" sz="1600" b="0" dirty="0"/>
              <a:t>Usklađivanje sa zahtevima propisa EU u oblasti elektronskog fakturisanja (standard elektronskog fakturisanja)</a:t>
            </a:r>
          </a:p>
          <a:p>
            <a:pPr marL="182880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sr-Latn-RS" sz="1600" b="0" dirty="0"/>
          </a:p>
          <a:p>
            <a:pPr marL="1543050" algn="just">
              <a:spcBef>
                <a:spcPts val="600"/>
              </a:spcBef>
            </a:pPr>
            <a:endParaRPr lang="sr-Latn-RS" sz="1600" b="0" dirty="0"/>
          </a:p>
          <a:p>
            <a:endParaRPr lang="sr-Latn-RS" sz="1600" b="0" dirty="0"/>
          </a:p>
          <a:p>
            <a:pPr marL="1221750" lvl="6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Deklarisani ciljevi</a:t>
            </a:r>
            <a:endParaRPr lang="en-US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E6109A-92DE-4885-ACAE-A8213BF5D6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12" t="14011" r="11029" b="12677"/>
          <a:stretch/>
        </p:blipFill>
        <p:spPr>
          <a:xfrm>
            <a:off x="490541" y="1175175"/>
            <a:ext cx="1909010" cy="519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447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Očekivani efekti</a:t>
            </a:r>
            <a:endParaRPr lang="en-US" noProof="0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F7A719B-E8A2-43D1-BE4E-594754F8D2E1}"/>
              </a:ext>
            </a:extLst>
          </p:cNvPr>
          <p:cNvSpPr txBox="1">
            <a:spLocks/>
          </p:cNvSpPr>
          <p:nvPr/>
        </p:nvSpPr>
        <p:spPr>
          <a:xfrm>
            <a:off x="978000" y="1574800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CD2CCD8-4C60-47FF-A1EB-C08035289293}"/>
              </a:ext>
            </a:extLst>
          </p:cNvPr>
          <p:cNvSpPr txBox="1">
            <a:spLocks/>
          </p:cNvSpPr>
          <p:nvPr/>
        </p:nvSpPr>
        <p:spPr>
          <a:xfrm>
            <a:off x="822960" y="1426464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 indent="0">
              <a:buNone/>
            </a:pPr>
            <a:r>
              <a:rPr lang="sr-Latn-RS" sz="1600" b="1" dirty="0"/>
              <a:t> </a:t>
            </a:r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b="0" dirty="0"/>
          </a:p>
          <a:p>
            <a:pPr lvl="2" indent="0">
              <a:buNone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2D8094-6712-47B9-A52D-EE32CE4A9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6695" y="4266362"/>
            <a:ext cx="1879305" cy="1879305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DFD06CF4-7E4F-4827-90DD-D86E19BDDB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6743168"/>
              </p:ext>
            </p:extLst>
          </p:nvPr>
        </p:nvGraphicFramePr>
        <p:xfrm>
          <a:off x="1285440" y="1162983"/>
          <a:ext cx="8099760" cy="2691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D24859B6-727E-4A83-9A39-BDB3E7042947}"/>
              </a:ext>
            </a:extLst>
          </p:cNvPr>
          <p:cNvSpPr txBox="1">
            <a:spLocks/>
          </p:cNvSpPr>
          <p:nvPr/>
        </p:nvSpPr>
        <p:spPr>
          <a:xfrm>
            <a:off x="37488" y="1746157"/>
            <a:ext cx="1170432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 indent="0">
              <a:buNone/>
            </a:pPr>
            <a:endParaRPr lang="sr-Latn-RS" sz="1600" b="1" dirty="0"/>
          </a:p>
          <a:p>
            <a:pPr lvl="2" indent="0">
              <a:buNone/>
            </a:pPr>
            <a:endParaRPr lang="sr-Latn-RS" sz="1600" b="1" dirty="0"/>
          </a:p>
          <a:p>
            <a:pPr lvl="2" indent="0">
              <a:buNone/>
            </a:pPr>
            <a:r>
              <a:rPr lang="sr-Latn-RS" sz="1400" b="1" dirty="0"/>
              <a:t>Privredni subjekti</a:t>
            </a:r>
          </a:p>
          <a:p>
            <a:pPr lvl="2" indent="0">
              <a:buNone/>
            </a:pPr>
            <a:endParaRPr lang="sr-Latn-RS" sz="1400" b="1" dirty="0"/>
          </a:p>
          <a:p>
            <a:pPr lvl="2" indent="0">
              <a:buNone/>
            </a:pPr>
            <a:endParaRPr lang="sr-Latn-RS" sz="1400" b="1" dirty="0"/>
          </a:p>
          <a:p>
            <a:pPr lvl="2" indent="0">
              <a:buNone/>
            </a:pPr>
            <a:endParaRPr lang="sr-Latn-RS" sz="1400" b="1" dirty="0"/>
          </a:p>
          <a:p>
            <a:pPr lvl="2" indent="0">
              <a:buNone/>
            </a:pPr>
            <a:endParaRPr lang="sr-Latn-RS" sz="1400" b="1" dirty="0"/>
          </a:p>
          <a:p>
            <a:pPr lvl="2" indent="0">
              <a:buNone/>
            </a:pPr>
            <a:endParaRPr lang="sr-Latn-RS" sz="1400" b="1" dirty="0"/>
          </a:p>
          <a:p>
            <a:pPr lvl="2" indent="0">
              <a:buNone/>
            </a:pPr>
            <a:endParaRPr lang="sr-Latn-RS" sz="1400" b="1" dirty="0"/>
          </a:p>
          <a:p>
            <a:pPr lvl="2" indent="0">
              <a:buNone/>
            </a:pPr>
            <a:r>
              <a:rPr lang="sr-Latn-RS" sz="1400" b="1" dirty="0"/>
              <a:t>Država </a:t>
            </a:r>
          </a:p>
          <a:p>
            <a:pPr lvl="2" indent="0">
              <a:buNone/>
            </a:pPr>
            <a:endParaRPr lang="sr-Latn-RS" sz="1600" b="1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b="0" dirty="0"/>
          </a:p>
          <a:p>
            <a:pPr lvl="2" indent="0">
              <a:buNone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</p:spTree>
    <p:extLst>
      <p:ext uri="{BB962C8B-B14F-4D97-AF65-F5344CB8AC3E}">
        <p14:creationId xmlns:p14="http://schemas.microsoft.com/office/powerpoint/2010/main" val="3443153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51726" y="1579154"/>
            <a:ext cx="8254800" cy="4604400"/>
          </a:xfrm>
        </p:spPr>
        <p:txBody>
          <a:bodyPr/>
          <a:lstStyle/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noProof="0" dirty="0"/>
              <a:t>Uporedni pregled koraka modela fakturisanja</a:t>
            </a:r>
            <a:endParaRPr lang="en-US" noProof="0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F7A719B-E8A2-43D1-BE4E-594754F8D2E1}"/>
              </a:ext>
            </a:extLst>
          </p:cNvPr>
          <p:cNvSpPr txBox="1">
            <a:spLocks/>
          </p:cNvSpPr>
          <p:nvPr/>
        </p:nvSpPr>
        <p:spPr>
          <a:xfrm>
            <a:off x="1004126" y="1731554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CD2CCD8-4C60-47FF-A1EB-C08035289293}"/>
              </a:ext>
            </a:extLst>
          </p:cNvPr>
          <p:cNvSpPr txBox="1">
            <a:spLocks/>
          </p:cNvSpPr>
          <p:nvPr/>
        </p:nvSpPr>
        <p:spPr>
          <a:xfrm>
            <a:off x="849086" y="1583218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 indent="0">
              <a:buNone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b="0" dirty="0"/>
          </a:p>
          <a:p>
            <a:pPr lvl="2" indent="0">
              <a:buNone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pic>
        <p:nvPicPr>
          <p:cNvPr id="7" name="Picture 6" descr="A picture containing text, electronics, screenshot, computer&#10;&#10;Description automatically generated">
            <a:extLst>
              <a:ext uri="{FF2B5EF4-FFF2-40B4-BE49-F238E27FC236}">
                <a16:creationId xmlns:a16="http://schemas.microsoft.com/office/drawing/2014/main" id="{ACA52F95-211D-4D35-B8E1-CD5FE9026E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09" y="1106036"/>
            <a:ext cx="1509223" cy="1509223"/>
          </a:xfrm>
          <a:prstGeom prst="rect">
            <a:avLst/>
          </a:prstGeom>
        </p:spPr>
      </p:pic>
      <p:pic>
        <p:nvPicPr>
          <p:cNvPr id="10" name="Picture 9" descr="A picture containing diagram&#10;&#10;Description automatically generated">
            <a:extLst>
              <a:ext uri="{FF2B5EF4-FFF2-40B4-BE49-F238E27FC236}">
                <a16:creationId xmlns:a16="http://schemas.microsoft.com/office/drawing/2014/main" id="{30611AFC-661B-47CC-82B9-4B3FA37E8E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999" y="1541022"/>
            <a:ext cx="1130297" cy="1029428"/>
          </a:xfrm>
          <a:prstGeom prst="rect">
            <a:avLst/>
          </a:prstGeom>
        </p:spPr>
      </p:pic>
      <p:sp>
        <p:nvSpPr>
          <p:cNvPr id="11" name="Arrow: Chevron 10">
            <a:extLst>
              <a:ext uri="{FF2B5EF4-FFF2-40B4-BE49-F238E27FC236}">
                <a16:creationId xmlns:a16="http://schemas.microsoft.com/office/drawing/2014/main" id="{181AC148-D25C-4E15-81E4-4F022D049049}"/>
              </a:ext>
            </a:extLst>
          </p:cNvPr>
          <p:cNvSpPr/>
          <p:nvPr/>
        </p:nvSpPr>
        <p:spPr>
          <a:xfrm>
            <a:off x="2457487" y="1862793"/>
            <a:ext cx="642257" cy="470263"/>
          </a:xfrm>
          <a:prstGeom prst="chevron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en-US" sz="1000" dirty="0" err="1">
              <a:solidFill>
                <a:schemeClr val="bg1"/>
              </a:solidFill>
            </a:endParaRPr>
          </a:p>
        </p:txBody>
      </p:sp>
      <p:pic>
        <p:nvPicPr>
          <p:cNvPr id="13" name="Picture 12" descr="Shape&#10;&#10;Description automatically generated">
            <a:extLst>
              <a:ext uri="{FF2B5EF4-FFF2-40B4-BE49-F238E27FC236}">
                <a16:creationId xmlns:a16="http://schemas.microsoft.com/office/drawing/2014/main" id="{52F6907F-FCD6-40E7-B357-4433EE48DC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25" t="1760" r="1760" b="19478"/>
          <a:stretch/>
        </p:blipFill>
        <p:spPr>
          <a:xfrm>
            <a:off x="5484101" y="1041702"/>
            <a:ext cx="1051609" cy="1573557"/>
          </a:xfrm>
          <a:prstGeom prst="rect">
            <a:avLst/>
          </a:prstGeom>
        </p:spPr>
      </p:pic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3498D86B-FE2A-438A-B5AC-2FEAC6DAF2E6}"/>
              </a:ext>
            </a:extLst>
          </p:cNvPr>
          <p:cNvSpPr/>
          <p:nvPr/>
        </p:nvSpPr>
        <p:spPr>
          <a:xfrm>
            <a:off x="4617806" y="1857979"/>
            <a:ext cx="642257" cy="470263"/>
          </a:xfrm>
          <a:prstGeom prst="chevron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en-US" sz="1000" dirty="0" err="1">
              <a:solidFill>
                <a:schemeClr val="bg1"/>
              </a:solidFill>
            </a:endParaRPr>
          </a:p>
        </p:txBody>
      </p:sp>
      <p:pic>
        <p:nvPicPr>
          <p:cNvPr id="16" name="Picture 1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487B36BD-BC37-4F33-8FA5-85BC358D8C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008" y="927142"/>
            <a:ext cx="2138053" cy="276689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131A87C-76AD-4F23-A2EB-1958EBAF429C}"/>
              </a:ext>
            </a:extLst>
          </p:cNvPr>
          <p:cNvSpPr txBox="1"/>
          <p:nvPr/>
        </p:nvSpPr>
        <p:spPr>
          <a:xfrm>
            <a:off x="7900718" y="1358465"/>
            <a:ext cx="1574271" cy="412407"/>
          </a:xfrm>
          <a:prstGeom prst="rect">
            <a:avLst/>
          </a:prstGeom>
          <a:noFill/>
        </p:spPr>
        <p:txBody>
          <a:bodyPr wrap="square" lIns="54610" tIns="54610" rIns="54610" bIns="54610" rtlCol="0">
            <a:noAutofit/>
          </a:bodyPr>
          <a:lstStyle/>
          <a:p>
            <a:pPr>
              <a:spcAft>
                <a:spcPts val="600"/>
              </a:spcAft>
            </a:pPr>
            <a:r>
              <a:rPr lang="sr-Latn-RS" sz="1000" b="1" dirty="0">
                <a:solidFill>
                  <a:schemeClr val="tx2"/>
                </a:solidFill>
              </a:rPr>
              <a:t>POŠTA</a:t>
            </a:r>
            <a:endParaRPr lang="en-US" sz="1000" b="1" dirty="0" err="1">
              <a:solidFill>
                <a:schemeClr val="tx2"/>
              </a:solidFill>
            </a:endParaRPr>
          </a:p>
        </p:txBody>
      </p:sp>
      <p:sp>
        <p:nvSpPr>
          <p:cNvPr id="18" name="Arrow: Chevron 17">
            <a:extLst>
              <a:ext uri="{FF2B5EF4-FFF2-40B4-BE49-F238E27FC236}">
                <a16:creationId xmlns:a16="http://schemas.microsoft.com/office/drawing/2014/main" id="{AD90A631-12A4-48BD-90B6-E1FA59E0036B}"/>
              </a:ext>
            </a:extLst>
          </p:cNvPr>
          <p:cNvSpPr/>
          <p:nvPr/>
        </p:nvSpPr>
        <p:spPr>
          <a:xfrm>
            <a:off x="6734824" y="1857979"/>
            <a:ext cx="642257" cy="470263"/>
          </a:xfrm>
          <a:prstGeom prst="chevron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en-US" sz="1000" dirty="0" err="1">
              <a:solidFill>
                <a:schemeClr val="bg1"/>
              </a:solidFill>
            </a:endParaRP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BCF4461B-927B-480A-BADB-DA8E8EBF6218}"/>
              </a:ext>
            </a:extLst>
          </p:cNvPr>
          <p:cNvSpPr/>
          <p:nvPr/>
        </p:nvSpPr>
        <p:spPr>
          <a:xfrm rot="5400000">
            <a:off x="7967318" y="3289447"/>
            <a:ext cx="642257" cy="551133"/>
          </a:xfrm>
          <a:prstGeom prst="chevron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en-US" sz="1000" dirty="0" err="1">
              <a:solidFill>
                <a:schemeClr val="bg1"/>
              </a:solidFill>
            </a:endParaRPr>
          </a:p>
        </p:txBody>
      </p:sp>
      <p:pic>
        <p:nvPicPr>
          <p:cNvPr id="23" name="Picture 22" descr="A picture containing transport, van&#10;&#10;Description automatically generated">
            <a:extLst>
              <a:ext uri="{FF2B5EF4-FFF2-40B4-BE49-F238E27FC236}">
                <a16:creationId xmlns:a16="http://schemas.microsoft.com/office/drawing/2014/main" id="{6799663A-13A2-4BF1-8506-A6C52BE96E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11496" y="4428106"/>
            <a:ext cx="1568590" cy="720531"/>
          </a:xfrm>
          <a:prstGeom prst="rect">
            <a:avLst/>
          </a:prstGeom>
        </p:spPr>
      </p:pic>
      <p:sp>
        <p:nvSpPr>
          <p:cNvPr id="24" name="Arrow: Chevron 23">
            <a:extLst>
              <a:ext uri="{FF2B5EF4-FFF2-40B4-BE49-F238E27FC236}">
                <a16:creationId xmlns:a16="http://schemas.microsoft.com/office/drawing/2014/main" id="{A4637412-F0AB-41DE-A9CD-893F20317EAC}"/>
              </a:ext>
            </a:extLst>
          </p:cNvPr>
          <p:cNvSpPr/>
          <p:nvPr/>
        </p:nvSpPr>
        <p:spPr>
          <a:xfrm flipH="1">
            <a:off x="6770368" y="4564475"/>
            <a:ext cx="636090" cy="470263"/>
          </a:xfrm>
          <a:prstGeom prst="chevron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en-US" sz="1000" dirty="0" err="1">
              <a:solidFill>
                <a:schemeClr val="bg1"/>
              </a:solidFill>
            </a:endParaRPr>
          </a:p>
        </p:txBody>
      </p:sp>
      <p:pic>
        <p:nvPicPr>
          <p:cNvPr id="26" name="Picture 25" descr="Shape&#10;&#10;Description automatically generated">
            <a:extLst>
              <a:ext uri="{FF2B5EF4-FFF2-40B4-BE49-F238E27FC236}">
                <a16:creationId xmlns:a16="http://schemas.microsoft.com/office/drawing/2014/main" id="{2E457235-062A-400A-BE39-DFDF59502E4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9" t="40100" r="41449" b="23937"/>
          <a:stretch/>
        </p:blipFill>
        <p:spPr>
          <a:xfrm>
            <a:off x="5633011" y="4479426"/>
            <a:ext cx="902699" cy="640360"/>
          </a:xfrm>
          <a:prstGeom prst="rect">
            <a:avLst/>
          </a:prstGeom>
        </p:spPr>
      </p:pic>
      <p:sp>
        <p:nvSpPr>
          <p:cNvPr id="27" name="Arrow: Chevron 26">
            <a:extLst>
              <a:ext uri="{FF2B5EF4-FFF2-40B4-BE49-F238E27FC236}">
                <a16:creationId xmlns:a16="http://schemas.microsoft.com/office/drawing/2014/main" id="{5E0F8B95-59E0-437E-A610-3508202B269D}"/>
              </a:ext>
            </a:extLst>
          </p:cNvPr>
          <p:cNvSpPr/>
          <p:nvPr/>
        </p:nvSpPr>
        <p:spPr>
          <a:xfrm flipH="1">
            <a:off x="4677556" y="4553239"/>
            <a:ext cx="636090" cy="470263"/>
          </a:xfrm>
          <a:prstGeom prst="chevron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en-US" sz="1000" dirty="0" err="1">
              <a:solidFill>
                <a:schemeClr val="bg1"/>
              </a:solidFill>
            </a:endParaRPr>
          </a:p>
        </p:txBody>
      </p:sp>
      <p:pic>
        <p:nvPicPr>
          <p:cNvPr id="29" name="Picture 28" descr="Icon&#10;&#10;Description automatically generated">
            <a:extLst>
              <a:ext uri="{FF2B5EF4-FFF2-40B4-BE49-F238E27FC236}">
                <a16:creationId xmlns:a16="http://schemas.microsoft.com/office/drawing/2014/main" id="{7AA0D64F-5F17-4151-8CC6-39C3051CF12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01" r="22666"/>
          <a:stretch/>
        </p:blipFill>
        <p:spPr>
          <a:xfrm>
            <a:off x="3607077" y="3914896"/>
            <a:ext cx="750604" cy="1167387"/>
          </a:xfrm>
          <a:prstGeom prst="rect">
            <a:avLst/>
          </a:prstGeom>
        </p:spPr>
      </p:pic>
      <p:sp>
        <p:nvSpPr>
          <p:cNvPr id="30" name="Arrow: Chevron 29">
            <a:extLst>
              <a:ext uri="{FF2B5EF4-FFF2-40B4-BE49-F238E27FC236}">
                <a16:creationId xmlns:a16="http://schemas.microsoft.com/office/drawing/2014/main" id="{C9E6FC62-3C80-458F-A3E9-A4943F427F39}"/>
              </a:ext>
            </a:extLst>
          </p:cNvPr>
          <p:cNvSpPr/>
          <p:nvPr/>
        </p:nvSpPr>
        <p:spPr>
          <a:xfrm flipH="1">
            <a:off x="2592909" y="4553238"/>
            <a:ext cx="636090" cy="470263"/>
          </a:xfrm>
          <a:prstGeom prst="chevron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en-US" sz="1000" dirty="0" err="1">
              <a:solidFill>
                <a:schemeClr val="bg1"/>
              </a:solidFill>
            </a:endParaRPr>
          </a:p>
        </p:txBody>
      </p:sp>
      <p:pic>
        <p:nvPicPr>
          <p:cNvPr id="34" name="Picture 33" descr="A picture containing text, businesscard, vector graphics, envelope&#10;&#10;Description automatically generated">
            <a:extLst>
              <a:ext uri="{FF2B5EF4-FFF2-40B4-BE49-F238E27FC236}">
                <a16:creationId xmlns:a16="http://schemas.microsoft.com/office/drawing/2014/main" id="{1EB81DBE-68C7-4304-A3E0-7B3D84889AA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161" y="4204676"/>
            <a:ext cx="1069850" cy="1167386"/>
          </a:xfrm>
          <a:prstGeom prst="rect">
            <a:avLst/>
          </a:prstGeom>
        </p:spPr>
      </p:pic>
      <p:pic>
        <p:nvPicPr>
          <p:cNvPr id="37" name="Picture 36" descr="Shape, circle&#10;&#10;Description automatically generated">
            <a:extLst>
              <a:ext uri="{FF2B5EF4-FFF2-40B4-BE49-F238E27FC236}">
                <a16:creationId xmlns:a16="http://schemas.microsoft.com/office/drawing/2014/main" id="{33952B23-C54B-4AA2-8592-771AF9891E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742" y="1607149"/>
            <a:ext cx="426194" cy="473157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79EB50DE-546C-446B-B698-FD58DBF4647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51" b="44073"/>
          <a:stretch/>
        </p:blipFill>
        <p:spPr>
          <a:xfrm>
            <a:off x="2710595" y="2159613"/>
            <a:ext cx="193544" cy="545812"/>
          </a:xfrm>
          <a:prstGeom prst="rect">
            <a:avLst/>
          </a:prstGeom>
        </p:spPr>
      </p:pic>
      <p:pic>
        <p:nvPicPr>
          <p:cNvPr id="40" name="Picture 39" descr="Shape, circle&#10;&#10;Description automatically generated">
            <a:extLst>
              <a:ext uri="{FF2B5EF4-FFF2-40B4-BE49-F238E27FC236}">
                <a16:creationId xmlns:a16="http://schemas.microsoft.com/office/drawing/2014/main" id="{EFFBA1F3-3B08-43C9-AC38-B426D2F6ABB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253" y="1568287"/>
            <a:ext cx="426194" cy="473157"/>
          </a:xfrm>
          <a:prstGeom prst="rect">
            <a:avLst/>
          </a:prstGeom>
        </p:spPr>
      </p:pic>
      <p:pic>
        <p:nvPicPr>
          <p:cNvPr id="41" name="Picture 40" descr="Shape, circle&#10;&#10;Description automatically generated">
            <a:extLst>
              <a:ext uri="{FF2B5EF4-FFF2-40B4-BE49-F238E27FC236}">
                <a16:creationId xmlns:a16="http://schemas.microsoft.com/office/drawing/2014/main" id="{48EF46EE-6DC5-453F-A4FD-0200925AC25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349" y="3081210"/>
            <a:ext cx="426194" cy="473157"/>
          </a:xfrm>
          <a:prstGeom prst="rect">
            <a:avLst/>
          </a:prstGeom>
        </p:spPr>
      </p:pic>
      <p:pic>
        <p:nvPicPr>
          <p:cNvPr id="42" name="Picture 41" descr="Shape, circle&#10;&#10;Description automatically generated">
            <a:extLst>
              <a:ext uri="{FF2B5EF4-FFF2-40B4-BE49-F238E27FC236}">
                <a16:creationId xmlns:a16="http://schemas.microsoft.com/office/drawing/2014/main" id="{0E8687D1-CD16-41BF-BC6D-6897D4CF5C1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17" y="4246867"/>
            <a:ext cx="426194" cy="473157"/>
          </a:xfrm>
          <a:prstGeom prst="rect">
            <a:avLst/>
          </a:prstGeom>
        </p:spPr>
      </p:pic>
      <p:pic>
        <p:nvPicPr>
          <p:cNvPr id="43" name="Picture 42" descr="Shape, circle&#10;&#10;Description automatically generated">
            <a:extLst>
              <a:ext uri="{FF2B5EF4-FFF2-40B4-BE49-F238E27FC236}">
                <a16:creationId xmlns:a16="http://schemas.microsoft.com/office/drawing/2014/main" id="{AD6D76B8-0F94-4595-8E9B-7E1C53AEF3D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947" y="4245643"/>
            <a:ext cx="426194" cy="473157"/>
          </a:xfrm>
          <a:prstGeom prst="rect">
            <a:avLst/>
          </a:prstGeom>
        </p:spPr>
      </p:pic>
      <p:pic>
        <p:nvPicPr>
          <p:cNvPr id="44" name="Picture 43" descr="Shape, circle&#10;&#10;Description automatically generated">
            <a:extLst>
              <a:ext uri="{FF2B5EF4-FFF2-40B4-BE49-F238E27FC236}">
                <a16:creationId xmlns:a16="http://schemas.microsoft.com/office/drawing/2014/main" id="{5021B964-8828-44D7-82BA-E2F7ED2DB3D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855" y="1558188"/>
            <a:ext cx="426194" cy="473157"/>
          </a:xfrm>
          <a:prstGeom prst="rect">
            <a:avLst/>
          </a:prstGeom>
        </p:spPr>
      </p:pic>
      <p:pic>
        <p:nvPicPr>
          <p:cNvPr id="45" name="Picture 44" descr="Shape, circle&#10;&#10;Description automatically generated">
            <a:extLst>
              <a:ext uri="{FF2B5EF4-FFF2-40B4-BE49-F238E27FC236}">
                <a16:creationId xmlns:a16="http://schemas.microsoft.com/office/drawing/2014/main" id="{86355143-312F-4C17-9336-F1FB75044E6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130" y="4253729"/>
            <a:ext cx="426194" cy="473157"/>
          </a:xfrm>
          <a:prstGeom prst="rect">
            <a:avLst/>
          </a:prstGeom>
        </p:spPr>
      </p:pic>
      <p:pic>
        <p:nvPicPr>
          <p:cNvPr id="48" name="Picture 47" descr="Icon&#10;&#10;Description automatically generated">
            <a:extLst>
              <a:ext uri="{FF2B5EF4-FFF2-40B4-BE49-F238E27FC236}">
                <a16:creationId xmlns:a16="http://schemas.microsoft.com/office/drawing/2014/main" id="{E011E369-9697-4EE1-ABB7-762D803A85E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51" b="44073"/>
          <a:stretch/>
        </p:blipFill>
        <p:spPr>
          <a:xfrm>
            <a:off x="2810276" y="4824763"/>
            <a:ext cx="193544" cy="545812"/>
          </a:xfrm>
          <a:prstGeom prst="rect">
            <a:avLst/>
          </a:prstGeom>
        </p:spPr>
      </p:pic>
      <p:pic>
        <p:nvPicPr>
          <p:cNvPr id="49" name="Picture 48" descr="Icon&#10;&#10;Description automatically generated">
            <a:extLst>
              <a:ext uri="{FF2B5EF4-FFF2-40B4-BE49-F238E27FC236}">
                <a16:creationId xmlns:a16="http://schemas.microsoft.com/office/drawing/2014/main" id="{53E82C66-DD10-440F-AC7A-005C8AF72E3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51" b="44073"/>
          <a:stretch/>
        </p:blipFill>
        <p:spPr>
          <a:xfrm>
            <a:off x="4937982" y="4853545"/>
            <a:ext cx="193544" cy="545812"/>
          </a:xfrm>
          <a:prstGeom prst="rect">
            <a:avLst/>
          </a:prstGeom>
        </p:spPr>
      </p:pic>
      <p:pic>
        <p:nvPicPr>
          <p:cNvPr id="50" name="Picture 49" descr="Icon&#10;&#10;Description automatically generated">
            <a:extLst>
              <a:ext uri="{FF2B5EF4-FFF2-40B4-BE49-F238E27FC236}">
                <a16:creationId xmlns:a16="http://schemas.microsoft.com/office/drawing/2014/main" id="{1B4EF9C5-ACB9-4ED0-8541-A9758C445FB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51" b="44073"/>
          <a:stretch/>
        </p:blipFill>
        <p:spPr>
          <a:xfrm>
            <a:off x="6991641" y="4846880"/>
            <a:ext cx="193544" cy="545812"/>
          </a:xfrm>
          <a:prstGeom prst="rect">
            <a:avLst/>
          </a:prstGeom>
        </p:spPr>
      </p:pic>
      <p:pic>
        <p:nvPicPr>
          <p:cNvPr id="51" name="Picture 50" descr="Icon&#10;&#10;Description automatically generated">
            <a:extLst>
              <a:ext uri="{FF2B5EF4-FFF2-40B4-BE49-F238E27FC236}">
                <a16:creationId xmlns:a16="http://schemas.microsoft.com/office/drawing/2014/main" id="{CAA63027-392F-496B-9223-4C318FA2808C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51" b="44073"/>
          <a:stretch/>
        </p:blipFill>
        <p:spPr>
          <a:xfrm>
            <a:off x="8208165" y="3658864"/>
            <a:ext cx="193544" cy="545812"/>
          </a:xfrm>
          <a:prstGeom prst="rect">
            <a:avLst/>
          </a:prstGeom>
        </p:spPr>
      </p:pic>
      <p:pic>
        <p:nvPicPr>
          <p:cNvPr id="52" name="Picture 51" descr="Icon&#10;&#10;Description automatically generated">
            <a:extLst>
              <a:ext uri="{FF2B5EF4-FFF2-40B4-BE49-F238E27FC236}">
                <a16:creationId xmlns:a16="http://schemas.microsoft.com/office/drawing/2014/main" id="{6596EF39-FDDF-4023-8147-987C56B578E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51" b="44073"/>
          <a:stretch/>
        </p:blipFill>
        <p:spPr>
          <a:xfrm>
            <a:off x="6975552" y="2173625"/>
            <a:ext cx="193544" cy="545812"/>
          </a:xfrm>
          <a:prstGeom prst="rect">
            <a:avLst/>
          </a:prstGeom>
        </p:spPr>
      </p:pic>
      <p:pic>
        <p:nvPicPr>
          <p:cNvPr id="53" name="Picture 52" descr="Icon&#10;&#10;Description automatically generated">
            <a:extLst>
              <a:ext uri="{FF2B5EF4-FFF2-40B4-BE49-F238E27FC236}">
                <a16:creationId xmlns:a16="http://schemas.microsoft.com/office/drawing/2014/main" id="{0D0943A3-BFBA-4038-AEC7-42C76261B05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51" b="44073"/>
          <a:stretch/>
        </p:blipFill>
        <p:spPr>
          <a:xfrm>
            <a:off x="4850715" y="2193065"/>
            <a:ext cx="193544" cy="545812"/>
          </a:xfrm>
          <a:prstGeom prst="rect">
            <a:avLst/>
          </a:prstGeom>
        </p:spPr>
      </p:pic>
      <p:sp>
        <p:nvSpPr>
          <p:cNvPr id="54" name="Arrow: Chevron 53">
            <a:extLst>
              <a:ext uri="{FF2B5EF4-FFF2-40B4-BE49-F238E27FC236}">
                <a16:creationId xmlns:a16="http://schemas.microsoft.com/office/drawing/2014/main" id="{CBF34A3E-1189-4A59-85D3-2A1D9EDCBEC7}"/>
              </a:ext>
            </a:extLst>
          </p:cNvPr>
          <p:cNvSpPr/>
          <p:nvPr/>
        </p:nvSpPr>
        <p:spPr>
          <a:xfrm rot="5400000">
            <a:off x="972850" y="3125908"/>
            <a:ext cx="1167386" cy="616910"/>
          </a:xfrm>
          <a:prstGeom prst="chevron">
            <a:avLst/>
          </a:prstGeom>
          <a:solidFill>
            <a:srgbClr val="FF0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en-US" sz="1000" dirty="0" err="1">
              <a:solidFill>
                <a:schemeClr val="bg1"/>
              </a:solidFill>
            </a:endParaRPr>
          </a:p>
        </p:txBody>
      </p:sp>
      <p:pic>
        <p:nvPicPr>
          <p:cNvPr id="63" name="Picture 62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0CAED0EE-8ABA-46BC-9602-77FE91C5BFE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187" y="3171329"/>
            <a:ext cx="633591" cy="581404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C59E3A64-1F8A-453D-8B1E-6D196C9E861C}"/>
              </a:ext>
            </a:extLst>
          </p:cNvPr>
          <p:cNvSpPr txBox="1"/>
          <p:nvPr/>
        </p:nvSpPr>
        <p:spPr>
          <a:xfrm>
            <a:off x="1138008" y="2534099"/>
            <a:ext cx="1296235" cy="280973"/>
          </a:xfrm>
          <a:prstGeom prst="rect">
            <a:avLst/>
          </a:prstGeom>
          <a:noFill/>
        </p:spPr>
        <p:txBody>
          <a:bodyPr wrap="square" lIns="54610" tIns="54610" rIns="54610" bIns="54610" rtlCol="0">
            <a:noAutofit/>
          </a:bodyPr>
          <a:lstStyle/>
          <a:p>
            <a:pPr>
              <a:spcAft>
                <a:spcPts val="600"/>
              </a:spcAft>
            </a:pPr>
            <a:r>
              <a:rPr lang="sr-Latn-RS" sz="1000" dirty="0">
                <a:solidFill>
                  <a:schemeClr val="tx2"/>
                </a:solidFill>
              </a:rPr>
              <a:t>Izdavalac fakture</a:t>
            </a:r>
            <a:endParaRPr lang="en-US" sz="1000" dirty="0" err="1">
              <a:solidFill>
                <a:schemeClr val="tx2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CE55C7A-8411-491A-B1F8-40FAD7BFF2CE}"/>
              </a:ext>
            </a:extLst>
          </p:cNvPr>
          <p:cNvSpPr txBox="1"/>
          <p:nvPr/>
        </p:nvSpPr>
        <p:spPr>
          <a:xfrm>
            <a:off x="1117005" y="5410194"/>
            <a:ext cx="1296235" cy="280973"/>
          </a:xfrm>
          <a:prstGeom prst="rect">
            <a:avLst/>
          </a:prstGeom>
          <a:noFill/>
        </p:spPr>
        <p:txBody>
          <a:bodyPr wrap="square" lIns="54610" tIns="54610" rIns="54610" bIns="54610" rtlCol="0">
            <a:noAutofit/>
          </a:bodyPr>
          <a:lstStyle/>
          <a:p>
            <a:pPr>
              <a:spcAft>
                <a:spcPts val="600"/>
              </a:spcAft>
            </a:pPr>
            <a:r>
              <a:rPr lang="sr-Latn-RS" sz="1000" dirty="0">
                <a:solidFill>
                  <a:schemeClr val="tx2"/>
                </a:solidFill>
              </a:rPr>
              <a:t>Primalac fakture</a:t>
            </a:r>
            <a:endParaRPr lang="en-US" sz="1000" dirty="0" err="1">
              <a:solidFill>
                <a:schemeClr val="tx2"/>
              </a:solidFill>
            </a:endParaRPr>
          </a:p>
        </p:txBody>
      </p:sp>
      <p:sp>
        <p:nvSpPr>
          <p:cNvPr id="67" name="Arrow: Curved Down 66">
            <a:extLst>
              <a:ext uri="{FF2B5EF4-FFF2-40B4-BE49-F238E27FC236}">
                <a16:creationId xmlns:a16="http://schemas.microsoft.com/office/drawing/2014/main" id="{2A975F33-0881-43E0-AFD4-A119E0EE0D56}"/>
              </a:ext>
            </a:extLst>
          </p:cNvPr>
          <p:cNvSpPr/>
          <p:nvPr/>
        </p:nvSpPr>
        <p:spPr>
          <a:xfrm>
            <a:off x="2063932" y="1232080"/>
            <a:ext cx="1724297" cy="308942"/>
          </a:xfrm>
          <a:prstGeom prst="curvedDownArrow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en-US" sz="1000" dirty="0" err="1">
              <a:solidFill>
                <a:schemeClr val="bg1"/>
              </a:solidFill>
            </a:endParaRPr>
          </a:p>
        </p:txBody>
      </p:sp>
      <p:sp>
        <p:nvSpPr>
          <p:cNvPr id="68" name="Arrow: Curved Down 67">
            <a:extLst>
              <a:ext uri="{FF2B5EF4-FFF2-40B4-BE49-F238E27FC236}">
                <a16:creationId xmlns:a16="http://schemas.microsoft.com/office/drawing/2014/main" id="{50A7B49C-A695-4D8D-9240-548B3AB32243}"/>
              </a:ext>
            </a:extLst>
          </p:cNvPr>
          <p:cNvSpPr/>
          <p:nvPr/>
        </p:nvSpPr>
        <p:spPr>
          <a:xfrm>
            <a:off x="4141818" y="1210445"/>
            <a:ext cx="1724297" cy="308942"/>
          </a:xfrm>
          <a:prstGeom prst="curvedDownArrow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en-US" sz="1000" dirty="0" err="1">
              <a:solidFill>
                <a:schemeClr val="bg1"/>
              </a:solidFill>
            </a:endParaRPr>
          </a:p>
        </p:txBody>
      </p:sp>
      <p:sp>
        <p:nvSpPr>
          <p:cNvPr id="70" name="Arrow: Curved Down 69">
            <a:extLst>
              <a:ext uri="{FF2B5EF4-FFF2-40B4-BE49-F238E27FC236}">
                <a16:creationId xmlns:a16="http://schemas.microsoft.com/office/drawing/2014/main" id="{1BA33CD2-6173-4213-AE29-F9AA87C72C0D}"/>
              </a:ext>
            </a:extLst>
          </p:cNvPr>
          <p:cNvSpPr/>
          <p:nvPr/>
        </p:nvSpPr>
        <p:spPr>
          <a:xfrm>
            <a:off x="6447271" y="1067117"/>
            <a:ext cx="1724297" cy="308942"/>
          </a:xfrm>
          <a:prstGeom prst="curvedDownArrow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en-US" sz="1000" dirty="0" err="1">
              <a:solidFill>
                <a:schemeClr val="bg1"/>
              </a:solidFill>
            </a:endParaRPr>
          </a:p>
        </p:txBody>
      </p:sp>
      <p:sp>
        <p:nvSpPr>
          <p:cNvPr id="71" name="Arrow: Curved Down 70">
            <a:extLst>
              <a:ext uri="{FF2B5EF4-FFF2-40B4-BE49-F238E27FC236}">
                <a16:creationId xmlns:a16="http://schemas.microsoft.com/office/drawing/2014/main" id="{3A392710-C5D3-4C68-BBA7-5FEF2D4225C0}"/>
              </a:ext>
            </a:extLst>
          </p:cNvPr>
          <p:cNvSpPr/>
          <p:nvPr/>
        </p:nvSpPr>
        <p:spPr>
          <a:xfrm rot="4758579">
            <a:off x="8216313" y="3233691"/>
            <a:ext cx="2184905" cy="308942"/>
          </a:xfrm>
          <a:prstGeom prst="curvedDownArrow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en-US" sz="1000" dirty="0" err="1">
              <a:solidFill>
                <a:schemeClr val="bg1"/>
              </a:solidFill>
            </a:endParaRPr>
          </a:p>
        </p:txBody>
      </p:sp>
      <p:sp>
        <p:nvSpPr>
          <p:cNvPr id="72" name="Arrow: Curved Down 71">
            <a:extLst>
              <a:ext uri="{FF2B5EF4-FFF2-40B4-BE49-F238E27FC236}">
                <a16:creationId xmlns:a16="http://schemas.microsoft.com/office/drawing/2014/main" id="{0A429EBF-90CB-495C-8D0D-F97902CA709E}"/>
              </a:ext>
            </a:extLst>
          </p:cNvPr>
          <p:cNvSpPr/>
          <p:nvPr/>
        </p:nvSpPr>
        <p:spPr>
          <a:xfrm rot="10800000">
            <a:off x="6319023" y="5417197"/>
            <a:ext cx="1732324" cy="341065"/>
          </a:xfrm>
          <a:prstGeom prst="curvedDownArrow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en-US" sz="1000" dirty="0" err="1">
              <a:solidFill>
                <a:schemeClr val="bg1"/>
              </a:solidFill>
            </a:endParaRPr>
          </a:p>
        </p:txBody>
      </p:sp>
      <p:sp>
        <p:nvSpPr>
          <p:cNvPr id="73" name="Arrow: Curved Down 72">
            <a:extLst>
              <a:ext uri="{FF2B5EF4-FFF2-40B4-BE49-F238E27FC236}">
                <a16:creationId xmlns:a16="http://schemas.microsoft.com/office/drawing/2014/main" id="{2CEBCE57-478E-40C2-AF00-7F05AF240C63}"/>
              </a:ext>
            </a:extLst>
          </p:cNvPr>
          <p:cNvSpPr/>
          <p:nvPr/>
        </p:nvSpPr>
        <p:spPr>
          <a:xfrm rot="10800000">
            <a:off x="3982379" y="5523762"/>
            <a:ext cx="1732324" cy="341065"/>
          </a:xfrm>
          <a:prstGeom prst="curvedDownArrow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en-US" sz="1000" dirty="0" err="1">
              <a:solidFill>
                <a:schemeClr val="bg1"/>
              </a:solidFill>
            </a:endParaRPr>
          </a:p>
        </p:txBody>
      </p:sp>
      <p:sp>
        <p:nvSpPr>
          <p:cNvPr id="74" name="Arrow: Curved Down 73">
            <a:extLst>
              <a:ext uri="{FF2B5EF4-FFF2-40B4-BE49-F238E27FC236}">
                <a16:creationId xmlns:a16="http://schemas.microsoft.com/office/drawing/2014/main" id="{EC9C70F7-0354-40CC-A03E-C6614340731F}"/>
              </a:ext>
            </a:extLst>
          </p:cNvPr>
          <p:cNvSpPr/>
          <p:nvPr/>
        </p:nvSpPr>
        <p:spPr>
          <a:xfrm rot="10800000">
            <a:off x="1912453" y="5636022"/>
            <a:ext cx="1732324" cy="341065"/>
          </a:xfrm>
          <a:prstGeom prst="curvedDownArrow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en-US" sz="1000" dirty="0" err="1">
              <a:solidFill>
                <a:schemeClr val="bg1"/>
              </a:solidFill>
            </a:endParaRPr>
          </a:p>
        </p:txBody>
      </p:sp>
      <p:sp>
        <p:nvSpPr>
          <p:cNvPr id="76" name="Arrow: Curved Down 75">
            <a:extLst>
              <a:ext uri="{FF2B5EF4-FFF2-40B4-BE49-F238E27FC236}">
                <a16:creationId xmlns:a16="http://schemas.microsoft.com/office/drawing/2014/main" id="{5BF5CC1E-0C1C-48A9-ACDC-4ABC8885A773}"/>
              </a:ext>
            </a:extLst>
          </p:cNvPr>
          <p:cNvSpPr/>
          <p:nvPr/>
        </p:nvSpPr>
        <p:spPr>
          <a:xfrm rot="5400000" flipV="1">
            <a:off x="-767121" y="3171986"/>
            <a:ext cx="2577689" cy="768336"/>
          </a:xfrm>
          <a:prstGeom prst="curvedDownArrow">
            <a:avLst/>
          </a:prstGeom>
          <a:solidFill>
            <a:srgbClr val="FF0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en-US" sz="1000" dirty="0" err="1">
              <a:solidFill>
                <a:schemeClr val="bg1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E7C85BB-09FA-41E8-A76A-32257043E710}"/>
              </a:ext>
            </a:extLst>
          </p:cNvPr>
          <p:cNvSpPr txBox="1"/>
          <p:nvPr/>
        </p:nvSpPr>
        <p:spPr>
          <a:xfrm>
            <a:off x="380623" y="3122739"/>
            <a:ext cx="889256" cy="699969"/>
          </a:xfrm>
          <a:prstGeom prst="rect">
            <a:avLst/>
          </a:prstGeom>
          <a:noFill/>
        </p:spPr>
        <p:txBody>
          <a:bodyPr wrap="square" lIns="54610" tIns="54610" rIns="54610" bIns="54610" rtlCol="0">
            <a:noAutofit/>
          </a:bodyPr>
          <a:lstStyle/>
          <a:p>
            <a:pPr>
              <a:spcAft>
                <a:spcPts val="600"/>
              </a:spcAft>
            </a:pPr>
            <a:r>
              <a:rPr lang="sr-Latn-RS" sz="1000" dirty="0">
                <a:solidFill>
                  <a:schemeClr val="tx2"/>
                </a:solidFill>
              </a:rPr>
              <a:t>Sistem elektronskih faktura</a:t>
            </a:r>
            <a:endParaRPr lang="en-US" sz="1000" dirty="0" err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750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noProof="0" dirty="0"/>
              <a:t>Izazovi</a:t>
            </a:r>
            <a:endParaRPr lang="en-US" noProof="0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F7A719B-E8A2-43D1-BE4E-594754F8D2E1}"/>
              </a:ext>
            </a:extLst>
          </p:cNvPr>
          <p:cNvSpPr txBox="1">
            <a:spLocks/>
          </p:cNvSpPr>
          <p:nvPr/>
        </p:nvSpPr>
        <p:spPr>
          <a:xfrm>
            <a:off x="978000" y="1574800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CD2CCD8-4C60-47FF-A1EB-C08035289293}"/>
              </a:ext>
            </a:extLst>
          </p:cNvPr>
          <p:cNvSpPr txBox="1">
            <a:spLocks/>
          </p:cNvSpPr>
          <p:nvPr/>
        </p:nvSpPr>
        <p:spPr>
          <a:xfrm>
            <a:off x="822960" y="1426464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1750" lvl="2" indent="-285750">
              <a:buFont typeface="Wingdings" panose="05000000000000000000" pitchFamily="2" charset="2"/>
              <a:buChar char="§"/>
            </a:pPr>
            <a:r>
              <a:rPr lang="sr-Latn-RS" sz="1600" dirty="0"/>
              <a:t>Nepreciznosti propisa o elektronskom fakturisanju </a:t>
            </a:r>
          </a:p>
          <a:p>
            <a:pPr marL="501750" lvl="2" indent="-285750">
              <a:buFont typeface="Wingdings" panose="05000000000000000000" pitchFamily="2" charset="2"/>
              <a:buChar char="§"/>
            </a:pPr>
            <a:r>
              <a:rPr lang="sr-Latn-RS" sz="1600" dirty="0"/>
              <a:t>Neusaglašenost sa PDV propisima</a:t>
            </a:r>
          </a:p>
          <a:p>
            <a:pPr marL="501750" lvl="2" indent="-285750">
              <a:buFont typeface="Wingdings" panose="05000000000000000000" pitchFamily="2" charset="2"/>
              <a:buChar char="§"/>
            </a:pPr>
            <a:r>
              <a:rPr lang="sr-Latn-RS" sz="1600" dirty="0"/>
              <a:t>Neusaglašenost sa propisima o računovodstvu</a:t>
            </a:r>
          </a:p>
          <a:p>
            <a:pPr marL="501750" lvl="2" indent="-285750">
              <a:buFont typeface="Wingdings" panose="05000000000000000000" pitchFamily="2" charset="2"/>
              <a:buChar char="§"/>
            </a:pPr>
            <a:r>
              <a:rPr lang="sr-Latn-RS" sz="1600" dirty="0"/>
              <a:t>Neusaglašenost sa drugim propisima (carina, trgovina...)</a:t>
            </a:r>
          </a:p>
          <a:p>
            <a:pPr marL="501750" lvl="2" indent="-285750">
              <a:buFont typeface="Wingdings" panose="05000000000000000000" pitchFamily="2" charset="2"/>
              <a:buChar char="§"/>
            </a:pPr>
            <a:r>
              <a:rPr lang="sr-Latn-RS" sz="1600" dirty="0"/>
              <a:t>Bezbednost podataka</a:t>
            </a:r>
          </a:p>
          <a:p>
            <a:pPr marL="501750" lvl="2" indent="-285750">
              <a:buFont typeface="Wingdings" panose="05000000000000000000" pitchFamily="2" charset="2"/>
              <a:buChar char="§"/>
            </a:pPr>
            <a:r>
              <a:rPr lang="sr-Latn-RS" sz="1600" dirty="0"/>
              <a:t>Sposobnost i spremnost administracije da se adekvatno prilagodi novim pravilima</a:t>
            </a:r>
          </a:p>
          <a:p>
            <a:pPr marL="501750" lvl="2" indent="-285750">
              <a:buFont typeface="Wingdings" panose="05000000000000000000" pitchFamily="2" charset="2"/>
              <a:buChar char="§"/>
            </a:pPr>
            <a:r>
              <a:rPr lang="sr-Latn-RS" sz="1600" dirty="0"/>
              <a:t>Izvesna potreba dalje dogradnje regulatornog okvira i SEF-a</a:t>
            </a:r>
          </a:p>
          <a:p>
            <a:pPr lvl="2" indent="0">
              <a:buNone/>
            </a:pPr>
            <a:endParaRPr lang="sr-Latn-RS" sz="1600" b="1" dirty="0"/>
          </a:p>
          <a:p>
            <a:pPr lvl="2" indent="0">
              <a:buNone/>
            </a:pPr>
            <a:endParaRPr lang="sr-Latn-RS" sz="1600" dirty="0"/>
          </a:p>
          <a:p>
            <a:pPr lvl="2" indent="0">
              <a:buNone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b="0" dirty="0"/>
          </a:p>
          <a:p>
            <a:pPr lvl="2" indent="0">
              <a:buNone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B81E8D-055F-4B39-906F-3039903299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7767">
            <a:off x="5093651" y="1834313"/>
            <a:ext cx="4550194" cy="455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21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3166" y="2073513"/>
            <a:ext cx="6708000" cy="3510000"/>
          </a:xfrm>
        </p:spPr>
        <p:txBody>
          <a:bodyPr/>
          <a:lstStyle/>
          <a:p>
            <a:r>
              <a:rPr lang="sr-Latn-RS" noProof="0" dirty="0"/>
              <a:t>Regulatorni okvir</a:t>
            </a:r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14223D-1D01-4CF4-9E7A-F039992397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041" y="5008419"/>
            <a:ext cx="2483959" cy="163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68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noProof="0" dirty="0"/>
              <a:t>Zakon i podzakonski akti</a:t>
            </a:r>
            <a:endParaRPr lang="en-US" noProof="0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F7A719B-E8A2-43D1-BE4E-594754F8D2E1}"/>
              </a:ext>
            </a:extLst>
          </p:cNvPr>
          <p:cNvSpPr txBox="1">
            <a:spLocks/>
          </p:cNvSpPr>
          <p:nvPr/>
        </p:nvSpPr>
        <p:spPr>
          <a:xfrm>
            <a:off x="978000" y="1574800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CD2CCD8-4C60-47FF-A1EB-C08035289293}"/>
              </a:ext>
            </a:extLst>
          </p:cNvPr>
          <p:cNvSpPr txBox="1">
            <a:spLocks/>
          </p:cNvSpPr>
          <p:nvPr/>
        </p:nvSpPr>
        <p:spPr>
          <a:xfrm>
            <a:off x="822960" y="1426464"/>
            <a:ext cx="840984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1750" lvl="2" indent="-285750">
              <a:buFont typeface="Wingdings" panose="05000000000000000000" pitchFamily="2" charset="2"/>
              <a:buChar char="§"/>
            </a:pPr>
            <a:r>
              <a:rPr lang="sr-Latn-RS" sz="1400" dirty="0"/>
              <a:t>Zakon o elektronskom fakturisanju ("Sl. glasnik RS", br. 44/2021</a:t>
            </a:r>
            <a:r>
              <a:rPr lang="en-US" sz="1400" dirty="0"/>
              <a:t> i 129/2021</a:t>
            </a:r>
            <a:r>
              <a:rPr lang="sr-Latn-RS" sz="1400" dirty="0"/>
              <a:t>) </a:t>
            </a:r>
          </a:p>
          <a:p>
            <a:pPr marL="501750" lvl="2" indent="-285750">
              <a:buFont typeface="Wingdings" panose="05000000000000000000" pitchFamily="2" charset="2"/>
              <a:buChar char="§"/>
            </a:pPr>
            <a:r>
              <a:rPr lang="sr-Latn-RS" sz="1400" dirty="0"/>
              <a:t>Uredba o postupku i uslovima za davanje i oduzimanje saglasnosti za obavljanje poslova informacionog posrednika (Sl. glasnik RS br. 69/2021</a:t>
            </a:r>
            <a:r>
              <a:rPr lang="en-US" sz="1400" dirty="0"/>
              <a:t> i 132/2021</a:t>
            </a:r>
            <a:r>
              <a:rPr lang="sr-Latn-RS" sz="1400" dirty="0"/>
              <a:t>) </a:t>
            </a:r>
          </a:p>
          <a:p>
            <a:pPr marL="501750" lvl="2" indent="-285750">
              <a:buFont typeface="Wingdings" panose="05000000000000000000" pitchFamily="2" charset="2"/>
              <a:buChar char="§"/>
            </a:pPr>
            <a:r>
              <a:rPr lang="sr-Latn-RS" sz="1400" dirty="0"/>
              <a:t>Uredba o uslovima i načinu čuvanja i stavljanja na uvid elektronskih faktura i načinu obezbeđivanja verodostojnosti i integriteta sadržine faktura u papirnom obliku (Sl. glasnik RS br. 69/2021</a:t>
            </a:r>
            <a:r>
              <a:rPr lang="en-US" sz="1400" dirty="0"/>
              <a:t> i 132/2021</a:t>
            </a:r>
            <a:r>
              <a:rPr lang="sr-Latn-RS" sz="1400" dirty="0"/>
              <a:t>) </a:t>
            </a:r>
          </a:p>
          <a:p>
            <a:pPr marL="501750" lvl="2" indent="-285750">
              <a:buFont typeface="Wingdings" panose="05000000000000000000" pitchFamily="2" charset="2"/>
              <a:buChar char="§"/>
            </a:pPr>
            <a:r>
              <a:rPr lang="sr-Latn-RS" sz="1400" dirty="0"/>
              <a:t>Uredba o uslovima i načinu korišćenja sistema za upravljanje fakturama (Sl. glasnik RS br. 69/2021</a:t>
            </a:r>
            <a:r>
              <a:rPr lang="en-US" sz="1400" dirty="0"/>
              <a:t> i 132/2021</a:t>
            </a:r>
            <a:r>
              <a:rPr lang="sr-Latn-RS" sz="1400" dirty="0"/>
              <a:t>) </a:t>
            </a:r>
          </a:p>
          <a:p>
            <a:pPr marL="501750" lvl="2" indent="-285750">
              <a:buFont typeface="Wingdings" panose="05000000000000000000" pitchFamily="2" charset="2"/>
              <a:buChar char="§"/>
            </a:pPr>
            <a:r>
              <a:rPr lang="sr-Latn-RS" sz="1400" dirty="0"/>
              <a:t>Pravilnik o elementima elektronske fakture, formi i načinu dostave prateće i druge dokumentacije kroz sistem elektronskih faktura, načinu i postupku elektronskog evidentiranja obračuna poreza na dodatu vrednost u sistemu elektronskih faktura i načinu primene standarda elektronskog fakturisanja (Sl. glasnik RS br. 69/2021</a:t>
            </a:r>
            <a:r>
              <a:rPr lang="en-US" sz="1400" dirty="0"/>
              <a:t> i 132/2021</a:t>
            </a:r>
            <a:r>
              <a:rPr lang="sr-Latn-RS" sz="1400" dirty="0"/>
              <a:t>) </a:t>
            </a:r>
          </a:p>
          <a:p>
            <a:pPr marL="501750" lvl="2" indent="-285750">
              <a:buFont typeface="Wingdings" panose="05000000000000000000" pitchFamily="2" charset="2"/>
              <a:buChar char="§"/>
            </a:pPr>
            <a:r>
              <a:rPr lang="sr-Latn-RS" sz="1400" dirty="0"/>
              <a:t>Pravilnik o načinu i postupku registrovanja za pristup sistemu elektronskih faktura, načinu pristupanja i korišćenja sistema elektronskih faktura i načinu korišćenja podataka koji su dostupni u sistemu elektronskih faktura (Sl. glasnik RS br. 69/2021</a:t>
            </a:r>
            <a:r>
              <a:rPr lang="en-US" sz="1400" dirty="0"/>
              <a:t> i 132/2021</a:t>
            </a:r>
            <a:r>
              <a:rPr lang="sr-Latn-RS" sz="1400" dirty="0"/>
              <a:t>) </a:t>
            </a:r>
          </a:p>
          <a:p>
            <a:pPr marL="501750" lvl="2" indent="-285750">
              <a:buFont typeface="Wingdings" panose="05000000000000000000" pitchFamily="2" charset="2"/>
              <a:buChar char="§"/>
            </a:pPr>
            <a:r>
              <a:rPr lang="sr-Latn-RS" sz="1400" dirty="0"/>
              <a:t>Pravilnik o načinu postupanja Centralnog informacionog posrednika (Sl. glasnik RS br. 69/2021</a:t>
            </a:r>
            <a:r>
              <a:rPr lang="en-US" sz="1400" dirty="0"/>
              <a:t> i 132/2021</a:t>
            </a:r>
            <a:r>
              <a:rPr lang="sr-Latn-RS" sz="1400" dirty="0"/>
              <a:t>) </a:t>
            </a:r>
          </a:p>
          <a:p>
            <a:pPr marL="501750" lvl="2" indent="-285750">
              <a:buFont typeface="Wingdings" panose="05000000000000000000" pitchFamily="2" charset="2"/>
              <a:buChar char="§"/>
            </a:pPr>
            <a:r>
              <a:rPr lang="sr-Latn-RS" sz="1400" dirty="0"/>
              <a:t>Tehnička uputstva</a:t>
            </a:r>
          </a:p>
          <a:p>
            <a:pPr marL="501750" lvl="2" indent="-285750">
              <a:buFont typeface="Wingdings" panose="05000000000000000000" pitchFamily="2" charset="2"/>
              <a:buChar char="§"/>
            </a:pPr>
            <a:r>
              <a:rPr lang="sr-Latn-RS" sz="1400" dirty="0"/>
              <a:t>Srpski standard elektronskog fakturisanja EN 16931-1 – standard SRPS EN 16931-1:2019/A2:2020</a:t>
            </a:r>
            <a:endParaRPr lang="en-US" sz="1400" dirty="0"/>
          </a:p>
          <a:p>
            <a:endParaRPr lang="en-GB" sz="1600" b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CEB2BD-B336-49AF-9FEA-11610249F4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7767">
            <a:off x="7266430" y="-883619"/>
            <a:ext cx="2252478" cy="225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891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noProof="0" dirty="0"/>
              <a:t>Rokovi</a:t>
            </a:r>
            <a:endParaRPr lang="en-US" noProof="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3D2425D-815F-4B27-8A82-217AF2079350}"/>
              </a:ext>
            </a:extLst>
          </p:cNvPr>
          <p:cNvGrpSpPr/>
          <p:nvPr/>
        </p:nvGrpSpPr>
        <p:grpSpPr>
          <a:xfrm>
            <a:off x="465951" y="887789"/>
            <a:ext cx="8156771" cy="2482425"/>
            <a:chOff x="825600" y="3331905"/>
            <a:chExt cx="7958558" cy="294212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EAA9BC5-C18F-44F7-B6C7-A17B4EF5DDDC}"/>
                </a:ext>
              </a:extLst>
            </p:cNvPr>
            <p:cNvGrpSpPr/>
            <p:nvPr/>
          </p:nvGrpSpPr>
          <p:grpSpPr>
            <a:xfrm>
              <a:off x="825600" y="3331905"/>
              <a:ext cx="7439933" cy="2942120"/>
              <a:chOff x="945769" y="2097040"/>
              <a:chExt cx="7439933" cy="2942120"/>
            </a:xfrm>
          </p:grpSpPr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786DB93D-DC98-434F-95B7-233A0FF1E3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5769" y="4455749"/>
                <a:ext cx="7439933" cy="2397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49FE6C18-D507-4598-9D8B-8667470DBF66}"/>
                  </a:ext>
                </a:extLst>
              </p:cNvPr>
              <p:cNvCxnSpPr/>
              <p:nvPr/>
            </p:nvCxnSpPr>
            <p:spPr>
              <a:xfrm>
                <a:off x="1997538" y="4338506"/>
                <a:ext cx="0" cy="28103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69363A5C-D588-463D-B9A2-981E821A4AFE}"/>
                  </a:ext>
                </a:extLst>
              </p:cNvPr>
              <p:cNvCxnSpPr/>
              <p:nvPr/>
            </p:nvCxnSpPr>
            <p:spPr>
              <a:xfrm>
                <a:off x="4527350" y="4306486"/>
                <a:ext cx="0" cy="28103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0F98E4C9-D144-4858-AE22-7EC83D127998}"/>
                  </a:ext>
                </a:extLst>
              </p:cNvPr>
              <p:cNvCxnSpPr/>
              <p:nvPr/>
            </p:nvCxnSpPr>
            <p:spPr>
              <a:xfrm>
                <a:off x="7344002" y="4339205"/>
                <a:ext cx="0" cy="28103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A5CF5CD-5A74-4B4D-93D6-A2B27B16D2AC}"/>
                  </a:ext>
                </a:extLst>
              </p:cNvPr>
              <p:cNvSpPr txBox="1"/>
              <p:nvPr/>
            </p:nvSpPr>
            <p:spPr>
              <a:xfrm>
                <a:off x="1151423" y="4647370"/>
                <a:ext cx="1692760" cy="303298"/>
              </a:xfrm>
              <a:prstGeom prst="rect">
                <a:avLst/>
              </a:prstGeom>
              <a:noFill/>
            </p:spPr>
            <p:txBody>
              <a:bodyPr wrap="square" lIns="54610" tIns="54610" rIns="54610" bIns="54610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sr-Latn-CS" sz="1500" dirty="0">
                    <a:solidFill>
                      <a:schemeClr val="tx2"/>
                    </a:solidFill>
                  </a:rPr>
                  <a:t>1. </a:t>
                </a:r>
                <a:r>
                  <a:rPr lang="en-US" sz="1500" dirty="0" err="1">
                    <a:solidFill>
                      <a:schemeClr val="tx2"/>
                    </a:solidFill>
                  </a:rPr>
                  <a:t>maj</a:t>
                </a:r>
                <a:r>
                  <a:rPr lang="sr-Latn-CS" sz="1500" dirty="0">
                    <a:solidFill>
                      <a:schemeClr val="tx2"/>
                    </a:solidFill>
                  </a:rPr>
                  <a:t> 2022.</a:t>
                </a:r>
                <a:endParaRPr lang="sr-Cyrl-RS" sz="1500" dirty="0" err="1">
                  <a:solidFill>
                    <a:schemeClr val="tx2"/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7D3A0A-1A9E-47C8-BDAE-9E62B9759565}"/>
                  </a:ext>
                </a:extLst>
              </p:cNvPr>
              <p:cNvSpPr txBox="1"/>
              <p:nvPr/>
            </p:nvSpPr>
            <p:spPr>
              <a:xfrm>
                <a:off x="3917389" y="4711394"/>
                <a:ext cx="1440360" cy="327766"/>
              </a:xfrm>
              <a:prstGeom prst="rect">
                <a:avLst/>
              </a:prstGeom>
              <a:noFill/>
            </p:spPr>
            <p:txBody>
              <a:bodyPr wrap="square" lIns="54610" tIns="54610" rIns="54610" bIns="54610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sr-Latn-CS" sz="1500" dirty="0">
                    <a:solidFill>
                      <a:schemeClr val="tx2"/>
                    </a:solidFill>
                  </a:rPr>
                  <a:t>1. jul 2022.</a:t>
                </a:r>
                <a:endParaRPr lang="sr-Cyrl-RS" sz="1500" dirty="0" err="1">
                  <a:solidFill>
                    <a:schemeClr val="tx2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F67BF8-2683-460F-BDBA-E78016C22DAF}"/>
                  </a:ext>
                </a:extLst>
              </p:cNvPr>
              <p:cNvSpPr txBox="1"/>
              <p:nvPr/>
            </p:nvSpPr>
            <p:spPr>
              <a:xfrm>
                <a:off x="6623644" y="4685599"/>
                <a:ext cx="1639185" cy="260303"/>
              </a:xfrm>
              <a:prstGeom prst="rect">
                <a:avLst/>
              </a:prstGeom>
              <a:noFill/>
            </p:spPr>
            <p:txBody>
              <a:bodyPr wrap="square" lIns="54610" tIns="54610" rIns="54610" bIns="54610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sr-Latn-CS" sz="1500" dirty="0">
                    <a:solidFill>
                      <a:schemeClr val="tx2"/>
                    </a:solidFill>
                  </a:rPr>
                  <a:t>1. januar 2023.</a:t>
                </a:r>
                <a:endParaRPr lang="sr-Cyrl-RS" sz="1500" dirty="0" err="1">
                  <a:solidFill>
                    <a:schemeClr val="tx2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8B1D56E-54EE-4010-B3C6-0BB9A47C000C}"/>
                  </a:ext>
                </a:extLst>
              </p:cNvPr>
              <p:cNvSpPr txBox="1"/>
              <p:nvPr/>
            </p:nvSpPr>
            <p:spPr>
              <a:xfrm>
                <a:off x="3873691" y="2097040"/>
                <a:ext cx="2498149" cy="327766"/>
              </a:xfrm>
              <a:prstGeom prst="rect">
                <a:avLst/>
              </a:prstGeom>
              <a:noFill/>
            </p:spPr>
            <p:txBody>
              <a:bodyPr wrap="square" lIns="54610" tIns="54610" rIns="54610" bIns="54610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sr-Latn-CS" sz="1600" dirty="0">
                    <a:solidFill>
                      <a:srgbClr val="00338D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Subjekt privatnog sektora</a:t>
                </a:r>
                <a:endParaRPr lang="sr-Cyrl-RS" sz="1600" dirty="0" err="1">
                  <a:solidFill>
                    <a:srgbClr val="00338D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" name="Thought Bubble: Cloud 15">
              <a:extLst>
                <a:ext uri="{FF2B5EF4-FFF2-40B4-BE49-F238E27FC236}">
                  <a16:creationId xmlns:a16="http://schemas.microsoft.com/office/drawing/2014/main" id="{40389C27-B28D-40F6-9A58-BAFD60FFA34C}"/>
                </a:ext>
              </a:extLst>
            </p:cNvPr>
            <p:cNvSpPr/>
            <p:nvPr/>
          </p:nvSpPr>
          <p:spPr>
            <a:xfrm>
              <a:off x="1256514" y="4150079"/>
              <a:ext cx="2147325" cy="1145493"/>
            </a:xfrm>
            <a:prstGeom prst="cloudCallou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sz="1100" dirty="0"/>
                <a:t>Obaveza izdavanja elektronskih faktura subjektima javnog sektora</a:t>
              </a:r>
              <a:endParaRPr lang="en-US" sz="1100" dirty="0"/>
            </a:p>
          </p:txBody>
        </p:sp>
        <p:sp>
          <p:nvSpPr>
            <p:cNvPr id="17" name="Thought Bubble: Cloud 16">
              <a:extLst>
                <a:ext uri="{FF2B5EF4-FFF2-40B4-BE49-F238E27FC236}">
                  <a16:creationId xmlns:a16="http://schemas.microsoft.com/office/drawing/2014/main" id="{6288FC91-9DFC-4DA7-9106-653A9F362717}"/>
                </a:ext>
              </a:extLst>
            </p:cNvPr>
            <p:cNvSpPr/>
            <p:nvPr/>
          </p:nvSpPr>
          <p:spPr>
            <a:xfrm>
              <a:off x="3753522" y="3891346"/>
              <a:ext cx="2221246" cy="1346888"/>
            </a:xfrm>
            <a:prstGeom prst="cloudCallou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sz="1100" dirty="0"/>
                <a:t>Obaveza prijema i čuvanja elektronskih faktura izdatih u skladu sa Zakonom</a:t>
              </a:r>
              <a:endParaRPr lang="en-US" sz="1100" dirty="0"/>
            </a:p>
          </p:txBody>
        </p:sp>
        <p:sp>
          <p:nvSpPr>
            <p:cNvPr id="18" name="Thought Bubble: Cloud 17">
              <a:extLst>
                <a:ext uri="{FF2B5EF4-FFF2-40B4-BE49-F238E27FC236}">
                  <a16:creationId xmlns:a16="http://schemas.microsoft.com/office/drawing/2014/main" id="{C457C47D-7434-4401-9527-669FADF957CE}"/>
                </a:ext>
              </a:extLst>
            </p:cNvPr>
            <p:cNvSpPr/>
            <p:nvPr/>
          </p:nvSpPr>
          <p:spPr>
            <a:xfrm>
              <a:off x="6562912" y="3600767"/>
              <a:ext cx="2221246" cy="1605472"/>
            </a:xfrm>
            <a:prstGeom prst="cloudCallou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sz="1100" dirty="0"/>
                <a:t>Obaveza izdavanja elektronskih faktura subjektima privatnog sektora i izvršenje ostalih obaveza u skladu sa Zakonom</a:t>
              </a:r>
              <a:endParaRPr lang="en-US" sz="110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7CACFEF-8243-4A72-9972-C4E7A96A89B5}"/>
              </a:ext>
            </a:extLst>
          </p:cNvPr>
          <p:cNvGrpSpPr/>
          <p:nvPr/>
        </p:nvGrpSpPr>
        <p:grpSpPr>
          <a:xfrm>
            <a:off x="465951" y="3805273"/>
            <a:ext cx="7625229" cy="2482425"/>
            <a:chOff x="825600" y="3331905"/>
            <a:chExt cx="7439933" cy="294212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CDD236E-44BB-4EFE-8854-98AE48EB9A7D}"/>
                </a:ext>
              </a:extLst>
            </p:cNvPr>
            <p:cNvGrpSpPr/>
            <p:nvPr/>
          </p:nvGrpSpPr>
          <p:grpSpPr>
            <a:xfrm>
              <a:off x="825600" y="3331905"/>
              <a:ext cx="7439933" cy="2942120"/>
              <a:chOff x="945769" y="2097040"/>
              <a:chExt cx="7439933" cy="2942120"/>
            </a:xfrm>
          </p:grpSpPr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35219E27-22EF-4B8F-B0C3-9C6CBD4632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5769" y="4455749"/>
                <a:ext cx="7439933" cy="2397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FA8E9DFD-405A-4692-8A38-107EFB51D03A}"/>
                  </a:ext>
                </a:extLst>
              </p:cNvPr>
              <p:cNvCxnSpPr/>
              <p:nvPr/>
            </p:nvCxnSpPr>
            <p:spPr>
              <a:xfrm>
                <a:off x="1997538" y="4338506"/>
                <a:ext cx="0" cy="28103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26EBA1D9-7DB5-4F60-9EF9-FE7D27F8DB06}"/>
                  </a:ext>
                </a:extLst>
              </p:cNvPr>
              <p:cNvCxnSpPr/>
              <p:nvPr/>
            </p:nvCxnSpPr>
            <p:spPr>
              <a:xfrm>
                <a:off x="4527350" y="4306486"/>
                <a:ext cx="0" cy="28103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593DC74-A840-4701-A32A-F49992BF23F2}"/>
                  </a:ext>
                </a:extLst>
              </p:cNvPr>
              <p:cNvSpPr txBox="1"/>
              <p:nvPr/>
            </p:nvSpPr>
            <p:spPr>
              <a:xfrm>
                <a:off x="1151423" y="4647370"/>
                <a:ext cx="1692760" cy="303298"/>
              </a:xfrm>
              <a:prstGeom prst="rect">
                <a:avLst/>
              </a:prstGeom>
              <a:noFill/>
            </p:spPr>
            <p:txBody>
              <a:bodyPr wrap="square" lIns="54610" tIns="54610" rIns="54610" bIns="54610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sr-Latn-CS" sz="1500" dirty="0">
                    <a:solidFill>
                      <a:schemeClr val="tx2"/>
                    </a:solidFill>
                  </a:rPr>
                  <a:t>1. </a:t>
                </a:r>
                <a:r>
                  <a:rPr lang="en-US" sz="1500" dirty="0" err="1">
                    <a:solidFill>
                      <a:schemeClr val="tx2"/>
                    </a:solidFill>
                  </a:rPr>
                  <a:t>maj</a:t>
                </a:r>
                <a:r>
                  <a:rPr lang="sr-Latn-CS" sz="1500" dirty="0">
                    <a:solidFill>
                      <a:schemeClr val="tx2"/>
                    </a:solidFill>
                  </a:rPr>
                  <a:t> 2022.</a:t>
                </a:r>
                <a:endParaRPr lang="sr-Cyrl-RS" sz="1500" dirty="0" err="1">
                  <a:solidFill>
                    <a:schemeClr val="tx2"/>
                  </a:solidFill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8CD6BF7-89FE-456B-8596-D14A193C6C8E}"/>
                  </a:ext>
                </a:extLst>
              </p:cNvPr>
              <p:cNvSpPr txBox="1"/>
              <p:nvPr/>
            </p:nvSpPr>
            <p:spPr>
              <a:xfrm>
                <a:off x="3917389" y="4711394"/>
                <a:ext cx="1440360" cy="327766"/>
              </a:xfrm>
              <a:prstGeom prst="rect">
                <a:avLst/>
              </a:prstGeom>
              <a:noFill/>
            </p:spPr>
            <p:txBody>
              <a:bodyPr wrap="square" lIns="54610" tIns="54610" rIns="54610" bIns="54610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sr-Latn-CS" sz="1500" dirty="0">
                    <a:solidFill>
                      <a:schemeClr val="tx2"/>
                    </a:solidFill>
                  </a:rPr>
                  <a:t>1. jul 2022.</a:t>
                </a:r>
                <a:endParaRPr lang="sr-Cyrl-RS" sz="1500" dirty="0" err="1">
                  <a:solidFill>
                    <a:schemeClr val="tx2"/>
                  </a:solidFill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9B06C98-16B7-461F-9838-82AB8E431FE2}"/>
                  </a:ext>
                </a:extLst>
              </p:cNvPr>
              <p:cNvSpPr txBox="1"/>
              <p:nvPr/>
            </p:nvSpPr>
            <p:spPr>
              <a:xfrm>
                <a:off x="3873691" y="2097040"/>
                <a:ext cx="2498149" cy="327766"/>
              </a:xfrm>
              <a:prstGeom prst="rect">
                <a:avLst/>
              </a:prstGeom>
              <a:noFill/>
            </p:spPr>
            <p:txBody>
              <a:bodyPr wrap="square" lIns="54610" tIns="54610" rIns="54610" bIns="54610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sr-Latn-CS" sz="1600" dirty="0">
                    <a:solidFill>
                      <a:srgbClr val="00338D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Subjekt javnog sektora</a:t>
                </a:r>
                <a:endParaRPr lang="sr-Cyrl-RS" sz="1600" dirty="0" err="1">
                  <a:solidFill>
                    <a:srgbClr val="00338D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" name="Thought Bubble: Cloud 20">
              <a:extLst>
                <a:ext uri="{FF2B5EF4-FFF2-40B4-BE49-F238E27FC236}">
                  <a16:creationId xmlns:a16="http://schemas.microsoft.com/office/drawing/2014/main" id="{C663C13D-3A49-40CD-BC60-B785165C570C}"/>
                </a:ext>
              </a:extLst>
            </p:cNvPr>
            <p:cNvSpPr/>
            <p:nvPr/>
          </p:nvSpPr>
          <p:spPr>
            <a:xfrm>
              <a:off x="1256501" y="3891345"/>
              <a:ext cx="2221229" cy="1404226"/>
            </a:xfrm>
            <a:prstGeom prst="cloudCallou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sz="1050" dirty="0"/>
                <a:t>Obaveza prijema i čuvanja, izdavanja elektronskih faktura subjektima javnog sektora i evidentiranja PDV obračuna</a:t>
              </a:r>
              <a:endParaRPr lang="en-US" sz="1050" dirty="0"/>
            </a:p>
          </p:txBody>
        </p:sp>
        <p:sp>
          <p:nvSpPr>
            <p:cNvPr id="22" name="Thought Bubble: Cloud 21">
              <a:extLst>
                <a:ext uri="{FF2B5EF4-FFF2-40B4-BE49-F238E27FC236}">
                  <a16:creationId xmlns:a16="http://schemas.microsoft.com/office/drawing/2014/main" id="{E82EF938-3838-4233-BE77-000114ABA786}"/>
                </a:ext>
              </a:extLst>
            </p:cNvPr>
            <p:cNvSpPr/>
            <p:nvPr/>
          </p:nvSpPr>
          <p:spPr>
            <a:xfrm>
              <a:off x="3753523" y="3733841"/>
              <a:ext cx="2221229" cy="1504393"/>
            </a:xfrm>
            <a:prstGeom prst="cloudCallou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r-Latn-RS" sz="1100" dirty="0"/>
                <a:t>Obaveza izdavanja elektronskih faktura subjektima privatnog sektora </a:t>
              </a:r>
              <a:endParaRPr 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41138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noProof="0" dirty="0"/>
              <a:t>Predmet Zakona</a:t>
            </a:r>
            <a:endParaRPr lang="en-US" noProof="0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F7A719B-E8A2-43D1-BE4E-594754F8D2E1}"/>
              </a:ext>
            </a:extLst>
          </p:cNvPr>
          <p:cNvSpPr txBox="1">
            <a:spLocks/>
          </p:cNvSpPr>
          <p:nvPr/>
        </p:nvSpPr>
        <p:spPr>
          <a:xfrm>
            <a:off x="978000" y="1574800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CD2CCD8-4C60-47FF-A1EB-C08035289293}"/>
              </a:ext>
            </a:extLst>
          </p:cNvPr>
          <p:cNvSpPr txBox="1">
            <a:spLocks/>
          </p:cNvSpPr>
          <p:nvPr/>
        </p:nvSpPr>
        <p:spPr>
          <a:xfrm>
            <a:off x="822960" y="1426464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1750" lvl="2" indent="-285750">
              <a:buFont typeface="Wingdings" panose="05000000000000000000" pitchFamily="2" charset="2"/>
              <a:buChar char="§"/>
            </a:pPr>
            <a:r>
              <a:rPr lang="sr-Latn-RS" sz="1600" dirty="0"/>
              <a:t>Izdavanje, prijem,</a:t>
            </a:r>
            <a:r>
              <a:rPr lang="en-US" sz="1600" dirty="0"/>
              <a:t> </a:t>
            </a:r>
            <a:r>
              <a:rPr lang="sr-Latn-RS" sz="1600" dirty="0"/>
              <a:t>čuvanje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sr-Latn-RS" sz="1600" dirty="0"/>
              <a:t> sadržina </a:t>
            </a:r>
            <a:r>
              <a:rPr lang="sr-Latn-RS" sz="1600" b="1" dirty="0"/>
              <a:t>elektronskih faktura </a:t>
            </a:r>
            <a:r>
              <a:rPr lang="sr-Latn-RS" sz="1600" dirty="0"/>
              <a:t>i druga pitanja koja su od značaja za elektronsko fakturisanje.</a:t>
            </a:r>
          </a:p>
          <a:p>
            <a:pPr marL="501750" lvl="2" indent="-285750">
              <a:buFont typeface="Wingdings" panose="05000000000000000000" pitchFamily="2" charset="2"/>
              <a:buChar char="§"/>
            </a:pPr>
            <a:r>
              <a:rPr lang="sr-Latn-RS" sz="1600" dirty="0"/>
              <a:t>"</a:t>
            </a:r>
            <a:r>
              <a:rPr lang="sr-Latn-RS" sz="1600" b="1" i="1" dirty="0"/>
              <a:t>transakcija</a:t>
            </a:r>
            <a:r>
              <a:rPr lang="sr-Latn-RS" sz="1600" dirty="0"/>
              <a:t>" -  transakcija sa naknadom/bez naknade </a:t>
            </a:r>
            <a:r>
              <a:rPr lang="sr-Latn-RS" sz="1600" b="1" dirty="0"/>
              <a:t>između subjekata javnog i/ili privatnog sektora</a:t>
            </a:r>
            <a:r>
              <a:rPr lang="sr-Latn-RS" sz="1600" dirty="0"/>
              <a:t>, koja se </a:t>
            </a:r>
            <a:r>
              <a:rPr lang="sr-Latn-RS" sz="1600" b="1" dirty="0"/>
              <a:t>odnosi na isporuku dobara/pružanje usluga</a:t>
            </a:r>
            <a:r>
              <a:rPr lang="sr-Latn-RS" sz="1600" dirty="0"/>
              <a:t>, uključujući i avansno plaćanje</a:t>
            </a:r>
          </a:p>
          <a:p>
            <a:pPr marL="501750" lvl="2" indent="-285750">
              <a:buFont typeface="Wingdings" panose="05000000000000000000" pitchFamily="2" charset="2"/>
              <a:buChar char="§"/>
            </a:pPr>
            <a:r>
              <a:rPr lang="sr-Latn-RS" sz="1600" dirty="0"/>
              <a:t>"</a:t>
            </a:r>
            <a:r>
              <a:rPr lang="sr-Latn-RS" sz="1600" b="1" i="1" dirty="0"/>
              <a:t>elektronska faktura</a:t>
            </a:r>
            <a:r>
              <a:rPr lang="sr-Latn-RS" sz="1600" dirty="0"/>
              <a:t>" </a:t>
            </a:r>
          </a:p>
          <a:p>
            <a:pPr marL="861750" lvl="4" indent="-285750">
              <a:buFont typeface="Wingdings" panose="05000000000000000000" pitchFamily="2" charset="2"/>
              <a:buChar char="§"/>
            </a:pPr>
            <a:r>
              <a:rPr lang="sr-Latn-RS" sz="1600" b="1" dirty="0"/>
              <a:t>zahtev </a:t>
            </a:r>
            <a:r>
              <a:rPr lang="sr-Latn-RS" sz="1600" dirty="0"/>
              <a:t>za isplatu </a:t>
            </a:r>
            <a:r>
              <a:rPr lang="sr-Latn-RS" sz="1600" b="1" dirty="0"/>
              <a:t>po osnovu transakcija </a:t>
            </a:r>
            <a:r>
              <a:rPr lang="sr-Latn-RS" sz="1600" dirty="0"/>
              <a:t>sa naknadom </a:t>
            </a:r>
          </a:p>
          <a:p>
            <a:pPr marL="861750" lvl="4" indent="-285750">
              <a:buFont typeface="Wingdings" panose="05000000000000000000" pitchFamily="2" charset="2"/>
              <a:buChar char="§"/>
            </a:pPr>
            <a:r>
              <a:rPr lang="sr-Latn-RS" sz="1600" dirty="0"/>
              <a:t>svaki drugi dokument koji utiče na isplatu, odnosno visinu isplate </a:t>
            </a:r>
          </a:p>
          <a:p>
            <a:pPr marL="861750" lvl="4" indent="-285750">
              <a:buFont typeface="Wingdings" panose="05000000000000000000" pitchFamily="2" charset="2"/>
              <a:buChar char="§"/>
            </a:pPr>
            <a:r>
              <a:rPr lang="sr-Latn-RS" sz="1600" dirty="0"/>
              <a:t>faktura koja se izdaje za promet bez naknade </a:t>
            </a:r>
          </a:p>
          <a:p>
            <a:pPr marL="861750" lvl="4" indent="-285750">
              <a:buFont typeface="Wingdings" panose="05000000000000000000" pitchFamily="2" charset="2"/>
              <a:buChar char="§"/>
            </a:pPr>
            <a:r>
              <a:rPr lang="sr-Latn-RS" sz="1600" dirty="0"/>
              <a:t>faktura za primljene avanse </a:t>
            </a:r>
          </a:p>
          <a:p>
            <a:pPr lvl="4" indent="0">
              <a:buNone/>
            </a:pPr>
            <a:r>
              <a:rPr lang="sr-Latn-RS" sz="1600" dirty="0"/>
              <a:t>izdata, poslata i primljena </a:t>
            </a:r>
            <a:r>
              <a:rPr lang="sr-Latn-RS" sz="1600" b="1" dirty="0"/>
              <a:t>u strukturiranom formatu </a:t>
            </a:r>
            <a:r>
              <a:rPr lang="sr-Latn-RS" sz="1600" dirty="0"/>
              <a:t>koji omogućava potpuno automatizovanu elektronsku obradu podataka </a:t>
            </a:r>
            <a:r>
              <a:rPr lang="sr-Latn-RS" sz="1600" b="1" dirty="0"/>
              <a:t>preko sistema elektronskih faktura</a:t>
            </a:r>
          </a:p>
          <a:p>
            <a:pPr lvl="2" indent="0">
              <a:buNone/>
            </a:pPr>
            <a:endParaRPr lang="sr-Latn-RS" sz="1600" dirty="0"/>
          </a:p>
          <a:p>
            <a:pPr lvl="2" indent="0">
              <a:buNone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b="0" dirty="0"/>
          </a:p>
          <a:p>
            <a:pPr lvl="2" indent="0">
              <a:buNone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2821446F-9D89-40A4-8DDB-2ADECDCB4A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794" y="5093650"/>
            <a:ext cx="2082372" cy="133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920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noProof="0" dirty="0"/>
              <a:t>Sistem elektronskih faktura (SEF)</a:t>
            </a:r>
            <a:endParaRPr lang="en-US" noProof="0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F7A719B-E8A2-43D1-BE4E-594754F8D2E1}"/>
              </a:ext>
            </a:extLst>
          </p:cNvPr>
          <p:cNvSpPr txBox="1">
            <a:spLocks/>
          </p:cNvSpPr>
          <p:nvPr/>
        </p:nvSpPr>
        <p:spPr>
          <a:xfrm>
            <a:off x="978000" y="1574800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CD2CCD8-4C60-47FF-A1EB-C08035289293}"/>
              </a:ext>
            </a:extLst>
          </p:cNvPr>
          <p:cNvSpPr txBox="1">
            <a:spLocks/>
          </p:cNvSpPr>
          <p:nvPr/>
        </p:nvSpPr>
        <p:spPr>
          <a:xfrm>
            <a:off x="822960" y="1426464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1750" lvl="2" indent="-285750" algn="just">
              <a:buFont typeface="Wingdings" panose="05000000000000000000" pitchFamily="2" charset="2"/>
              <a:buChar char="§"/>
            </a:pPr>
            <a:r>
              <a:rPr lang="sr-Latn-RS" sz="1600" dirty="0"/>
              <a:t>Obaveze propisane Zakonom ispunjavaju se putem sistema elektronskih faktura </a:t>
            </a:r>
            <a:r>
              <a:rPr lang="sr-Latn-RS" sz="1600" b="1" dirty="0"/>
              <a:t>(SEF), </a:t>
            </a:r>
            <a:r>
              <a:rPr lang="sr-Latn-RS" sz="1600" dirty="0"/>
              <a:t>a kojim upravlja Centralni informacioni posrednik</a:t>
            </a:r>
          </a:p>
          <a:p>
            <a:pPr marL="501750" lvl="2" indent="-285750" algn="just">
              <a:buFont typeface="Wingdings" panose="05000000000000000000" pitchFamily="2" charset="2"/>
              <a:buChar char="§"/>
            </a:pPr>
            <a:r>
              <a:rPr lang="sr-Latn-RS" sz="1600" dirty="0"/>
              <a:t>„</a:t>
            </a:r>
            <a:r>
              <a:rPr lang="sr-Latn-RS" sz="1600" b="1" dirty="0"/>
              <a:t>Sistem elektronskih faktura</a:t>
            </a:r>
            <a:r>
              <a:rPr lang="sr-Latn-RS" sz="1600" dirty="0"/>
              <a:t>" - informatičko-tehnološko rešenje preko koga se vrši slanje, prijem, evidentiranje, obrada i čuvanje elektronskih faktura</a:t>
            </a:r>
          </a:p>
          <a:p>
            <a:pPr marL="501750" lvl="2" indent="-285750" algn="just">
              <a:buFont typeface="Wingdings" panose="05000000000000000000" pitchFamily="2" charset="2"/>
              <a:buChar char="§"/>
            </a:pPr>
            <a:r>
              <a:rPr lang="sr-Latn-RS" sz="1600" dirty="0"/>
              <a:t>„</a:t>
            </a:r>
            <a:r>
              <a:rPr lang="sr-Latn-RS" sz="1600" b="1" dirty="0"/>
              <a:t>Centralni informacioni posrednik</a:t>
            </a:r>
            <a:r>
              <a:rPr lang="sr-Latn-RS" sz="1600" dirty="0"/>
              <a:t>" - nadležna jedinica, u okviru Ministarstva finansija koja upravlja sistemom elektronskih faktura</a:t>
            </a:r>
          </a:p>
          <a:p>
            <a:pPr marL="501750" lvl="2" indent="-285750" algn="just">
              <a:buFont typeface="Wingdings" panose="05000000000000000000" pitchFamily="2" charset="2"/>
              <a:buChar char="§"/>
            </a:pPr>
            <a:r>
              <a:rPr lang="sr-Latn-RS" sz="1600" dirty="0"/>
              <a:t>Izdavanje i prijem elektronskih</a:t>
            </a:r>
            <a:r>
              <a:rPr lang="en-US" sz="1600" dirty="0"/>
              <a:t> faktura</a:t>
            </a:r>
            <a:r>
              <a:rPr lang="sr-Latn-RS" sz="1600" dirty="0"/>
              <a:t> vrši se u skladu sa srpskim standardom elektronskog fakturisanja</a:t>
            </a:r>
            <a:r>
              <a:rPr lang="en-US" sz="1600" dirty="0"/>
              <a:t>, koji je </a:t>
            </a:r>
            <a:r>
              <a:rPr lang="en-US" sz="1600" dirty="0" err="1"/>
              <a:t>uskla</a:t>
            </a:r>
            <a:r>
              <a:rPr lang="sr-Latn-RS" sz="1600" dirty="0" err="1"/>
              <a:t>đen</a:t>
            </a:r>
            <a:r>
              <a:rPr lang="sr-Latn-RS" sz="1600" dirty="0"/>
              <a:t> sa EU standardom elektronskog fakturisanja (standard donet od strane nacionalnog tela za standardizaciju u Republici Srbiji) </a:t>
            </a:r>
          </a:p>
          <a:p>
            <a:pPr lvl="2" indent="0">
              <a:buNone/>
            </a:pPr>
            <a:endParaRPr lang="en-US" sz="1600" dirty="0"/>
          </a:p>
          <a:p>
            <a:pPr marL="501750" lvl="2" indent="-285750">
              <a:buFont typeface="Wingdings" panose="05000000000000000000" pitchFamily="2" charset="2"/>
              <a:buChar char="§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501750" lvl="2" indent="-285750">
              <a:buFont typeface="Wingdings" panose="05000000000000000000" pitchFamily="2" charset="2"/>
              <a:buChar char="§"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501750" lvl="2" indent="-285750">
              <a:buFont typeface="Wingdings" panose="05000000000000000000" pitchFamily="2" charset="2"/>
              <a:buChar char="§"/>
            </a:pPr>
            <a:endParaRPr lang="sr-Latn-RS" sz="1400" dirty="0"/>
          </a:p>
          <a:p>
            <a:pPr marL="501750" lvl="2" indent="-285750">
              <a:buFont typeface="Wingdings" panose="05000000000000000000" pitchFamily="2" charset="2"/>
              <a:buChar char="§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b="0" dirty="0"/>
          </a:p>
          <a:p>
            <a:pPr lvl="2" indent="0">
              <a:buNone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B8D7E0E-90DE-43A5-B8AA-FB611E056AC9}"/>
              </a:ext>
            </a:extLst>
          </p:cNvPr>
          <p:cNvGrpSpPr/>
          <p:nvPr/>
        </p:nvGrpSpPr>
        <p:grpSpPr>
          <a:xfrm>
            <a:off x="3262745" y="4282759"/>
            <a:ext cx="2765569" cy="1589809"/>
            <a:chOff x="3404033" y="1542043"/>
            <a:chExt cx="2842490" cy="168931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9CCA18F-B58C-4C92-BE69-666704A2EAA1}"/>
                </a:ext>
              </a:extLst>
            </p:cNvPr>
            <p:cNvGrpSpPr/>
            <p:nvPr/>
          </p:nvGrpSpPr>
          <p:grpSpPr>
            <a:xfrm>
              <a:off x="3404033" y="1542043"/>
              <a:ext cx="2842490" cy="1689318"/>
              <a:chOff x="4919249" y="4369949"/>
              <a:chExt cx="711200" cy="476333"/>
            </a:xfrm>
          </p:grpSpPr>
          <p:sp>
            <p:nvSpPr>
              <p:cNvPr id="11" name="object 55">
                <a:extLst>
                  <a:ext uri="{FF2B5EF4-FFF2-40B4-BE49-F238E27FC236}">
                    <a16:creationId xmlns:a16="http://schemas.microsoft.com/office/drawing/2014/main" id="{F1B0184A-2CC0-4E54-8D9B-0D32884ECE9D}"/>
                  </a:ext>
                </a:extLst>
              </p:cNvPr>
              <p:cNvSpPr/>
              <p:nvPr/>
            </p:nvSpPr>
            <p:spPr>
              <a:xfrm>
                <a:off x="4995455" y="4687449"/>
                <a:ext cx="5588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558800">
                    <a:moveTo>
                      <a:pt x="0" y="0"/>
                    </a:moveTo>
                    <a:lnTo>
                      <a:pt x="558800" y="0"/>
                    </a:lnTo>
                  </a:path>
                </a:pathLst>
              </a:custGeom>
              <a:ln w="38100">
                <a:solidFill>
                  <a:srgbClr val="00469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" name="object 56">
                <a:extLst>
                  <a:ext uri="{FF2B5EF4-FFF2-40B4-BE49-F238E27FC236}">
                    <a16:creationId xmlns:a16="http://schemas.microsoft.com/office/drawing/2014/main" id="{CD4FD8FF-19B6-405A-8B81-B8C14EEE600A}"/>
                  </a:ext>
                </a:extLst>
              </p:cNvPr>
              <p:cNvSpPr/>
              <p:nvPr/>
            </p:nvSpPr>
            <p:spPr>
              <a:xfrm>
                <a:off x="5014505" y="4388999"/>
                <a:ext cx="0" cy="279400"/>
              </a:xfrm>
              <a:custGeom>
                <a:avLst/>
                <a:gdLst/>
                <a:ahLst/>
                <a:cxnLst/>
                <a:rect l="l" t="t" r="r" b="b"/>
                <a:pathLst>
                  <a:path h="279400">
                    <a:moveTo>
                      <a:pt x="0" y="0"/>
                    </a:moveTo>
                    <a:lnTo>
                      <a:pt x="0" y="279400"/>
                    </a:lnTo>
                  </a:path>
                </a:pathLst>
              </a:custGeom>
              <a:ln w="38100">
                <a:solidFill>
                  <a:srgbClr val="00469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" name="object 57">
                <a:extLst>
                  <a:ext uri="{FF2B5EF4-FFF2-40B4-BE49-F238E27FC236}">
                    <a16:creationId xmlns:a16="http://schemas.microsoft.com/office/drawing/2014/main" id="{06A79612-AA5D-4622-97DD-D58D134E9D5B}"/>
                  </a:ext>
                </a:extLst>
              </p:cNvPr>
              <p:cNvSpPr/>
              <p:nvPr/>
            </p:nvSpPr>
            <p:spPr>
              <a:xfrm>
                <a:off x="4995455" y="4369949"/>
                <a:ext cx="5588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558800">
                    <a:moveTo>
                      <a:pt x="0" y="0"/>
                    </a:moveTo>
                    <a:lnTo>
                      <a:pt x="558800" y="0"/>
                    </a:lnTo>
                  </a:path>
                </a:pathLst>
              </a:custGeom>
              <a:ln w="38100">
                <a:solidFill>
                  <a:srgbClr val="00469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58">
                <a:extLst>
                  <a:ext uri="{FF2B5EF4-FFF2-40B4-BE49-F238E27FC236}">
                    <a16:creationId xmlns:a16="http://schemas.microsoft.com/office/drawing/2014/main" id="{F889C77F-B6E8-48CF-B9F7-D6E3A1F447A7}"/>
                  </a:ext>
                </a:extLst>
              </p:cNvPr>
              <p:cNvSpPr/>
              <p:nvPr/>
            </p:nvSpPr>
            <p:spPr>
              <a:xfrm>
                <a:off x="5535205" y="4389087"/>
                <a:ext cx="0" cy="279400"/>
              </a:xfrm>
              <a:custGeom>
                <a:avLst/>
                <a:gdLst/>
                <a:ahLst/>
                <a:cxnLst/>
                <a:rect l="l" t="t" r="r" b="b"/>
                <a:pathLst>
                  <a:path h="279400">
                    <a:moveTo>
                      <a:pt x="0" y="0"/>
                    </a:moveTo>
                    <a:lnTo>
                      <a:pt x="0" y="279400"/>
                    </a:lnTo>
                  </a:path>
                </a:pathLst>
              </a:custGeom>
              <a:ln w="38100">
                <a:solidFill>
                  <a:srgbClr val="00469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59">
                <a:extLst>
                  <a:ext uri="{FF2B5EF4-FFF2-40B4-BE49-F238E27FC236}">
                    <a16:creationId xmlns:a16="http://schemas.microsoft.com/office/drawing/2014/main" id="{695D58A6-F892-47D8-8FE5-E4E71A1B1D59}"/>
                  </a:ext>
                </a:extLst>
              </p:cNvPr>
              <p:cNvSpPr/>
              <p:nvPr/>
            </p:nvSpPr>
            <p:spPr>
              <a:xfrm>
                <a:off x="4919249" y="4731982"/>
                <a:ext cx="711200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711200" h="114300">
                    <a:moveTo>
                      <a:pt x="635000" y="0"/>
                    </a:moveTo>
                    <a:lnTo>
                      <a:pt x="76200" y="0"/>
                    </a:lnTo>
                    <a:lnTo>
                      <a:pt x="0" y="76200"/>
                    </a:lnTo>
                    <a:lnTo>
                      <a:pt x="0" y="114300"/>
                    </a:lnTo>
                    <a:lnTo>
                      <a:pt x="711200" y="114300"/>
                    </a:lnTo>
                    <a:lnTo>
                      <a:pt x="711200" y="76200"/>
                    </a:lnTo>
                    <a:lnTo>
                      <a:pt x="35928" y="76200"/>
                    </a:lnTo>
                    <a:lnTo>
                      <a:pt x="86728" y="25400"/>
                    </a:lnTo>
                    <a:lnTo>
                      <a:pt x="660400" y="25400"/>
                    </a:lnTo>
                    <a:lnTo>
                      <a:pt x="635000" y="0"/>
                    </a:lnTo>
                    <a:close/>
                  </a:path>
                  <a:path w="711200" h="114300">
                    <a:moveTo>
                      <a:pt x="660400" y="25400"/>
                    </a:moveTo>
                    <a:lnTo>
                      <a:pt x="624484" y="25400"/>
                    </a:lnTo>
                    <a:lnTo>
                      <a:pt x="675284" y="76200"/>
                    </a:lnTo>
                    <a:lnTo>
                      <a:pt x="711200" y="76200"/>
                    </a:lnTo>
                    <a:lnTo>
                      <a:pt x="660400" y="25400"/>
                    </a:lnTo>
                    <a:close/>
                  </a:path>
                </a:pathLst>
              </a:custGeom>
              <a:solidFill>
                <a:srgbClr val="00338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4CDF345-A11A-4E19-9A78-E2FDD1ADD06C}"/>
                </a:ext>
              </a:extLst>
            </p:cNvPr>
            <p:cNvSpPr txBox="1"/>
            <p:nvPr/>
          </p:nvSpPr>
          <p:spPr>
            <a:xfrm>
              <a:off x="3995198" y="1648271"/>
              <a:ext cx="1660161" cy="914400"/>
            </a:xfrm>
            <a:prstGeom prst="rect">
              <a:avLst/>
            </a:prstGeom>
            <a:noFill/>
          </p:spPr>
          <p:txBody>
            <a:bodyPr wrap="square" lIns="54610" tIns="54610" rIns="54610" bIns="54610" rtlCol="0"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sr-Latn-RS" dirty="0">
                  <a:solidFill>
                    <a:schemeClr val="tx2"/>
                  </a:solidFill>
                </a:rPr>
                <a:t>Sistem elektronskog fakturisanja</a:t>
              </a:r>
              <a:endParaRPr lang="en-US" dirty="0" err="1">
                <a:solidFill>
                  <a:schemeClr val="tx2"/>
                </a:solidFill>
              </a:endParaRPr>
            </a:p>
          </p:txBody>
        </p:sp>
      </p:grpSp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D396FC31-5393-4D0B-8B73-D5279FB084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13" y="5077664"/>
            <a:ext cx="1394519" cy="1166804"/>
          </a:xfrm>
          <a:prstGeom prst="rect">
            <a:avLst/>
          </a:prstGeom>
        </p:spPr>
      </p:pic>
      <p:pic>
        <p:nvPicPr>
          <p:cNvPr id="18" name="Picture 17" descr="Graphical user interface&#10;&#10;Description automatically generated">
            <a:extLst>
              <a:ext uri="{FF2B5EF4-FFF2-40B4-BE49-F238E27FC236}">
                <a16:creationId xmlns:a16="http://schemas.microsoft.com/office/drawing/2014/main" id="{34734724-C027-4BB1-95B4-A5F4FADAD7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671" y="4676947"/>
            <a:ext cx="2691386" cy="190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308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Obveznici primene Zakona</a:t>
            </a:r>
            <a:endParaRPr lang="en-US" noProof="0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F7A719B-E8A2-43D1-BE4E-594754F8D2E1}"/>
              </a:ext>
            </a:extLst>
          </p:cNvPr>
          <p:cNvSpPr txBox="1">
            <a:spLocks/>
          </p:cNvSpPr>
          <p:nvPr/>
        </p:nvSpPr>
        <p:spPr>
          <a:xfrm>
            <a:off x="978000" y="1574800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CD2CCD8-4C60-47FF-A1EB-C08035289293}"/>
              </a:ext>
            </a:extLst>
          </p:cNvPr>
          <p:cNvSpPr txBox="1">
            <a:spLocks/>
          </p:cNvSpPr>
          <p:nvPr/>
        </p:nvSpPr>
        <p:spPr>
          <a:xfrm>
            <a:off x="822960" y="1426464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8900" lvl="2" indent="-342900">
              <a:buFont typeface="+mj-lt"/>
              <a:buAutoNum type="arabicParenR"/>
            </a:pPr>
            <a:r>
              <a:rPr lang="sr-Latn-RS" sz="1600" b="1" i="1" dirty="0"/>
              <a:t>Subjekt javnog sektora </a:t>
            </a:r>
            <a:r>
              <a:rPr lang="sr-Latn-RS" sz="1600" dirty="0"/>
              <a:t>- opšti nivo države u smislu Zakona o budžetskom sistemu i javna preduzeća u smislu Zakona o javnim preduzećima</a:t>
            </a:r>
          </a:p>
          <a:p>
            <a:pPr marL="558900" lvl="2" indent="-342900">
              <a:buFont typeface="+mj-lt"/>
              <a:buAutoNum type="arabicParenR"/>
            </a:pPr>
            <a:r>
              <a:rPr lang="sr-Latn-RS" sz="1600" b="1" i="1" dirty="0"/>
              <a:t>Subjekt privatnog sektora </a:t>
            </a:r>
            <a:r>
              <a:rPr lang="sr-Latn-RS" sz="1600" dirty="0"/>
              <a:t>- obveznik PDV (osim subjekta javnog sektora)</a:t>
            </a:r>
          </a:p>
          <a:p>
            <a:pPr marL="558900" lvl="2" indent="-342900">
              <a:buFont typeface="+mj-lt"/>
              <a:buAutoNum type="arabicParenR"/>
            </a:pPr>
            <a:r>
              <a:rPr lang="sr-Latn-RS" sz="1600" b="1" i="1" dirty="0"/>
              <a:t>Dobrovoljni korisnik sistema elektronskih faktura - </a:t>
            </a:r>
            <a:r>
              <a:rPr lang="sr-Latn-RS" sz="1600" dirty="0"/>
              <a:t>obveznik poreza na prihod od samostalne delatnosti i obveznik poreza na dobit pravnih lica, koji se prijavio za korišćenje sistema elektronskih faktura </a:t>
            </a:r>
          </a:p>
          <a:p>
            <a:pPr lvl="2" indent="0">
              <a:buNone/>
            </a:pPr>
            <a:r>
              <a:rPr lang="sr-Latn-RS" sz="1600" b="1" i="1" dirty="0"/>
              <a:t>Lista korisnika sistema elektronskih faktura </a:t>
            </a:r>
            <a:r>
              <a:rPr lang="sr-Latn-RS" sz="1600" dirty="0"/>
              <a:t>- </a:t>
            </a:r>
            <a:r>
              <a:rPr lang="en-US" sz="1600" dirty="0" err="1"/>
              <a:t>javna</a:t>
            </a:r>
            <a:r>
              <a:rPr lang="en-US" sz="1600" dirty="0"/>
              <a:t> </a:t>
            </a:r>
            <a:r>
              <a:rPr lang="en-US" sz="1600" dirty="0" err="1"/>
              <a:t>lista</a:t>
            </a:r>
            <a:r>
              <a:rPr lang="en-US" sz="1600" dirty="0"/>
              <a:t> </a:t>
            </a:r>
            <a:r>
              <a:rPr lang="en-US" sz="1600" dirty="0" err="1"/>
              <a:t>koja</a:t>
            </a:r>
            <a:r>
              <a:rPr lang="en-US" sz="1600" dirty="0"/>
              <a:t> </a:t>
            </a:r>
            <a:r>
              <a:rPr lang="sr-Latn-RS" sz="1600" dirty="0"/>
              <a:t>obuhvata sve korisnike SEF-a</a:t>
            </a:r>
            <a:r>
              <a:rPr lang="en-US" sz="1800" dirty="0">
                <a:effectLst/>
              </a:rPr>
              <a:t> </a:t>
            </a:r>
            <a:endParaRPr lang="sr-Latn-RS" sz="1600" dirty="0"/>
          </a:p>
          <a:p>
            <a:pPr lvl="2" indent="0">
              <a:buNone/>
            </a:pPr>
            <a:r>
              <a:rPr lang="sr-Latn-RS" sz="1600" b="1" dirty="0"/>
              <a:t>Neka otvorena pitanja: </a:t>
            </a:r>
          </a:p>
          <a:p>
            <a:pPr marL="698400" lvl="1" indent="-342900">
              <a:buFont typeface="Wingdings" panose="05000000000000000000" pitchFamily="2" charset="2"/>
              <a:buChar char="ü"/>
            </a:pPr>
            <a:r>
              <a:rPr lang="sr-Latn-RS" sz="1600" b="0" dirty="0"/>
              <a:t>Da li je entitet subjekt javnog sektora?</a:t>
            </a:r>
          </a:p>
          <a:p>
            <a:pPr marL="698400" lvl="1" indent="-342900">
              <a:buFont typeface="Wingdings" panose="05000000000000000000" pitchFamily="2" charset="2"/>
              <a:buChar char="ü"/>
            </a:pPr>
            <a:r>
              <a:rPr lang="sr-Latn-RS" sz="1600" dirty="0"/>
              <a:t>Transakcije sa stranim licima u kontekstu primena zakona?</a:t>
            </a:r>
          </a:p>
          <a:p>
            <a:pPr marL="698400" lvl="1" indent="-342900">
              <a:buFont typeface="Wingdings" panose="05000000000000000000" pitchFamily="2" charset="2"/>
              <a:buChar char="ü"/>
            </a:pPr>
            <a:r>
              <a:rPr lang="sr-Latn-RS" sz="1600" dirty="0"/>
              <a:t>Pozicija PDV punomoćnika stranog lica?</a:t>
            </a:r>
          </a:p>
          <a:p>
            <a:pPr marL="698400" lvl="1" indent="-342900">
              <a:buFont typeface="Wingdings" panose="05000000000000000000" pitchFamily="2" charset="2"/>
              <a:buChar char="ü"/>
            </a:pPr>
            <a:r>
              <a:rPr lang="sr-Latn-RS" sz="1600" dirty="0"/>
              <a:t>Specifičnosti u pogledu obaveza elektronskog evidentiranja PDV obračuna              u sistemu elektronskih faktura?</a:t>
            </a:r>
          </a:p>
          <a:p>
            <a:pPr marL="698400" lvl="1" indent="-342900">
              <a:buFont typeface="Wingdings" panose="05000000000000000000" pitchFamily="2" charset="2"/>
              <a:buChar char="ü"/>
            </a:pPr>
            <a:r>
              <a:rPr lang="sr-Latn-RS" sz="1600" b="0" dirty="0"/>
              <a:t>Fakturisanje van SEF-a</a:t>
            </a:r>
            <a:r>
              <a:rPr lang="sr-Latn-RS" sz="1600" dirty="0"/>
              <a:t>?</a:t>
            </a:r>
            <a:endParaRPr lang="sr-Latn-RS" sz="1600" b="0" dirty="0"/>
          </a:p>
          <a:p>
            <a:pPr marL="558900" lvl="2" indent="-342900">
              <a:buFont typeface="+mj-lt"/>
              <a:buAutoNum type="arabicParenR"/>
            </a:pPr>
            <a:endParaRPr lang="sr-Latn-RS" sz="1600" b="0" dirty="0"/>
          </a:p>
          <a:p>
            <a:pPr lvl="2" indent="0">
              <a:buNone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CA630C-D294-453C-9759-6BD02507D5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9559" y="4013578"/>
            <a:ext cx="2169686" cy="216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699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Obaveze ustanovljene zakonom</a:t>
            </a:r>
            <a:endParaRPr lang="en-US" noProof="0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F7A719B-E8A2-43D1-BE4E-594754F8D2E1}"/>
              </a:ext>
            </a:extLst>
          </p:cNvPr>
          <p:cNvSpPr txBox="1">
            <a:spLocks/>
          </p:cNvSpPr>
          <p:nvPr/>
        </p:nvSpPr>
        <p:spPr>
          <a:xfrm>
            <a:off x="978000" y="1574800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CD2CCD8-4C60-47FF-A1EB-C08035289293}"/>
              </a:ext>
            </a:extLst>
          </p:cNvPr>
          <p:cNvSpPr txBox="1">
            <a:spLocks/>
          </p:cNvSpPr>
          <p:nvPr/>
        </p:nvSpPr>
        <p:spPr>
          <a:xfrm>
            <a:off x="822960" y="1426464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b="0" dirty="0"/>
              <a:t>Izdavanje elektronskih faktura</a:t>
            </a:r>
          </a:p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Prijem elektronskih faktura</a:t>
            </a:r>
          </a:p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Čuvanje elektronskih faktura</a:t>
            </a:r>
          </a:p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Obaveza elektronskog evidentiranja obračuna PDV u sistemu elektronskih faktura</a:t>
            </a:r>
          </a:p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b="0" dirty="0"/>
              <a:t>Dostavljanje podataka po zahtevu nadležnog organa</a:t>
            </a:r>
          </a:p>
          <a:p>
            <a:pPr lvl="2" indent="0">
              <a:buNone/>
            </a:pPr>
            <a:endParaRPr lang="sr-Latn-RS" sz="1600" b="0" dirty="0"/>
          </a:p>
          <a:p>
            <a:pPr marL="558900" lvl="2" indent="-342900">
              <a:buFont typeface="+mj-lt"/>
              <a:buAutoNum type="arabicParenR"/>
            </a:pPr>
            <a:endParaRPr lang="sr-Latn-RS" sz="1600" b="0" dirty="0"/>
          </a:p>
          <a:p>
            <a:pPr lvl="2" indent="0">
              <a:buNone/>
            </a:pPr>
            <a:endParaRPr lang="sr-Latn-RS" sz="1600" b="0" dirty="0"/>
          </a:p>
          <a:p>
            <a:endParaRPr lang="sr-Latn-RS" sz="1600" b="0" dirty="0"/>
          </a:p>
          <a:p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F075B1DC-8D86-4DE0-9AD8-94E2ED285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086" y="2775572"/>
            <a:ext cx="2821114" cy="365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750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22960" y="1426464"/>
            <a:ext cx="7954157" cy="4557144"/>
          </a:xfrm>
        </p:spPr>
        <p:txBody>
          <a:bodyPr/>
          <a:lstStyle/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Obaveza izdavanja elektronskih faktura je propisana za sledeće transakcije</a:t>
            </a:r>
            <a:endParaRPr lang="en-US" sz="1600" dirty="0"/>
          </a:p>
          <a:p>
            <a:pPr marL="558900" lvl="2" indent="-342900">
              <a:buFont typeface="Wingdings" panose="05000000000000000000" pitchFamily="2" charset="2"/>
              <a:buChar char="§"/>
            </a:pPr>
            <a:endParaRPr lang="en-US" sz="1600" dirty="0"/>
          </a:p>
          <a:p>
            <a:pPr marL="558900" lvl="2" indent="-342900">
              <a:buFont typeface="Wingdings" panose="05000000000000000000" pitchFamily="2" charset="2"/>
              <a:buChar char="§"/>
            </a:pPr>
            <a:endParaRPr lang="en-US" sz="1600" dirty="0"/>
          </a:p>
          <a:p>
            <a:pPr marL="558900" lvl="2" indent="-342900">
              <a:buFont typeface="Wingdings" panose="05000000000000000000" pitchFamily="2" charset="2"/>
              <a:buChar char="§"/>
            </a:pPr>
            <a:endParaRPr lang="en-US" sz="1600" dirty="0"/>
          </a:p>
          <a:p>
            <a:pPr marL="558900" lvl="2" indent="-342900">
              <a:buFont typeface="Wingdings" panose="05000000000000000000" pitchFamily="2" charset="2"/>
              <a:buChar char="§"/>
            </a:pPr>
            <a:endParaRPr lang="en-US" sz="1600" dirty="0"/>
          </a:p>
          <a:p>
            <a:pPr marL="558900" lvl="2" indent="-342900">
              <a:buFont typeface="Wingdings" panose="05000000000000000000" pitchFamily="2" charset="2"/>
              <a:buChar char="§"/>
            </a:pPr>
            <a:endParaRPr lang="en-US" sz="1600" dirty="0"/>
          </a:p>
          <a:p>
            <a:pPr marL="558900" lvl="2" indent="-342900">
              <a:buFont typeface="Wingdings" panose="05000000000000000000" pitchFamily="2" charset="2"/>
              <a:buChar char="§"/>
            </a:pPr>
            <a:endParaRPr lang="en-US" sz="1600" dirty="0"/>
          </a:p>
          <a:p>
            <a:pPr marL="558900" lvl="2" indent="-342900">
              <a:buFont typeface="Wingdings" panose="05000000000000000000" pitchFamily="2" charset="2"/>
              <a:buChar char="§"/>
            </a:pPr>
            <a:endParaRPr lang="en-US" sz="1600" dirty="0"/>
          </a:p>
          <a:p>
            <a:pPr marL="558900" lvl="2" indent="-342900">
              <a:buFont typeface="Wingdings" panose="05000000000000000000" pitchFamily="2" charset="2"/>
              <a:buChar char="§"/>
            </a:pPr>
            <a:endParaRPr lang="en-US" sz="1600" dirty="0"/>
          </a:p>
          <a:p>
            <a:pPr marL="558900" lvl="2" indent="-342900">
              <a:buFont typeface="Wingdings" panose="05000000000000000000" pitchFamily="2" charset="2"/>
              <a:buChar char="§"/>
            </a:pPr>
            <a:endParaRPr lang="en-US" sz="1600" dirty="0"/>
          </a:p>
          <a:p>
            <a:pPr marL="558900" lvl="2" indent="-342900">
              <a:buFont typeface="Wingdings" panose="05000000000000000000" pitchFamily="2" charset="2"/>
              <a:buChar char="§"/>
            </a:pPr>
            <a:endParaRPr lang="en-US" sz="1600" dirty="0"/>
          </a:p>
          <a:p>
            <a:pPr marL="558900" lvl="2" indent="-342900">
              <a:buFont typeface="Wingdings" panose="05000000000000000000" pitchFamily="2" charset="2"/>
              <a:buChar char="§"/>
            </a:pPr>
            <a:endParaRPr lang="en-US" sz="1600" dirty="0"/>
          </a:p>
          <a:p>
            <a:pPr marL="558900" lvl="2" indent="-342900">
              <a:buFont typeface="Wingdings" panose="05000000000000000000" pitchFamily="2" charset="2"/>
              <a:buChar char="§"/>
            </a:pPr>
            <a:endParaRPr lang="en-US" sz="1600" dirty="0"/>
          </a:p>
          <a:p>
            <a:pPr marL="558900" lvl="2" indent="-342900">
              <a:buFont typeface="Wingdings" panose="05000000000000000000" pitchFamily="2" charset="2"/>
              <a:buChar char="§"/>
            </a:pPr>
            <a:endParaRPr lang="en-US" sz="800" dirty="0"/>
          </a:p>
          <a:p>
            <a:pPr lvl="2" indent="0">
              <a:buNone/>
            </a:pPr>
            <a:endParaRPr lang="sr-Latn-RS" sz="1400" i="1" dirty="0"/>
          </a:p>
          <a:p>
            <a:pPr lvl="2" indent="0">
              <a:buNone/>
            </a:pPr>
            <a:r>
              <a:rPr lang="sr-Latn-RS" sz="1200" i="1" dirty="0"/>
              <a:t>*Na dobrovoljnog korisnika </a:t>
            </a:r>
            <a:r>
              <a:rPr lang="en-US" sz="1200" i="1" dirty="0"/>
              <a:t>s</a:t>
            </a:r>
            <a:r>
              <a:rPr lang="sr-Latn-RS" sz="1200" i="1" dirty="0" err="1"/>
              <a:t>istema</a:t>
            </a:r>
            <a:r>
              <a:rPr lang="sr-Latn-RS" sz="1200" i="1" dirty="0"/>
              <a:t> elektronskih faktura se shodno primenjuju pravila za subjekta privatnog sektora</a:t>
            </a:r>
          </a:p>
          <a:p>
            <a:endParaRPr lang="sr-Latn-RS" sz="1600" b="0" dirty="0"/>
          </a:p>
          <a:p>
            <a:endParaRPr lang="sr-Latn-RS" sz="1600" b="0" dirty="0"/>
          </a:p>
          <a:p>
            <a:endParaRPr lang="sr-Latn-RS" sz="1600" b="0" dirty="0"/>
          </a:p>
          <a:p>
            <a:endParaRPr lang="sr-Latn-RS" sz="1600" b="0" dirty="0"/>
          </a:p>
          <a:p>
            <a:endParaRPr lang="sr-Latn-RS" sz="1600" b="0" dirty="0"/>
          </a:p>
          <a:p>
            <a:endParaRPr lang="sr-Latn-RS" sz="1600" b="0" dirty="0"/>
          </a:p>
          <a:p>
            <a:endParaRPr lang="sr-Latn-RS" sz="1600" b="0" dirty="0"/>
          </a:p>
          <a:p>
            <a:endParaRPr lang="sr-Latn-RS" sz="1600" b="0" dirty="0"/>
          </a:p>
          <a:p>
            <a:endParaRPr lang="sr-Latn-RS" sz="1600" b="0" dirty="0"/>
          </a:p>
          <a:p>
            <a:endParaRPr lang="sr-Latn-RS" sz="1600" b="0" dirty="0"/>
          </a:p>
          <a:p>
            <a:endParaRPr lang="sr-Latn-RS" sz="1600" b="0" dirty="0"/>
          </a:p>
          <a:p>
            <a:endParaRPr lang="sr-Latn-RS" sz="16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noProof="0" dirty="0"/>
              <a:t>Izdavanje elektronskih faktura</a:t>
            </a:r>
            <a:r>
              <a:rPr lang="en-US" noProof="0" dirty="0"/>
              <a:t> (1/2)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53901A3-DA0E-4FFC-B576-17B22A68A831}"/>
              </a:ext>
            </a:extLst>
          </p:cNvPr>
          <p:cNvGrpSpPr/>
          <p:nvPr/>
        </p:nvGrpSpPr>
        <p:grpSpPr>
          <a:xfrm>
            <a:off x="1193385" y="2142296"/>
            <a:ext cx="7383434" cy="3607606"/>
            <a:chOff x="1391894" y="1897183"/>
            <a:chExt cx="6481785" cy="3965944"/>
          </a:xfrm>
        </p:grpSpPr>
        <p:sp>
          <p:nvSpPr>
            <p:cNvPr id="4" name="Wave 3">
              <a:extLst>
                <a:ext uri="{FF2B5EF4-FFF2-40B4-BE49-F238E27FC236}">
                  <a16:creationId xmlns:a16="http://schemas.microsoft.com/office/drawing/2014/main" id="{161C993B-903E-4255-8C5E-60D667FC6469}"/>
                </a:ext>
              </a:extLst>
            </p:cNvPr>
            <p:cNvSpPr/>
            <p:nvPr/>
          </p:nvSpPr>
          <p:spPr>
            <a:xfrm>
              <a:off x="1391894" y="2700932"/>
              <a:ext cx="1693478" cy="824948"/>
            </a:xfrm>
            <a:prstGeom prst="wav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/>
            <a:lstStyle/>
            <a:p>
              <a:pPr algn="ctr"/>
              <a:r>
                <a:rPr lang="sr-Latn-RS" sz="1200" dirty="0">
                  <a:solidFill>
                    <a:schemeClr val="bg1"/>
                  </a:solidFill>
                </a:rPr>
                <a:t>Subjekt javnog sektora</a:t>
              </a:r>
              <a:endParaRPr lang="en-US" sz="1200" dirty="0" err="1">
                <a:solidFill>
                  <a:schemeClr val="bg1"/>
                </a:solidFill>
              </a:endParaRPr>
            </a:p>
          </p:txBody>
        </p:sp>
        <p:sp>
          <p:nvSpPr>
            <p:cNvPr id="14" name="Wave 13">
              <a:extLst>
                <a:ext uri="{FF2B5EF4-FFF2-40B4-BE49-F238E27FC236}">
                  <a16:creationId xmlns:a16="http://schemas.microsoft.com/office/drawing/2014/main" id="{46BF1A7C-9202-4F37-88C2-DBF4B01A5327}"/>
                </a:ext>
              </a:extLst>
            </p:cNvPr>
            <p:cNvSpPr/>
            <p:nvPr/>
          </p:nvSpPr>
          <p:spPr>
            <a:xfrm>
              <a:off x="1391894" y="1897183"/>
              <a:ext cx="1693478" cy="824948"/>
            </a:xfrm>
            <a:prstGeom prst="wav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/>
            <a:lstStyle/>
            <a:p>
              <a:pPr algn="ctr"/>
              <a:r>
                <a:rPr lang="sr-Latn-RS" sz="1200" dirty="0">
                  <a:solidFill>
                    <a:schemeClr val="bg1"/>
                  </a:solidFill>
                </a:rPr>
                <a:t>Subjekt javnog sektora</a:t>
              </a:r>
              <a:endParaRPr lang="en-US" sz="1200" dirty="0" err="1">
                <a:solidFill>
                  <a:schemeClr val="bg1"/>
                </a:solidFill>
              </a:endParaRPr>
            </a:p>
          </p:txBody>
        </p:sp>
        <p:sp>
          <p:nvSpPr>
            <p:cNvPr id="15" name="Wave 14">
              <a:extLst>
                <a:ext uri="{FF2B5EF4-FFF2-40B4-BE49-F238E27FC236}">
                  <a16:creationId xmlns:a16="http://schemas.microsoft.com/office/drawing/2014/main" id="{B22933BC-0D19-4701-8553-892C59F12257}"/>
                </a:ext>
              </a:extLst>
            </p:cNvPr>
            <p:cNvSpPr/>
            <p:nvPr/>
          </p:nvSpPr>
          <p:spPr>
            <a:xfrm>
              <a:off x="1398567" y="4213231"/>
              <a:ext cx="1693478" cy="824948"/>
            </a:xfrm>
            <a:prstGeom prst="wav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/>
            <a:lstStyle/>
            <a:p>
              <a:pPr algn="ctr"/>
              <a:r>
                <a:rPr lang="sr-Latn-RS" sz="1200" dirty="0">
                  <a:solidFill>
                    <a:schemeClr val="bg1"/>
                  </a:solidFill>
                </a:rPr>
                <a:t>Poreski punomoćnik stranog lica</a:t>
              </a:r>
              <a:endParaRPr lang="en-US" sz="1200" dirty="0" err="1">
                <a:solidFill>
                  <a:schemeClr val="bg1"/>
                </a:solidFill>
              </a:endParaRPr>
            </a:p>
          </p:txBody>
        </p:sp>
        <p:sp>
          <p:nvSpPr>
            <p:cNvPr id="16" name="Wave 15">
              <a:extLst>
                <a:ext uri="{FF2B5EF4-FFF2-40B4-BE49-F238E27FC236}">
                  <a16:creationId xmlns:a16="http://schemas.microsoft.com/office/drawing/2014/main" id="{C17BC58B-7C80-4B11-864B-3FB546FE96A2}"/>
                </a:ext>
              </a:extLst>
            </p:cNvPr>
            <p:cNvSpPr/>
            <p:nvPr/>
          </p:nvSpPr>
          <p:spPr>
            <a:xfrm>
              <a:off x="1398567" y="3460432"/>
              <a:ext cx="1693478" cy="824948"/>
            </a:xfrm>
            <a:prstGeom prst="wav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/>
            <a:lstStyle/>
            <a:p>
              <a:pPr algn="ctr"/>
              <a:r>
                <a:rPr lang="sr-Latn-RS" sz="1200" dirty="0">
                  <a:solidFill>
                    <a:schemeClr val="bg1"/>
                  </a:solidFill>
                </a:rPr>
                <a:t>Subjekt privatnog sektora*</a:t>
              </a:r>
              <a:endParaRPr lang="en-US" sz="1200" dirty="0" err="1">
                <a:solidFill>
                  <a:schemeClr val="bg1"/>
                </a:solidFill>
              </a:endParaRPr>
            </a:p>
          </p:txBody>
        </p:sp>
        <p:sp>
          <p:nvSpPr>
            <p:cNvPr id="17" name="Wave 16">
              <a:extLst>
                <a:ext uri="{FF2B5EF4-FFF2-40B4-BE49-F238E27FC236}">
                  <a16:creationId xmlns:a16="http://schemas.microsoft.com/office/drawing/2014/main" id="{605AE169-F6F4-480D-A88A-F9C9853A7C3F}"/>
                </a:ext>
              </a:extLst>
            </p:cNvPr>
            <p:cNvSpPr/>
            <p:nvPr/>
          </p:nvSpPr>
          <p:spPr>
            <a:xfrm>
              <a:off x="1398567" y="4972731"/>
              <a:ext cx="1693478" cy="824948"/>
            </a:xfrm>
            <a:prstGeom prst="wav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/>
            <a:lstStyle/>
            <a:p>
              <a:pPr algn="ctr"/>
              <a:r>
                <a:rPr lang="sr-Latn-RS" sz="1200" dirty="0">
                  <a:solidFill>
                    <a:schemeClr val="bg1"/>
                  </a:solidFill>
                </a:rPr>
                <a:t>Poreski punomoćnik stranog lica</a:t>
              </a:r>
              <a:endParaRPr lang="en-US" sz="1200" dirty="0" err="1">
                <a:solidFill>
                  <a:schemeClr val="bg1"/>
                </a:solidFill>
              </a:endParaRPr>
            </a:p>
          </p:txBody>
        </p:sp>
        <p:sp>
          <p:nvSpPr>
            <p:cNvPr id="19" name="Arrow: Left-Right 18">
              <a:extLst>
                <a:ext uri="{FF2B5EF4-FFF2-40B4-BE49-F238E27FC236}">
                  <a16:creationId xmlns:a16="http://schemas.microsoft.com/office/drawing/2014/main" id="{F580BF9F-63CB-4504-92C3-AA7AA9226AAF}"/>
                </a:ext>
              </a:extLst>
            </p:cNvPr>
            <p:cNvSpPr/>
            <p:nvPr/>
          </p:nvSpPr>
          <p:spPr>
            <a:xfrm>
              <a:off x="3312571" y="2843798"/>
              <a:ext cx="2587487" cy="471547"/>
            </a:xfrm>
            <a:prstGeom prst="leftRightArrow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/>
            <a:lstStyle/>
            <a:p>
              <a:pPr algn="ctr"/>
              <a:endParaRPr lang="en-US" sz="1000" dirty="0" err="1">
                <a:solidFill>
                  <a:schemeClr val="bg1"/>
                </a:solidFill>
              </a:endParaRPr>
            </a:p>
          </p:txBody>
        </p:sp>
        <p:sp>
          <p:nvSpPr>
            <p:cNvPr id="23" name="Arrow: Left-Right 22">
              <a:extLst>
                <a:ext uri="{FF2B5EF4-FFF2-40B4-BE49-F238E27FC236}">
                  <a16:creationId xmlns:a16="http://schemas.microsoft.com/office/drawing/2014/main" id="{E2595B68-BAC5-4F86-9AB8-235B9AA40882}"/>
                </a:ext>
              </a:extLst>
            </p:cNvPr>
            <p:cNvSpPr/>
            <p:nvPr/>
          </p:nvSpPr>
          <p:spPr>
            <a:xfrm>
              <a:off x="3312573" y="2072984"/>
              <a:ext cx="2587487" cy="471547"/>
            </a:xfrm>
            <a:prstGeom prst="leftRightArrow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/>
            <a:lstStyle/>
            <a:p>
              <a:pPr algn="ctr"/>
              <a:endParaRPr lang="en-US" sz="1000" dirty="0" err="1">
                <a:solidFill>
                  <a:schemeClr val="bg1"/>
                </a:solidFill>
              </a:endParaRPr>
            </a:p>
          </p:txBody>
        </p:sp>
        <p:sp>
          <p:nvSpPr>
            <p:cNvPr id="24" name="Arrow: Left-Right 23">
              <a:extLst>
                <a:ext uri="{FF2B5EF4-FFF2-40B4-BE49-F238E27FC236}">
                  <a16:creationId xmlns:a16="http://schemas.microsoft.com/office/drawing/2014/main" id="{97C7DAAB-9B57-4D20-966F-E2DBA6ECDBD8}"/>
                </a:ext>
              </a:extLst>
            </p:cNvPr>
            <p:cNvSpPr/>
            <p:nvPr/>
          </p:nvSpPr>
          <p:spPr>
            <a:xfrm>
              <a:off x="3312571" y="3637132"/>
              <a:ext cx="2587487" cy="471547"/>
            </a:xfrm>
            <a:prstGeom prst="leftRightArrow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/>
            <a:lstStyle/>
            <a:p>
              <a:pPr algn="ctr"/>
              <a:endParaRPr lang="en-US" sz="1000" dirty="0" err="1">
                <a:solidFill>
                  <a:schemeClr val="bg1"/>
                </a:solidFill>
              </a:endParaRPr>
            </a:p>
          </p:txBody>
        </p:sp>
        <p:sp>
          <p:nvSpPr>
            <p:cNvPr id="25" name="Arrow: Left-Right 24">
              <a:extLst>
                <a:ext uri="{FF2B5EF4-FFF2-40B4-BE49-F238E27FC236}">
                  <a16:creationId xmlns:a16="http://schemas.microsoft.com/office/drawing/2014/main" id="{0E6E79EF-B9FB-4078-9BBE-C5CCF71BCF34}"/>
                </a:ext>
              </a:extLst>
            </p:cNvPr>
            <p:cNvSpPr/>
            <p:nvPr/>
          </p:nvSpPr>
          <p:spPr>
            <a:xfrm>
              <a:off x="3312570" y="5149431"/>
              <a:ext cx="2587487" cy="471547"/>
            </a:xfrm>
            <a:prstGeom prst="leftRightArrow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/>
            <a:lstStyle/>
            <a:p>
              <a:pPr algn="ctr"/>
              <a:endParaRPr lang="en-US" sz="1000" dirty="0" err="1">
                <a:solidFill>
                  <a:schemeClr val="bg1"/>
                </a:solidFill>
              </a:endParaRPr>
            </a:p>
          </p:txBody>
        </p:sp>
        <p:sp>
          <p:nvSpPr>
            <p:cNvPr id="26" name="Arrow: Left-Right 25">
              <a:extLst>
                <a:ext uri="{FF2B5EF4-FFF2-40B4-BE49-F238E27FC236}">
                  <a16:creationId xmlns:a16="http://schemas.microsoft.com/office/drawing/2014/main" id="{423C4B4D-0665-494E-A865-7904F7877350}"/>
                </a:ext>
              </a:extLst>
            </p:cNvPr>
            <p:cNvSpPr/>
            <p:nvPr/>
          </p:nvSpPr>
          <p:spPr>
            <a:xfrm>
              <a:off x="3312571" y="4430466"/>
              <a:ext cx="2587487" cy="471547"/>
            </a:xfrm>
            <a:prstGeom prst="leftRightArrow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/>
            <a:lstStyle/>
            <a:p>
              <a:pPr algn="ctr"/>
              <a:endParaRPr lang="en-US" sz="1000" dirty="0" err="1">
                <a:solidFill>
                  <a:schemeClr val="bg1"/>
                </a:solidFill>
              </a:endParaRPr>
            </a:p>
          </p:txBody>
        </p:sp>
        <p:sp>
          <p:nvSpPr>
            <p:cNvPr id="27" name="Wave 26">
              <a:extLst>
                <a:ext uri="{FF2B5EF4-FFF2-40B4-BE49-F238E27FC236}">
                  <a16:creationId xmlns:a16="http://schemas.microsoft.com/office/drawing/2014/main" id="{ECAE69EE-A165-499E-BC2F-DD21E1BAB4E2}"/>
                </a:ext>
              </a:extLst>
            </p:cNvPr>
            <p:cNvSpPr/>
            <p:nvPr/>
          </p:nvSpPr>
          <p:spPr>
            <a:xfrm>
              <a:off x="6173528" y="1897183"/>
              <a:ext cx="1693478" cy="824948"/>
            </a:xfrm>
            <a:prstGeom prst="wav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/>
            <a:lstStyle/>
            <a:p>
              <a:pPr algn="ctr"/>
              <a:r>
                <a:rPr lang="sr-Latn-RS" sz="1200" dirty="0">
                  <a:solidFill>
                    <a:schemeClr val="bg1"/>
                  </a:solidFill>
                </a:rPr>
                <a:t>Subjekt javnog sektora</a:t>
              </a:r>
              <a:endParaRPr lang="en-US" sz="1200" dirty="0" err="1">
                <a:solidFill>
                  <a:schemeClr val="bg1"/>
                </a:solidFill>
              </a:endParaRPr>
            </a:p>
          </p:txBody>
        </p:sp>
        <p:sp>
          <p:nvSpPr>
            <p:cNvPr id="28" name="Wave 27">
              <a:extLst>
                <a:ext uri="{FF2B5EF4-FFF2-40B4-BE49-F238E27FC236}">
                  <a16:creationId xmlns:a16="http://schemas.microsoft.com/office/drawing/2014/main" id="{4D401F98-9C8F-4272-923F-13AA93D1CD8A}"/>
                </a:ext>
              </a:extLst>
            </p:cNvPr>
            <p:cNvSpPr/>
            <p:nvPr/>
          </p:nvSpPr>
          <p:spPr>
            <a:xfrm>
              <a:off x="6167908" y="3491309"/>
              <a:ext cx="1693478" cy="824948"/>
            </a:xfrm>
            <a:prstGeom prst="wav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/>
            <a:lstStyle/>
            <a:p>
              <a:pPr algn="ctr"/>
              <a:r>
                <a:rPr lang="sr-Latn-RS" sz="1200" dirty="0">
                  <a:solidFill>
                    <a:schemeClr val="bg1"/>
                  </a:solidFill>
                </a:rPr>
                <a:t>Subjekt privatnog sektora*</a:t>
              </a:r>
              <a:endParaRPr lang="en-US" sz="1200" dirty="0" err="1">
                <a:solidFill>
                  <a:schemeClr val="bg1"/>
                </a:solidFill>
              </a:endParaRPr>
            </a:p>
          </p:txBody>
        </p:sp>
        <p:sp>
          <p:nvSpPr>
            <p:cNvPr id="29" name="Wave 28">
              <a:extLst>
                <a:ext uri="{FF2B5EF4-FFF2-40B4-BE49-F238E27FC236}">
                  <a16:creationId xmlns:a16="http://schemas.microsoft.com/office/drawing/2014/main" id="{5DA19D5F-BD40-438A-8AF6-10950451797F}"/>
                </a:ext>
              </a:extLst>
            </p:cNvPr>
            <p:cNvSpPr/>
            <p:nvPr/>
          </p:nvSpPr>
          <p:spPr>
            <a:xfrm>
              <a:off x="6180201" y="2714736"/>
              <a:ext cx="1693478" cy="824948"/>
            </a:xfrm>
            <a:prstGeom prst="wav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/>
            <a:lstStyle/>
            <a:p>
              <a:pPr algn="ctr"/>
              <a:r>
                <a:rPr lang="sr-Latn-RS" sz="1200" dirty="0">
                  <a:solidFill>
                    <a:schemeClr val="bg1"/>
                  </a:solidFill>
                </a:rPr>
                <a:t>Subjekt privatnog sektora</a:t>
              </a:r>
              <a:endParaRPr lang="en-US" sz="1200" dirty="0" err="1">
                <a:solidFill>
                  <a:schemeClr val="bg1"/>
                </a:solidFill>
              </a:endParaRPr>
            </a:p>
          </p:txBody>
        </p:sp>
        <p:sp>
          <p:nvSpPr>
            <p:cNvPr id="30" name="Wave 29">
              <a:extLst>
                <a:ext uri="{FF2B5EF4-FFF2-40B4-BE49-F238E27FC236}">
                  <a16:creationId xmlns:a16="http://schemas.microsoft.com/office/drawing/2014/main" id="{2B45EF40-76E4-49B6-AB4F-4C0E90EE5808}"/>
                </a:ext>
              </a:extLst>
            </p:cNvPr>
            <p:cNvSpPr/>
            <p:nvPr/>
          </p:nvSpPr>
          <p:spPr>
            <a:xfrm>
              <a:off x="6167908" y="4267883"/>
              <a:ext cx="1693478" cy="824948"/>
            </a:xfrm>
            <a:prstGeom prst="wav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/>
            <a:lstStyle/>
            <a:p>
              <a:pPr algn="ctr"/>
              <a:r>
                <a:rPr lang="sr-Latn-RS" sz="1200" dirty="0">
                  <a:solidFill>
                    <a:schemeClr val="bg1"/>
                  </a:solidFill>
                </a:rPr>
                <a:t>Subjekt privatnog sektora *</a:t>
              </a:r>
              <a:endParaRPr lang="en-US" sz="1200" dirty="0" err="1">
                <a:solidFill>
                  <a:schemeClr val="bg1"/>
                </a:solidFill>
              </a:endParaRPr>
            </a:p>
          </p:txBody>
        </p:sp>
        <p:sp>
          <p:nvSpPr>
            <p:cNvPr id="31" name="Wave 30">
              <a:extLst>
                <a:ext uri="{FF2B5EF4-FFF2-40B4-BE49-F238E27FC236}">
                  <a16:creationId xmlns:a16="http://schemas.microsoft.com/office/drawing/2014/main" id="{A00A559A-6E20-4305-86A9-94FBBCA69A66}"/>
                </a:ext>
              </a:extLst>
            </p:cNvPr>
            <p:cNvSpPr/>
            <p:nvPr/>
          </p:nvSpPr>
          <p:spPr>
            <a:xfrm>
              <a:off x="6159660" y="5038179"/>
              <a:ext cx="1693478" cy="824948"/>
            </a:xfrm>
            <a:prstGeom prst="wav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/>
            <a:lstStyle/>
            <a:p>
              <a:pPr algn="ctr"/>
              <a:r>
                <a:rPr lang="sr-Latn-RS" sz="1200" dirty="0">
                  <a:solidFill>
                    <a:schemeClr val="bg1"/>
                  </a:solidFill>
                </a:rPr>
                <a:t>Subjekt javnog sektora</a:t>
              </a:r>
              <a:endParaRPr lang="en-US" sz="1200" dirty="0" err="1">
                <a:solidFill>
                  <a:schemeClr val="bg1"/>
                </a:solidFill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BFAAA8A-BDCA-411D-B468-3221879A35DD}"/>
                </a:ext>
              </a:extLst>
            </p:cNvPr>
            <p:cNvGrpSpPr/>
            <p:nvPr/>
          </p:nvGrpSpPr>
          <p:grpSpPr>
            <a:xfrm>
              <a:off x="4325136" y="2155965"/>
              <a:ext cx="653483" cy="280621"/>
              <a:chOff x="677047" y="4604903"/>
              <a:chExt cx="762000" cy="351226"/>
            </a:xfrm>
            <a:solidFill>
              <a:schemeClr val="bg1"/>
            </a:solidFill>
          </p:grpSpPr>
          <p:sp>
            <p:nvSpPr>
              <p:cNvPr id="21" name="object 4">
                <a:extLst>
                  <a:ext uri="{FF2B5EF4-FFF2-40B4-BE49-F238E27FC236}">
                    <a16:creationId xmlns:a16="http://schemas.microsoft.com/office/drawing/2014/main" id="{0A245E1C-5E3D-4D8B-A868-D8A0FCCAB791}"/>
                  </a:ext>
                </a:extLst>
              </p:cNvPr>
              <p:cNvSpPr/>
              <p:nvPr/>
            </p:nvSpPr>
            <p:spPr>
              <a:xfrm>
                <a:off x="1273947" y="4604903"/>
                <a:ext cx="165100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65100" h="203200">
                    <a:moveTo>
                      <a:pt x="88900" y="0"/>
                    </a:moveTo>
                    <a:lnTo>
                      <a:pt x="0" y="50800"/>
                    </a:lnTo>
                    <a:lnTo>
                      <a:pt x="76200" y="203200"/>
                    </a:lnTo>
                    <a:lnTo>
                      <a:pt x="165100" y="152400"/>
                    </a:lnTo>
                    <a:lnTo>
                      <a:pt x="88900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22" name="object 5">
                <a:extLst>
                  <a:ext uri="{FF2B5EF4-FFF2-40B4-BE49-F238E27FC236}">
                    <a16:creationId xmlns:a16="http://schemas.microsoft.com/office/drawing/2014/main" id="{C59CB2AC-6C04-4DA7-A239-2A789C5A065E}"/>
                  </a:ext>
                </a:extLst>
              </p:cNvPr>
              <p:cNvSpPr/>
              <p:nvPr/>
            </p:nvSpPr>
            <p:spPr>
              <a:xfrm>
                <a:off x="677047" y="4604903"/>
                <a:ext cx="165100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65100" h="203200">
                    <a:moveTo>
                      <a:pt x="76200" y="0"/>
                    </a:moveTo>
                    <a:lnTo>
                      <a:pt x="0" y="152400"/>
                    </a:lnTo>
                    <a:lnTo>
                      <a:pt x="88900" y="203200"/>
                    </a:lnTo>
                    <a:lnTo>
                      <a:pt x="165100" y="50800"/>
                    </a:lnTo>
                    <a:lnTo>
                      <a:pt x="76200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32" name="object 6">
                <a:extLst>
                  <a:ext uri="{FF2B5EF4-FFF2-40B4-BE49-F238E27FC236}">
                    <a16:creationId xmlns:a16="http://schemas.microsoft.com/office/drawing/2014/main" id="{7F6E326A-3B8C-4515-9614-AAE3D5A956C2}"/>
                  </a:ext>
                </a:extLst>
              </p:cNvPr>
              <p:cNvSpPr/>
              <p:nvPr/>
            </p:nvSpPr>
            <p:spPr>
              <a:xfrm>
                <a:off x="943797" y="4646279"/>
                <a:ext cx="381000" cy="200025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200025">
                    <a:moveTo>
                      <a:pt x="334911" y="57048"/>
                    </a:moveTo>
                    <a:lnTo>
                      <a:pt x="141528" y="57048"/>
                    </a:lnTo>
                    <a:lnTo>
                      <a:pt x="317449" y="199923"/>
                    </a:lnTo>
                    <a:lnTo>
                      <a:pt x="380949" y="149123"/>
                    </a:lnTo>
                    <a:lnTo>
                      <a:pt x="334911" y="57048"/>
                    </a:lnTo>
                    <a:close/>
                  </a:path>
                  <a:path w="381000" h="200025">
                    <a:moveTo>
                      <a:pt x="138963" y="0"/>
                    </a:moveTo>
                    <a:lnTo>
                      <a:pt x="0" y="71729"/>
                    </a:lnTo>
                    <a:lnTo>
                      <a:pt x="11836" y="104254"/>
                    </a:lnTo>
                    <a:lnTo>
                      <a:pt x="141528" y="57048"/>
                    </a:lnTo>
                    <a:lnTo>
                      <a:pt x="334911" y="57048"/>
                    </a:lnTo>
                    <a:lnTo>
                      <a:pt x="323799" y="34823"/>
                    </a:lnTo>
                    <a:lnTo>
                      <a:pt x="266649" y="34823"/>
                    </a:lnTo>
                    <a:lnTo>
                      <a:pt x="138963" y="0"/>
                    </a:lnTo>
                    <a:close/>
                  </a:path>
                  <a:path w="381000" h="200025">
                    <a:moveTo>
                      <a:pt x="317449" y="22123"/>
                    </a:moveTo>
                    <a:lnTo>
                      <a:pt x="266649" y="34823"/>
                    </a:lnTo>
                    <a:lnTo>
                      <a:pt x="323799" y="34823"/>
                    </a:lnTo>
                    <a:lnTo>
                      <a:pt x="317449" y="22123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33" name="object 7">
                <a:extLst>
                  <a:ext uri="{FF2B5EF4-FFF2-40B4-BE49-F238E27FC236}">
                    <a16:creationId xmlns:a16="http://schemas.microsoft.com/office/drawing/2014/main" id="{F8E89808-972D-4D75-94D1-1BF652439D09}"/>
                  </a:ext>
                </a:extLst>
              </p:cNvPr>
              <p:cNvSpPr/>
              <p:nvPr/>
            </p:nvSpPr>
            <p:spPr>
              <a:xfrm>
                <a:off x="791344" y="4646053"/>
                <a:ext cx="451484" cy="297815"/>
              </a:xfrm>
              <a:custGeom>
                <a:avLst/>
                <a:gdLst/>
                <a:ahLst/>
                <a:cxnLst/>
                <a:rect l="l" t="t" r="r" b="b"/>
                <a:pathLst>
                  <a:path w="451484" h="297814">
                    <a:moveTo>
                      <a:pt x="292180" y="205168"/>
                    </a:moveTo>
                    <a:lnTo>
                      <a:pt x="240461" y="205168"/>
                    </a:lnTo>
                    <a:lnTo>
                      <a:pt x="245910" y="206616"/>
                    </a:lnTo>
                    <a:lnTo>
                      <a:pt x="258064" y="213563"/>
                    </a:lnTo>
                    <a:lnTo>
                      <a:pt x="263347" y="220383"/>
                    </a:lnTo>
                    <a:lnTo>
                      <a:pt x="266065" y="230327"/>
                    </a:lnTo>
                    <a:lnTo>
                      <a:pt x="266331" y="232117"/>
                    </a:lnTo>
                    <a:lnTo>
                      <a:pt x="266509" y="233908"/>
                    </a:lnTo>
                    <a:lnTo>
                      <a:pt x="337007" y="292836"/>
                    </a:lnTo>
                    <a:lnTo>
                      <a:pt x="343652" y="296453"/>
                    </a:lnTo>
                    <a:lnTo>
                      <a:pt x="350915" y="297219"/>
                    </a:lnTo>
                    <a:lnTo>
                      <a:pt x="357933" y="295206"/>
                    </a:lnTo>
                    <a:lnTo>
                      <a:pt x="363842" y="290487"/>
                    </a:lnTo>
                    <a:lnTo>
                      <a:pt x="367464" y="283843"/>
                    </a:lnTo>
                    <a:lnTo>
                      <a:pt x="368230" y="276583"/>
                    </a:lnTo>
                    <a:lnTo>
                      <a:pt x="366214" y="269566"/>
                    </a:lnTo>
                    <a:lnTo>
                      <a:pt x="361492" y="263651"/>
                    </a:lnTo>
                    <a:lnTo>
                      <a:pt x="292180" y="205168"/>
                    </a:lnTo>
                    <a:close/>
                  </a:path>
                  <a:path w="451484" h="297814">
                    <a:moveTo>
                      <a:pt x="315117" y="158102"/>
                    </a:moveTo>
                    <a:lnTo>
                      <a:pt x="256095" y="158102"/>
                    </a:lnTo>
                    <a:lnTo>
                      <a:pt x="381000" y="263651"/>
                    </a:lnTo>
                    <a:lnTo>
                      <a:pt x="387645" y="267274"/>
                    </a:lnTo>
                    <a:lnTo>
                      <a:pt x="394908" y="268039"/>
                    </a:lnTo>
                    <a:lnTo>
                      <a:pt x="401925" y="266023"/>
                    </a:lnTo>
                    <a:lnTo>
                      <a:pt x="407835" y="261302"/>
                    </a:lnTo>
                    <a:lnTo>
                      <a:pt x="411457" y="254662"/>
                    </a:lnTo>
                    <a:lnTo>
                      <a:pt x="412222" y="247399"/>
                    </a:lnTo>
                    <a:lnTo>
                      <a:pt x="410206" y="240378"/>
                    </a:lnTo>
                    <a:lnTo>
                      <a:pt x="405485" y="234467"/>
                    </a:lnTo>
                    <a:lnTo>
                      <a:pt x="315117" y="158102"/>
                    </a:lnTo>
                    <a:close/>
                  </a:path>
                  <a:path w="451484" h="297814">
                    <a:moveTo>
                      <a:pt x="348014" y="119189"/>
                    </a:moveTo>
                    <a:lnTo>
                      <a:pt x="288747" y="119189"/>
                    </a:lnTo>
                    <a:lnTo>
                      <a:pt x="420014" y="229336"/>
                    </a:lnTo>
                    <a:lnTo>
                      <a:pt x="426652" y="232953"/>
                    </a:lnTo>
                    <a:lnTo>
                      <a:pt x="433912" y="233719"/>
                    </a:lnTo>
                    <a:lnTo>
                      <a:pt x="440933" y="231706"/>
                    </a:lnTo>
                    <a:lnTo>
                      <a:pt x="446849" y="226987"/>
                    </a:lnTo>
                    <a:lnTo>
                      <a:pt x="450466" y="220343"/>
                    </a:lnTo>
                    <a:lnTo>
                      <a:pt x="451232" y="213083"/>
                    </a:lnTo>
                    <a:lnTo>
                      <a:pt x="449219" y="206066"/>
                    </a:lnTo>
                    <a:lnTo>
                      <a:pt x="444500" y="200151"/>
                    </a:lnTo>
                    <a:lnTo>
                      <a:pt x="348014" y="119189"/>
                    </a:lnTo>
                    <a:close/>
                  </a:path>
                  <a:path w="451484" h="297814">
                    <a:moveTo>
                      <a:pt x="262303" y="179958"/>
                    </a:moveTo>
                    <a:lnTo>
                      <a:pt x="196367" y="179958"/>
                    </a:lnTo>
                    <a:lnTo>
                      <a:pt x="201803" y="181406"/>
                    </a:lnTo>
                    <a:lnTo>
                      <a:pt x="213956" y="188353"/>
                    </a:lnTo>
                    <a:lnTo>
                      <a:pt x="219240" y="195173"/>
                    </a:lnTo>
                    <a:lnTo>
                      <a:pt x="221894" y="204927"/>
                    </a:lnTo>
                    <a:lnTo>
                      <a:pt x="222288" y="208102"/>
                    </a:lnTo>
                    <a:lnTo>
                      <a:pt x="226263" y="206349"/>
                    </a:lnTo>
                    <a:lnTo>
                      <a:pt x="230504" y="205168"/>
                    </a:lnTo>
                    <a:lnTo>
                      <a:pt x="292180" y="205168"/>
                    </a:lnTo>
                    <a:lnTo>
                      <a:pt x="262303" y="179958"/>
                    </a:lnTo>
                    <a:close/>
                  </a:path>
                  <a:path w="451484" h="297814">
                    <a:moveTo>
                      <a:pt x="63500" y="22351"/>
                    </a:moveTo>
                    <a:lnTo>
                      <a:pt x="0" y="149351"/>
                    </a:lnTo>
                    <a:lnTo>
                      <a:pt x="51714" y="192443"/>
                    </a:lnTo>
                    <a:lnTo>
                      <a:pt x="62103" y="168236"/>
                    </a:lnTo>
                    <a:lnTo>
                      <a:pt x="62458" y="167601"/>
                    </a:lnTo>
                    <a:lnTo>
                      <a:pt x="67547" y="160940"/>
                    </a:lnTo>
                    <a:lnTo>
                      <a:pt x="74098" y="155906"/>
                    </a:lnTo>
                    <a:lnTo>
                      <a:pt x="81725" y="152723"/>
                    </a:lnTo>
                    <a:lnTo>
                      <a:pt x="90043" y="151612"/>
                    </a:lnTo>
                    <a:lnTo>
                      <a:pt x="307437" y="151612"/>
                    </a:lnTo>
                    <a:lnTo>
                      <a:pt x="280581" y="128917"/>
                    </a:lnTo>
                    <a:lnTo>
                      <a:pt x="287435" y="120751"/>
                    </a:lnTo>
                    <a:lnTo>
                      <a:pt x="156705" y="120751"/>
                    </a:lnTo>
                    <a:lnTo>
                      <a:pt x="136702" y="65798"/>
                    </a:lnTo>
                    <a:lnTo>
                      <a:pt x="196261" y="35051"/>
                    </a:lnTo>
                    <a:lnTo>
                      <a:pt x="88900" y="35051"/>
                    </a:lnTo>
                    <a:lnTo>
                      <a:pt x="63500" y="22351"/>
                    </a:lnTo>
                    <a:close/>
                  </a:path>
                  <a:path w="451484" h="297814">
                    <a:moveTo>
                      <a:pt x="249645" y="165785"/>
                    </a:moveTo>
                    <a:lnTo>
                      <a:pt x="145948" y="165785"/>
                    </a:lnTo>
                    <a:lnTo>
                      <a:pt x="151396" y="167233"/>
                    </a:lnTo>
                    <a:lnTo>
                      <a:pt x="163068" y="173901"/>
                    </a:lnTo>
                    <a:lnTo>
                      <a:pt x="168033" y="180187"/>
                    </a:lnTo>
                    <a:lnTo>
                      <a:pt x="170484" y="187655"/>
                    </a:lnTo>
                    <a:lnTo>
                      <a:pt x="176136" y="182892"/>
                    </a:lnTo>
                    <a:lnTo>
                      <a:pt x="183248" y="179958"/>
                    </a:lnTo>
                    <a:lnTo>
                      <a:pt x="262303" y="179958"/>
                    </a:lnTo>
                    <a:lnTo>
                      <a:pt x="247929" y="167830"/>
                    </a:lnTo>
                    <a:lnTo>
                      <a:pt x="249645" y="165785"/>
                    </a:lnTo>
                    <a:close/>
                  </a:path>
                  <a:path w="451484" h="297814">
                    <a:moveTo>
                      <a:pt x="307437" y="151612"/>
                    </a:moveTo>
                    <a:lnTo>
                      <a:pt x="95542" y="151612"/>
                    </a:lnTo>
                    <a:lnTo>
                      <a:pt x="100990" y="153047"/>
                    </a:lnTo>
                    <a:lnTo>
                      <a:pt x="112661" y="159727"/>
                    </a:lnTo>
                    <a:lnTo>
                      <a:pt x="117627" y="166001"/>
                    </a:lnTo>
                    <a:lnTo>
                      <a:pt x="120078" y="173481"/>
                    </a:lnTo>
                    <a:lnTo>
                      <a:pt x="125742" y="168719"/>
                    </a:lnTo>
                    <a:lnTo>
                      <a:pt x="132842" y="165785"/>
                    </a:lnTo>
                    <a:lnTo>
                      <a:pt x="249645" y="165785"/>
                    </a:lnTo>
                    <a:lnTo>
                      <a:pt x="256095" y="158102"/>
                    </a:lnTo>
                    <a:lnTo>
                      <a:pt x="315117" y="158102"/>
                    </a:lnTo>
                    <a:lnTo>
                      <a:pt x="307437" y="151612"/>
                    </a:lnTo>
                    <a:close/>
                  </a:path>
                  <a:path w="451484" h="297814">
                    <a:moveTo>
                      <a:pt x="291439" y="71716"/>
                    </a:moveTo>
                    <a:lnTo>
                      <a:pt x="156705" y="120751"/>
                    </a:lnTo>
                    <a:lnTo>
                      <a:pt x="287435" y="120751"/>
                    </a:lnTo>
                    <a:lnTo>
                      <a:pt x="288747" y="119189"/>
                    </a:lnTo>
                    <a:lnTo>
                      <a:pt x="348014" y="119189"/>
                    </a:lnTo>
                    <a:lnTo>
                      <a:pt x="291439" y="71716"/>
                    </a:lnTo>
                    <a:close/>
                  </a:path>
                  <a:path w="451484" h="297814">
                    <a:moveTo>
                      <a:pt x="264160" y="0"/>
                    </a:moveTo>
                    <a:lnTo>
                      <a:pt x="88900" y="35051"/>
                    </a:lnTo>
                    <a:lnTo>
                      <a:pt x="196261" y="35051"/>
                    </a:lnTo>
                    <a:lnTo>
                      <a:pt x="264160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4" name="object 8">
                <a:extLst>
                  <a:ext uri="{FF2B5EF4-FFF2-40B4-BE49-F238E27FC236}">
                    <a16:creationId xmlns:a16="http://schemas.microsoft.com/office/drawing/2014/main" id="{7639DFAE-AA83-4597-B3D6-F6E36282B216}"/>
                  </a:ext>
                </a:extLst>
              </p:cNvPr>
              <p:cNvSpPr/>
              <p:nvPr/>
            </p:nvSpPr>
            <p:spPr>
              <a:xfrm>
                <a:off x="1037236" y="4894535"/>
                <a:ext cx="59055" cy="61594"/>
              </a:xfrm>
              <a:custGeom>
                <a:avLst/>
                <a:gdLst/>
                <a:ahLst/>
                <a:cxnLst/>
                <a:rect l="l" t="t" r="r" b="b"/>
                <a:pathLst>
                  <a:path w="59055" h="61595">
                    <a:moveTo>
                      <a:pt x="18491" y="0"/>
                    </a:moveTo>
                    <a:lnTo>
                      <a:pt x="17983" y="1295"/>
                    </a:lnTo>
                    <a:lnTo>
                      <a:pt x="17513" y="2603"/>
                    </a:lnTo>
                    <a:lnTo>
                      <a:pt x="16827" y="3835"/>
                    </a:lnTo>
                    <a:lnTo>
                      <a:pt x="0" y="37630"/>
                    </a:lnTo>
                    <a:lnTo>
                      <a:pt x="27609" y="57061"/>
                    </a:lnTo>
                    <a:lnTo>
                      <a:pt x="34254" y="60676"/>
                    </a:lnTo>
                    <a:lnTo>
                      <a:pt x="41517" y="61439"/>
                    </a:lnTo>
                    <a:lnTo>
                      <a:pt x="48535" y="59425"/>
                    </a:lnTo>
                    <a:lnTo>
                      <a:pt x="54444" y="54711"/>
                    </a:lnTo>
                    <a:lnTo>
                      <a:pt x="58067" y="48066"/>
                    </a:lnTo>
                    <a:lnTo>
                      <a:pt x="58834" y="40801"/>
                    </a:lnTo>
                    <a:lnTo>
                      <a:pt x="56821" y="33780"/>
                    </a:lnTo>
                    <a:lnTo>
                      <a:pt x="52108" y="27863"/>
                    </a:lnTo>
                    <a:lnTo>
                      <a:pt x="18491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35" name="object 9">
                <a:extLst>
                  <a:ext uri="{FF2B5EF4-FFF2-40B4-BE49-F238E27FC236}">
                    <a16:creationId xmlns:a16="http://schemas.microsoft.com/office/drawing/2014/main" id="{73A7BF1C-95BA-46CD-83F2-D0609D356A14}"/>
                  </a:ext>
                </a:extLst>
              </p:cNvPr>
              <p:cNvSpPr/>
              <p:nvPr/>
            </p:nvSpPr>
            <p:spPr>
              <a:xfrm>
                <a:off x="940479" y="4838708"/>
                <a:ext cx="60960" cy="84455"/>
              </a:xfrm>
              <a:custGeom>
                <a:avLst/>
                <a:gdLst/>
                <a:ahLst/>
                <a:cxnLst/>
                <a:rect l="l" t="t" r="r" b="b"/>
                <a:pathLst>
                  <a:path w="60959" h="84454">
                    <a:moveTo>
                      <a:pt x="44923" y="0"/>
                    </a:moveTo>
                    <a:lnTo>
                      <a:pt x="35106" y="0"/>
                    </a:lnTo>
                    <a:lnTo>
                      <a:pt x="28680" y="3454"/>
                    </a:lnTo>
                    <a:lnTo>
                      <a:pt x="25175" y="9613"/>
                    </a:lnTo>
                    <a:lnTo>
                      <a:pt x="2378" y="55384"/>
                    </a:lnTo>
                    <a:lnTo>
                      <a:pt x="0" y="62564"/>
                    </a:lnTo>
                    <a:lnTo>
                      <a:pt x="540" y="69849"/>
                    </a:lnTo>
                    <a:lnTo>
                      <a:pt x="3771" y="76401"/>
                    </a:lnTo>
                    <a:lnTo>
                      <a:pt x="9465" y="81381"/>
                    </a:lnTo>
                    <a:lnTo>
                      <a:pt x="12449" y="83083"/>
                    </a:lnTo>
                    <a:lnTo>
                      <a:pt x="15701" y="83896"/>
                    </a:lnTo>
                    <a:lnTo>
                      <a:pt x="25518" y="83896"/>
                    </a:lnTo>
                    <a:lnTo>
                      <a:pt x="31944" y="80441"/>
                    </a:lnTo>
                    <a:lnTo>
                      <a:pt x="35462" y="74282"/>
                    </a:lnTo>
                    <a:lnTo>
                      <a:pt x="58246" y="28511"/>
                    </a:lnTo>
                    <a:lnTo>
                      <a:pt x="60625" y="21331"/>
                    </a:lnTo>
                    <a:lnTo>
                      <a:pt x="60084" y="14046"/>
                    </a:lnTo>
                    <a:lnTo>
                      <a:pt x="56853" y="7494"/>
                    </a:lnTo>
                    <a:lnTo>
                      <a:pt x="51159" y="2514"/>
                    </a:lnTo>
                    <a:lnTo>
                      <a:pt x="48175" y="812"/>
                    </a:lnTo>
                    <a:lnTo>
                      <a:pt x="4492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36" name="object 10">
                <a:extLst>
                  <a:ext uri="{FF2B5EF4-FFF2-40B4-BE49-F238E27FC236}">
                    <a16:creationId xmlns:a16="http://schemas.microsoft.com/office/drawing/2014/main" id="{3919D1A1-FEFA-4928-ABF5-4B0077733B05}"/>
                  </a:ext>
                </a:extLst>
              </p:cNvPr>
              <p:cNvSpPr/>
              <p:nvPr/>
            </p:nvSpPr>
            <p:spPr>
              <a:xfrm>
                <a:off x="984587" y="4863917"/>
                <a:ext cx="60960" cy="84455"/>
              </a:xfrm>
              <a:custGeom>
                <a:avLst/>
                <a:gdLst/>
                <a:ahLst/>
                <a:cxnLst/>
                <a:rect l="l" t="t" r="r" b="b"/>
                <a:pathLst>
                  <a:path w="60959" h="84454">
                    <a:moveTo>
                      <a:pt x="44923" y="0"/>
                    </a:moveTo>
                    <a:lnTo>
                      <a:pt x="35106" y="0"/>
                    </a:lnTo>
                    <a:lnTo>
                      <a:pt x="28680" y="3454"/>
                    </a:lnTo>
                    <a:lnTo>
                      <a:pt x="25162" y="9601"/>
                    </a:lnTo>
                    <a:lnTo>
                      <a:pt x="2378" y="55384"/>
                    </a:lnTo>
                    <a:lnTo>
                      <a:pt x="0" y="62562"/>
                    </a:lnTo>
                    <a:lnTo>
                      <a:pt x="540" y="69843"/>
                    </a:lnTo>
                    <a:lnTo>
                      <a:pt x="3771" y="76390"/>
                    </a:lnTo>
                    <a:lnTo>
                      <a:pt x="9465" y="81368"/>
                    </a:lnTo>
                    <a:lnTo>
                      <a:pt x="12449" y="83083"/>
                    </a:lnTo>
                    <a:lnTo>
                      <a:pt x="15701" y="83883"/>
                    </a:lnTo>
                    <a:lnTo>
                      <a:pt x="25518" y="83883"/>
                    </a:lnTo>
                    <a:lnTo>
                      <a:pt x="31944" y="80441"/>
                    </a:lnTo>
                    <a:lnTo>
                      <a:pt x="35462" y="74282"/>
                    </a:lnTo>
                    <a:lnTo>
                      <a:pt x="58246" y="28498"/>
                    </a:lnTo>
                    <a:lnTo>
                      <a:pt x="60625" y="21320"/>
                    </a:lnTo>
                    <a:lnTo>
                      <a:pt x="60084" y="14039"/>
                    </a:lnTo>
                    <a:lnTo>
                      <a:pt x="56853" y="7492"/>
                    </a:lnTo>
                    <a:lnTo>
                      <a:pt x="51159" y="2514"/>
                    </a:lnTo>
                    <a:lnTo>
                      <a:pt x="48175" y="812"/>
                    </a:lnTo>
                    <a:lnTo>
                      <a:pt x="4492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37" name="object 11">
                <a:extLst>
                  <a:ext uri="{FF2B5EF4-FFF2-40B4-BE49-F238E27FC236}">
                    <a16:creationId xmlns:a16="http://schemas.microsoft.com/office/drawing/2014/main" id="{6FC765FA-88DA-4120-A6D7-DCD62BD9432C}"/>
                  </a:ext>
                </a:extLst>
              </p:cNvPr>
              <p:cNvSpPr/>
              <p:nvPr/>
            </p:nvSpPr>
            <p:spPr>
              <a:xfrm>
                <a:off x="852265" y="4810357"/>
                <a:ext cx="48260" cy="62230"/>
              </a:xfrm>
              <a:custGeom>
                <a:avLst/>
                <a:gdLst/>
                <a:ahLst/>
                <a:cxnLst/>
                <a:rect l="l" t="t" r="r" b="b"/>
                <a:pathLst>
                  <a:path w="48259" h="62229">
                    <a:moveTo>
                      <a:pt x="32325" y="0"/>
                    </a:moveTo>
                    <a:lnTo>
                      <a:pt x="22508" y="0"/>
                    </a:lnTo>
                    <a:lnTo>
                      <a:pt x="16082" y="3454"/>
                    </a:lnTo>
                    <a:lnTo>
                      <a:pt x="12564" y="9601"/>
                    </a:lnTo>
                    <a:lnTo>
                      <a:pt x="2378" y="33324"/>
                    </a:lnTo>
                    <a:lnTo>
                      <a:pt x="0" y="40510"/>
                    </a:lnTo>
                    <a:lnTo>
                      <a:pt x="540" y="47794"/>
                    </a:lnTo>
                    <a:lnTo>
                      <a:pt x="3771" y="54343"/>
                    </a:lnTo>
                    <a:lnTo>
                      <a:pt x="9465" y="59321"/>
                    </a:lnTo>
                    <a:lnTo>
                      <a:pt x="12449" y="61023"/>
                    </a:lnTo>
                    <a:lnTo>
                      <a:pt x="15701" y="61836"/>
                    </a:lnTo>
                    <a:lnTo>
                      <a:pt x="25518" y="61836"/>
                    </a:lnTo>
                    <a:lnTo>
                      <a:pt x="31944" y="58381"/>
                    </a:lnTo>
                    <a:lnTo>
                      <a:pt x="35462" y="52235"/>
                    </a:lnTo>
                    <a:lnTo>
                      <a:pt x="45647" y="28498"/>
                    </a:lnTo>
                    <a:lnTo>
                      <a:pt x="48026" y="21320"/>
                    </a:lnTo>
                    <a:lnTo>
                      <a:pt x="47486" y="14039"/>
                    </a:lnTo>
                    <a:lnTo>
                      <a:pt x="44254" y="7492"/>
                    </a:lnTo>
                    <a:lnTo>
                      <a:pt x="38561" y="2514"/>
                    </a:lnTo>
                    <a:lnTo>
                      <a:pt x="35576" y="812"/>
                    </a:lnTo>
                    <a:lnTo>
                      <a:pt x="32325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38" name="object 12">
                <a:extLst>
                  <a:ext uri="{FF2B5EF4-FFF2-40B4-BE49-F238E27FC236}">
                    <a16:creationId xmlns:a16="http://schemas.microsoft.com/office/drawing/2014/main" id="{6C55027D-D4FF-4568-B5F9-A652B649C63D}"/>
                  </a:ext>
                </a:extLst>
              </p:cNvPr>
              <p:cNvSpPr/>
              <p:nvPr/>
            </p:nvSpPr>
            <p:spPr>
              <a:xfrm>
                <a:off x="896369" y="4824533"/>
                <a:ext cx="54610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54609" h="73025">
                    <a:moveTo>
                      <a:pt x="38637" y="0"/>
                    </a:moveTo>
                    <a:lnTo>
                      <a:pt x="28807" y="0"/>
                    </a:lnTo>
                    <a:lnTo>
                      <a:pt x="22381" y="3454"/>
                    </a:lnTo>
                    <a:lnTo>
                      <a:pt x="18876" y="9601"/>
                    </a:lnTo>
                    <a:lnTo>
                      <a:pt x="2378" y="44361"/>
                    </a:lnTo>
                    <a:lnTo>
                      <a:pt x="0" y="51539"/>
                    </a:lnTo>
                    <a:lnTo>
                      <a:pt x="540" y="58820"/>
                    </a:lnTo>
                    <a:lnTo>
                      <a:pt x="3771" y="65367"/>
                    </a:lnTo>
                    <a:lnTo>
                      <a:pt x="9465" y="70345"/>
                    </a:lnTo>
                    <a:lnTo>
                      <a:pt x="12449" y="72059"/>
                    </a:lnTo>
                    <a:lnTo>
                      <a:pt x="15701" y="72859"/>
                    </a:lnTo>
                    <a:lnTo>
                      <a:pt x="25518" y="72859"/>
                    </a:lnTo>
                    <a:lnTo>
                      <a:pt x="31944" y="69418"/>
                    </a:lnTo>
                    <a:lnTo>
                      <a:pt x="35462" y="63258"/>
                    </a:lnTo>
                    <a:lnTo>
                      <a:pt x="51946" y="28498"/>
                    </a:lnTo>
                    <a:lnTo>
                      <a:pt x="54325" y="21325"/>
                    </a:lnTo>
                    <a:lnTo>
                      <a:pt x="53785" y="14044"/>
                    </a:lnTo>
                    <a:lnTo>
                      <a:pt x="50553" y="7494"/>
                    </a:lnTo>
                    <a:lnTo>
                      <a:pt x="44860" y="2514"/>
                    </a:lnTo>
                    <a:lnTo>
                      <a:pt x="41875" y="812"/>
                    </a:lnTo>
                    <a:lnTo>
                      <a:pt x="38637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AB026315-6D68-453D-8FD3-58F338DC5924}"/>
                </a:ext>
              </a:extLst>
            </p:cNvPr>
            <p:cNvGrpSpPr/>
            <p:nvPr/>
          </p:nvGrpSpPr>
          <p:grpSpPr>
            <a:xfrm>
              <a:off x="4325271" y="2939261"/>
              <a:ext cx="653483" cy="280621"/>
              <a:chOff x="677047" y="4604903"/>
              <a:chExt cx="762000" cy="351226"/>
            </a:xfrm>
            <a:solidFill>
              <a:schemeClr val="bg1"/>
            </a:solidFill>
          </p:grpSpPr>
          <p:sp>
            <p:nvSpPr>
              <p:cNvPr id="40" name="object 4">
                <a:extLst>
                  <a:ext uri="{FF2B5EF4-FFF2-40B4-BE49-F238E27FC236}">
                    <a16:creationId xmlns:a16="http://schemas.microsoft.com/office/drawing/2014/main" id="{F66B5591-64ED-4376-98BA-6983ED47023C}"/>
                  </a:ext>
                </a:extLst>
              </p:cNvPr>
              <p:cNvSpPr/>
              <p:nvPr/>
            </p:nvSpPr>
            <p:spPr>
              <a:xfrm>
                <a:off x="1273947" y="4604903"/>
                <a:ext cx="165100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65100" h="203200">
                    <a:moveTo>
                      <a:pt x="88900" y="0"/>
                    </a:moveTo>
                    <a:lnTo>
                      <a:pt x="0" y="50800"/>
                    </a:lnTo>
                    <a:lnTo>
                      <a:pt x="76200" y="203200"/>
                    </a:lnTo>
                    <a:lnTo>
                      <a:pt x="165100" y="152400"/>
                    </a:lnTo>
                    <a:lnTo>
                      <a:pt x="88900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41" name="object 5">
                <a:extLst>
                  <a:ext uri="{FF2B5EF4-FFF2-40B4-BE49-F238E27FC236}">
                    <a16:creationId xmlns:a16="http://schemas.microsoft.com/office/drawing/2014/main" id="{7985C3F2-12AB-48AE-9B76-1100AADBEC50}"/>
                  </a:ext>
                </a:extLst>
              </p:cNvPr>
              <p:cNvSpPr/>
              <p:nvPr/>
            </p:nvSpPr>
            <p:spPr>
              <a:xfrm>
                <a:off x="677047" y="4604903"/>
                <a:ext cx="165100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65100" h="203200">
                    <a:moveTo>
                      <a:pt x="76200" y="0"/>
                    </a:moveTo>
                    <a:lnTo>
                      <a:pt x="0" y="152400"/>
                    </a:lnTo>
                    <a:lnTo>
                      <a:pt x="88900" y="203200"/>
                    </a:lnTo>
                    <a:lnTo>
                      <a:pt x="165100" y="50800"/>
                    </a:lnTo>
                    <a:lnTo>
                      <a:pt x="76200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42" name="object 6">
                <a:extLst>
                  <a:ext uri="{FF2B5EF4-FFF2-40B4-BE49-F238E27FC236}">
                    <a16:creationId xmlns:a16="http://schemas.microsoft.com/office/drawing/2014/main" id="{15C79E8D-BFA7-4338-864E-7F1C2A576A55}"/>
                  </a:ext>
                </a:extLst>
              </p:cNvPr>
              <p:cNvSpPr/>
              <p:nvPr/>
            </p:nvSpPr>
            <p:spPr>
              <a:xfrm>
                <a:off x="943797" y="4646279"/>
                <a:ext cx="381000" cy="200025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200025">
                    <a:moveTo>
                      <a:pt x="334911" y="57048"/>
                    </a:moveTo>
                    <a:lnTo>
                      <a:pt x="141528" y="57048"/>
                    </a:lnTo>
                    <a:lnTo>
                      <a:pt x="317449" y="199923"/>
                    </a:lnTo>
                    <a:lnTo>
                      <a:pt x="380949" y="149123"/>
                    </a:lnTo>
                    <a:lnTo>
                      <a:pt x="334911" y="57048"/>
                    </a:lnTo>
                    <a:close/>
                  </a:path>
                  <a:path w="381000" h="200025">
                    <a:moveTo>
                      <a:pt x="138963" y="0"/>
                    </a:moveTo>
                    <a:lnTo>
                      <a:pt x="0" y="71729"/>
                    </a:lnTo>
                    <a:lnTo>
                      <a:pt x="11836" y="104254"/>
                    </a:lnTo>
                    <a:lnTo>
                      <a:pt x="141528" y="57048"/>
                    </a:lnTo>
                    <a:lnTo>
                      <a:pt x="334911" y="57048"/>
                    </a:lnTo>
                    <a:lnTo>
                      <a:pt x="323799" y="34823"/>
                    </a:lnTo>
                    <a:lnTo>
                      <a:pt x="266649" y="34823"/>
                    </a:lnTo>
                    <a:lnTo>
                      <a:pt x="138963" y="0"/>
                    </a:lnTo>
                    <a:close/>
                  </a:path>
                  <a:path w="381000" h="200025">
                    <a:moveTo>
                      <a:pt x="317449" y="22123"/>
                    </a:moveTo>
                    <a:lnTo>
                      <a:pt x="266649" y="34823"/>
                    </a:lnTo>
                    <a:lnTo>
                      <a:pt x="323799" y="34823"/>
                    </a:lnTo>
                    <a:lnTo>
                      <a:pt x="317449" y="22123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43" name="object 7">
                <a:extLst>
                  <a:ext uri="{FF2B5EF4-FFF2-40B4-BE49-F238E27FC236}">
                    <a16:creationId xmlns:a16="http://schemas.microsoft.com/office/drawing/2014/main" id="{B1B4DAD8-E107-44F9-8152-F3C71E50C632}"/>
                  </a:ext>
                </a:extLst>
              </p:cNvPr>
              <p:cNvSpPr/>
              <p:nvPr/>
            </p:nvSpPr>
            <p:spPr>
              <a:xfrm>
                <a:off x="791344" y="4646053"/>
                <a:ext cx="451484" cy="297815"/>
              </a:xfrm>
              <a:custGeom>
                <a:avLst/>
                <a:gdLst/>
                <a:ahLst/>
                <a:cxnLst/>
                <a:rect l="l" t="t" r="r" b="b"/>
                <a:pathLst>
                  <a:path w="451484" h="297814">
                    <a:moveTo>
                      <a:pt x="292180" y="205168"/>
                    </a:moveTo>
                    <a:lnTo>
                      <a:pt x="240461" y="205168"/>
                    </a:lnTo>
                    <a:lnTo>
                      <a:pt x="245910" y="206616"/>
                    </a:lnTo>
                    <a:lnTo>
                      <a:pt x="258064" y="213563"/>
                    </a:lnTo>
                    <a:lnTo>
                      <a:pt x="263347" y="220383"/>
                    </a:lnTo>
                    <a:lnTo>
                      <a:pt x="266065" y="230327"/>
                    </a:lnTo>
                    <a:lnTo>
                      <a:pt x="266331" y="232117"/>
                    </a:lnTo>
                    <a:lnTo>
                      <a:pt x="266509" y="233908"/>
                    </a:lnTo>
                    <a:lnTo>
                      <a:pt x="337007" y="292836"/>
                    </a:lnTo>
                    <a:lnTo>
                      <a:pt x="343652" y="296453"/>
                    </a:lnTo>
                    <a:lnTo>
                      <a:pt x="350915" y="297219"/>
                    </a:lnTo>
                    <a:lnTo>
                      <a:pt x="357933" y="295206"/>
                    </a:lnTo>
                    <a:lnTo>
                      <a:pt x="363842" y="290487"/>
                    </a:lnTo>
                    <a:lnTo>
                      <a:pt x="367464" y="283843"/>
                    </a:lnTo>
                    <a:lnTo>
                      <a:pt x="368230" y="276583"/>
                    </a:lnTo>
                    <a:lnTo>
                      <a:pt x="366214" y="269566"/>
                    </a:lnTo>
                    <a:lnTo>
                      <a:pt x="361492" y="263651"/>
                    </a:lnTo>
                    <a:lnTo>
                      <a:pt x="292180" y="205168"/>
                    </a:lnTo>
                    <a:close/>
                  </a:path>
                  <a:path w="451484" h="297814">
                    <a:moveTo>
                      <a:pt x="315117" y="158102"/>
                    </a:moveTo>
                    <a:lnTo>
                      <a:pt x="256095" y="158102"/>
                    </a:lnTo>
                    <a:lnTo>
                      <a:pt x="381000" y="263651"/>
                    </a:lnTo>
                    <a:lnTo>
                      <a:pt x="387645" y="267274"/>
                    </a:lnTo>
                    <a:lnTo>
                      <a:pt x="394908" y="268039"/>
                    </a:lnTo>
                    <a:lnTo>
                      <a:pt x="401925" y="266023"/>
                    </a:lnTo>
                    <a:lnTo>
                      <a:pt x="407835" y="261302"/>
                    </a:lnTo>
                    <a:lnTo>
                      <a:pt x="411457" y="254662"/>
                    </a:lnTo>
                    <a:lnTo>
                      <a:pt x="412222" y="247399"/>
                    </a:lnTo>
                    <a:lnTo>
                      <a:pt x="410206" y="240378"/>
                    </a:lnTo>
                    <a:lnTo>
                      <a:pt x="405485" y="234467"/>
                    </a:lnTo>
                    <a:lnTo>
                      <a:pt x="315117" y="158102"/>
                    </a:lnTo>
                    <a:close/>
                  </a:path>
                  <a:path w="451484" h="297814">
                    <a:moveTo>
                      <a:pt x="348014" y="119189"/>
                    </a:moveTo>
                    <a:lnTo>
                      <a:pt x="288747" y="119189"/>
                    </a:lnTo>
                    <a:lnTo>
                      <a:pt x="420014" y="229336"/>
                    </a:lnTo>
                    <a:lnTo>
                      <a:pt x="426652" y="232953"/>
                    </a:lnTo>
                    <a:lnTo>
                      <a:pt x="433912" y="233719"/>
                    </a:lnTo>
                    <a:lnTo>
                      <a:pt x="440933" y="231706"/>
                    </a:lnTo>
                    <a:lnTo>
                      <a:pt x="446849" y="226987"/>
                    </a:lnTo>
                    <a:lnTo>
                      <a:pt x="450466" y="220343"/>
                    </a:lnTo>
                    <a:lnTo>
                      <a:pt x="451232" y="213083"/>
                    </a:lnTo>
                    <a:lnTo>
                      <a:pt x="449219" y="206066"/>
                    </a:lnTo>
                    <a:lnTo>
                      <a:pt x="444500" y="200151"/>
                    </a:lnTo>
                    <a:lnTo>
                      <a:pt x="348014" y="119189"/>
                    </a:lnTo>
                    <a:close/>
                  </a:path>
                  <a:path w="451484" h="297814">
                    <a:moveTo>
                      <a:pt x="262303" y="179958"/>
                    </a:moveTo>
                    <a:lnTo>
                      <a:pt x="196367" y="179958"/>
                    </a:lnTo>
                    <a:lnTo>
                      <a:pt x="201803" y="181406"/>
                    </a:lnTo>
                    <a:lnTo>
                      <a:pt x="213956" y="188353"/>
                    </a:lnTo>
                    <a:lnTo>
                      <a:pt x="219240" y="195173"/>
                    </a:lnTo>
                    <a:lnTo>
                      <a:pt x="221894" y="204927"/>
                    </a:lnTo>
                    <a:lnTo>
                      <a:pt x="222288" y="208102"/>
                    </a:lnTo>
                    <a:lnTo>
                      <a:pt x="226263" y="206349"/>
                    </a:lnTo>
                    <a:lnTo>
                      <a:pt x="230504" y="205168"/>
                    </a:lnTo>
                    <a:lnTo>
                      <a:pt x="292180" y="205168"/>
                    </a:lnTo>
                    <a:lnTo>
                      <a:pt x="262303" y="179958"/>
                    </a:lnTo>
                    <a:close/>
                  </a:path>
                  <a:path w="451484" h="297814">
                    <a:moveTo>
                      <a:pt x="63500" y="22351"/>
                    </a:moveTo>
                    <a:lnTo>
                      <a:pt x="0" y="149351"/>
                    </a:lnTo>
                    <a:lnTo>
                      <a:pt x="51714" y="192443"/>
                    </a:lnTo>
                    <a:lnTo>
                      <a:pt x="62103" y="168236"/>
                    </a:lnTo>
                    <a:lnTo>
                      <a:pt x="62458" y="167601"/>
                    </a:lnTo>
                    <a:lnTo>
                      <a:pt x="67547" y="160940"/>
                    </a:lnTo>
                    <a:lnTo>
                      <a:pt x="74098" y="155906"/>
                    </a:lnTo>
                    <a:lnTo>
                      <a:pt x="81725" y="152723"/>
                    </a:lnTo>
                    <a:lnTo>
                      <a:pt x="90043" y="151612"/>
                    </a:lnTo>
                    <a:lnTo>
                      <a:pt x="307437" y="151612"/>
                    </a:lnTo>
                    <a:lnTo>
                      <a:pt x="280581" y="128917"/>
                    </a:lnTo>
                    <a:lnTo>
                      <a:pt x="287435" y="120751"/>
                    </a:lnTo>
                    <a:lnTo>
                      <a:pt x="156705" y="120751"/>
                    </a:lnTo>
                    <a:lnTo>
                      <a:pt x="136702" y="65798"/>
                    </a:lnTo>
                    <a:lnTo>
                      <a:pt x="196261" y="35051"/>
                    </a:lnTo>
                    <a:lnTo>
                      <a:pt x="88900" y="35051"/>
                    </a:lnTo>
                    <a:lnTo>
                      <a:pt x="63500" y="22351"/>
                    </a:lnTo>
                    <a:close/>
                  </a:path>
                  <a:path w="451484" h="297814">
                    <a:moveTo>
                      <a:pt x="249645" y="165785"/>
                    </a:moveTo>
                    <a:lnTo>
                      <a:pt x="145948" y="165785"/>
                    </a:lnTo>
                    <a:lnTo>
                      <a:pt x="151396" y="167233"/>
                    </a:lnTo>
                    <a:lnTo>
                      <a:pt x="163068" y="173901"/>
                    </a:lnTo>
                    <a:lnTo>
                      <a:pt x="168033" y="180187"/>
                    </a:lnTo>
                    <a:lnTo>
                      <a:pt x="170484" y="187655"/>
                    </a:lnTo>
                    <a:lnTo>
                      <a:pt x="176136" y="182892"/>
                    </a:lnTo>
                    <a:lnTo>
                      <a:pt x="183248" y="179958"/>
                    </a:lnTo>
                    <a:lnTo>
                      <a:pt x="262303" y="179958"/>
                    </a:lnTo>
                    <a:lnTo>
                      <a:pt x="247929" y="167830"/>
                    </a:lnTo>
                    <a:lnTo>
                      <a:pt x="249645" y="165785"/>
                    </a:lnTo>
                    <a:close/>
                  </a:path>
                  <a:path w="451484" h="297814">
                    <a:moveTo>
                      <a:pt x="307437" y="151612"/>
                    </a:moveTo>
                    <a:lnTo>
                      <a:pt x="95542" y="151612"/>
                    </a:lnTo>
                    <a:lnTo>
                      <a:pt x="100990" y="153047"/>
                    </a:lnTo>
                    <a:lnTo>
                      <a:pt x="112661" y="159727"/>
                    </a:lnTo>
                    <a:lnTo>
                      <a:pt x="117627" y="166001"/>
                    </a:lnTo>
                    <a:lnTo>
                      <a:pt x="120078" y="173481"/>
                    </a:lnTo>
                    <a:lnTo>
                      <a:pt x="125742" y="168719"/>
                    </a:lnTo>
                    <a:lnTo>
                      <a:pt x="132842" y="165785"/>
                    </a:lnTo>
                    <a:lnTo>
                      <a:pt x="249645" y="165785"/>
                    </a:lnTo>
                    <a:lnTo>
                      <a:pt x="256095" y="158102"/>
                    </a:lnTo>
                    <a:lnTo>
                      <a:pt x="315117" y="158102"/>
                    </a:lnTo>
                    <a:lnTo>
                      <a:pt x="307437" y="151612"/>
                    </a:lnTo>
                    <a:close/>
                  </a:path>
                  <a:path w="451484" h="297814">
                    <a:moveTo>
                      <a:pt x="291439" y="71716"/>
                    </a:moveTo>
                    <a:lnTo>
                      <a:pt x="156705" y="120751"/>
                    </a:lnTo>
                    <a:lnTo>
                      <a:pt x="287435" y="120751"/>
                    </a:lnTo>
                    <a:lnTo>
                      <a:pt x="288747" y="119189"/>
                    </a:lnTo>
                    <a:lnTo>
                      <a:pt x="348014" y="119189"/>
                    </a:lnTo>
                    <a:lnTo>
                      <a:pt x="291439" y="71716"/>
                    </a:lnTo>
                    <a:close/>
                  </a:path>
                  <a:path w="451484" h="297814">
                    <a:moveTo>
                      <a:pt x="264160" y="0"/>
                    </a:moveTo>
                    <a:lnTo>
                      <a:pt x="88900" y="35051"/>
                    </a:lnTo>
                    <a:lnTo>
                      <a:pt x="196261" y="35051"/>
                    </a:lnTo>
                    <a:lnTo>
                      <a:pt x="264160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4" name="object 8">
                <a:extLst>
                  <a:ext uri="{FF2B5EF4-FFF2-40B4-BE49-F238E27FC236}">
                    <a16:creationId xmlns:a16="http://schemas.microsoft.com/office/drawing/2014/main" id="{402ECF74-A3F2-49A3-973E-84BB6F7E9D82}"/>
                  </a:ext>
                </a:extLst>
              </p:cNvPr>
              <p:cNvSpPr/>
              <p:nvPr/>
            </p:nvSpPr>
            <p:spPr>
              <a:xfrm>
                <a:off x="1037236" y="4894535"/>
                <a:ext cx="59055" cy="61594"/>
              </a:xfrm>
              <a:custGeom>
                <a:avLst/>
                <a:gdLst/>
                <a:ahLst/>
                <a:cxnLst/>
                <a:rect l="l" t="t" r="r" b="b"/>
                <a:pathLst>
                  <a:path w="59055" h="61595">
                    <a:moveTo>
                      <a:pt x="18491" y="0"/>
                    </a:moveTo>
                    <a:lnTo>
                      <a:pt x="17983" y="1295"/>
                    </a:lnTo>
                    <a:lnTo>
                      <a:pt x="17513" y="2603"/>
                    </a:lnTo>
                    <a:lnTo>
                      <a:pt x="16827" y="3835"/>
                    </a:lnTo>
                    <a:lnTo>
                      <a:pt x="0" y="37630"/>
                    </a:lnTo>
                    <a:lnTo>
                      <a:pt x="27609" y="57061"/>
                    </a:lnTo>
                    <a:lnTo>
                      <a:pt x="34254" y="60676"/>
                    </a:lnTo>
                    <a:lnTo>
                      <a:pt x="41517" y="61439"/>
                    </a:lnTo>
                    <a:lnTo>
                      <a:pt x="48535" y="59425"/>
                    </a:lnTo>
                    <a:lnTo>
                      <a:pt x="54444" y="54711"/>
                    </a:lnTo>
                    <a:lnTo>
                      <a:pt x="58067" y="48066"/>
                    </a:lnTo>
                    <a:lnTo>
                      <a:pt x="58834" y="40801"/>
                    </a:lnTo>
                    <a:lnTo>
                      <a:pt x="56821" y="33780"/>
                    </a:lnTo>
                    <a:lnTo>
                      <a:pt x="52108" y="27863"/>
                    </a:lnTo>
                    <a:lnTo>
                      <a:pt x="18491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45" name="object 9">
                <a:extLst>
                  <a:ext uri="{FF2B5EF4-FFF2-40B4-BE49-F238E27FC236}">
                    <a16:creationId xmlns:a16="http://schemas.microsoft.com/office/drawing/2014/main" id="{99749A6C-DDDB-4E39-911E-CCDCA3051CA5}"/>
                  </a:ext>
                </a:extLst>
              </p:cNvPr>
              <p:cNvSpPr/>
              <p:nvPr/>
            </p:nvSpPr>
            <p:spPr>
              <a:xfrm>
                <a:off x="940479" y="4838708"/>
                <a:ext cx="60960" cy="84455"/>
              </a:xfrm>
              <a:custGeom>
                <a:avLst/>
                <a:gdLst/>
                <a:ahLst/>
                <a:cxnLst/>
                <a:rect l="l" t="t" r="r" b="b"/>
                <a:pathLst>
                  <a:path w="60959" h="84454">
                    <a:moveTo>
                      <a:pt x="44923" y="0"/>
                    </a:moveTo>
                    <a:lnTo>
                      <a:pt x="35106" y="0"/>
                    </a:lnTo>
                    <a:lnTo>
                      <a:pt x="28680" y="3454"/>
                    </a:lnTo>
                    <a:lnTo>
                      <a:pt x="25175" y="9613"/>
                    </a:lnTo>
                    <a:lnTo>
                      <a:pt x="2378" y="55384"/>
                    </a:lnTo>
                    <a:lnTo>
                      <a:pt x="0" y="62564"/>
                    </a:lnTo>
                    <a:lnTo>
                      <a:pt x="540" y="69849"/>
                    </a:lnTo>
                    <a:lnTo>
                      <a:pt x="3771" y="76401"/>
                    </a:lnTo>
                    <a:lnTo>
                      <a:pt x="9465" y="81381"/>
                    </a:lnTo>
                    <a:lnTo>
                      <a:pt x="12449" y="83083"/>
                    </a:lnTo>
                    <a:lnTo>
                      <a:pt x="15701" y="83896"/>
                    </a:lnTo>
                    <a:lnTo>
                      <a:pt x="25518" y="83896"/>
                    </a:lnTo>
                    <a:lnTo>
                      <a:pt x="31944" y="80441"/>
                    </a:lnTo>
                    <a:lnTo>
                      <a:pt x="35462" y="74282"/>
                    </a:lnTo>
                    <a:lnTo>
                      <a:pt x="58246" y="28511"/>
                    </a:lnTo>
                    <a:lnTo>
                      <a:pt x="60625" y="21331"/>
                    </a:lnTo>
                    <a:lnTo>
                      <a:pt x="60084" y="14046"/>
                    </a:lnTo>
                    <a:lnTo>
                      <a:pt x="56853" y="7494"/>
                    </a:lnTo>
                    <a:lnTo>
                      <a:pt x="51159" y="2514"/>
                    </a:lnTo>
                    <a:lnTo>
                      <a:pt x="48175" y="812"/>
                    </a:lnTo>
                    <a:lnTo>
                      <a:pt x="4492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46" name="object 10">
                <a:extLst>
                  <a:ext uri="{FF2B5EF4-FFF2-40B4-BE49-F238E27FC236}">
                    <a16:creationId xmlns:a16="http://schemas.microsoft.com/office/drawing/2014/main" id="{D1646B5F-0C9E-47C0-AC10-7F3196E80257}"/>
                  </a:ext>
                </a:extLst>
              </p:cNvPr>
              <p:cNvSpPr/>
              <p:nvPr/>
            </p:nvSpPr>
            <p:spPr>
              <a:xfrm>
                <a:off x="984587" y="4863917"/>
                <a:ext cx="60960" cy="84455"/>
              </a:xfrm>
              <a:custGeom>
                <a:avLst/>
                <a:gdLst/>
                <a:ahLst/>
                <a:cxnLst/>
                <a:rect l="l" t="t" r="r" b="b"/>
                <a:pathLst>
                  <a:path w="60959" h="84454">
                    <a:moveTo>
                      <a:pt x="44923" y="0"/>
                    </a:moveTo>
                    <a:lnTo>
                      <a:pt x="35106" y="0"/>
                    </a:lnTo>
                    <a:lnTo>
                      <a:pt x="28680" y="3454"/>
                    </a:lnTo>
                    <a:lnTo>
                      <a:pt x="25162" y="9601"/>
                    </a:lnTo>
                    <a:lnTo>
                      <a:pt x="2378" y="55384"/>
                    </a:lnTo>
                    <a:lnTo>
                      <a:pt x="0" y="62562"/>
                    </a:lnTo>
                    <a:lnTo>
                      <a:pt x="540" y="69843"/>
                    </a:lnTo>
                    <a:lnTo>
                      <a:pt x="3771" y="76390"/>
                    </a:lnTo>
                    <a:lnTo>
                      <a:pt x="9465" y="81368"/>
                    </a:lnTo>
                    <a:lnTo>
                      <a:pt x="12449" y="83083"/>
                    </a:lnTo>
                    <a:lnTo>
                      <a:pt x="15701" y="83883"/>
                    </a:lnTo>
                    <a:lnTo>
                      <a:pt x="25518" y="83883"/>
                    </a:lnTo>
                    <a:lnTo>
                      <a:pt x="31944" y="80441"/>
                    </a:lnTo>
                    <a:lnTo>
                      <a:pt x="35462" y="74282"/>
                    </a:lnTo>
                    <a:lnTo>
                      <a:pt x="58246" y="28498"/>
                    </a:lnTo>
                    <a:lnTo>
                      <a:pt x="60625" y="21320"/>
                    </a:lnTo>
                    <a:lnTo>
                      <a:pt x="60084" y="14039"/>
                    </a:lnTo>
                    <a:lnTo>
                      <a:pt x="56853" y="7492"/>
                    </a:lnTo>
                    <a:lnTo>
                      <a:pt x="51159" y="2514"/>
                    </a:lnTo>
                    <a:lnTo>
                      <a:pt x="48175" y="812"/>
                    </a:lnTo>
                    <a:lnTo>
                      <a:pt x="4492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47" name="object 11">
                <a:extLst>
                  <a:ext uri="{FF2B5EF4-FFF2-40B4-BE49-F238E27FC236}">
                    <a16:creationId xmlns:a16="http://schemas.microsoft.com/office/drawing/2014/main" id="{058C8717-975A-4859-A150-28F70F5875B1}"/>
                  </a:ext>
                </a:extLst>
              </p:cNvPr>
              <p:cNvSpPr/>
              <p:nvPr/>
            </p:nvSpPr>
            <p:spPr>
              <a:xfrm>
                <a:off x="852265" y="4810357"/>
                <a:ext cx="48260" cy="62230"/>
              </a:xfrm>
              <a:custGeom>
                <a:avLst/>
                <a:gdLst/>
                <a:ahLst/>
                <a:cxnLst/>
                <a:rect l="l" t="t" r="r" b="b"/>
                <a:pathLst>
                  <a:path w="48259" h="62229">
                    <a:moveTo>
                      <a:pt x="32325" y="0"/>
                    </a:moveTo>
                    <a:lnTo>
                      <a:pt x="22508" y="0"/>
                    </a:lnTo>
                    <a:lnTo>
                      <a:pt x="16082" y="3454"/>
                    </a:lnTo>
                    <a:lnTo>
                      <a:pt x="12564" y="9601"/>
                    </a:lnTo>
                    <a:lnTo>
                      <a:pt x="2378" y="33324"/>
                    </a:lnTo>
                    <a:lnTo>
                      <a:pt x="0" y="40510"/>
                    </a:lnTo>
                    <a:lnTo>
                      <a:pt x="540" y="47794"/>
                    </a:lnTo>
                    <a:lnTo>
                      <a:pt x="3771" y="54343"/>
                    </a:lnTo>
                    <a:lnTo>
                      <a:pt x="9465" y="59321"/>
                    </a:lnTo>
                    <a:lnTo>
                      <a:pt x="12449" y="61023"/>
                    </a:lnTo>
                    <a:lnTo>
                      <a:pt x="15701" y="61836"/>
                    </a:lnTo>
                    <a:lnTo>
                      <a:pt x="25518" y="61836"/>
                    </a:lnTo>
                    <a:lnTo>
                      <a:pt x="31944" y="58381"/>
                    </a:lnTo>
                    <a:lnTo>
                      <a:pt x="35462" y="52235"/>
                    </a:lnTo>
                    <a:lnTo>
                      <a:pt x="45647" y="28498"/>
                    </a:lnTo>
                    <a:lnTo>
                      <a:pt x="48026" y="21320"/>
                    </a:lnTo>
                    <a:lnTo>
                      <a:pt x="47486" y="14039"/>
                    </a:lnTo>
                    <a:lnTo>
                      <a:pt x="44254" y="7492"/>
                    </a:lnTo>
                    <a:lnTo>
                      <a:pt x="38561" y="2514"/>
                    </a:lnTo>
                    <a:lnTo>
                      <a:pt x="35576" y="812"/>
                    </a:lnTo>
                    <a:lnTo>
                      <a:pt x="32325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48" name="object 12">
                <a:extLst>
                  <a:ext uri="{FF2B5EF4-FFF2-40B4-BE49-F238E27FC236}">
                    <a16:creationId xmlns:a16="http://schemas.microsoft.com/office/drawing/2014/main" id="{456FC2B4-A5C5-4F93-9301-302553B80B20}"/>
                  </a:ext>
                </a:extLst>
              </p:cNvPr>
              <p:cNvSpPr/>
              <p:nvPr/>
            </p:nvSpPr>
            <p:spPr>
              <a:xfrm>
                <a:off x="896369" y="4824533"/>
                <a:ext cx="54610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54609" h="73025">
                    <a:moveTo>
                      <a:pt x="38637" y="0"/>
                    </a:moveTo>
                    <a:lnTo>
                      <a:pt x="28807" y="0"/>
                    </a:lnTo>
                    <a:lnTo>
                      <a:pt x="22381" y="3454"/>
                    </a:lnTo>
                    <a:lnTo>
                      <a:pt x="18876" y="9601"/>
                    </a:lnTo>
                    <a:lnTo>
                      <a:pt x="2378" y="44361"/>
                    </a:lnTo>
                    <a:lnTo>
                      <a:pt x="0" y="51539"/>
                    </a:lnTo>
                    <a:lnTo>
                      <a:pt x="540" y="58820"/>
                    </a:lnTo>
                    <a:lnTo>
                      <a:pt x="3771" y="65367"/>
                    </a:lnTo>
                    <a:lnTo>
                      <a:pt x="9465" y="70345"/>
                    </a:lnTo>
                    <a:lnTo>
                      <a:pt x="12449" y="72059"/>
                    </a:lnTo>
                    <a:lnTo>
                      <a:pt x="15701" y="72859"/>
                    </a:lnTo>
                    <a:lnTo>
                      <a:pt x="25518" y="72859"/>
                    </a:lnTo>
                    <a:lnTo>
                      <a:pt x="31944" y="69418"/>
                    </a:lnTo>
                    <a:lnTo>
                      <a:pt x="35462" y="63258"/>
                    </a:lnTo>
                    <a:lnTo>
                      <a:pt x="51946" y="28498"/>
                    </a:lnTo>
                    <a:lnTo>
                      <a:pt x="54325" y="21325"/>
                    </a:lnTo>
                    <a:lnTo>
                      <a:pt x="53785" y="14044"/>
                    </a:lnTo>
                    <a:lnTo>
                      <a:pt x="50553" y="7494"/>
                    </a:lnTo>
                    <a:lnTo>
                      <a:pt x="44860" y="2514"/>
                    </a:lnTo>
                    <a:lnTo>
                      <a:pt x="41875" y="812"/>
                    </a:lnTo>
                    <a:lnTo>
                      <a:pt x="38637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BFAC8CA4-94BE-4681-B9D5-2D4D90C4EAE6}"/>
                </a:ext>
              </a:extLst>
            </p:cNvPr>
            <p:cNvGrpSpPr/>
            <p:nvPr/>
          </p:nvGrpSpPr>
          <p:grpSpPr>
            <a:xfrm>
              <a:off x="4324494" y="3714798"/>
              <a:ext cx="653483" cy="280621"/>
              <a:chOff x="677047" y="4604903"/>
              <a:chExt cx="762000" cy="351226"/>
            </a:xfrm>
            <a:solidFill>
              <a:schemeClr val="bg1"/>
            </a:solidFill>
          </p:grpSpPr>
          <p:sp>
            <p:nvSpPr>
              <p:cNvPr id="50" name="object 4">
                <a:extLst>
                  <a:ext uri="{FF2B5EF4-FFF2-40B4-BE49-F238E27FC236}">
                    <a16:creationId xmlns:a16="http://schemas.microsoft.com/office/drawing/2014/main" id="{8444721E-DFD3-4A89-976B-C1A48003B684}"/>
                  </a:ext>
                </a:extLst>
              </p:cNvPr>
              <p:cNvSpPr/>
              <p:nvPr/>
            </p:nvSpPr>
            <p:spPr>
              <a:xfrm>
                <a:off x="1273947" y="4604903"/>
                <a:ext cx="165100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65100" h="203200">
                    <a:moveTo>
                      <a:pt x="88900" y="0"/>
                    </a:moveTo>
                    <a:lnTo>
                      <a:pt x="0" y="50800"/>
                    </a:lnTo>
                    <a:lnTo>
                      <a:pt x="76200" y="203200"/>
                    </a:lnTo>
                    <a:lnTo>
                      <a:pt x="165100" y="152400"/>
                    </a:lnTo>
                    <a:lnTo>
                      <a:pt x="88900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51" name="object 5">
                <a:extLst>
                  <a:ext uri="{FF2B5EF4-FFF2-40B4-BE49-F238E27FC236}">
                    <a16:creationId xmlns:a16="http://schemas.microsoft.com/office/drawing/2014/main" id="{CB386F3F-4B20-4D2E-8F9A-DD903F9E2FD0}"/>
                  </a:ext>
                </a:extLst>
              </p:cNvPr>
              <p:cNvSpPr/>
              <p:nvPr/>
            </p:nvSpPr>
            <p:spPr>
              <a:xfrm>
                <a:off x="677047" y="4604903"/>
                <a:ext cx="165100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65100" h="203200">
                    <a:moveTo>
                      <a:pt x="76200" y="0"/>
                    </a:moveTo>
                    <a:lnTo>
                      <a:pt x="0" y="152400"/>
                    </a:lnTo>
                    <a:lnTo>
                      <a:pt x="88900" y="203200"/>
                    </a:lnTo>
                    <a:lnTo>
                      <a:pt x="165100" y="50800"/>
                    </a:lnTo>
                    <a:lnTo>
                      <a:pt x="76200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52" name="object 6">
                <a:extLst>
                  <a:ext uri="{FF2B5EF4-FFF2-40B4-BE49-F238E27FC236}">
                    <a16:creationId xmlns:a16="http://schemas.microsoft.com/office/drawing/2014/main" id="{88628C52-6D32-4FFB-B1C9-70B1DC040D64}"/>
                  </a:ext>
                </a:extLst>
              </p:cNvPr>
              <p:cNvSpPr/>
              <p:nvPr/>
            </p:nvSpPr>
            <p:spPr>
              <a:xfrm>
                <a:off x="943797" y="4646279"/>
                <a:ext cx="381000" cy="200025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200025">
                    <a:moveTo>
                      <a:pt x="334911" y="57048"/>
                    </a:moveTo>
                    <a:lnTo>
                      <a:pt x="141528" y="57048"/>
                    </a:lnTo>
                    <a:lnTo>
                      <a:pt x="317449" y="199923"/>
                    </a:lnTo>
                    <a:lnTo>
                      <a:pt x="380949" y="149123"/>
                    </a:lnTo>
                    <a:lnTo>
                      <a:pt x="334911" y="57048"/>
                    </a:lnTo>
                    <a:close/>
                  </a:path>
                  <a:path w="381000" h="200025">
                    <a:moveTo>
                      <a:pt x="138963" y="0"/>
                    </a:moveTo>
                    <a:lnTo>
                      <a:pt x="0" y="71729"/>
                    </a:lnTo>
                    <a:lnTo>
                      <a:pt x="11836" y="104254"/>
                    </a:lnTo>
                    <a:lnTo>
                      <a:pt x="141528" y="57048"/>
                    </a:lnTo>
                    <a:lnTo>
                      <a:pt x="334911" y="57048"/>
                    </a:lnTo>
                    <a:lnTo>
                      <a:pt x="323799" y="34823"/>
                    </a:lnTo>
                    <a:lnTo>
                      <a:pt x="266649" y="34823"/>
                    </a:lnTo>
                    <a:lnTo>
                      <a:pt x="138963" y="0"/>
                    </a:lnTo>
                    <a:close/>
                  </a:path>
                  <a:path w="381000" h="200025">
                    <a:moveTo>
                      <a:pt x="317449" y="22123"/>
                    </a:moveTo>
                    <a:lnTo>
                      <a:pt x="266649" y="34823"/>
                    </a:lnTo>
                    <a:lnTo>
                      <a:pt x="323799" y="34823"/>
                    </a:lnTo>
                    <a:lnTo>
                      <a:pt x="317449" y="22123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53" name="object 7">
                <a:extLst>
                  <a:ext uri="{FF2B5EF4-FFF2-40B4-BE49-F238E27FC236}">
                    <a16:creationId xmlns:a16="http://schemas.microsoft.com/office/drawing/2014/main" id="{3CAC0484-C2D8-4768-A60F-625DBACAF730}"/>
                  </a:ext>
                </a:extLst>
              </p:cNvPr>
              <p:cNvSpPr/>
              <p:nvPr/>
            </p:nvSpPr>
            <p:spPr>
              <a:xfrm>
                <a:off x="791344" y="4646053"/>
                <a:ext cx="451484" cy="297815"/>
              </a:xfrm>
              <a:custGeom>
                <a:avLst/>
                <a:gdLst/>
                <a:ahLst/>
                <a:cxnLst/>
                <a:rect l="l" t="t" r="r" b="b"/>
                <a:pathLst>
                  <a:path w="451484" h="297814">
                    <a:moveTo>
                      <a:pt x="292180" y="205168"/>
                    </a:moveTo>
                    <a:lnTo>
                      <a:pt x="240461" y="205168"/>
                    </a:lnTo>
                    <a:lnTo>
                      <a:pt x="245910" y="206616"/>
                    </a:lnTo>
                    <a:lnTo>
                      <a:pt x="258064" y="213563"/>
                    </a:lnTo>
                    <a:lnTo>
                      <a:pt x="263347" y="220383"/>
                    </a:lnTo>
                    <a:lnTo>
                      <a:pt x="266065" y="230327"/>
                    </a:lnTo>
                    <a:lnTo>
                      <a:pt x="266331" y="232117"/>
                    </a:lnTo>
                    <a:lnTo>
                      <a:pt x="266509" y="233908"/>
                    </a:lnTo>
                    <a:lnTo>
                      <a:pt x="337007" y="292836"/>
                    </a:lnTo>
                    <a:lnTo>
                      <a:pt x="343652" y="296453"/>
                    </a:lnTo>
                    <a:lnTo>
                      <a:pt x="350915" y="297219"/>
                    </a:lnTo>
                    <a:lnTo>
                      <a:pt x="357933" y="295206"/>
                    </a:lnTo>
                    <a:lnTo>
                      <a:pt x="363842" y="290487"/>
                    </a:lnTo>
                    <a:lnTo>
                      <a:pt x="367464" y="283843"/>
                    </a:lnTo>
                    <a:lnTo>
                      <a:pt x="368230" y="276583"/>
                    </a:lnTo>
                    <a:lnTo>
                      <a:pt x="366214" y="269566"/>
                    </a:lnTo>
                    <a:lnTo>
                      <a:pt x="361492" y="263651"/>
                    </a:lnTo>
                    <a:lnTo>
                      <a:pt x="292180" y="205168"/>
                    </a:lnTo>
                    <a:close/>
                  </a:path>
                  <a:path w="451484" h="297814">
                    <a:moveTo>
                      <a:pt x="315117" y="158102"/>
                    </a:moveTo>
                    <a:lnTo>
                      <a:pt x="256095" y="158102"/>
                    </a:lnTo>
                    <a:lnTo>
                      <a:pt x="381000" y="263651"/>
                    </a:lnTo>
                    <a:lnTo>
                      <a:pt x="387645" y="267274"/>
                    </a:lnTo>
                    <a:lnTo>
                      <a:pt x="394908" y="268039"/>
                    </a:lnTo>
                    <a:lnTo>
                      <a:pt x="401925" y="266023"/>
                    </a:lnTo>
                    <a:lnTo>
                      <a:pt x="407835" y="261302"/>
                    </a:lnTo>
                    <a:lnTo>
                      <a:pt x="411457" y="254662"/>
                    </a:lnTo>
                    <a:lnTo>
                      <a:pt x="412222" y="247399"/>
                    </a:lnTo>
                    <a:lnTo>
                      <a:pt x="410206" y="240378"/>
                    </a:lnTo>
                    <a:lnTo>
                      <a:pt x="405485" y="234467"/>
                    </a:lnTo>
                    <a:lnTo>
                      <a:pt x="315117" y="158102"/>
                    </a:lnTo>
                    <a:close/>
                  </a:path>
                  <a:path w="451484" h="297814">
                    <a:moveTo>
                      <a:pt x="348014" y="119189"/>
                    </a:moveTo>
                    <a:lnTo>
                      <a:pt x="288747" y="119189"/>
                    </a:lnTo>
                    <a:lnTo>
                      <a:pt x="420014" y="229336"/>
                    </a:lnTo>
                    <a:lnTo>
                      <a:pt x="426652" y="232953"/>
                    </a:lnTo>
                    <a:lnTo>
                      <a:pt x="433912" y="233719"/>
                    </a:lnTo>
                    <a:lnTo>
                      <a:pt x="440933" y="231706"/>
                    </a:lnTo>
                    <a:lnTo>
                      <a:pt x="446849" y="226987"/>
                    </a:lnTo>
                    <a:lnTo>
                      <a:pt x="450466" y="220343"/>
                    </a:lnTo>
                    <a:lnTo>
                      <a:pt x="451232" y="213083"/>
                    </a:lnTo>
                    <a:lnTo>
                      <a:pt x="449219" y="206066"/>
                    </a:lnTo>
                    <a:lnTo>
                      <a:pt x="444500" y="200151"/>
                    </a:lnTo>
                    <a:lnTo>
                      <a:pt x="348014" y="119189"/>
                    </a:lnTo>
                    <a:close/>
                  </a:path>
                  <a:path w="451484" h="297814">
                    <a:moveTo>
                      <a:pt x="262303" y="179958"/>
                    </a:moveTo>
                    <a:lnTo>
                      <a:pt x="196367" y="179958"/>
                    </a:lnTo>
                    <a:lnTo>
                      <a:pt x="201803" y="181406"/>
                    </a:lnTo>
                    <a:lnTo>
                      <a:pt x="213956" y="188353"/>
                    </a:lnTo>
                    <a:lnTo>
                      <a:pt x="219240" y="195173"/>
                    </a:lnTo>
                    <a:lnTo>
                      <a:pt x="221894" y="204927"/>
                    </a:lnTo>
                    <a:lnTo>
                      <a:pt x="222288" y="208102"/>
                    </a:lnTo>
                    <a:lnTo>
                      <a:pt x="226263" y="206349"/>
                    </a:lnTo>
                    <a:lnTo>
                      <a:pt x="230504" y="205168"/>
                    </a:lnTo>
                    <a:lnTo>
                      <a:pt x="292180" y="205168"/>
                    </a:lnTo>
                    <a:lnTo>
                      <a:pt x="262303" y="179958"/>
                    </a:lnTo>
                    <a:close/>
                  </a:path>
                  <a:path w="451484" h="297814">
                    <a:moveTo>
                      <a:pt x="63500" y="22351"/>
                    </a:moveTo>
                    <a:lnTo>
                      <a:pt x="0" y="149351"/>
                    </a:lnTo>
                    <a:lnTo>
                      <a:pt x="51714" y="192443"/>
                    </a:lnTo>
                    <a:lnTo>
                      <a:pt x="62103" y="168236"/>
                    </a:lnTo>
                    <a:lnTo>
                      <a:pt x="62458" y="167601"/>
                    </a:lnTo>
                    <a:lnTo>
                      <a:pt x="67547" y="160940"/>
                    </a:lnTo>
                    <a:lnTo>
                      <a:pt x="74098" y="155906"/>
                    </a:lnTo>
                    <a:lnTo>
                      <a:pt x="81725" y="152723"/>
                    </a:lnTo>
                    <a:lnTo>
                      <a:pt x="90043" y="151612"/>
                    </a:lnTo>
                    <a:lnTo>
                      <a:pt x="307437" y="151612"/>
                    </a:lnTo>
                    <a:lnTo>
                      <a:pt x="280581" y="128917"/>
                    </a:lnTo>
                    <a:lnTo>
                      <a:pt x="287435" y="120751"/>
                    </a:lnTo>
                    <a:lnTo>
                      <a:pt x="156705" y="120751"/>
                    </a:lnTo>
                    <a:lnTo>
                      <a:pt x="136702" y="65798"/>
                    </a:lnTo>
                    <a:lnTo>
                      <a:pt x="196261" y="35051"/>
                    </a:lnTo>
                    <a:lnTo>
                      <a:pt x="88900" y="35051"/>
                    </a:lnTo>
                    <a:lnTo>
                      <a:pt x="63500" y="22351"/>
                    </a:lnTo>
                    <a:close/>
                  </a:path>
                  <a:path w="451484" h="297814">
                    <a:moveTo>
                      <a:pt x="249645" y="165785"/>
                    </a:moveTo>
                    <a:lnTo>
                      <a:pt x="145948" y="165785"/>
                    </a:lnTo>
                    <a:lnTo>
                      <a:pt x="151396" y="167233"/>
                    </a:lnTo>
                    <a:lnTo>
                      <a:pt x="163068" y="173901"/>
                    </a:lnTo>
                    <a:lnTo>
                      <a:pt x="168033" y="180187"/>
                    </a:lnTo>
                    <a:lnTo>
                      <a:pt x="170484" y="187655"/>
                    </a:lnTo>
                    <a:lnTo>
                      <a:pt x="176136" y="182892"/>
                    </a:lnTo>
                    <a:lnTo>
                      <a:pt x="183248" y="179958"/>
                    </a:lnTo>
                    <a:lnTo>
                      <a:pt x="262303" y="179958"/>
                    </a:lnTo>
                    <a:lnTo>
                      <a:pt x="247929" y="167830"/>
                    </a:lnTo>
                    <a:lnTo>
                      <a:pt x="249645" y="165785"/>
                    </a:lnTo>
                    <a:close/>
                  </a:path>
                  <a:path w="451484" h="297814">
                    <a:moveTo>
                      <a:pt x="307437" y="151612"/>
                    </a:moveTo>
                    <a:lnTo>
                      <a:pt x="95542" y="151612"/>
                    </a:lnTo>
                    <a:lnTo>
                      <a:pt x="100990" y="153047"/>
                    </a:lnTo>
                    <a:lnTo>
                      <a:pt x="112661" y="159727"/>
                    </a:lnTo>
                    <a:lnTo>
                      <a:pt x="117627" y="166001"/>
                    </a:lnTo>
                    <a:lnTo>
                      <a:pt x="120078" y="173481"/>
                    </a:lnTo>
                    <a:lnTo>
                      <a:pt x="125742" y="168719"/>
                    </a:lnTo>
                    <a:lnTo>
                      <a:pt x="132842" y="165785"/>
                    </a:lnTo>
                    <a:lnTo>
                      <a:pt x="249645" y="165785"/>
                    </a:lnTo>
                    <a:lnTo>
                      <a:pt x="256095" y="158102"/>
                    </a:lnTo>
                    <a:lnTo>
                      <a:pt x="315117" y="158102"/>
                    </a:lnTo>
                    <a:lnTo>
                      <a:pt x="307437" y="151612"/>
                    </a:lnTo>
                    <a:close/>
                  </a:path>
                  <a:path w="451484" h="297814">
                    <a:moveTo>
                      <a:pt x="291439" y="71716"/>
                    </a:moveTo>
                    <a:lnTo>
                      <a:pt x="156705" y="120751"/>
                    </a:lnTo>
                    <a:lnTo>
                      <a:pt x="287435" y="120751"/>
                    </a:lnTo>
                    <a:lnTo>
                      <a:pt x="288747" y="119189"/>
                    </a:lnTo>
                    <a:lnTo>
                      <a:pt x="348014" y="119189"/>
                    </a:lnTo>
                    <a:lnTo>
                      <a:pt x="291439" y="71716"/>
                    </a:lnTo>
                    <a:close/>
                  </a:path>
                  <a:path w="451484" h="297814">
                    <a:moveTo>
                      <a:pt x="264160" y="0"/>
                    </a:moveTo>
                    <a:lnTo>
                      <a:pt x="88900" y="35051"/>
                    </a:lnTo>
                    <a:lnTo>
                      <a:pt x="196261" y="35051"/>
                    </a:lnTo>
                    <a:lnTo>
                      <a:pt x="264160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4" name="object 8">
                <a:extLst>
                  <a:ext uri="{FF2B5EF4-FFF2-40B4-BE49-F238E27FC236}">
                    <a16:creationId xmlns:a16="http://schemas.microsoft.com/office/drawing/2014/main" id="{483BFC6D-242D-4AB6-8F7E-26F39AA3B0C9}"/>
                  </a:ext>
                </a:extLst>
              </p:cNvPr>
              <p:cNvSpPr/>
              <p:nvPr/>
            </p:nvSpPr>
            <p:spPr>
              <a:xfrm>
                <a:off x="1037236" y="4894535"/>
                <a:ext cx="59055" cy="61594"/>
              </a:xfrm>
              <a:custGeom>
                <a:avLst/>
                <a:gdLst/>
                <a:ahLst/>
                <a:cxnLst/>
                <a:rect l="l" t="t" r="r" b="b"/>
                <a:pathLst>
                  <a:path w="59055" h="61595">
                    <a:moveTo>
                      <a:pt x="18491" y="0"/>
                    </a:moveTo>
                    <a:lnTo>
                      <a:pt x="17983" y="1295"/>
                    </a:lnTo>
                    <a:lnTo>
                      <a:pt x="17513" y="2603"/>
                    </a:lnTo>
                    <a:lnTo>
                      <a:pt x="16827" y="3835"/>
                    </a:lnTo>
                    <a:lnTo>
                      <a:pt x="0" y="37630"/>
                    </a:lnTo>
                    <a:lnTo>
                      <a:pt x="27609" y="57061"/>
                    </a:lnTo>
                    <a:lnTo>
                      <a:pt x="34254" y="60676"/>
                    </a:lnTo>
                    <a:lnTo>
                      <a:pt x="41517" y="61439"/>
                    </a:lnTo>
                    <a:lnTo>
                      <a:pt x="48535" y="59425"/>
                    </a:lnTo>
                    <a:lnTo>
                      <a:pt x="54444" y="54711"/>
                    </a:lnTo>
                    <a:lnTo>
                      <a:pt x="58067" y="48066"/>
                    </a:lnTo>
                    <a:lnTo>
                      <a:pt x="58834" y="40801"/>
                    </a:lnTo>
                    <a:lnTo>
                      <a:pt x="56821" y="33780"/>
                    </a:lnTo>
                    <a:lnTo>
                      <a:pt x="52108" y="27863"/>
                    </a:lnTo>
                    <a:lnTo>
                      <a:pt x="18491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55" name="object 9">
                <a:extLst>
                  <a:ext uri="{FF2B5EF4-FFF2-40B4-BE49-F238E27FC236}">
                    <a16:creationId xmlns:a16="http://schemas.microsoft.com/office/drawing/2014/main" id="{9AEEB240-CF1E-4BC8-B00F-554B021A3679}"/>
                  </a:ext>
                </a:extLst>
              </p:cNvPr>
              <p:cNvSpPr/>
              <p:nvPr/>
            </p:nvSpPr>
            <p:spPr>
              <a:xfrm>
                <a:off x="940479" y="4838708"/>
                <a:ext cx="60960" cy="84455"/>
              </a:xfrm>
              <a:custGeom>
                <a:avLst/>
                <a:gdLst/>
                <a:ahLst/>
                <a:cxnLst/>
                <a:rect l="l" t="t" r="r" b="b"/>
                <a:pathLst>
                  <a:path w="60959" h="84454">
                    <a:moveTo>
                      <a:pt x="44923" y="0"/>
                    </a:moveTo>
                    <a:lnTo>
                      <a:pt x="35106" y="0"/>
                    </a:lnTo>
                    <a:lnTo>
                      <a:pt x="28680" y="3454"/>
                    </a:lnTo>
                    <a:lnTo>
                      <a:pt x="25175" y="9613"/>
                    </a:lnTo>
                    <a:lnTo>
                      <a:pt x="2378" y="55384"/>
                    </a:lnTo>
                    <a:lnTo>
                      <a:pt x="0" y="62564"/>
                    </a:lnTo>
                    <a:lnTo>
                      <a:pt x="540" y="69849"/>
                    </a:lnTo>
                    <a:lnTo>
                      <a:pt x="3771" y="76401"/>
                    </a:lnTo>
                    <a:lnTo>
                      <a:pt x="9465" y="81381"/>
                    </a:lnTo>
                    <a:lnTo>
                      <a:pt x="12449" y="83083"/>
                    </a:lnTo>
                    <a:lnTo>
                      <a:pt x="15701" y="83896"/>
                    </a:lnTo>
                    <a:lnTo>
                      <a:pt x="25518" y="83896"/>
                    </a:lnTo>
                    <a:lnTo>
                      <a:pt x="31944" y="80441"/>
                    </a:lnTo>
                    <a:lnTo>
                      <a:pt x="35462" y="74282"/>
                    </a:lnTo>
                    <a:lnTo>
                      <a:pt x="58246" y="28511"/>
                    </a:lnTo>
                    <a:lnTo>
                      <a:pt x="60625" y="21331"/>
                    </a:lnTo>
                    <a:lnTo>
                      <a:pt x="60084" y="14046"/>
                    </a:lnTo>
                    <a:lnTo>
                      <a:pt x="56853" y="7494"/>
                    </a:lnTo>
                    <a:lnTo>
                      <a:pt x="51159" y="2514"/>
                    </a:lnTo>
                    <a:lnTo>
                      <a:pt x="48175" y="812"/>
                    </a:lnTo>
                    <a:lnTo>
                      <a:pt x="4492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56" name="object 10">
                <a:extLst>
                  <a:ext uri="{FF2B5EF4-FFF2-40B4-BE49-F238E27FC236}">
                    <a16:creationId xmlns:a16="http://schemas.microsoft.com/office/drawing/2014/main" id="{79CBE782-D804-4827-B726-94E854AE7F46}"/>
                  </a:ext>
                </a:extLst>
              </p:cNvPr>
              <p:cNvSpPr/>
              <p:nvPr/>
            </p:nvSpPr>
            <p:spPr>
              <a:xfrm>
                <a:off x="984587" y="4863917"/>
                <a:ext cx="60960" cy="84455"/>
              </a:xfrm>
              <a:custGeom>
                <a:avLst/>
                <a:gdLst/>
                <a:ahLst/>
                <a:cxnLst/>
                <a:rect l="l" t="t" r="r" b="b"/>
                <a:pathLst>
                  <a:path w="60959" h="84454">
                    <a:moveTo>
                      <a:pt x="44923" y="0"/>
                    </a:moveTo>
                    <a:lnTo>
                      <a:pt x="35106" y="0"/>
                    </a:lnTo>
                    <a:lnTo>
                      <a:pt x="28680" y="3454"/>
                    </a:lnTo>
                    <a:lnTo>
                      <a:pt x="25162" y="9601"/>
                    </a:lnTo>
                    <a:lnTo>
                      <a:pt x="2378" y="55384"/>
                    </a:lnTo>
                    <a:lnTo>
                      <a:pt x="0" y="62562"/>
                    </a:lnTo>
                    <a:lnTo>
                      <a:pt x="540" y="69843"/>
                    </a:lnTo>
                    <a:lnTo>
                      <a:pt x="3771" y="76390"/>
                    </a:lnTo>
                    <a:lnTo>
                      <a:pt x="9465" y="81368"/>
                    </a:lnTo>
                    <a:lnTo>
                      <a:pt x="12449" y="83083"/>
                    </a:lnTo>
                    <a:lnTo>
                      <a:pt x="15701" y="83883"/>
                    </a:lnTo>
                    <a:lnTo>
                      <a:pt x="25518" y="83883"/>
                    </a:lnTo>
                    <a:lnTo>
                      <a:pt x="31944" y="80441"/>
                    </a:lnTo>
                    <a:lnTo>
                      <a:pt x="35462" y="74282"/>
                    </a:lnTo>
                    <a:lnTo>
                      <a:pt x="58246" y="28498"/>
                    </a:lnTo>
                    <a:lnTo>
                      <a:pt x="60625" y="21320"/>
                    </a:lnTo>
                    <a:lnTo>
                      <a:pt x="60084" y="14039"/>
                    </a:lnTo>
                    <a:lnTo>
                      <a:pt x="56853" y="7492"/>
                    </a:lnTo>
                    <a:lnTo>
                      <a:pt x="51159" y="2514"/>
                    </a:lnTo>
                    <a:lnTo>
                      <a:pt x="48175" y="812"/>
                    </a:lnTo>
                    <a:lnTo>
                      <a:pt x="4492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57" name="object 11">
                <a:extLst>
                  <a:ext uri="{FF2B5EF4-FFF2-40B4-BE49-F238E27FC236}">
                    <a16:creationId xmlns:a16="http://schemas.microsoft.com/office/drawing/2014/main" id="{D9F49AF4-F3F8-46CB-8801-19E4ED77DE22}"/>
                  </a:ext>
                </a:extLst>
              </p:cNvPr>
              <p:cNvSpPr/>
              <p:nvPr/>
            </p:nvSpPr>
            <p:spPr>
              <a:xfrm>
                <a:off x="852265" y="4810357"/>
                <a:ext cx="48260" cy="62230"/>
              </a:xfrm>
              <a:custGeom>
                <a:avLst/>
                <a:gdLst/>
                <a:ahLst/>
                <a:cxnLst/>
                <a:rect l="l" t="t" r="r" b="b"/>
                <a:pathLst>
                  <a:path w="48259" h="62229">
                    <a:moveTo>
                      <a:pt x="32325" y="0"/>
                    </a:moveTo>
                    <a:lnTo>
                      <a:pt x="22508" y="0"/>
                    </a:lnTo>
                    <a:lnTo>
                      <a:pt x="16082" y="3454"/>
                    </a:lnTo>
                    <a:lnTo>
                      <a:pt x="12564" y="9601"/>
                    </a:lnTo>
                    <a:lnTo>
                      <a:pt x="2378" y="33324"/>
                    </a:lnTo>
                    <a:lnTo>
                      <a:pt x="0" y="40510"/>
                    </a:lnTo>
                    <a:lnTo>
                      <a:pt x="540" y="47794"/>
                    </a:lnTo>
                    <a:lnTo>
                      <a:pt x="3771" y="54343"/>
                    </a:lnTo>
                    <a:lnTo>
                      <a:pt x="9465" y="59321"/>
                    </a:lnTo>
                    <a:lnTo>
                      <a:pt x="12449" y="61023"/>
                    </a:lnTo>
                    <a:lnTo>
                      <a:pt x="15701" y="61836"/>
                    </a:lnTo>
                    <a:lnTo>
                      <a:pt x="25518" y="61836"/>
                    </a:lnTo>
                    <a:lnTo>
                      <a:pt x="31944" y="58381"/>
                    </a:lnTo>
                    <a:lnTo>
                      <a:pt x="35462" y="52235"/>
                    </a:lnTo>
                    <a:lnTo>
                      <a:pt x="45647" y="28498"/>
                    </a:lnTo>
                    <a:lnTo>
                      <a:pt x="48026" y="21320"/>
                    </a:lnTo>
                    <a:lnTo>
                      <a:pt x="47486" y="14039"/>
                    </a:lnTo>
                    <a:lnTo>
                      <a:pt x="44254" y="7492"/>
                    </a:lnTo>
                    <a:lnTo>
                      <a:pt x="38561" y="2514"/>
                    </a:lnTo>
                    <a:lnTo>
                      <a:pt x="35576" y="812"/>
                    </a:lnTo>
                    <a:lnTo>
                      <a:pt x="32325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58" name="object 12">
                <a:extLst>
                  <a:ext uri="{FF2B5EF4-FFF2-40B4-BE49-F238E27FC236}">
                    <a16:creationId xmlns:a16="http://schemas.microsoft.com/office/drawing/2014/main" id="{3869FB47-4054-44C6-895C-9E90371BFE14}"/>
                  </a:ext>
                </a:extLst>
              </p:cNvPr>
              <p:cNvSpPr/>
              <p:nvPr/>
            </p:nvSpPr>
            <p:spPr>
              <a:xfrm>
                <a:off x="896369" y="4824533"/>
                <a:ext cx="54610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54609" h="73025">
                    <a:moveTo>
                      <a:pt x="38637" y="0"/>
                    </a:moveTo>
                    <a:lnTo>
                      <a:pt x="28807" y="0"/>
                    </a:lnTo>
                    <a:lnTo>
                      <a:pt x="22381" y="3454"/>
                    </a:lnTo>
                    <a:lnTo>
                      <a:pt x="18876" y="9601"/>
                    </a:lnTo>
                    <a:lnTo>
                      <a:pt x="2378" y="44361"/>
                    </a:lnTo>
                    <a:lnTo>
                      <a:pt x="0" y="51539"/>
                    </a:lnTo>
                    <a:lnTo>
                      <a:pt x="540" y="58820"/>
                    </a:lnTo>
                    <a:lnTo>
                      <a:pt x="3771" y="65367"/>
                    </a:lnTo>
                    <a:lnTo>
                      <a:pt x="9465" y="70345"/>
                    </a:lnTo>
                    <a:lnTo>
                      <a:pt x="12449" y="72059"/>
                    </a:lnTo>
                    <a:lnTo>
                      <a:pt x="15701" y="72859"/>
                    </a:lnTo>
                    <a:lnTo>
                      <a:pt x="25518" y="72859"/>
                    </a:lnTo>
                    <a:lnTo>
                      <a:pt x="31944" y="69418"/>
                    </a:lnTo>
                    <a:lnTo>
                      <a:pt x="35462" y="63258"/>
                    </a:lnTo>
                    <a:lnTo>
                      <a:pt x="51946" y="28498"/>
                    </a:lnTo>
                    <a:lnTo>
                      <a:pt x="54325" y="21325"/>
                    </a:lnTo>
                    <a:lnTo>
                      <a:pt x="53785" y="14044"/>
                    </a:lnTo>
                    <a:lnTo>
                      <a:pt x="50553" y="7494"/>
                    </a:lnTo>
                    <a:lnTo>
                      <a:pt x="44860" y="2514"/>
                    </a:lnTo>
                    <a:lnTo>
                      <a:pt x="41875" y="812"/>
                    </a:lnTo>
                    <a:lnTo>
                      <a:pt x="38637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7A9BD8A6-2208-4EA2-BCEA-1FAA4AF44350}"/>
                </a:ext>
              </a:extLst>
            </p:cNvPr>
            <p:cNvGrpSpPr/>
            <p:nvPr/>
          </p:nvGrpSpPr>
          <p:grpSpPr>
            <a:xfrm>
              <a:off x="4331968" y="4514582"/>
              <a:ext cx="653483" cy="280621"/>
              <a:chOff x="677047" y="4604903"/>
              <a:chExt cx="762000" cy="351226"/>
            </a:xfrm>
            <a:solidFill>
              <a:schemeClr val="bg1"/>
            </a:solidFill>
          </p:grpSpPr>
          <p:sp>
            <p:nvSpPr>
              <p:cNvPr id="60" name="object 4">
                <a:extLst>
                  <a:ext uri="{FF2B5EF4-FFF2-40B4-BE49-F238E27FC236}">
                    <a16:creationId xmlns:a16="http://schemas.microsoft.com/office/drawing/2014/main" id="{BFD4A0D8-B864-4CF3-8687-9948648F9770}"/>
                  </a:ext>
                </a:extLst>
              </p:cNvPr>
              <p:cNvSpPr/>
              <p:nvPr/>
            </p:nvSpPr>
            <p:spPr>
              <a:xfrm>
                <a:off x="1273947" y="4604903"/>
                <a:ext cx="165100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65100" h="203200">
                    <a:moveTo>
                      <a:pt x="88900" y="0"/>
                    </a:moveTo>
                    <a:lnTo>
                      <a:pt x="0" y="50800"/>
                    </a:lnTo>
                    <a:lnTo>
                      <a:pt x="76200" y="203200"/>
                    </a:lnTo>
                    <a:lnTo>
                      <a:pt x="165100" y="152400"/>
                    </a:lnTo>
                    <a:lnTo>
                      <a:pt x="88900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61" name="object 5">
                <a:extLst>
                  <a:ext uri="{FF2B5EF4-FFF2-40B4-BE49-F238E27FC236}">
                    <a16:creationId xmlns:a16="http://schemas.microsoft.com/office/drawing/2014/main" id="{8B1946FF-D5DD-44D0-8999-72F1071CABD1}"/>
                  </a:ext>
                </a:extLst>
              </p:cNvPr>
              <p:cNvSpPr/>
              <p:nvPr/>
            </p:nvSpPr>
            <p:spPr>
              <a:xfrm>
                <a:off x="677047" y="4604903"/>
                <a:ext cx="165100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65100" h="203200">
                    <a:moveTo>
                      <a:pt x="76200" y="0"/>
                    </a:moveTo>
                    <a:lnTo>
                      <a:pt x="0" y="152400"/>
                    </a:lnTo>
                    <a:lnTo>
                      <a:pt x="88900" y="203200"/>
                    </a:lnTo>
                    <a:lnTo>
                      <a:pt x="165100" y="50800"/>
                    </a:lnTo>
                    <a:lnTo>
                      <a:pt x="76200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62" name="object 6">
                <a:extLst>
                  <a:ext uri="{FF2B5EF4-FFF2-40B4-BE49-F238E27FC236}">
                    <a16:creationId xmlns:a16="http://schemas.microsoft.com/office/drawing/2014/main" id="{E1ED2DD9-E9D2-45D9-8F13-9CE9FD4B22C6}"/>
                  </a:ext>
                </a:extLst>
              </p:cNvPr>
              <p:cNvSpPr/>
              <p:nvPr/>
            </p:nvSpPr>
            <p:spPr>
              <a:xfrm>
                <a:off x="943797" y="4646279"/>
                <a:ext cx="381000" cy="200025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200025">
                    <a:moveTo>
                      <a:pt x="334911" y="57048"/>
                    </a:moveTo>
                    <a:lnTo>
                      <a:pt x="141528" y="57048"/>
                    </a:lnTo>
                    <a:lnTo>
                      <a:pt x="317449" y="199923"/>
                    </a:lnTo>
                    <a:lnTo>
                      <a:pt x="380949" y="149123"/>
                    </a:lnTo>
                    <a:lnTo>
                      <a:pt x="334911" y="57048"/>
                    </a:lnTo>
                    <a:close/>
                  </a:path>
                  <a:path w="381000" h="200025">
                    <a:moveTo>
                      <a:pt x="138963" y="0"/>
                    </a:moveTo>
                    <a:lnTo>
                      <a:pt x="0" y="71729"/>
                    </a:lnTo>
                    <a:lnTo>
                      <a:pt x="11836" y="104254"/>
                    </a:lnTo>
                    <a:lnTo>
                      <a:pt x="141528" y="57048"/>
                    </a:lnTo>
                    <a:lnTo>
                      <a:pt x="334911" y="57048"/>
                    </a:lnTo>
                    <a:lnTo>
                      <a:pt x="323799" y="34823"/>
                    </a:lnTo>
                    <a:lnTo>
                      <a:pt x="266649" y="34823"/>
                    </a:lnTo>
                    <a:lnTo>
                      <a:pt x="138963" y="0"/>
                    </a:lnTo>
                    <a:close/>
                  </a:path>
                  <a:path w="381000" h="200025">
                    <a:moveTo>
                      <a:pt x="317449" y="22123"/>
                    </a:moveTo>
                    <a:lnTo>
                      <a:pt x="266649" y="34823"/>
                    </a:lnTo>
                    <a:lnTo>
                      <a:pt x="323799" y="34823"/>
                    </a:lnTo>
                    <a:lnTo>
                      <a:pt x="317449" y="22123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 dirty="0">
                  <a:highlight>
                    <a:srgbClr val="C0C0C0"/>
                  </a:highlight>
                </a:endParaRPr>
              </a:p>
            </p:txBody>
          </p:sp>
          <p:sp>
            <p:nvSpPr>
              <p:cNvPr id="63" name="object 7">
                <a:extLst>
                  <a:ext uri="{FF2B5EF4-FFF2-40B4-BE49-F238E27FC236}">
                    <a16:creationId xmlns:a16="http://schemas.microsoft.com/office/drawing/2014/main" id="{F6AAA4B2-1ED7-4BAD-AB2A-8FFBBEE0C37D}"/>
                  </a:ext>
                </a:extLst>
              </p:cNvPr>
              <p:cNvSpPr/>
              <p:nvPr/>
            </p:nvSpPr>
            <p:spPr>
              <a:xfrm>
                <a:off x="791344" y="4646053"/>
                <a:ext cx="451484" cy="297815"/>
              </a:xfrm>
              <a:custGeom>
                <a:avLst/>
                <a:gdLst/>
                <a:ahLst/>
                <a:cxnLst/>
                <a:rect l="l" t="t" r="r" b="b"/>
                <a:pathLst>
                  <a:path w="451484" h="297814">
                    <a:moveTo>
                      <a:pt x="292180" y="205168"/>
                    </a:moveTo>
                    <a:lnTo>
                      <a:pt x="240461" y="205168"/>
                    </a:lnTo>
                    <a:lnTo>
                      <a:pt x="245910" y="206616"/>
                    </a:lnTo>
                    <a:lnTo>
                      <a:pt x="258064" y="213563"/>
                    </a:lnTo>
                    <a:lnTo>
                      <a:pt x="263347" y="220383"/>
                    </a:lnTo>
                    <a:lnTo>
                      <a:pt x="266065" y="230327"/>
                    </a:lnTo>
                    <a:lnTo>
                      <a:pt x="266331" y="232117"/>
                    </a:lnTo>
                    <a:lnTo>
                      <a:pt x="266509" y="233908"/>
                    </a:lnTo>
                    <a:lnTo>
                      <a:pt x="337007" y="292836"/>
                    </a:lnTo>
                    <a:lnTo>
                      <a:pt x="343652" y="296453"/>
                    </a:lnTo>
                    <a:lnTo>
                      <a:pt x="350915" y="297219"/>
                    </a:lnTo>
                    <a:lnTo>
                      <a:pt x="357933" y="295206"/>
                    </a:lnTo>
                    <a:lnTo>
                      <a:pt x="363842" y="290487"/>
                    </a:lnTo>
                    <a:lnTo>
                      <a:pt x="367464" y="283843"/>
                    </a:lnTo>
                    <a:lnTo>
                      <a:pt x="368230" y="276583"/>
                    </a:lnTo>
                    <a:lnTo>
                      <a:pt x="366214" y="269566"/>
                    </a:lnTo>
                    <a:lnTo>
                      <a:pt x="361492" y="263651"/>
                    </a:lnTo>
                    <a:lnTo>
                      <a:pt x="292180" y="205168"/>
                    </a:lnTo>
                    <a:close/>
                  </a:path>
                  <a:path w="451484" h="297814">
                    <a:moveTo>
                      <a:pt x="315117" y="158102"/>
                    </a:moveTo>
                    <a:lnTo>
                      <a:pt x="256095" y="158102"/>
                    </a:lnTo>
                    <a:lnTo>
                      <a:pt x="381000" y="263651"/>
                    </a:lnTo>
                    <a:lnTo>
                      <a:pt x="387645" y="267274"/>
                    </a:lnTo>
                    <a:lnTo>
                      <a:pt x="394908" y="268039"/>
                    </a:lnTo>
                    <a:lnTo>
                      <a:pt x="401925" y="266023"/>
                    </a:lnTo>
                    <a:lnTo>
                      <a:pt x="407835" y="261302"/>
                    </a:lnTo>
                    <a:lnTo>
                      <a:pt x="411457" y="254662"/>
                    </a:lnTo>
                    <a:lnTo>
                      <a:pt x="412222" y="247399"/>
                    </a:lnTo>
                    <a:lnTo>
                      <a:pt x="410206" y="240378"/>
                    </a:lnTo>
                    <a:lnTo>
                      <a:pt x="405485" y="234467"/>
                    </a:lnTo>
                    <a:lnTo>
                      <a:pt x="315117" y="158102"/>
                    </a:lnTo>
                    <a:close/>
                  </a:path>
                  <a:path w="451484" h="297814">
                    <a:moveTo>
                      <a:pt x="348014" y="119189"/>
                    </a:moveTo>
                    <a:lnTo>
                      <a:pt x="288747" y="119189"/>
                    </a:lnTo>
                    <a:lnTo>
                      <a:pt x="420014" y="229336"/>
                    </a:lnTo>
                    <a:lnTo>
                      <a:pt x="426652" y="232953"/>
                    </a:lnTo>
                    <a:lnTo>
                      <a:pt x="433912" y="233719"/>
                    </a:lnTo>
                    <a:lnTo>
                      <a:pt x="440933" y="231706"/>
                    </a:lnTo>
                    <a:lnTo>
                      <a:pt x="446849" y="226987"/>
                    </a:lnTo>
                    <a:lnTo>
                      <a:pt x="450466" y="220343"/>
                    </a:lnTo>
                    <a:lnTo>
                      <a:pt x="451232" y="213083"/>
                    </a:lnTo>
                    <a:lnTo>
                      <a:pt x="449219" y="206066"/>
                    </a:lnTo>
                    <a:lnTo>
                      <a:pt x="444500" y="200151"/>
                    </a:lnTo>
                    <a:lnTo>
                      <a:pt x="348014" y="119189"/>
                    </a:lnTo>
                    <a:close/>
                  </a:path>
                  <a:path w="451484" h="297814">
                    <a:moveTo>
                      <a:pt x="262303" y="179958"/>
                    </a:moveTo>
                    <a:lnTo>
                      <a:pt x="196367" y="179958"/>
                    </a:lnTo>
                    <a:lnTo>
                      <a:pt x="201803" y="181406"/>
                    </a:lnTo>
                    <a:lnTo>
                      <a:pt x="213956" y="188353"/>
                    </a:lnTo>
                    <a:lnTo>
                      <a:pt x="219240" y="195173"/>
                    </a:lnTo>
                    <a:lnTo>
                      <a:pt x="221894" y="204927"/>
                    </a:lnTo>
                    <a:lnTo>
                      <a:pt x="222288" y="208102"/>
                    </a:lnTo>
                    <a:lnTo>
                      <a:pt x="226263" y="206349"/>
                    </a:lnTo>
                    <a:lnTo>
                      <a:pt x="230504" y="205168"/>
                    </a:lnTo>
                    <a:lnTo>
                      <a:pt x="292180" y="205168"/>
                    </a:lnTo>
                    <a:lnTo>
                      <a:pt x="262303" y="179958"/>
                    </a:lnTo>
                    <a:close/>
                  </a:path>
                  <a:path w="451484" h="297814">
                    <a:moveTo>
                      <a:pt x="63500" y="22351"/>
                    </a:moveTo>
                    <a:lnTo>
                      <a:pt x="0" y="149351"/>
                    </a:lnTo>
                    <a:lnTo>
                      <a:pt x="51714" y="192443"/>
                    </a:lnTo>
                    <a:lnTo>
                      <a:pt x="62103" y="168236"/>
                    </a:lnTo>
                    <a:lnTo>
                      <a:pt x="62458" y="167601"/>
                    </a:lnTo>
                    <a:lnTo>
                      <a:pt x="67547" y="160940"/>
                    </a:lnTo>
                    <a:lnTo>
                      <a:pt x="74098" y="155906"/>
                    </a:lnTo>
                    <a:lnTo>
                      <a:pt x="81725" y="152723"/>
                    </a:lnTo>
                    <a:lnTo>
                      <a:pt x="90043" y="151612"/>
                    </a:lnTo>
                    <a:lnTo>
                      <a:pt x="307437" y="151612"/>
                    </a:lnTo>
                    <a:lnTo>
                      <a:pt x="280581" y="128917"/>
                    </a:lnTo>
                    <a:lnTo>
                      <a:pt x="287435" y="120751"/>
                    </a:lnTo>
                    <a:lnTo>
                      <a:pt x="156705" y="120751"/>
                    </a:lnTo>
                    <a:lnTo>
                      <a:pt x="136702" y="65798"/>
                    </a:lnTo>
                    <a:lnTo>
                      <a:pt x="196261" y="35051"/>
                    </a:lnTo>
                    <a:lnTo>
                      <a:pt x="88900" y="35051"/>
                    </a:lnTo>
                    <a:lnTo>
                      <a:pt x="63500" y="22351"/>
                    </a:lnTo>
                    <a:close/>
                  </a:path>
                  <a:path w="451484" h="297814">
                    <a:moveTo>
                      <a:pt x="249645" y="165785"/>
                    </a:moveTo>
                    <a:lnTo>
                      <a:pt x="145948" y="165785"/>
                    </a:lnTo>
                    <a:lnTo>
                      <a:pt x="151396" y="167233"/>
                    </a:lnTo>
                    <a:lnTo>
                      <a:pt x="163068" y="173901"/>
                    </a:lnTo>
                    <a:lnTo>
                      <a:pt x="168033" y="180187"/>
                    </a:lnTo>
                    <a:lnTo>
                      <a:pt x="170484" y="187655"/>
                    </a:lnTo>
                    <a:lnTo>
                      <a:pt x="176136" y="182892"/>
                    </a:lnTo>
                    <a:lnTo>
                      <a:pt x="183248" y="179958"/>
                    </a:lnTo>
                    <a:lnTo>
                      <a:pt x="262303" y="179958"/>
                    </a:lnTo>
                    <a:lnTo>
                      <a:pt x="247929" y="167830"/>
                    </a:lnTo>
                    <a:lnTo>
                      <a:pt x="249645" y="165785"/>
                    </a:lnTo>
                    <a:close/>
                  </a:path>
                  <a:path w="451484" h="297814">
                    <a:moveTo>
                      <a:pt x="307437" y="151612"/>
                    </a:moveTo>
                    <a:lnTo>
                      <a:pt x="95542" y="151612"/>
                    </a:lnTo>
                    <a:lnTo>
                      <a:pt x="100990" y="153047"/>
                    </a:lnTo>
                    <a:lnTo>
                      <a:pt x="112661" y="159727"/>
                    </a:lnTo>
                    <a:lnTo>
                      <a:pt x="117627" y="166001"/>
                    </a:lnTo>
                    <a:lnTo>
                      <a:pt x="120078" y="173481"/>
                    </a:lnTo>
                    <a:lnTo>
                      <a:pt x="125742" y="168719"/>
                    </a:lnTo>
                    <a:lnTo>
                      <a:pt x="132842" y="165785"/>
                    </a:lnTo>
                    <a:lnTo>
                      <a:pt x="249645" y="165785"/>
                    </a:lnTo>
                    <a:lnTo>
                      <a:pt x="256095" y="158102"/>
                    </a:lnTo>
                    <a:lnTo>
                      <a:pt x="315117" y="158102"/>
                    </a:lnTo>
                    <a:lnTo>
                      <a:pt x="307437" y="151612"/>
                    </a:lnTo>
                    <a:close/>
                  </a:path>
                  <a:path w="451484" h="297814">
                    <a:moveTo>
                      <a:pt x="291439" y="71716"/>
                    </a:moveTo>
                    <a:lnTo>
                      <a:pt x="156705" y="120751"/>
                    </a:lnTo>
                    <a:lnTo>
                      <a:pt x="287435" y="120751"/>
                    </a:lnTo>
                    <a:lnTo>
                      <a:pt x="288747" y="119189"/>
                    </a:lnTo>
                    <a:lnTo>
                      <a:pt x="348014" y="119189"/>
                    </a:lnTo>
                    <a:lnTo>
                      <a:pt x="291439" y="71716"/>
                    </a:lnTo>
                    <a:close/>
                  </a:path>
                  <a:path w="451484" h="297814">
                    <a:moveTo>
                      <a:pt x="264160" y="0"/>
                    </a:moveTo>
                    <a:lnTo>
                      <a:pt x="88900" y="35051"/>
                    </a:lnTo>
                    <a:lnTo>
                      <a:pt x="196261" y="35051"/>
                    </a:lnTo>
                    <a:lnTo>
                      <a:pt x="264160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4" name="object 8">
                <a:extLst>
                  <a:ext uri="{FF2B5EF4-FFF2-40B4-BE49-F238E27FC236}">
                    <a16:creationId xmlns:a16="http://schemas.microsoft.com/office/drawing/2014/main" id="{2D4FF6E6-A588-4254-9996-6071683BB039}"/>
                  </a:ext>
                </a:extLst>
              </p:cNvPr>
              <p:cNvSpPr/>
              <p:nvPr/>
            </p:nvSpPr>
            <p:spPr>
              <a:xfrm>
                <a:off x="1037236" y="4894535"/>
                <a:ext cx="59055" cy="61594"/>
              </a:xfrm>
              <a:custGeom>
                <a:avLst/>
                <a:gdLst/>
                <a:ahLst/>
                <a:cxnLst/>
                <a:rect l="l" t="t" r="r" b="b"/>
                <a:pathLst>
                  <a:path w="59055" h="61595">
                    <a:moveTo>
                      <a:pt x="18491" y="0"/>
                    </a:moveTo>
                    <a:lnTo>
                      <a:pt x="17983" y="1295"/>
                    </a:lnTo>
                    <a:lnTo>
                      <a:pt x="17513" y="2603"/>
                    </a:lnTo>
                    <a:lnTo>
                      <a:pt x="16827" y="3835"/>
                    </a:lnTo>
                    <a:lnTo>
                      <a:pt x="0" y="37630"/>
                    </a:lnTo>
                    <a:lnTo>
                      <a:pt x="27609" y="57061"/>
                    </a:lnTo>
                    <a:lnTo>
                      <a:pt x="34254" y="60676"/>
                    </a:lnTo>
                    <a:lnTo>
                      <a:pt x="41517" y="61439"/>
                    </a:lnTo>
                    <a:lnTo>
                      <a:pt x="48535" y="59425"/>
                    </a:lnTo>
                    <a:lnTo>
                      <a:pt x="54444" y="54711"/>
                    </a:lnTo>
                    <a:lnTo>
                      <a:pt x="58067" y="48066"/>
                    </a:lnTo>
                    <a:lnTo>
                      <a:pt x="58834" y="40801"/>
                    </a:lnTo>
                    <a:lnTo>
                      <a:pt x="56821" y="33780"/>
                    </a:lnTo>
                    <a:lnTo>
                      <a:pt x="52108" y="27863"/>
                    </a:lnTo>
                    <a:lnTo>
                      <a:pt x="18491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65" name="object 9">
                <a:extLst>
                  <a:ext uri="{FF2B5EF4-FFF2-40B4-BE49-F238E27FC236}">
                    <a16:creationId xmlns:a16="http://schemas.microsoft.com/office/drawing/2014/main" id="{00DC5228-0327-4C78-B1EA-6D7D7C9796D7}"/>
                  </a:ext>
                </a:extLst>
              </p:cNvPr>
              <p:cNvSpPr/>
              <p:nvPr/>
            </p:nvSpPr>
            <p:spPr>
              <a:xfrm>
                <a:off x="940479" y="4838708"/>
                <a:ext cx="60960" cy="84455"/>
              </a:xfrm>
              <a:custGeom>
                <a:avLst/>
                <a:gdLst/>
                <a:ahLst/>
                <a:cxnLst/>
                <a:rect l="l" t="t" r="r" b="b"/>
                <a:pathLst>
                  <a:path w="60959" h="84454">
                    <a:moveTo>
                      <a:pt x="44923" y="0"/>
                    </a:moveTo>
                    <a:lnTo>
                      <a:pt x="35106" y="0"/>
                    </a:lnTo>
                    <a:lnTo>
                      <a:pt x="28680" y="3454"/>
                    </a:lnTo>
                    <a:lnTo>
                      <a:pt x="25175" y="9613"/>
                    </a:lnTo>
                    <a:lnTo>
                      <a:pt x="2378" y="55384"/>
                    </a:lnTo>
                    <a:lnTo>
                      <a:pt x="0" y="62564"/>
                    </a:lnTo>
                    <a:lnTo>
                      <a:pt x="540" y="69849"/>
                    </a:lnTo>
                    <a:lnTo>
                      <a:pt x="3771" y="76401"/>
                    </a:lnTo>
                    <a:lnTo>
                      <a:pt x="9465" y="81381"/>
                    </a:lnTo>
                    <a:lnTo>
                      <a:pt x="12449" y="83083"/>
                    </a:lnTo>
                    <a:lnTo>
                      <a:pt x="15701" y="83896"/>
                    </a:lnTo>
                    <a:lnTo>
                      <a:pt x="25518" y="83896"/>
                    </a:lnTo>
                    <a:lnTo>
                      <a:pt x="31944" y="80441"/>
                    </a:lnTo>
                    <a:lnTo>
                      <a:pt x="35462" y="74282"/>
                    </a:lnTo>
                    <a:lnTo>
                      <a:pt x="58246" y="28511"/>
                    </a:lnTo>
                    <a:lnTo>
                      <a:pt x="60625" y="21331"/>
                    </a:lnTo>
                    <a:lnTo>
                      <a:pt x="60084" y="14046"/>
                    </a:lnTo>
                    <a:lnTo>
                      <a:pt x="56853" y="7494"/>
                    </a:lnTo>
                    <a:lnTo>
                      <a:pt x="51159" y="2514"/>
                    </a:lnTo>
                    <a:lnTo>
                      <a:pt x="48175" y="812"/>
                    </a:lnTo>
                    <a:lnTo>
                      <a:pt x="4492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66" name="object 10">
                <a:extLst>
                  <a:ext uri="{FF2B5EF4-FFF2-40B4-BE49-F238E27FC236}">
                    <a16:creationId xmlns:a16="http://schemas.microsoft.com/office/drawing/2014/main" id="{1E5869FC-CDE6-414B-8EC8-569933101621}"/>
                  </a:ext>
                </a:extLst>
              </p:cNvPr>
              <p:cNvSpPr/>
              <p:nvPr/>
            </p:nvSpPr>
            <p:spPr>
              <a:xfrm>
                <a:off x="984587" y="4863917"/>
                <a:ext cx="60960" cy="84455"/>
              </a:xfrm>
              <a:custGeom>
                <a:avLst/>
                <a:gdLst/>
                <a:ahLst/>
                <a:cxnLst/>
                <a:rect l="l" t="t" r="r" b="b"/>
                <a:pathLst>
                  <a:path w="60959" h="84454">
                    <a:moveTo>
                      <a:pt x="44923" y="0"/>
                    </a:moveTo>
                    <a:lnTo>
                      <a:pt x="35106" y="0"/>
                    </a:lnTo>
                    <a:lnTo>
                      <a:pt x="28680" y="3454"/>
                    </a:lnTo>
                    <a:lnTo>
                      <a:pt x="25162" y="9601"/>
                    </a:lnTo>
                    <a:lnTo>
                      <a:pt x="2378" y="55384"/>
                    </a:lnTo>
                    <a:lnTo>
                      <a:pt x="0" y="62562"/>
                    </a:lnTo>
                    <a:lnTo>
                      <a:pt x="540" y="69843"/>
                    </a:lnTo>
                    <a:lnTo>
                      <a:pt x="3771" y="76390"/>
                    </a:lnTo>
                    <a:lnTo>
                      <a:pt x="9465" y="81368"/>
                    </a:lnTo>
                    <a:lnTo>
                      <a:pt x="12449" y="83083"/>
                    </a:lnTo>
                    <a:lnTo>
                      <a:pt x="15701" y="83883"/>
                    </a:lnTo>
                    <a:lnTo>
                      <a:pt x="25518" y="83883"/>
                    </a:lnTo>
                    <a:lnTo>
                      <a:pt x="31944" y="80441"/>
                    </a:lnTo>
                    <a:lnTo>
                      <a:pt x="35462" y="74282"/>
                    </a:lnTo>
                    <a:lnTo>
                      <a:pt x="58246" y="28498"/>
                    </a:lnTo>
                    <a:lnTo>
                      <a:pt x="60625" y="21320"/>
                    </a:lnTo>
                    <a:lnTo>
                      <a:pt x="60084" y="14039"/>
                    </a:lnTo>
                    <a:lnTo>
                      <a:pt x="56853" y="7492"/>
                    </a:lnTo>
                    <a:lnTo>
                      <a:pt x="51159" y="2514"/>
                    </a:lnTo>
                    <a:lnTo>
                      <a:pt x="48175" y="812"/>
                    </a:lnTo>
                    <a:lnTo>
                      <a:pt x="4492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67" name="object 11">
                <a:extLst>
                  <a:ext uri="{FF2B5EF4-FFF2-40B4-BE49-F238E27FC236}">
                    <a16:creationId xmlns:a16="http://schemas.microsoft.com/office/drawing/2014/main" id="{2E1BB3D0-C50A-4BA5-A65A-513413A68382}"/>
                  </a:ext>
                </a:extLst>
              </p:cNvPr>
              <p:cNvSpPr/>
              <p:nvPr/>
            </p:nvSpPr>
            <p:spPr>
              <a:xfrm>
                <a:off x="852265" y="4810357"/>
                <a:ext cx="48260" cy="62230"/>
              </a:xfrm>
              <a:custGeom>
                <a:avLst/>
                <a:gdLst/>
                <a:ahLst/>
                <a:cxnLst/>
                <a:rect l="l" t="t" r="r" b="b"/>
                <a:pathLst>
                  <a:path w="48259" h="62229">
                    <a:moveTo>
                      <a:pt x="32325" y="0"/>
                    </a:moveTo>
                    <a:lnTo>
                      <a:pt x="22508" y="0"/>
                    </a:lnTo>
                    <a:lnTo>
                      <a:pt x="16082" y="3454"/>
                    </a:lnTo>
                    <a:lnTo>
                      <a:pt x="12564" y="9601"/>
                    </a:lnTo>
                    <a:lnTo>
                      <a:pt x="2378" y="33324"/>
                    </a:lnTo>
                    <a:lnTo>
                      <a:pt x="0" y="40510"/>
                    </a:lnTo>
                    <a:lnTo>
                      <a:pt x="540" y="47794"/>
                    </a:lnTo>
                    <a:lnTo>
                      <a:pt x="3771" y="54343"/>
                    </a:lnTo>
                    <a:lnTo>
                      <a:pt x="9465" y="59321"/>
                    </a:lnTo>
                    <a:lnTo>
                      <a:pt x="12449" y="61023"/>
                    </a:lnTo>
                    <a:lnTo>
                      <a:pt x="15701" y="61836"/>
                    </a:lnTo>
                    <a:lnTo>
                      <a:pt x="25518" y="61836"/>
                    </a:lnTo>
                    <a:lnTo>
                      <a:pt x="31944" y="58381"/>
                    </a:lnTo>
                    <a:lnTo>
                      <a:pt x="35462" y="52235"/>
                    </a:lnTo>
                    <a:lnTo>
                      <a:pt x="45647" y="28498"/>
                    </a:lnTo>
                    <a:lnTo>
                      <a:pt x="48026" y="21320"/>
                    </a:lnTo>
                    <a:lnTo>
                      <a:pt x="47486" y="14039"/>
                    </a:lnTo>
                    <a:lnTo>
                      <a:pt x="44254" y="7492"/>
                    </a:lnTo>
                    <a:lnTo>
                      <a:pt x="38561" y="2514"/>
                    </a:lnTo>
                    <a:lnTo>
                      <a:pt x="35576" y="812"/>
                    </a:lnTo>
                    <a:lnTo>
                      <a:pt x="32325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68" name="object 12">
                <a:extLst>
                  <a:ext uri="{FF2B5EF4-FFF2-40B4-BE49-F238E27FC236}">
                    <a16:creationId xmlns:a16="http://schemas.microsoft.com/office/drawing/2014/main" id="{0FCEF20E-A652-498E-8342-B3CC38A18D18}"/>
                  </a:ext>
                </a:extLst>
              </p:cNvPr>
              <p:cNvSpPr/>
              <p:nvPr/>
            </p:nvSpPr>
            <p:spPr>
              <a:xfrm>
                <a:off x="896369" y="4824533"/>
                <a:ext cx="54610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54609" h="73025">
                    <a:moveTo>
                      <a:pt x="38637" y="0"/>
                    </a:moveTo>
                    <a:lnTo>
                      <a:pt x="28807" y="0"/>
                    </a:lnTo>
                    <a:lnTo>
                      <a:pt x="22381" y="3454"/>
                    </a:lnTo>
                    <a:lnTo>
                      <a:pt x="18876" y="9601"/>
                    </a:lnTo>
                    <a:lnTo>
                      <a:pt x="2378" y="44361"/>
                    </a:lnTo>
                    <a:lnTo>
                      <a:pt x="0" y="51539"/>
                    </a:lnTo>
                    <a:lnTo>
                      <a:pt x="540" y="58820"/>
                    </a:lnTo>
                    <a:lnTo>
                      <a:pt x="3771" y="65367"/>
                    </a:lnTo>
                    <a:lnTo>
                      <a:pt x="9465" y="70345"/>
                    </a:lnTo>
                    <a:lnTo>
                      <a:pt x="12449" y="72059"/>
                    </a:lnTo>
                    <a:lnTo>
                      <a:pt x="15701" y="72859"/>
                    </a:lnTo>
                    <a:lnTo>
                      <a:pt x="25518" y="72859"/>
                    </a:lnTo>
                    <a:lnTo>
                      <a:pt x="31944" y="69418"/>
                    </a:lnTo>
                    <a:lnTo>
                      <a:pt x="35462" y="63258"/>
                    </a:lnTo>
                    <a:lnTo>
                      <a:pt x="51946" y="28498"/>
                    </a:lnTo>
                    <a:lnTo>
                      <a:pt x="54325" y="21325"/>
                    </a:lnTo>
                    <a:lnTo>
                      <a:pt x="53785" y="14044"/>
                    </a:lnTo>
                    <a:lnTo>
                      <a:pt x="50553" y="7494"/>
                    </a:lnTo>
                    <a:lnTo>
                      <a:pt x="44860" y="2514"/>
                    </a:lnTo>
                    <a:lnTo>
                      <a:pt x="41875" y="812"/>
                    </a:lnTo>
                    <a:lnTo>
                      <a:pt x="38637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CFCF6DB-CC0D-4317-BF91-3090E1C477B2}"/>
                </a:ext>
              </a:extLst>
            </p:cNvPr>
            <p:cNvGrpSpPr/>
            <p:nvPr/>
          </p:nvGrpSpPr>
          <p:grpSpPr>
            <a:xfrm>
              <a:off x="4350365" y="5244894"/>
              <a:ext cx="653483" cy="280621"/>
              <a:chOff x="677047" y="4604903"/>
              <a:chExt cx="762000" cy="351226"/>
            </a:xfrm>
            <a:solidFill>
              <a:schemeClr val="bg1"/>
            </a:solidFill>
          </p:grpSpPr>
          <p:sp>
            <p:nvSpPr>
              <p:cNvPr id="70" name="object 4">
                <a:extLst>
                  <a:ext uri="{FF2B5EF4-FFF2-40B4-BE49-F238E27FC236}">
                    <a16:creationId xmlns:a16="http://schemas.microsoft.com/office/drawing/2014/main" id="{504F2B20-A3A2-4B72-A9B6-5FDDD98CC44D}"/>
                  </a:ext>
                </a:extLst>
              </p:cNvPr>
              <p:cNvSpPr/>
              <p:nvPr/>
            </p:nvSpPr>
            <p:spPr>
              <a:xfrm>
                <a:off x="1273947" y="4604903"/>
                <a:ext cx="165100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65100" h="203200">
                    <a:moveTo>
                      <a:pt x="88900" y="0"/>
                    </a:moveTo>
                    <a:lnTo>
                      <a:pt x="0" y="50800"/>
                    </a:lnTo>
                    <a:lnTo>
                      <a:pt x="76200" y="203200"/>
                    </a:lnTo>
                    <a:lnTo>
                      <a:pt x="165100" y="152400"/>
                    </a:lnTo>
                    <a:lnTo>
                      <a:pt x="88900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71" name="object 5">
                <a:extLst>
                  <a:ext uri="{FF2B5EF4-FFF2-40B4-BE49-F238E27FC236}">
                    <a16:creationId xmlns:a16="http://schemas.microsoft.com/office/drawing/2014/main" id="{6FD6A01E-3C42-4F9F-A6EC-8DB1B828B1E0}"/>
                  </a:ext>
                </a:extLst>
              </p:cNvPr>
              <p:cNvSpPr/>
              <p:nvPr/>
            </p:nvSpPr>
            <p:spPr>
              <a:xfrm>
                <a:off x="677047" y="4604903"/>
                <a:ext cx="165100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65100" h="203200">
                    <a:moveTo>
                      <a:pt x="76200" y="0"/>
                    </a:moveTo>
                    <a:lnTo>
                      <a:pt x="0" y="152400"/>
                    </a:lnTo>
                    <a:lnTo>
                      <a:pt x="88900" y="203200"/>
                    </a:lnTo>
                    <a:lnTo>
                      <a:pt x="165100" y="50800"/>
                    </a:lnTo>
                    <a:lnTo>
                      <a:pt x="76200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72" name="object 6">
                <a:extLst>
                  <a:ext uri="{FF2B5EF4-FFF2-40B4-BE49-F238E27FC236}">
                    <a16:creationId xmlns:a16="http://schemas.microsoft.com/office/drawing/2014/main" id="{18E18BF6-E8A4-4B49-AC9A-7D4197DCAC18}"/>
                  </a:ext>
                </a:extLst>
              </p:cNvPr>
              <p:cNvSpPr/>
              <p:nvPr/>
            </p:nvSpPr>
            <p:spPr>
              <a:xfrm>
                <a:off x="943797" y="4646279"/>
                <a:ext cx="381000" cy="200025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200025">
                    <a:moveTo>
                      <a:pt x="334911" y="57048"/>
                    </a:moveTo>
                    <a:lnTo>
                      <a:pt x="141528" y="57048"/>
                    </a:lnTo>
                    <a:lnTo>
                      <a:pt x="317449" y="199923"/>
                    </a:lnTo>
                    <a:lnTo>
                      <a:pt x="380949" y="149123"/>
                    </a:lnTo>
                    <a:lnTo>
                      <a:pt x="334911" y="57048"/>
                    </a:lnTo>
                    <a:close/>
                  </a:path>
                  <a:path w="381000" h="200025">
                    <a:moveTo>
                      <a:pt x="138963" y="0"/>
                    </a:moveTo>
                    <a:lnTo>
                      <a:pt x="0" y="71729"/>
                    </a:lnTo>
                    <a:lnTo>
                      <a:pt x="11836" y="104254"/>
                    </a:lnTo>
                    <a:lnTo>
                      <a:pt x="141528" y="57048"/>
                    </a:lnTo>
                    <a:lnTo>
                      <a:pt x="334911" y="57048"/>
                    </a:lnTo>
                    <a:lnTo>
                      <a:pt x="323799" y="34823"/>
                    </a:lnTo>
                    <a:lnTo>
                      <a:pt x="266649" y="34823"/>
                    </a:lnTo>
                    <a:lnTo>
                      <a:pt x="138963" y="0"/>
                    </a:lnTo>
                    <a:close/>
                  </a:path>
                  <a:path w="381000" h="200025">
                    <a:moveTo>
                      <a:pt x="317449" y="22123"/>
                    </a:moveTo>
                    <a:lnTo>
                      <a:pt x="266649" y="34823"/>
                    </a:lnTo>
                    <a:lnTo>
                      <a:pt x="323799" y="34823"/>
                    </a:lnTo>
                    <a:lnTo>
                      <a:pt x="317449" y="22123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73" name="object 7">
                <a:extLst>
                  <a:ext uri="{FF2B5EF4-FFF2-40B4-BE49-F238E27FC236}">
                    <a16:creationId xmlns:a16="http://schemas.microsoft.com/office/drawing/2014/main" id="{0213582B-4B7E-4C8B-95E0-CE6EA1F7B9D5}"/>
                  </a:ext>
                </a:extLst>
              </p:cNvPr>
              <p:cNvSpPr/>
              <p:nvPr/>
            </p:nvSpPr>
            <p:spPr>
              <a:xfrm>
                <a:off x="791344" y="4646053"/>
                <a:ext cx="451484" cy="297815"/>
              </a:xfrm>
              <a:custGeom>
                <a:avLst/>
                <a:gdLst/>
                <a:ahLst/>
                <a:cxnLst/>
                <a:rect l="l" t="t" r="r" b="b"/>
                <a:pathLst>
                  <a:path w="451484" h="297814">
                    <a:moveTo>
                      <a:pt x="292180" y="205168"/>
                    </a:moveTo>
                    <a:lnTo>
                      <a:pt x="240461" y="205168"/>
                    </a:lnTo>
                    <a:lnTo>
                      <a:pt x="245910" y="206616"/>
                    </a:lnTo>
                    <a:lnTo>
                      <a:pt x="258064" y="213563"/>
                    </a:lnTo>
                    <a:lnTo>
                      <a:pt x="263347" y="220383"/>
                    </a:lnTo>
                    <a:lnTo>
                      <a:pt x="266065" y="230327"/>
                    </a:lnTo>
                    <a:lnTo>
                      <a:pt x="266331" y="232117"/>
                    </a:lnTo>
                    <a:lnTo>
                      <a:pt x="266509" y="233908"/>
                    </a:lnTo>
                    <a:lnTo>
                      <a:pt x="337007" y="292836"/>
                    </a:lnTo>
                    <a:lnTo>
                      <a:pt x="343652" y="296453"/>
                    </a:lnTo>
                    <a:lnTo>
                      <a:pt x="350915" y="297219"/>
                    </a:lnTo>
                    <a:lnTo>
                      <a:pt x="357933" y="295206"/>
                    </a:lnTo>
                    <a:lnTo>
                      <a:pt x="363842" y="290487"/>
                    </a:lnTo>
                    <a:lnTo>
                      <a:pt x="367464" y="283843"/>
                    </a:lnTo>
                    <a:lnTo>
                      <a:pt x="368230" y="276583"/>
                    </a:lnTo>
                    <a:lnTo>
                      <a:pt x="366214" y="269566"/>
                    </a:lnTo>
                    <a:lnTo>
                      <a:pt x="361492" y="263651"/>
                    </a:lnTo>
                    <a:lnTo>
                      <a:pt x="292180" y="205168"/>
                    </a:lnTo>
                    <a:close/>
                  </a:path>
                  <a:path w="451484" h="297814">
                    <a:moveTo>
                      <a:pt x="315117" y="158102"/>
                    </a:moveTo>
                    <a:lnTo>
                      <a:pt x="256095" y="158102"/>
                    </a:lnTo>
                    <a:lnTo>
                      <a:pt x="381000" y="263651"/>
                    </a:lnTo>
                    <a:lnTo>
                      <a:pt x="387645" y="267274"/>
                    </a:lnTo>
                    <a:lnTo>
                      <a:pt x="394908" y="268039"/>
                    </a:lnTo>
                    <a:lnTo>
                      <a:pt x="401925" y="266023"/>
                    </a:lnTo>
                    <a:lnTo>
                      <a:pt x="407835" y="261302"/>
                    </a:lnTo>
                    <a:lnTo>
                      <a:pt x="411457" y="254662"/>
                    </a:lnTo>
                    <a:lnTo>
                      <a:pt x="412222" y="247399"/>
                    </a:lnTo>
                    <a:lnTo>
                      <a:pt x="410206" y="240378"/>
                    </a:lnTo>
                    <a:lnTo>
                      <a:pt x="405485" y="234467"/>
                    </a:lnTo>
                    <a:lnTo>
                      <a:pt x="315117" y="158102"/>
                    </a:lnTo>
                    <a:close/>
                  </a:path>
                  <a:path w="451484" h="297814">
                    <a:moveTo>
                      <a:pt x="348014" y="119189"/>
                    </a:moveTo>
                    <a:lnTo>
                      <a:pt x="288747" y="119189"/>
                    </a:lnTo>
                    <a:lnTo>
                      <a:pt x="420014" y="229336"/>
                    </a:lnTo>
                    <a:lnTo>
                      <a:pt x="426652" y="232953"/>
                    </a:lnTo>
                    <a:lnTo>
                      <a:pt x="433912" y="233719"/>
                    </a:lnTo>
                    <a:lnTo>
                      <a:pt x="440933" y="231706"/>
                    </a:lnTo>
                    <a:lnTo>
                      <a:pt x="446849" y="226987"/>
                    </a:lnTo>
                    <a:lnTo>
                      <a:pt x="450466" y="220343"/>
                    </a:lnTo>
                    <a:lnTo>
                      <a:pt x="451232" y="213083"/>
                    </a:lnTo>
                    <a:lnTo>
                      <a:pt x="449219" y="206066"/>
                    </a:lnTo>
                    <a:lnTo>
                      <a:pt x="444500" y="200151"/>
                    </a:lnTo>
                    <a:lnTo>
                      <a:pt x="348014" y="119189"/>
                    </a:lnTo>
                    <a:close/>
                  </a:path>
                  <a:path w="451484" h="297814">
                    <a:moveTo>
                      <a:pt x="262303" y="179958"/>
                    </a:moveTo>
                    <a:lnTo>
                      <a:pt x="196367" y="179958"/>
                    </a:lnTo>
                    <a:lnTo>
                      <a:pt x="201803" y="181406"/>
                    </a:lnTo>
                    <a:lnTo>
                      <a:pt x="213956" y="188353"/>
                    </a:lnTo>
                    <a:lnTo>
                      <a:pt x="219240" y="195173"/>
                    </a:lnTo>
                    <a:lnTo>
                      <a:pt x="221894" y="204927"/>
                    </a:lnTo>
                    <a:lnTo>
                      <a:pt x="222288" y="208102"/>
                    </a:lnTo>
                    <a:lnTo>
                      <a:pt x="226263" y="206349"/>
                    </a:lnTo>
                    <a:lnTo>
                      <a:pt x="230504" y="205168"/>
                    </a:lnTo>
                    <a:lnTo>
                      <a:pt x="292180" y="205168"/>
                    </a:lnTo>
                    <a:lnTo>
                      <a:pt x="262303" y="179958"/>
                    </a:lnTo>
                    <a:close/>
                  </a:path>
                  <a:path w="451484" h="297814">
                    <a:moveTo>
                      <a:pt x="63500" y="22351"/>
                    </a:moveTo>
                    <a:lnTo>
                      <a:pt x="0" y="149351"/>
                    </a:lnTo>
                    <a:lnTo>
                      <a:pt x="51714" y="192443"/>
                    </a:lnTo>
                    <a:lnTo>
                      <a:pt x="62103" y="168236"/>
                    </a:lnTo>
                    <a:lnTo>
                      <a:pt x="62458" y="167601"/>
                    </a:lnTo>
                    <a:lnTo>
                      <a:pt x="67547" y="160940"/>
                    </a:lnTo>
                    <a:lnTo>
                      <a:pt x="74098" y="155906"/>
                    </a:lnTo>
                    <a:lnTo>
                      <a:pt x="81725" y="152723"/>
                    </a:lnTo>
                    <a:lnTo>
                      <a:pt x="90043" y="151612"/>
                    </a:lnTo>
                    <a:lnTo>
                      <a:pt x="307437" y="151612"/>
                    </a:lnTo>
                    <a:lnTo>
                      <a:pt x="280581" y="128917"/>
                    </a:lnTo>
                    <a:lnTo>
                      <a:pt x="287435" y="120751"/>
                    </a:lnTo>
                    <a:lnTo>
                      <a:pt x="156705" y="120751"/>
                    </a:lnTo>
                    <a:lnTo>
                      <a:pt x="136702" y="65798"/>
                    </a:lnTo>
                    <a:lnTo>
                      <a:pt x="196261" y="35051"/>
                    </a:lnTo>
                    <a:lnTo>
                      <a:pt x="88900" y="35051"/>
                    </a:lnTo>
                    <a:lnTo>
                      <a:pt x="63500" y="22351"/>
                    </a:lnTo>
                    <a:close/>
                  </a:path>
                  <a:path w="451484" h="297814">
                    <a:moveTo>
                      <a:pt x="249645" y="165785"/>
                    </a:moveTo>
                    <a:lnTo>
                      <a:pt x="145948" y="165785"/>
                    </a:lnTo>
                    <a:lnTo>
                      <a:pt x="151396" y="167233"/>
                    </a:lnTo>
                    <a:lnTo>
                      <a:pt x="163068" y="173901"/>
                    </a:lnTo>
                    <a:lnTo>
                      <a:pt x="168033" y="180187"/>
                    </a:lnTo>
                    <a:lnTo>
                      <a:pt x="170484" y="187655"/>
                    </a:lnTo>
                    <a:lnTo>
                      <a:pt x="176136" y="182892"/>
                    </a:lnTo>
                    <a:lnTo>
                      <a:pt x="183248" y="179958"/>
                    </a:lnTo>
                    <a:lnTo>
                      <a:pt x="262303" y="179958"/>
                    </a:lnTo>
                    <a:lnTo>
                      <a:pt x="247929" y="167830"/>
                    </a:lnTo>
                    <a:lnTo>
                      <a:pt x="249645" y="165785"/>
                    </a:lnTo>
                    <a:close/>
                  </a:path>
                  <a:path w="451484" h="297814">
                    <a:moveTo>
                      <a:pt x="307437" y="151612"/>
                    </a:moveTo>
                    <a:lnTo>
                      <a:pt x="95542" y="151612"/>
                    </a:lnTo>
                    <a:lnTo>
                      <a:pt x="100990" y="153047"/>
                    </a:lnTo>
                    <a:lnTo>
                      <a:pt x="112661" y="159727"/>
                    </a:lnTo>
                    <a:lnTo>
                      <a:pt x="117627" y="166001"/>
                    </a:lnTo>
                    <a:lnTo>
                      <a:pt x="120078" y="173481"/>
                    </a:lnTo>
                    <a:lnTo>
                      <a:pt x="125742" y="168719"/>
                    </a:lnTo>
                    <a:lnTo>
                      <a:pt x="132842" y="165785"/>
                    </a:lnTo>
                    <a:lnTo>
                      <a:pt x="249645" y="165785"/>
                    </a:lnTo>
                    <a:lnTo>
                      <a:pt x="256095" y="158102"/>
                    </a:lnTo>
                    <a:lnTo>
                      <a:pt x="315117" y="158102"/>
                    </a:lnTo>
                    <a:lnTo>
                      <a:pt x="307437" y="151612"/>
                    </a:lnTo>
                    <a:close/>
                  </a:path>
                  <a:path w="451484" h="297814">
                    <a:moveTo>
                      <a:pt x="291439" y="71716"/>
                    </a:moveTo>
                    <a:lnTo>
                      <a:pt x="156705" y="120751"/>
                    </a:lnTo>
                    <a:lnTo>
                      <a:pt x="287435" y="120751"/>
                    </a:lnTo>
                    <a:lnTo>
                      <a:pt x="288747" y="119189"/>
                    </a:lnTo>
                    <a:lnTo>
                      <a:pt x="348014" y="119189"/>
                    </a:lnTo>
                    <a:lnTo>
                      <a:pt x="291439" y="71716"/>
                    </a:lnTo>
                    <a:close/>
                  </a:path>
                  <a:path w="451484" h="297814">
                    <a:moveTo>
                      <a:pt x="264160" y="0"/>
                    </a:moveTo>
                    <a:lnTo>
                      <a:pt x="88900" y="35051"/>
                    </a:lnTo>
                    <a:lnTo>
                      <a:pt x="196261" y="35051"/>
                    </a:lnTo>
                    <a:lnTo>
                      <a:pt x="264160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4" name="object 8">
                <a:extLst>
                  <a:ext uri="{FF2B5EF4-FFF2-40B4-BE49-F238E27FC236}">
                    <a16:creationId xmlns:a16="http://schemas.microsoft.com/office/drawing/2014/main" id="{C9A7997F-815C-4DE1-85D4-4EC6D91A67D9}"/>
                  </a:ext>
                </a:extLst>
              </p:cNvPr>
              <p:cNvSpPr/>
              <p:nvPr/>
            </p:nvSpPr>
            <p:spPr>
              <a:xfrm>
                <a:off x="1037236" y="4894535"/>
                <a:ext cx="59055" cy="61594"/>
              </a:xfrm>
              <a:custGeom>
                <a:avLst/>
                <a:gdLst/>
                <a:ahLst/>
                <a:cxnLst/>
                <a:rect l="l" t="t" r="r" b="b"/>
                <a:pathLst>
                  <a:path w="59055" h="61595">
                    <a:moveTo>
                      <a:pt x="18491" y="0"/>
                    </a:moveTo>
                    <a:lnTo>
                      <a:pt x="17983" y="1295"/>
                    </a:lnTo>
                    <a:lnTo>
                      <a:pt x="17513" y="2603"/>
                    </a:lnTo>
                    <a:lnTo>
                      <a:pt x="16827" y="3835"/>
                    </a:lnTo>
                    <a:lnTo>
                      <a:pt x="0" y="37630"/>
                    </a:lnTo>
                    <a:lnTo>
                      <a:pt x="27609" y="57061"/>
                    </a:lnTo>
                    <a:lnTo>
                      <a:pt x="34254" y="60676"/>
                    </a:lnTo>
                    <a:lnTo>
                      <a:pt x="41517" y="61439"/>
                    </a:lnTo>
                    <a:lnTo>
                      <a:pt x="48535" y="59425"/>
                    </a:lnTo>
                    <a:lnTo>
                      <a:pt x="54444" y="54711"/>
                    </a:lnTo>
                    <a:lnTo>
                      <a:pt x="58067" y="48066"/>
                    </a:lnTo>
                    <a:lnTo>
                      <a:pt x="58834" y="40801"/>
                    </a:lnTo>
                    <a:lnTo>
                      <a:pt x="56821" y="33780"/>
                    </a:lnTo>
                    <a:lnTo>
                      <a:pt x="52108" y="27863"/>
                    </a:lnTo>
                    <a:lnTo>
                      <a:pt x="18491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75" name="object 9">
                <a:extLst>
                  <a:ext uri="{FF2B5EF4-FFF2-40B4-BE49-F238E27FC236}">
                    <a16:creationId xmlns:a16="http://schemas.microsoft.com/office/drawing/2014/main" id="{4E1D0225-73BA-4CC6-8D95-63ADF23AC50B}"/>
                  </a:ext>
                </a:extLst>
              </p:cNvPr>
              <p:cNvSpPr/>
              <p:nvPr/>
            </p:nvSpPr>
            <p:spPr>
              <a:xfrm>
                <a:off x="940479" y="4838708"/>
                <a:ext cx="60960" cy="84455"/>
              </a:xfrm>
              <a:custGeom>
                <a:avLst/>
                <a:gdLst/>
                <a:ahLst/>
                <a:cxnLst/>
                <a:rect l="l" t="t" r="r" b="b"/>
                <a:pathLst>
                  <a:path w="60959" h="84454">
                    <a:moveTo>
                      <a:pt x="44923" y="0"/>
                    </a:moveTo>
                    <a:lnTo>
                      <a:pt x="35106" y="0"/>
                    </a:lnTo>
                    <a:lnTo>
                      <a:pt x="28680" y="3454"/>
                    </a:lnTo>
                    <a:lnTo>
                      <a:pt x="25175" y="9613"/>
                    </a:lnTo>
                    <a:lnTo>
                      <a:pt x="2378" y="55384"/>
                    </a:lnTo>
                    <a:lnTo>
                      <a:pt x="0" y="62564"/>
                    </a:lnTo>
                    <a:lnTo>
                      <a:pt x="540" y="69849"/>
                    </a:lnTo>
                    <a:lnTo>
                      <a:pt x="3771" y="76401"/>
                    </a:lnTo>
                    <a:lnTo>
                      <a:pt x="9465" y="81381"/>
                    </a:lnTo>
                    <a:lnTo>
                      <a:pt x="12449" y="83083"/>
                    </a:lnTo>
                    <a:lnTo>
                      <a:pt x="15701" y="83896"/>
                    </a:lnTo>
                    <a:lnTo>
                      <a:pt x="25518" y="83896"/>
                    </a:lnTo>
                    <a:lnTo>
                      <a:pt x="31944" y="80441"/>
                    </a:lnTo>
                    <a:lnTo>
                      <a:pt x="35462" y="74282"/>
                    </a:lnTo>
                    <a:lnTo>
                      <a:pt x="58246" y="28511"/>
                    </a:lnTo>
                    <a:lnTo>
                      <a:pt x="60625" y="21331"/>
                    </a:lnTo>
                    <a:lnTo>
                      <a:pt x="60084" y="14046"/>
                    </a:lnTo>
                    <a:lnTo>
                      <a:pt x="56853" y="7494"/>
                    </a:lnTo>
                    <a:lnTo>
                      <a:pt x="51159" y="2514"/>
                    </a:lnTo>
                    <a:lnTo>
                      <a:pt x="48175" y="812"/>
                    </a:lnTo>
                    <a:lnTo>
                      <a:pt x="4492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76" name="object 10">
                <a:extLst>
                  <a:ext uri="{FF2B5EF4-FFF2-40B4-BE49-F238E27FC236}">
                    <a16:creationId xmlns:a16="http://schemas.microsoft.com/office/drawing/2014/main" id="{F64FC9B7-7B70-4AED-ACDB-C7F2F6002FB6}"/>
                  </a:ext>
                </a:extLst>
              </p:cNvPr>
              <p:cNvSpPr/>
              <p:nvPr/>
            </p:nvSpPr>
            <p:spPr>
              <a:xfrm>
                <a:off x="984587" y="4863917"/>
                <a:ext cx="60960" cy="84455"/>
              </a:xfrm>
              <a:custGeom>
                <a:avLst/>
                <a:gdLst/>
                <a:ahLst/>
                <a:cxnLst/>
                <a:rect l="l" t="t" r="r" b="b"/>
                <a:pathLst>
                  <a:path w="60959" h="84454">
                    <a:moveTo>
                      <a:pt x="44923" y="0"/>
                    </a:moveTo>
                    <a:lnTo>
                      <a:pt x="35106" y="0"/>
                    </a:lnTo>
                    <a:lnTo>
                      <a:pt x="28680" y="3454"/>
                    </a:lnTo>
                    <a:lnTo>
                      <a:pt x="25162" y="9601"/>
                    </a:lnTo>
                    <a:lnTo>
                      <a:pt x="2378" y="55384"/>
                    </a:lnTo>
                    <a:lnTo>
                      <a:pt x="0" y="62562"/>
                    </a:lnTo>
                    <a:lnTo>
                      <a:pt x="540" y="69843"/>
                    </a:lnTo>
                    <a:lnTo>
                      <a:pt x="3771" y="76390"/>
                    </a:lnTo>
                    <a:lnTo>
                      <a:pt x="9465" y="81368"/>
                    </a:lnTo>
                    <a:lnTo>
                      <a:pt x="12449" y="83083"/>
                    </a:lnTo>
                    <a:lnTo>
                      <a:pt x="15701" y="83883"/>
                    </a:lnTo>
                    <a:lnTo>
                      <a:pt x="25518" y="83883"/>
                    </a:lnTo>
                    <a:lnTo>
                      <a:pt x="31944" y="80441"/>
                    </a:lnTo>
                    <a:lnTo>
                      <a:pt x="35462" y="74282"/>
                    </a:lnTo>
                    <a:lnTo>
                      <a:pt x="58246" y="28498"/>
                    </a:lnTo>
                    <a:lnTo>
                      <a:pt x="60625" y="21320"/>
                    </a:lnTo>
                    <a:lnTo>
                      <a:pt x="60084" y="14039"/>
                    </a:lnTo>
                    <a:lnTo>
                      <a:pt x="56853" y="7492"/>
                    </a:lnTo>
                    <a:lnTo>
                      <a:pt x="51159" y="2514"/>
                    </a:lnTo>
                    <a:lnTo>
                      <a:pt x="48175" y="812"/>
                    </a:lnTo>
                    <a:lnTo>
                      <a:pt x="44923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77" name="object 11">
                <a:extLst>
                  <a:ext uri="{FF2B5EF4-FFF2-40B4-BE49-F238E27FC236}">
                    <a16:creationId xmlns:a16="http://schemas.microsoft.com/office/drawing/2014/main" id="{058A9E97-C0E8-4BEF-8892-0531C0D0C523}"/>
                  </a:ext>
                </a:extLst>
              </p:cNvPr>
              <p:cNvSpPr/>
              <p:nvPr/>
            </p:nvSpPr>
            <p:spPr>
              <a:xfrm>
                <a:off x="852265" y="4810357"/>
                <a:ext cx="48260" cy="62230"/>
              </a:xfrm>
              <a:custGeom>
                <a:avLst/>
                <a:gdLst/>
                <a:ahLst/>
                <a:cxnLst/>
                <a:rect l="l" t="t" r="r" b="b"/>
                <a:pathLst>
                  <a:path w="48259" h="62229">
                    <a:moveTo>
                      <a:pt x="32325" y="0"/>
                    </a:moveTo>
                    <a:lnTo>
                      <a:pt x="22508" y="0"/>
                    </a:lnTo>
                    <a:lnTo>
                      <a:pt x="16082" y="3454"/>
                    </a:lnTo>
                    <a:lnTo>
                      <a:pt x="12564" y="9601"/>
                    </a:lnTo>
                    <a:lnTo>
                      <a:pt x="2378" y="33324"/>
                    </a:lnTo>
                    <a:lnTo>
                      <a:pt x="0" y="40510"/>
                    </a:lnTo>
                    <a:lnTo>
                      <a:pt x="540" y="47794"/>
                    </a:lnTo>
                    <a:lnTo>
                      <a:pt x="3771" y="54343"/>
                    </a:lnTo>
                    <a:lnTo>
                      <a:pt x="9465" y="59321"/>
                    </a:lnTo>
                    <a:lnTo>
                      <a:pt x="12449" y="61023"/>
                    </a:lnTo>
                    <a:lnTo>
                      <a:pt x="15701" y="61836"/>
                    </a:lnTo>
                    <a:lnTo>
                      <a:pt x="25518" y="61836"/>
                    </a:lnTo>
                    <a:lnTo>
                      <a:pt x="31944" y="58381"/>
                    </a:lnTo>
                    <a:lnTo>
                      <a:pt x="35462" y="52235"/>
                    </a:lnTo>
                    <a:lnTo>
                      <a:pt x="45647" y="28498"/>
                    </a:lnTo>
                    <a:lnTo>
                      <a:pt x="48026" y="21320"/>
                    </a:lnTo>
                    <a:lnTo>
                      <a:pt x="47486" y="14039"/>
                    </a:lnTo>
                    <a:lnTo>
                      <a:pt x="44254" y="7492"/>
                    </a:lnTo>
                    <a:lnTo>
                      <a:pt x="38561" y="2514"/>
                    </a:lnTo>
                    <a:lnTo>
                      <a:pt x="35576" y="812"/>
                    </a:lnTo>
                    <a:lnTo>
                      <a:pt x="32325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  <p:sp>
            <p:nvSpPr>
              <p:cNvPr id="78" name="object 12">
                <a:extLst>
                  <a:ext uri="{FF2B5EF4-FFF2-40B4-BE49-F238E27FC236}">
                    <a16:creationId xmlns:a16="http://schemas.microsoft.com/office/drawing/2014/main" id="{EC8CE4C4-4D28-4B40-BFF1-4D037F851AD7}"/>
                  </a:ext>
                </a:extLst>
              </p:cNvPr>
              <p:cNvSpPr/>
              <p:nvPr/>
            </p:nvSpPr>
            <p:spPr>
              <a:xfrm>
                <a:off x="896369" y="4824533"/>
                <a:ext cx="54610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54609" h="73025">
                    <a:moveTo>
                      <a:pt x="38637" y="0"/>
                    </a:moveTo>
                    <a:lnTo>
                      <a:pt x="28807" y="0"/>
                    </a:lnTo>
                    <a:lnTo>
                      <a:pt x="22381" y="3454"/>
                    </a:lnTo>
                    <a:lnTo>
                      <a:pt x="18876" y="9601"/>
                    </a:lnTo>
                    <a:lnTo>
                      <a:pt x="2378" y="44361"/>
                    </a:lnTo>
                    <a:lnTo>
                      <a:pt x="0" y="51539"/>
                    </a:lnTo>
                    <a:lnTo>
                      <a:pt x="540" y="58820"/>
                    </a:lnTo>
                    <a:lnTo>
                      <a:pt x="3771" y="65367"/>
                    </a:lnTo>
                    <a:lnTo>
                      <a:pt x="9465" y="70345"/>
                    </a:lnTo>
                    <a:lnTo>
                      <a:pt x="12449" y="72059"/>
                    </a:lnTo>
                    <a:lnTo>
                      <a:pt x="15701" y="72859"/>
                    </a:lnTo>
                    <a:lnTo>
                      <a:pt x="25518" y="72859"/>
                    </a:lnTo>
                    <a:lnTo>
                      <a:pt x="31944" y="69418"/>
                    </a:lnTo>
                    <a:lnTo>
                      <a:pt x="35462" y="63258"/>
                    </a:lnTo>
                    <a:lnTo>
                      <a:pt x="51946" y="28498"/>
                    </a:lnTo>
                    <a:lnTo>
                      <a:pt x="54325" y="21325"/>
                    </a:lnTo>
                    <a:lnTo>
                      <a:pt x="53785" y="14044"/>
                    </a:lnTo>
                    <a:lnTo>
                      <a:pt x="50553" y="7494"/>
                    </a:lnTo>
                    <a:lnTo>
                      <a:pt x="44860" y="2514"/>
                    </a:lnTo>
                    <a:lnTo>
                      <a:pt x="41875" y="812"/>
                    </a:lnTo>
                    <a:lnTo>
                      <a:pt x="38637" y="0"/>
                    </a:lnTo>
                    <a:close/>
                  </a:path>
                </a:pathLst>
              </a:custGeom>
              <a:grpFill/>
            </p:spPr>
            <p:txBody>
              <a:bodyPr wrap="square" lIns="0" tIns="0" rIns="0" bIns="0" rtlCol="0"/>
              <a:lstStyle/>
              <a:p>
                <a:endParaRPr>
                  <a:highlight>
                    <a:srgbClr val="C0C0C0"/>
                  </a:highlight>
                </a:endParaRPr>
              </a:p>
            </p:txBody>
          </p:sp>
        </p:grpSp>
      </p:grpSp>
      <p:sp>
        <p:nvSpPr>
          <p:cNvPr id="90" name="object 5">
            <a:extLst>
              <a:ext uri="{FF2B5EF4-FFF2-40B4-BE49-F238E27FC236}">
                <a16:creationId xmlns:a16="http://schemas.microsoft.com/office/drawing/2014/main" id="{806D6B7E-A882-4D96-A379-44CFDDB90AB7}"/>
              </a:ext>
            </a:extLst>
          </p:cNvPr>
          <p:cNvSpPr/>
          <p:nvPr/>
        </p:nvSpPr>
        <p:spPr>
          <a:xfrm>
            <a:off x="3181734" y="10431168"/>
            <a:ext cx="161284" cy="147683"/>
          </a:xfrm>
          <a:custGeom>
            <a:avLst/>
            <a:gdLst/>
            <a:ahLst/>
            <a:cxnLst/>
            <a:rect l="l" t="t" r="r" b="b"/>
            <a:pathLst>
              <a:path w="165100" h="203200">
                <a:moveTo>
                  <a:pt x="76200" y="0"/>
                </a:moveTo>
                <a:lnTo>
                  <a:pt x="0" y="152400"/>
                </a:lnTo>
                <a:lnTo>
                  <a:pt x="88900" y="203200"/>
                </a:lnTo>
                <a:lnTo>
                  <a:pt x="165100" y="50800"/>
                </a:lnTo>
                <a:lnTo>
                  <a:pt x="7620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>
              <a:highlight>
                <a:srgbClr val="C0C0C0"/>
              </a:highligh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E67F2D-1370-481F-B27F-20C89FCC3E12}"/>
              </a:ext>
            </a:extLst>
          </p:cNvPr>
          <p:cNvSpPr/>
          <p:nvPr/>
        </p:nvSpPr>
        <p:spPr>
          <a:xfrm>
            <a:off x="3346385" y="4446688"/>
            <a:ext cx="256864" cy="4289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en-US" sz="1000" dirty="0" err="1">
              <a:solidFill>
                <a:schemeClr val="bg1"/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4462EBE4-CF61-4508-BB74-ABAC33700D0B}"/>
              </a:ext>
            </a:extLst>
          </p:cNvPr>
          <p:cNvSpPr/>
          <p:nvPr/>
        </p:nvSpPr>
        <p:spPr>
          <a:xfrm>
            <a:off x="3359192" y="5098781"/>
            <a:ext cx="256864" cy="4289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en-US" sz="10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920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Izdavanje elektronskih faktura</a:t>
            </a:r>
            <a:r>
              <a:rPr lang="en-US" dirty="0"/>
              <a:t> (2/2)</a:t>
            </a:r>
            <a:endParaRPr lang="en-US" noProof="0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F7A719B-E8A2-43D1-BE4E-594754F8D2E1}"/>
              </a:ext>
            </a:extLst>
          </p:cNvPr>
          <p:cNvSpPr txBox="1">
            <a:spLocks/>
          </p:cNvSpPr>
          <p:nvPr/>
        </p:nvSpPr>
        <p:spPr>
          <a:xfrm>
            <a:off x="978000" y="1574800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CD2CCD8-4C60-47FF-A1EB-C08035289293}"/>
              </a:ext>
            </a:extLst>
          </p:cNvPr>
          <p:cNvSpPr txBox="1">
            <a:spLocks/>
          </p:cNvSpPr>
          <p:nvPr/>
        </p:nvSpPr>
        <p:spPr>
          <a:xfrm>
            <a:off x="822960" y="1426464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4675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Izuzetno, </a:t>
            </a:r>
            <a:r>
              <a:rPr lang="sr-Latn-RS" sz="1600" b="1" dirty="0"/>
              <a:t>obaveza izdavanja elektronske fakture ne postoji za</a:t>
            </a:r>
            <a:r>
              <a:rPr lang="sr-Latn-RS" sz="1600" dirty="0"/>
              <a:t>:</a:t>
            </a:r>
          </a:p>
          <a:p>
            <a:pPr marL="914400" lvl="2" indent="-342900">
              <a:buFont typeface="Wingdings" panose="05000000000000000000" pitchFamily="2" charset="2"/>
              <a:buChar char="ü"/>
            </a:pPr>
            <a:r>
              <a:rPr lang="sr-Latn-RS" sz="1600" b="1" dirty="0"/>
              <a:t>promet na malo </a:t>
            </a:r>
            <a:r>
              <a:rPr lang="sr-Latn-RS" sz="1600" dirty="0"/>
              <a:t>i primljeni avans za promet na malo</a:t>
            </a:r>
          </a:p>
          <a:p>
            <a:pPr marL="914400" lvl="2" indent="-342900">
              <a:buFont typeface="Wingdings" panose="05000000000000000000" pitchFamily="2" charset="2"/>
              <a:buChar char="ü"/>
            </a:pPr>
            <a:r>
              <a:rPr lang="sr-Latn-RS" sz="1600" dirty="0"/>
              <a:t>ugovornu obavezu usmerenu prema korisnicima sredstava iz međunarodnih okvirnih sporazuma</a:t>
            </a:r>
          </a:p>
          <a:p>
            <a:pPr marL="914400" lvl="2" indent="-342900">
              <a:buFont typeface="Wingdings" panose="05000000000000000000" pitchFamily="2" charset="2"/>
              <a:buChar char="ü"/>
            </a:pPr>
            <a:r>
              <a:rPr lang="sr-Latn-RS" sz="1600" dirty="0"/>
              <a:t>nabavku i remont naoružanja i vojne opreme, nabavku bezbednosno osetljive opreme, kao i sa njima povezanim nabavkama dobara i usluga</a:t>
            </a:r>
          </a:p>
          <a:p>
            <a:pPr marL="574675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Obaveza izdavanja elektronske fakture ne postoji </a:t>
            </a:r>
            <a:r>
              <a:rPr lang="sr-Latn-RS" sz="1600" b="1" dirty="0"/>
              <a:t>za transakcije kod kojih jedno od lica nije subjekt javnog i privatnog sektora </a:t>
            </a:r>
            <a:r>
              <a:rPr lang="sr-Latn-RS" sz="1600" dirty="0"/>
              <a:t>(na primer lice registrovano za PDV izdaje fakturu licu koje nije registrovano za PDV)</a:t>
            </a:r>
          </a:p>
          <a:p>
            <a:pPr marL="574675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Otvorena pitanja:</a:t>
            </a:r>
          </a:p>
          <a:p>
            <a:pPr marL="914400" lvl="2" indent="-342900">
              <a:buFont typeface="Wingdings" panose="05000000000000000000" pitchFamily="2" charset="2"/>
              <a:buChar char="ü"/>
            </a:pPr>
            <a:r>
              <a:rPr lang="sr-Latn-RS" sz="1600" dirty="0"/>
              <a:t>Rok izdavanja elektronske fakture? </a:t>
            </a:r>
          </a:p>
          <a:p>
            <a:pPr lvl="2" indent="0">
              <a:buNone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AFB742-474E-434F-B69E-9A0FA076B5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201" y="341088"/>
            <a:ext cx="1082759" cy="123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351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noProof="0" dirty="0"/>
              <a:t>Elektronska faktura – obavezni elementi</a:t>
            </a:r>
            <a:endParaRPr lang="en-US" noProof="0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F7A719B-E8A2-43D1-BE4E-594754F8D2E1}"/>
              </a:ext>
            </a:extLst>
          </p:cNvPr>
          <p:cNvSpPr txBox="1">
            <a:spLocks/>
          </p:cNvSpPr>
          <p:nvPr/>
        </p:nvSpPr>
        <p:spPr>
          <a:xfrm>
            <a:off x="978000" y="1574800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CD2CCD8-4C60-47FF-A1EB-C08035289293}"/>
              </a:ext>
            </a:extLst>
          </p:cNvPr>
          <p:cNvSpPr txBox="1">
            <a:spLocks/>
          </p:cNvSpPr>
          <p:nvPr/>
        </p:nvSpPr>
        <p:spPr>
          <a:xfrm>
            <a:off x="822960" y="1426464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8900" lvl="2" indent="-342900">
              <a:buFont typeface="+mj-lt"/>
              <a:buAutoNum type="arabicPeriod"/>
            </a:pPr>
            <a:r>
              <a:rPr lang="sr-Latn-RS" sz="1600" dirty="0"/>
              <a:t>Naziv, adresa i PIB izdavaoca</a:t>
            </a:r>
          </a:p>
          <a:p>
            <a:pPr marL="558900" lvl="2" indent="-342900">
              <a:buFont typeface="+mj-lt"/>
              <a:buAutoNum type="arabicPeriod"/>
            </a:pPr>
            <a:r>
              <a:rPr lang="sr-Latn-RS" sz="1600" u="sng" dirty="0"/>
              <a:t>Jedinstveni broj korisnika javnih sredstava (JBKJS)</a:t>
            </a:r>
            <a:r>
              <a:rPr lang="en-US" sz="1600" u="sng" dirty="0"/>
              <a:t> </a:t>
            </a:r>
            <a:r>
              <a:rPr lang="en-US" sz="1600" u="sng" dirty="0" err="1"/>
              <a:t>izdavaoca</a:t>
            </a:r>
            <a:endParaRPr lang="sr-Latn-RS" sz="1600" u="sng" dirty="0"/>
          </a:p>
          <a:p>
            <a:pPr marL="558900" lvl="2" indent="-342900">
              <a:buFont typeface="+mj-lt"/>
              <a:buAutoNum type="arabicPeriod"/>
            </a:pPr>
            <a:r>
              <a:rPr lang="sr-Latn-RS" sz="1600" u="sng" dirty="0"/>
              <a:t>Poslovni račun izdavaoca</a:t>
            </a:r>
          </a:p>
          <a:p>
            <a:pPr marL="558900" lvl="2" indent="-342900">
              <a:buFont typeface="+mj-lt"/>
              <a:buAutoNum type="arabicPeriod"/>
            </a:pPr>
            <a:r>
              <a:rPr lang="sr-Latn-RS" sz="1600" dirty="0"/>
              <a:t>Naziv, adresa i PIB primaoca</a:t>
            </a:r>
          </a:p>
          <a:p>
            <a:pPr marL="558900" lvl="2" indent="-342900">
              <a:buFont typeface="+mj-lt"/>
              <a:buAutoNum type="arabicPeriod"/>
            </a:pPr>
            <a:r>
              <a:rPr lang="sr-Latn-RS" sz="1600" u="sng" dirty="0"/>
              <a:t>JBKJS primaoca ako je primalac korisnik javnih sredstava</a:t>
            </a:r>
          </a:p>
          <a:p>
            <a:pPr marL="558900" lvl="2" indent="-342900">
              <a:buFont typeface="+mj-lt"/>
              <a:buAutoNum type="arabicPeriod"/>
            </a:pPr>
            <a:r>
              <a:rPr lang="sr-Latn-RS" sz="1600" dirty="0"/>
              <a:t>Redni broj i datum e-fakture</a:t>
            </a:r>
          </a:p>
          <a:p>
            <a:pPr marL="558900" lvl="2" indent="-342900">
              <a:buFont typeface="+mj-lt"/>
              <a:buAutoNum type="arabicPeriod"/>
            </a:pPr>
            <a:r>
              <a:rPr lang="sr-Latn-RS" sz="1600" dirty="0"/>
              <a:t>Datum prometa dobara ili pružanja usluga, odnosno datum avansne uplate</a:t>
            </a:r>
          </a:p>
          <a:p>
            <a:pPr marL="558900" lvl="2" indent="-342900">
              <a:buFont typeface="+mj-lt"/>
              <a:buAutoNum type="arabicPeriod"/>
            </a:pPr>
            <a:r>
              <a:rPr lang="sr-Latn-RS" sz="1600" dirty="0"/>
              <a:t>Šifra i/ili naziv dobra, odnosno usluge i količina i jedinica mere za isporučena dobra, odnosno obim pruženih usluga za svaku stavku sa e-fakture</a:t>
            </a:r>
          </a:p>
          <a:p>
            <a:pPr marL="558900" lvl="2" indent="-342900">
              <a:buFont typeface="+mj-lt"/>
              <a:buAutoNum type="arabicPeriod"/>
            </a:pPr>
            <a:r>
              <a:rPr lang="sr-Latn-RS" sz="1600" u="sng" dirty="0"/>
              <a:t>Vrednost za svaku stavku sa e-fakture</a:t>
            </a:r>
          </a:p>
          <a:p>
            <a:pPr marL="558900" lvl="2" indent="-342900">
              <a:buFont typeface="+mj-lt"/>
              <a:buAutoNum type="arabicPeriod"/>
            </a:pPr>
            <a:r>
              <a:rPr lang="sr-Latn-RS" sz="1600" dirty="0"/>
              <a:t>Ukupan iznos e-fakture</a:t>
            </a:r>
          </a:p>
          <a:p>
            <a:pPr marL="558900" lvl="2" indent="-342900">
              <a:buFont typeface="+mj-lt"/>
              <a:buAutoNum type="arabicPeriod"/>
            </a:pPr>
            <a:r>
              <a:rPr lang="sr-Latn-RS" sz="1600" dirty="0"/>
              <a:t>Iznos avansnih plaćanja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RS" sz="1600" b="0" dirty="0"/>
              <a:t>Kroz SEF je uz e-fakturu kao prilog moguće dostaviti 3 PDF dokumenta i poslati jednu poruku/komentar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sz="1600" b="0" dirty="0"/>
              <a:t>Posebno propisani obavezni elementi za knjižno odobrenje, zaduženje i </a:t>
            </a:r>
            <a:r>
              <a:rPr lang="sr-Latn-RS" sz="1600" b="0" dirty="0" err="1"/>
              <a:t>storno</a:t>
            </a:r>
            <a:r>
              <a:rPr lang="sr-Latn-RS" sz="1600" b="0" dirty="0"/>
              <a:t> fakturu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sr-Latn-RS" sz="1600" b="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sr-Latn-RS" sz="1600" b="0" dirty="0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7D3BC6F1-A0D6-472A-84C6-BD6F1AD67050}"/>
              </a:ext>
            </a:extLst>
          </p:cNvPr>
          <p:cNvSpPr/>
          <p:nvPr/>
        </p:nvSpPr>
        <p:spPr>
          <a:xfrm>
            <a:off x="8041405" y="1056226"/>
            <a:ext cx="1112555" cy="18351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1043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noProof="0" dirty="0"/>
              <a:t>Neka obeležja elektronske fakture</a:t>
            </a:r>
            <a:endParaRPr lang="en-US" noProof="0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F7A719B-E8A2-43D1-BE4E-594754F8D2E1}"/>
              </a:ext>
            </a:extLst>
          </p:cNvPr>
          <p:cNvSpPr txBox="1">
            <a:spLocks/>
          </p:cNvSpPr>
          <p:nvPr/>
        </p:nvSpPr>
        <p:spPr>
          <a:xfrm>
            <a:off x="978000" y="1574800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CD2CCD8-4C60-47FF-A1EB-C08035289293}"/>
              </a:ext>
            </a:extLst>
          </p:cNvPr>
          <p:cNvSpPr txBox="1">
            <a:spLocks/>
          </p:cNvSpPr>
          <p:nvPr/>
        </p:nvSpPr>
        <p:spPr>
          <a:xfrm>
            <a:off x="822960" y="1426464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Elektronska faktura je </a:t>
            </a:r>
            <a:r>
              <a:rPr lang="sr-Latn-RS" sz="1600" b="1" dirty="0"/>
              <a:t>verodostojna isprava </a:t>
            </a:r>
            <a:r>
              <a:rPr lang="sr-Latn-RS" sz="1600" dirty="0"/>
              <a:t>u smislu zakona kojim se uređuje postupak izvršenja</a:t>
            </a:r>
          </a:p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Elektronska faktura je elektronski dokument</a:t>
            </a:r>
          </a:p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b="1" dirty="0"/>
              <a:t>PDV faktura može biti izdata kao elektronska faktura</a:t>
            </a:r>
            <a:endParaRPr lang="sr-Latn-RS" sz="1600" dirty="0">
              <a:solidFill>
                <a:schemeClr val="accent6"/>
              </a:solidFill>
            </a:endParaRPr>
          </a:p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b="1" dirty="0"/>
              <a:t>Elektronska faktura nema obeležja otpremnice </a:t>
            </a:r>
            <a:r>
              <a:rPr lang="sr-Latn-RS" sz="1600" dirty="0"/>
              <a:t>u smislu propisa o trgovini</a:t>
            </a:r>
          </a:p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Odštampana elektronska faktura uz ispunjenje propisanih uslova se smatra autentičnom</a:t>
            </a:r>
          </a:p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Faktura izvorno generisana kao PDF dokument nije elektronska faktura</a:t>
            </a:r>
          </a:p>
          <a:p>
            <a:pPr lvl="2" indent="0">
              <a:buNone/>
            </a:pPr>
            <a:endParaRPr lang="sr-Latn-RS" sz="1600" b="0" dirty="0"/>
          </a:p>
          <a:p>
            <a:pPr lvl="2" indent="0">
              <a:buNone/>
            </a:pPr>
            <a:endParaRPr lang="sr-Latn-RS" sz="1600" b="0" dirty="0"/>
          </a:p>
          <a:p>
            <a:pPr lvl="2" indent="0">
              <a:buNone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F075B1DC-8D86-4DE0-9AD8-94E2ED285F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031" y="4268634"/>
            <a:ext cx="1590970" cy="205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481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Prijem, prihvatanje i odbijanje elektronske fakture </a:t>
            </a:r>
            <a:endParaRPr lang="en-US" noProof="0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F7A719B-E8A2-43D1-BE4E-594754F8D2E1}"/>
              </a:ext>
            </a:extLst>
          </p:cNvPr>
          <p:cNvSpPr txBox="1">
            <a:spLocks/>
          </p:cNvSpPr>
          <p:nvPr/>
        </p:nvSpPr>
        <p:spPr>
          <a:xfrm>
            <a:off x="978000" y="1574800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CD2CCD8-4C60-47FF-A1EB-C08035289293}"/>
              </a:ext>
            </a:extLst>
          </p:cNvPr>
          <p:cNvSpPr txBox="1">
            <a:spLocks/>
          </p:cNvSpPr>
          <p:nvPr/>
        </p:nvSpPr>
        <p:spPr>
          <a:xfrm>
            <a:off x="822960" y="1426464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Elektronska faktura smatra se dostavljenom u trenutku izdavanja</a:t>
            </a:r>
          </a:p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Primalac elektronske fakture treba da prihvati ili odbije elektronsku fakturu u roku od petnaest dana od dana prijema</a:t>
            </a:r>
          </a:p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b="1" dirty="0"/>
              <a:t>Ako subjekt javnog sektora ne prihvati ili ne odbije elektronsku fakturu u ovom roku ista se smatra prihvaćenom </a:t>
            </a:r>
          </a:p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b="1" dirty="0"/>
              <a:t>Ako subjekt privatnog sektora ne prihvati ili ne odbije </a:t>
            </a:r>
            <a:r>
              <a:rPr lang="sr-Latn-RS" sz="1600" dirty="0"/>
              <a:t>elektronsku fakturu u navedenom roku biće ponovo obavešten da je elektronska faktura izdata, a ako je ne prihvati u dodatnom roku od 5 dana </a:t>
            </a:r>
            <a:r>
              <a:rPr lang="sr-Latn-RS" sz="1600" b="1" dirty="0"/>
              <a:t>smatraće se da je faktura odbijena</a:t>
            </a:r>
          </a:p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Neka otvorena pitanja:</a:t>
            </a:r>
          </a:p>
          <a:p>
            <a:pPr marL="801688" lvl="2" indent="-342900">
              <a:buFont typeface="Wingdings" panose="05000000000000000000" pitchFamily="2" charset="2"/>
              <a:buChar char="ü"/>
            </a:pPr>
            <a:r>
              <a:rPr lang="sr-Latn-RS" sz="1600" dirty="0"/>
              <a:t>Šta ako je momenat prihvatanja u narednom poreskom periodu?</a:t>
            </a:r>
          </a:p>
          <a:p>
            <a:pPr marL="801688" lvl="2" indent="-342900">
              <a:buFont typeface="Wingdings" panose="05000000000000000000" pitchFamily="2" charset="2"/>
              <a:buChar char="ü"/>
            </a:pPr>
            <a:r>
              <a:rPr lang="sr-Latn-RS" sz="1600" dirty="0"/>
              <a:t>Šta ako faktura bude odbijena u narednom poreskom periodu? </a:t>
            </a:r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b="0" dirty="0"/>
          </a:p>
          <a:p>
            <a:pPr lvl="2" indent="0">
              <a:buNone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sr-Latn-RS" sz="1600" b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15460D-5641-486B-A705-8756F32EB5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75"/>
          <a:stretch/>
        </p:blipFill>
        <p:spPr>
          <a:xfrm>
            <a:off x="7058337" y="4203248"/>
            <a:ext cx="2171823" cy="172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627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Čuvanje i stavljanje na uvid elektronskih faktura </a:t>
            </a:r>
            <a:endParaRPr lang="en-US" noProof="0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F7A719B-E8A2-43D1-BE4E-594754F8D2E1}"/>
              </a:ext>
            </a:extLst>
          </p:cNvPr>
          <p:cNvSpPr txBox="1">
            <a:spLocks/>
          </p:cNvSpPr>
          <p:nvPr/>
        </p:nvSpPr>
        <p:spPr>
          <a:xfrm>
            <a:off x="978000" y="1574800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CD2CCD8-4C60-47FF-A1EB-C08035289293}"/>
              </a:ext>
            </a:extLst>
          </p:cNvPr>
          <p:cNvSpPr txBox="1">
            <a:spLocks/>
          </p:cNvSpPr>
          <p:nvPr/>
        </p:nvSpPr>
        <p:spPr>
          <a:xfrm>
            <a:off x="822960" y="1426464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E-faktura izdata ili primljena od strane subjekta javnog sektora - trajno u SEF-u</a:t>
            </a:r>
          </a:p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E-faktura koja je izdata ili primljena od strane subjekta privatnog sektora – 10 godina u SEF-u</a:t>
            </a:r>
          </a:p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Subjekat privatnog sektora može da čuva e-fakturu u SEF-u ili u sistemu informacionog posrednika</a:t>
            </a:r>
          </a:p>
          <a:p>
            <a:pPr lvl="2" indent="0">
              <a:buNone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b="0" dirty="0"/>
          </a:p>
          <a:p>
            <a:pPr lvl="2" indent="0">
              <a:buNone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</p:spTree>
    <p:extLst>
      <p:ext uri="{BB962C8B-B14F-4D97-AF65-F5344CB8AC3E}">
        <p14:creationId xmlns:p14="http://schemas.microsoft.com/office/powerpoint/2010/main" val="15792716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noProof="0" dirty="0"/>
              <a:t>Evidentiranje obračuna PDV</a:t>
            </a:r>
            <a:endParaRPr lang="en-US" noProof="0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F7A719B-E8A2-43D1-BE4E-594754F8D2E1}"/>
              </a:ext>
            </a:extLst>
          </p:cNvPr>
          <p:cNvSpPr txBox="1">
            <a:spLocks/>
          </p:cNvSpPr>
          <p:nvPr/>
        </p:nvSpPr>
        <p:spPr>
          <a:xfrm>
            <a:off x="978000" y="1574800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CD2CCD8-4C60-47FF-A1EB-C08035289293}"/>
              </a:ext>
            </a:extLst>
          </p:cNvPr>
          <p:cNvSpPr txBox="1">
            <a:spLocks/>
          </p:cNvSpPr>
          <p:nvPr/>
        </p:nvSpPr>
        <p:spPr>
          <a:xfrm>
            <a:off x="822960" y="1426464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Zakonom je propisana i obaveza elektronskog evidentiranja obračuna PDV u SEF-u</a:t>
            </a:r>
          </a:p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Ovu obavezu ima lice koje je poreski dužnik u smislu PDV propisa (primenjuje tzv. „reverse </a:t>
            </a:r>
            <a:r>
              <a:rPr lang="sr-Latn-RS" sz="1600" dirty="0" err="1"/>
              <a:t>charge</a:t>
            </a:r>
            <a:r>
              <a:rPr lang="sr-Latn-RS" sz="1600" dirty="0"/>
              <a:t>“), osim poreskog dužnika koji je:</a:t>
            </a:r>
            <a:endParaRPr lang="sr-Latn-RS" sz="1600" b="1" i="1" dirty="0"/>
          </a:p>
          <a:p>
            <a:pPr marL="974725" lvl="2" indent="-400050">
              <a:buFont typeface="+mj-lt"/>
              <a:buAutoNum type="alphaLcPeriod"/>
            </a:pPr>
            <a:r>
              <a:rPr lang="sr-Latn-RS" sz="1600" dirty="0"/>
              <a:t>Obveznik PDV za avans/promet za koji izdaje e-fakturu </a:t>
            </a:r>
          </a:p>
          <a:p>
            <a:pPr marL="974725" lvl="2" indent="-400050">
              <a:buFont typeface="+mj-lt"/>
              <a:buAutoNum type="alphaLcPeriod"/>
            </a:pPr>
            <a:r>
              <a:rPr lang="sr-Latn-RS" sz="1600" dirty="0"/>
              <a:t>Poreski dužnik za uvoz</a:t>
            </a:r>
          </a:p>
          <a:p>
            <a:pPr marL="974725" lvl="2" indent="-400050">
              <a:buFont typeface="+mj-lt"/>
              <a:buAutoNum type="alphaLcPeriod"/>
            </a:pPr>
            <a:r>
              <a:rPr lang="sr-Latn-RS" sz="1600" dirty="0"/>
              <a:t>Obveznik PDV za avans/promet na malo za koji izdaje fiskalni račun</a:t>
            </a:r>
          </a:p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Izuzetno, obavezu elektronskog evidentiranja obračuna PDV u SEF-u ima i obveznik PDV za promet koji vrši bez naknade, za koji je poreski dužnik u skladu sa propisima o PDV, ako za taj promet ne izdaje račun u skladu sa PDV propisima</a:t>
            </a:r>
          </a:p>
          <a:p>
            <a:pPr marL="558900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Elektronsko evidentiranje obračuna PDV vrši se pojedinačno, osim za promet/avans na malo za koji ne postoji obaveza izdavanja fiskalnog računa, kada se vrši zbirno </a:t>
            </a:r>
          </a:p>
          <a:p>
            <a:pPr lvl="2" indent="0">
              <a:buNone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BBDA3E-FDF7-4E56-8DCA-AE131DC26FCD}"/>
              </a:ext>
            </a:extLst>
          </p:cNvPr>
          <p:cNvSpPr/>
          <p:nvPr/>
        </p:nvSpPr>
        <p:spPr>
          <a:xfrm>
            <a:off x="7705662" y="1426464"/>
            <a:ext cx="1679538" cy="18351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3333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noProof="0" dirty="0"/>
              <a:t>Evidentiranje obračuna PDV - primeri</a:t>
            </a:r>
            <a:endParaRPr lang="en-US" noProof="0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F7A719B-E8A2-43D1-BE4E-594754F8D2E1}"/>
              </a:ext>
            </a:extLst>
          </p:cNvPr>
          <p:cNvSpPr txBox="1">
            <a:spLocks/>
          </p:cNvSpPr>
          <p:nvPr/>
        </p:nvSpPr>
        <p:spPr>
          <a:xfrm>
            <a:off x="978000" y="1574800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CD2CCD8-4C60-47FF-A1EB-C08035289293}"/>
              </a:ext>
            </a:extLst>
          </p:cNvPr>
          <p:cNvSpPr txBox="1">
            <a:spLocks/>
          </p:cNvSpPr>
          <p:nvPr/>
        </p:nvSpPr>
        <p:spPr>
          <a:xfrm>
            <a:off x="822960" y="1426464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146E758-04BF-4641-8C67-787FFB395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984105"/>
              </p:ext>
            </p:extLst>
          </p:nvPr>
        </p:nvGraphicFramePr>
        <p:xfrm>
          <a:off x="828241" y="1034578"/>
          <a:ext cx="8099759" cy="5084799"/>
        </p:xfrm>
        <a:graphic>
          <a:graphicData uri="http://schemas.openxmlformats.org/drawingml/2006/table">
            <a:tbl>
              <a:tblPr firstRow="1" bandRow="1"/>
              <a:tblGrid>
                <a:gridCol w="1778537">
                  <a:extLst>
                    <a:ext uri="{9D8B030D-6E8A-4147-A177-3AD203B41FA5}">
                      <a16:colId xmlns:a16="http://schemas.microsoft.com/office/drawing/2014/main" val="4114151937"/>
                    </a:ext>
                  </a:extLst>
                </a:gridCol>
                <a:gridCol w="1015989">
                  <a:extLst>
                    <a:ext uri="{9D8B030D-6E8A-4147-A177-3AD203B41FA5}">
                      <a16:colId xmlns:a16="http://schemas.microsoft.com/office/drawing/2014/main" val="4159799099"/>
                    </a:ext>
                  </a:extLst>
                </a:gridCol>
                <a:gridCol w="1367245">
                  <a:extLst>
                    <a:ext uri="{9D8B030D-6E8A-4147-A177-3AD203B41FA5}">
                      <a16:colId xmlns:a16="http://schemas.microsoft.com/office/drawing/2014/main" val="3333988845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val="3973254340"/>
                    </a:ext>
                  </a:extLst>
                </a:gridCol>
                <a:gridCol w="2779748">
                  <a:extLst>
                    <a:ext uri="{9D8B030D-6E8A-4147-A177-3AD203B41FA5}">
                      <a16:colId xmlns:a16="http://schemas.microsoft.com/office/drawing/2014/main" val="240264025"/>
                    </a:ext>
                  </a:extLst>
                </a:gridCol>
              </a:tblGrid>
              <a:tr h="322905">
                <a:tc>
                  <a:txBody>
                    <a:bodyPr/>
                    <a:lstStyle/>
                    <a:p>
                      <a:pPr algn="ctr" rtl="0" fontAlgn="ctr"/>
                      <a:r>
                        <a:rPr lang="sr-Latn-RS" sz="105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Izdavalac fakture</a:t>
                      </a:r>
                    </a:p>
                  </a:txBody>
                  <a:tcPr marL="5253" marR="5253" marT="5253" marB="0" anchor="ctr">
                    <a:lnL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8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sr-Latn-RS" sz="105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Primalac fakture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8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sr-Latn-RS" sz="105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Poreski dužnik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8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sr-Latn-RS" sz="105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Obaveza evidentiranja obračuna PDV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8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sr-Latn-RS" sz="105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Napomena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7808878"/>
                  </a:ext>
                </a:extLst>
              </a:tr>
              <a:tr h="63983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sr-Latn-RS" sz="1100" kern="120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Pravno lice</a:t>
                      </a:r>
                    </a:p>
                  </a:txBody>
                  <a:tcPr marL="5253" marR="5253" marT="5253" marB="0" anchor="ctr">
                    <a:lnL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sr-Latn-RS" sz="1100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Obveznik PDV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100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Pravno lice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sr-Latn-RS" sz="1100" b="1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NE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100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Pravno lice izdaje e-fakturu.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5719742"/>
                  </a:ext>
                </a:extLst>
              </a:tr>
              <a:tr h="57736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100" kern="120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Pravno lice</a:t>
                      </a:r>
                    </a:p>
                  </a:txBody>
                  <a:tcPr marL="5253" marR="5253" marT="5253" marB="0" anchor="ctr">
                    <a:lnL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sr-Latn-RS" sz="1100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Nije obveznik PDV - privredni subjekt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100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Pravno lice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sr-Latn-RS" sz="1100" b="1" strike="noStrike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DA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100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Pravno lice ne izdaje e-fakturu i fiskalni račun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8051639"/>
                  </a:ext>
                </a:extLst>
              </a:tr>
              <a:tr h="59130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100" kern="120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Pravno lice</a:t>
                      </a:r>
                    </a:p>
                  </a:txBody>
                  <a:tcPr marL="5253" marR="5253" marT="5253" marB="0" anchor="ctr">
                    <a:lnL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sr-Latn-RS" sz="1100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Nije obveznik PDV - fizičko lice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100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Pravno lice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1" strike="noStrike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NE</a:t>
                      </a:r>
                      <a:endParaRPr lang="sr-Latn-RS" sz="1100" b="1" strike="noStrike" kern="1200" noProof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100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Pravno lice ne izdaje e-fakturu ali izdaje fiskalni račun.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117901"/>
                  </a:ext>
                </a:extLst>
              </a:tr>
              <a:tr h="64008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sr-Latn-RS" sz="1100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Obveznik PDV</a:t>
                      </a:r>
                    </a:p>
                  </a:txBody>
                  <a:tcPr marL="5253" marR="5253" marT="5253" marB="0" anchor="ctr">
                    <a:lnL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sr-Latn-RS" sz="1100" kern="120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Pravno lice</a:t>
                      </a:r>
                      <a:r>
                        <a:rPr lang="en-US" sz="1100" kern="120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r-Latn-RS" sz="1100" kern="120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obveznik PDV 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sr-Latn-RS" sz="1100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Obveznik PDV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sr-Latn-RS" sz="1100" b="1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NE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sr-Latn-RS" sz="1100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Obveznik PDV izdaje e-fakturu.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215460"/>
                  </a:ext>
                </a:extLst>
              </a:tr>
              <a:tr h="61048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sr-Latn-RS" sz="1100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Obveznik PDV</a:t>
                      </a:r>
                    </a:p>
                  </a:txBody>
                  <a:tcPr marL="5253" marR="5253" marT="5253" marB="0" anchor="ctr">
                    <a:lnL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sr-Latn-RS" sz="1100" kern="120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Pravno lice</a:t>
                      </a:r>
                      <a:r>
                        <a:rPr lang="en-US" sz="1100" kern="120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r-Latn-RS" sz="1100" kern="120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obveznik PDV 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100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Pravno lice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sr-Latn-RS" sz="1100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(npr. građevina)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100" b="1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DA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sr-Latn-RS" sz="1100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Obveznik PDV izdaje e-fakturu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701276"/>
                  </a:ext>
                </a:extLst>
              </a:tr>
              <a:tr h="69462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sr-Latn-RS" sz="1100" strike="noStrike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Strano lice nije registrovano za PDV</a:t>
                      </a:r>
                    </a:p>
                  </a:txBody>
                  <a:tcPr marL="5253" marR="5253" marT="5253" marB="0" anchor="ctr">
                    <a:lnL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sr-Latn-RS" sz="1100" kern="120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Pravno lice obveznik PDV 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100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Pravno lice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100" b="1" strike="noStrike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DA</a:t>
                      </a:r>
                      <a:endParaRPr lang="sr-Latn-RS" sz="1100" b="1" kern="1200" noProof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sr-Latn-RS" sz="1100" strike="noStrike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Strano lice ne izdaje e-fakturu za uslugu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49987"/>
                  </a:ext>
                </a:extLst>
              </a:tr>
              <a:tr h="84578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sr-Latn-RS" sz="1100" strike="noStrike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Domaće lice nije registrovano za PDV</a:t>
                      </a:r>
                    </a:p>
                  </a:txBody>
                  <a:tcPr marL="5253" marR="5253" marT="5253" marB="0" anchor="ctr">
                    <a:lnL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sr-Latn-RS" sz="1100" kern="120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Pravno lice obveznik PDV 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sr-Latn-RS" sz="1100" strike="noStrike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sr-Latn-RS" sz="1100" b="1" strike="noStrike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NE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sr-Latn-RS" sz="1100" strike="noStrike" kern="120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Ne izdaje se e-faktura</a:t>
                      </a:r>
                    </a:p>
                  </a:txBody>
                  <a:tcPr marL="5253" marR="5253" marT="5253" marB="0" anchor="ctr">
                    <a:lnL>
                      <a:noFill/>
                    </a:lnL>
                    <a:lnR w="635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3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2387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25955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AutoNum type="arabicPeriod"/>
            </a:pPr>
            <a:endParaRPr lang="sr-Latn-RS" sz="1600" b="0" dirty="0"/>
          </a:p>
          <a:p>
            <a:pPr marL="342900" indent="-342900">
              <a:buAutoNum type="arabicPeriod"/>
            </a:pPr>
            <a:endParaRPr lang="sr-Latn-RS" sz="1600" b="0" dirty="0"/>
          </a:p>
          <a:p>
            <a:pPr marL="342900" indent="-342900">
              <a:buAutoNum type="arabicPeriod"/>
            </a:pPr>
            <a:endParaRPr lang="sr-Latn-RS" sz="1600" b="0" dirty="0"/>
          </a:p>
          <a:p>
            <a:pPr marL="342900" indent="-342900">
              <a:buAutoNum type="arabicPeriod"/>
            </a:pPr>
            <a:endParaRPr lang="sr-Latn-RS" sz="1600" b="0" dirty="0"/>
          </a:p>
          <a:p>
            <a:pPr marL="342900" indent="-342900">
              <a:buAutoNum type="arabicPeriod"/>
            </a:pPr>
            <a:endParaRPr lang="sr-Latn-RS" sz="1600" b="0" dirty="0"/>
          </a:p>
          <a:p>
            <a:pPr marL="342900" indent="-342900">
              <a:buAutoNum type="arabicPeriod"/>
            </a:pPr>
            <a:endParaRPr lang="sr-Latn-RS" sz="1600" b="0" dirty="0"/>
          </a:p>
          <a:p>
            <a:pPr marL="342900" indent="-342900">
              <a:buAutoNum type="arabicPeriod"/>
            </a:pPr>
            <a:endParaRPr lang="sr-Latn-RS" sz="1600" b="0" dirty="0"/>
          </a:p>
          <a:p>
            <a:r>
              <a:rPr lang="sr-Latn-RS" sz="1600" b="0" dirty="0"/>
              <a:t>Neposredan pristup:				Posredan pristup:</a:t>
            </a:r>
          </a:p>
          <a:p>
            <a:pPr marL="342900" indent="-342900">
              <a:buAutoNum type="arabicPeriod"/>
            </a:pPr>
            <a:r>
              <a:rPr lang="sr-Latn-RS" sz="1600" b="0" dirty="0"/>
              <a:t>Putem korisničkog interfejsa			1. Informacioni posrednici</a:t>
            </a:r>
          </a:p>
          <a:p>
            <a:pPr marL="342900" indent="-342900">
              <a:buAutoNum type="arabicPeriod"/>
            </a:pPr>
            <a:r>
              <a:rPr lang="sr-Latn-RS" sz="1600" b="0" dirty="0"/>
              <a:t>Putem API-ja					2. Način pristupa zavisi od I.P.</a:t>
            </a:r>
            <a:endParaRPr lang="sr-Latn-RS" b="0" dirty="0"/>
          </a:p>
          <a:p>
            <a:endParaRPr lang="sr-Latn-RS" sz="1600" b="0" dirty="0"/>
          </a:p>
          <a:p>
            <a:pPr marL="342900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Registraciju pristupa SEF-u vrši zakonski zastupnik subjekta, </a:t>
            </a:r>
            <a:r>
              <a:rPr lang="sr-Latn-RS" sz="1600" u="sng" dirty="0"/>
              <a:t>pomoću kvalifikovanog elektronskog sertifikata </a:t>
            </a:r>
            <a:r>
              <a:rPr lang="sr-Latn-RS" sz="1600" dirty="0"/>
              <a:t>ili putem </a:t>
            </a:r>
            <a:r>
              <a:rPr lang="sr-Latn-RS" sz="1600" u="sng" dirty="0" err="1"/>
              <a:t>dvofaktorske</a:t>
            </a:r>
            <a:r>
              <a:rPr lang="sr-Latn-RS" sz="1600" u="sng" dirty="0"/>
              <a:t> </a:t>
            </a:r>
            <a:r>
              <a:rPr lang="sr-Latn-RS" sz="1600" u="sng" dirty="0" err="1"/>
              <a:t>autentikacije</a:t>
            </a:r>
            <a:r>
              <a:rPr lang="sr-Latn-RS" sz="1600" dirty="0"/>
              <a:t> </a:t>
            </a:r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Korišćenje SEF</a:t>
            </a:r>
            <a:endParaRPr lang="en-US" noProof="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F3B8109-4C26-4455-A134-A5F202B0DF04}"/>
              </a:ext>
            </a:extLst>
          </p:cNvPr>
          <p:cNvGrpSpPr/>
          <p:nvPr/>
        </p:nvGrpSpPr>
        <p:grpSpPr>
          <a:xfrm>
            <a:off x="3262745" y="1063691"/>
            <a:ext cx="2765569" cy="2117916"/>
            <a:chOff x="3404033" y="1542043"/>
            <a:chExt cx="2842490" cy="168931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FC4AFC8-C179-4B6D-9AE9-2DD91EE36779}"/>
                </a:ext>
              </a:extLst>
            </p:cNvPr>
            <p:cNvGrpSpPr/>
            <p:nvPr/>
          </p:nvGrpSpPr>
          <p:grpSpPr>
            <a:xfrm>
              <a:off x="3404033" y="1542043"/>
              <a:ext cx="2842490" cy="1689318"/>
              <a:chOff x="4919249" y="4369949"/>
              <a:chExt cx="711200" cy="476333"/>
            </a:xfrm>
          </p:grpSpPr>
          <p:sp>
            <p:nvSpPr>
              <p:cNvPr id="7" name="object 55">
                <a:extLst>
                  <a:ext uri="{FF2B5EF4-FFF2-40B4-BE49-F238E27FC236}">
                    <a16:creationId xmlns:a16="http://schemas.microsoft.com/office/drawing/2014/main" id="{5FB8DC16-C3DA-49A5-9789-BDCE4B538D8E}"/>
                  </a:ext>
                </a:extLst>
              </p:cNvPr>
              <p:cNvSpPr/>
              <p:nvPr/>
            </p:nvSpPr>
            <p:spPr>
              <a:xfrm>
                <a:off x="4995455" y="4687449"/>
                <a:ext cx="5588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558800">
                    <a:moveTo>
                      <a:pt x="0" y="0"/>
                    </a:moveTo>
                    <a:lnTo>
                      <a:pt x="558800" y="0"/>
                    </a:lnTo>
                  </a:path>
                </a:pathLst>
              </a:custGeom>
              <a:ln w="38100">
                <a:solidFill>
                  <a:srgbClr val="00469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56">
                <a:extLst>
                  <a:ext uri="{FF2B5EF4-FFF2-40B4-BE49-F238E27FC236}">
                    <a16:creationId xmlns:a16="http://schemas.microsoft.com/office/drawing/2014/main" id="{904D9A79-B245-4359-B82D-E48BF659F1CF}"/>
                  </a:ext>
                </a:extLst>
              </p:cNvPr>
              <p:cNvSpPr/>
              <p:nvPr/>
            </p:nvSpPr>
            <p:spPr>
              <a:xfrm>
                <a:off x="5014505" y="4388999"/>
                <a:ext cx="0" cy="279400"/>
              </a:xfrm>
              <a:custGeom>
                <a:avLst/>
                <a:gdLst/>
                <a:ahLst/>
                <a:cxnLst/>
                <a:rect l="l" t="t" r="r" b="b"/>
                <a:pathLst>
                  <a:path h="279400">
                    <a:moveTo>
                      <a:pt x="0" y="0"/>
                    </a:moveTo>
                    <a:lnTo>
                      <a:pt x="0" y="279400"/>
                    </a:lnTo>
                  </a:path>
                </a:pathLst>
              </a:custGeom>
              <a:ln w="38100">
                <a:solidFill>
                  <a:srgbClr val="00469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57">
                <a:extLst>
                  <a:ext uri="{FF2B5EF4-FFF2-40B4-BE49-F238E27FC236}">
                    <a16:creationId xmlns:a16="http://schemas.microsoft.com/office/drawing/2014/main" id="{C75DB61E-C8CD-44A1-AFFF-7157D71A7889}"/>
                  </a:ext>
                </a:extLst>
              </p:cNvPr>
              <p:cNvSpPr/>
              <p:nvPr/>
            </p:nvSpPr>
            <p:spPr>
              <a:xfrm>
                <a:off x="4995455" y="4369949"/>
                <a:ext cx="5588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558800">
                    <a:moveTo>
                      <a:pt x="0" y="0"/>
                    </a:moveTo>
                    <a:lnTo>
                      <a:pt x="558800" y="0"/>
                    </a:lnTo>
                  </a:path>
                </a:pathLst>
              </a:custGeom>
              <a:ln w="38100">
                <a:solidFill>
                  <a:srgbClr val="00469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" name="object 58">
                <a:extLst>
                  <a:ext uri="{FF2B5EF4-FFF2-40B4-BE49-F238E27FC236}">
                    <a16:creationId xmlns:a16="http://schemas.microsoft.com/office/drawing/2014/main" id="{9C214C01-31A4-4F09-BC4A-EA1EA66E86A9}"/>
                  </a:ext>
                </a:extLst>
              </p:cNvPr>
              <p:cNvSpPr/>
              <p:nvPr/>
            </p:nvSpPr>
            <p:spPr>
              <a:xfrm>
                <a:off x="5535205" y="4389087"/>
                <a:ext cx="0" cy="279400"/>
              </a:xfrm>
              <a:custGeom>
                <a:avLst/>
                <a:gdLst/>
                <a:ahLst/>
                <a:cxnLst/>
                <a:rect l="l" t="t" r="r" b="b"/>
                <a:pathLst>
                  <a:path h="279400">
                    <a:moveTo>
                      <a:pt x="0" y="0"/>
                    </a:moveTo>
                    <a:lnTo>
                      <a:pt x="0" y="279400"/>
                    </a:lnTo>
                  </a:path>
                </a:pathLst>
              </a:custGeom>
              <a:ln w="38100">
                <a:solidFill>
                  <a:srgbClr val="00469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59">
                <a:extLst>
                  <a:ext uri="{FF2B5EF4-FFF2-40B4-BE49-F238E27FC236}">
                    <a16:creationId xmlns:a16="http://schemas.microsoft.com/office/drawing/2014/main" id="{1B42EC89-4224-457F-9605-5651DE6B54C6}"/>
                  </a:ext>
                </a:extLst>
              </p:cNvPr>
              <p:cNvSpPr/>
              <p:nvPr/>
            </p:nvSpPr>
            <p:spPr>
              <a:xfrm>
                <a:off x="4919249" y="4731982"/>
                <a:ext cx="711200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711200" h="114300">
                    <a:moveTo>
                      <a:pt x="635000" y="0"/>
                    </a:moveTo>
                    <a:lnTo>
                      <a:pt x="76200" y="0"/>
                    </a:lnTo>
                    <a:lnTo>
                      <a:pt x="0" y="76200"/>
                    </a:lnTo>
                    <a:lnTo>
                      <a:pt x="0" y="114300"/>
                    </a:lnTo>
                    <a:lnTo>
                      <a:pt x="711200" y="114300"/>
                    </a:lnTo>
                    <a:lnTo>
                      <a:pt x="711200" y="76200"/>
                    </a:lnTo>
                    <a:lnTo>
                      <a:pt x="35928" y="76200"/>
                    </a:lnTo>
                    <a:lnTo>
                      <a:pt x="86728" y="25400"/>
                    </a:lnTo>
                    <a:lnTo>
                      <a:pt x="660400" y="25400"/>
                    </a:lnTo>
                    <a:lnTo>
                      <a:pt x="635000" y="0"/>
                    </a:lnTo>
                    <a:close/>
                  </a:path>
                  <a:path w="711200" h="114300">
                    <a:moveTo>
                      <a:pt x="660400" y="25400"/>
                    </a:moveTo>
                    <a:lnTo>
                      <a:pt x="624484" y="25400"/>
                    </a:lnTo>
                    <a:lnTo>
                      <a:pt x="675284" y="76200"/>
                    </a:lnTo>
                    <a:lnTo>
                      <a:pt x="711200" y="76200"/>
                    </a:lnTo>
                    <a:lnTo>
                      <a:pt x="660400" y="25400"/>
                    </a:lnTo>
                    <a:close/>
                  </a:path>
                </a:pathLst>
              </a:custGeom>
              <a:solidFill>
                <a:srgbClr val="00338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A578C01-7D29-4B91-AB67-49FD53AEA849}"/>
                </a:ext>
              </a:extLst>
            </p:cNvPr>
            <p:cNvSpPr txBox="1"/>
            <p:nvPr/>
          </p:nvSpPr>
          <p:spPr>
            <a:xfrm>
              <a:off x="3995198" y="1648271"/>
              <a:ext cx="1660161" cy="914400"/>
            </a:xfrm>
            <a:prstGeom prst="rect">
              <a:avLst/>
            </a:prstGeom>
            <a:noFill/>
          </p:spPr>
          <p:txBody>
            <a:bodyPr wrap="square" lIns="54610" tIns="54610" rIns="54610" bIns="54610" rtlCol="0"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sr-Latn-RS" dirty="0">
                  <a:solidFill>
                    <a:schemeClr val="tx2"/>
                  </a:solidFill>
                </a:rPr>
                <a:t>Sistem elektronskog fakturisanja</a:t>
              </a:r>
            </a:p>
            <a:p>
              <a:pPr algn="ctr">
                <a:spcAft>
                  <a:spcPts val="600"/>
                </a:spcAft>
              </a:pPr>
              <a:r>
                <a:rPr lang="sr-Latn-RS" dirty="0">
                  <a:solidFill>
                    <a:schemeClr val="tx2"/>
                  </a:solidFill>
                </a:rPr>
                <a:t>(C.I.P.)</a:t>
              </a:r>
              <a:endParaRPr lang="en-US" dirty="0" err="1">
                <a:solidFill>
                  <a:schemeClr val="tx2"/>
                </a:solidFill>
              </a:endParaRPr>
            </a:p>
          </p:txBody>
        </p:sp>
      </p:grp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6940B44A-196C-453D-BDCF-D435C5BCE8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13" y="2386702"/>
            <a:ext cx="1394519" cy="1166804"/>
          </a:xfrm>
          <a:prstGeom prst="rect">
            <a:avLst/>
          </a:prstGeom>
        </p:spPr>
      </p:pic>
      <p:pic>
        <p:nvPicPr>
          <p:cNvPr id="15" name="Picture 14" descr="A picture containing suit&#10;&#10;Description automatically generated">
            <a:extLst>
              <a:ext uri="{FF2B5EF4-FFF2-40B4-BE49-F238E27FC236}">
                <a16:creationId xmlns:a16="http://schemas.microsoft.com/office/drawing/2014/main" id="{7B4763C5-0952-42C2-9C4F-DA69592AC1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376" y="2183501"/>
            <a:ext cx="1768102" cy="137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9672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noProof="0" dirty="0"/>
              <a:t>Informacioni posrednik</a:t>
            </a:r>
            <a:endParaRPr lang="en-US" noProof="0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F7A719B-E8A2-43D1-BE4E-594754F8D2E1}"/>
              </a:ext>
            </a:extLst>
          </p:cNvPr>
          <p:cNvSpPr txBox="1">
            <a:spLocks/>
          </p:cNvSpPr>
          <p:nvPr/>
        </p:nvSpPr>
        <p:spPr>
          <a:xfrm>
            <a:off x="978000" y="1574800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CD2CCD8-4C60-47FF-A1EB-C08035289293}"/>
              </a:ext>
            </a:extLst>
          </p:cNvPr>
          <p:cNvSpPr txBox="1">
            <a:spLocks/>
          </p:cNvSpPr>
          <p:nvPr/>
        </p:nvSpPr>
        <p:spPr>
          <a:xfrm>
            <a:off x="822960" y="1426464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Zakon o elektronskom fakturisanju uvodi novi termin: </a:t>
            </a:r>
            <a:r>
              <a:rPr lang="sr-Latn-RS" sz="1600" b="1" dirty="0"/>
              <a:t>informacioni posrednik:</a:t>
            </a:r>
          </a:p>
          <a:p>
            <a:pPr marL="702900" lvl="4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Pravno lice koga može angažovati (u skladu sa ugovorom):</a:t>
            </a:r>
          </a:p>
          <a:p>
            <a:pPr marL="1062900" lvl="6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Subjekt javnog sektora - za usluge izdavanja, evidentiranja, obrade, slanja i primanja elektronskih faktura i prateće dokumentacije</a:t>
            </a:r>
          </a:p>
          <a:p>
            <a:pPr marL="1062900" lvl="6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Subjekt privatnog sektora / dobrovoljni korisnik SEF - za usluge izdavanja, evidentiranja, obrade, slanja, primanja i </a:t>
            </a:r>
            <a:r>
              <a:rPr lang="sr-Latn-RS" sz="1600" u="sng" dirty="0"/>
              <a:t>čuvanja</a:t>
            </a:r>
            <a:r>
              <a:rPr lang="sr-Latn-RS" sz="1600" dirty="0"/>
              <a:t> elektronskih faktura i prateće dokumentacije</a:t>
            </a:r>
          </a:p>
          <a:p>
            <a:pPr marL="342900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Neophodno dobijanje saglasnosti Ministarstva Finansija</a:t>
            </a:r>
          </a:p>
          <a:p>
            <a:pPr marL="702900" lvl="4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Propisani su uslovi koji moraju biti ispunjeni za obavljanje poslova</a:t>
            </a:r>
          </a:p>
          <a:p>
            <a:pPr marL="342900" lvl="2" indent="-342900">
              <a:buFont typeface="Wingdings" panose="05000000000000000000" pitchFamily="2" charset="2"/>
              <a:buChar char="§"/>
            </a:pPr>
            <a:r>
              <a:rPr lang="sr-Latn-RS" sz="1600" dirty="0"/>
              <a:t>Na dan 22. marta 2022. godine, nijedan informacioni posrednik još uvek nije registrovan </a:t>
            </a:r>
          </a:p>
          <a:p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pic>
        <p:nvPicPr>
          <p:cNvPr id="7" name="Picture 6" descr="A group of people sitting at a table with laptops&#10;&#10;Description automatically generated with low confidence">
            <a:extLst>
              <a:ext uri="{FF2B5EF4-FFF2-40B4-BE49-F238E27FC236}">
                <a16:creationId xmlns:a16="http://schemas.microsoft.com/office/drawing/2014/main" id="{A940DD77-04DF-47F0-B25B-1D2C589C07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739" y="4305692"/>
            <a:ext cx="2414021" cy="179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0386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pPr lvl="2" indent="0">
              <a:buNone/>
            </a:pPr>
            <a:endParaRPr lang="sr-Latn-RS" sz="160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noProof="0" dirty="0"/>
              <a:t>Odnos sa drugim propisima</a:t>
            </a:r>
            <a:endParaRPr lang="en-US" noProof="0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F7A719B-E8A2-43D1-BE4E-594754F8D2E1}"/>
              </a:ext>
            </a:extLst>
          </p:cNvPr>
          <p:cNvSpPr txBox="1">
            <a:spLocks/>
          </p:cNvSpPr>
          <p:nvPr/>
        </p:nvSpPr>
        <p:spPr>
          <a:xfrm>
            <a:off x="978000" y="1574800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342900" indent="-342900">
              <a:buFontTx/>
              <a:buAutoNum type="arabicPeriod"/>
            </a:pPr>
            <a:endParaRPr lang="sr-Latn-RS" sz="1600" b="0" dirty="0"/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CD2CCD8-4C60-47FF-A1EB-C08035289293}"/>
              </a:ext>
            </a:extLst>
          </p:cNvPr>
          <p:cNvSpPr txBox="1">
            <a:spLocks/>
          </p:cNvSpPr>
          <p:nvPr/>
        </p:nvSpPr>
        <p:spPr>
          <a:xfrm>
            <a:off x="822960" y="1426464"/>
            <a:ext cx="8254800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7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1600" dirty="0"/>
              <a:t>PDV propisi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r-Latn-RS" sz="1600" b="0" dirty="0"/>
              <a:t>Propisi o elektronskom fakturisanju ne utiču na primenu PDV propisa 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r-Latn-RS" sz="1600" b="0" dirty="0"/>
              <a:t>Očekivana dalja izmena PDV propisa i propisa o elektronskom fakturisanju u cilju dalje integracije (npr. odredbe PDV propisa koje uređuju elektronsko fakturisanje, koje referišu na pisane dokumente i obaveštenja i odredbe propisa o elektronskom fakturisanju u delu koji se odnosi na sadržaj faktura)</a:t>
            </a:r>
          </a:p>
          <a:p>
            <a:r>
              <a:rPr lang="sr-Latn-RS" sz="1600" dirty="0">
                <a:ea typeface="Calibri" panose="020F0502020204030204" pitchFamily="34" charset="0"/>
              </a:rPr>
              <a:t>Propisi o računovodstvu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r-Latn-RS" sz="1600" b="0" dirty="0"/>
              <a:t>Propisi o elektronskom fakturisanju ne utiču na primenu odredaba računovodstvenih propisa koje uređuju računovodstvenu ispravu osim odredaba člana 9. stav 3. i člana 64. stav 3. Zakona o računovodstvu koje su prestale da važe danom stupanja na snagu Zakona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r-Latn-RS" sz="1600" b="0" dirty="0"/>
              <a:t>Dodatna usklađivanja zakona se mogu očekivati (npr. identifikaciona oznaka…)</a:t>
            </a:r>
          </a:p>
          <a:p>
            <a:r>
              <a:rPr lang="sr-Latn-RS" sz="1600" dirty="0"/>
              <a:t>Propisi o trgovini</a:t>
            </a:r>
            <a:endParaRPr lang="sr-Latn-RS" sz="1600" b="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r-Latn-RS" sz="1600" b="0" dirty="0"/>
              <a:t>Relevantni propisi ne prepoznaju elektronsku otpremnicu</a:t>
            </a:r>
          </a:p>
          <a:p>
            <a:pPr marL="501750" lvl="2" indent="-285750">
              <a:buFont typeface="Arial" panose="020B0604020202020204" pitchFamily="34" charset="0"/>
              <a:buChar char="•"/>
            </a:pPr>
            <a:endParaRPr lang="sr-Latn-RS" sz="1600" dirty="0"/>
          </a:p>
          <a:p>
            <a:endParaRPr lang="sr-Latn-R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b="0" dirty="0"/>
          </a:p>
          <a:p>
            <a:endParaRPr lang="en-GB" sz="1600" b="0" dirty="0"/>
          </a:p>
        </p:txBody>
      </p:sp>
    </p:spTree>
    <p:extLst>
      <p:ext uri="{BB962C8B-B14F-4D97-AF65-F5344CB8AC3E}">
        <p14:creationId xmlns:p14="http://schemas.microsoft.com/office/powerpoint/2010/main" val="32392326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AA6969-890B-4140-A106-734B93331F49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0349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en-US" sz="9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FB39E7-5324-428C-A244-0699227686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593" y="0"/>
            <a:ext cx="6858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24DCF17-8992-4FCF-AAAB-53F030019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636" y="2130520"/>
            <a:ext cx="4500994" cy="2596960"/>
          </a:xfrm>
        </p:spPr>
        <p:txBody>
          <a:bodyPr/>
          <a:lstStyle/>
          <a:p>
            <a:pPr algn="ctr"/>
            <a:r>
              <a:rPr lang="sr-Latn-RS" sz="11000" dirty="0"/>
              <a:t>Pitanja?</a:t>
            </a:r>
            <a:endParaRPr lang="en-US" sz="11000" dirty="0"/>
          </a:p>
        </p:txBody>
      </p:sp>
    </p:spTree>
    <p:extLst>
      <p:ext uri="{BB962C8B-B14F-4D97-AF65-F5344CB8AC3E}">
        <p14:creationId xmlns:p14="http://schemas.microsoft.com/office/powerpoint/2010/main" val="36542730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3166" y="2073513"/>
            <a:ext cx="6708000" cy="3510000"/>
          </a:xfrm>
        </p:spPr>
        <p:txBody>
          <a:bodyPr/>
          <a:lstStyle/>
          <a:p>
            <a:r>
              <a:rPr lang="sr-Latn-RS" noProof="0" dirty="0"/>
              <a:t>Hvala na pažnji!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642821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1716000" y="4795360"/>
            <a:ext cx="2612716" cy="119064"/>
          </a:xfrm>
        </p:spPr>
        <p:txBody>
          <a:bodyPr/>
          <a:lstStyle/>
          <a:p>
            <a:r>
              <a:rPr lang="en-GB" dirty="0"/>
              <a:t>kpmg.com/socialmedia</a:t>
            </a:r>
          </a:p>
        </p:txBody>
      </p:sp>
      <p:sp>
        <p:nvSpPr>
          <p:cNvPr id="10" name="Text Placeholder 3"/>
          <p:cNvSpPr>
            <a:spLocks noGrp="1"/>
          </p:cNvSpPr>
          <p:nvPr/>
        </p:nvSpPr>
        <p:spPr bwMode="gray">
          <a:xfrm>
            <a:off x="1716000" y="5029871"/>
            <a:ext cx="6811055" cy="15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lIns="0" tIns="0" rIns="0" bIns="0" rtlCol="0" anchor="b">
            <a:noAutofit/>
          </a:bodyPr>
          <a:lstStyle>
            <a:lvl1pPr marL="0" indent="0" algn="l" defTabSz="495244" rtl="0" eaLnBrk="1" latinLnBrk="0" hangingPunct="1">
              <a:spcBef>
                <a:spcPts val="0"/>
              </a:spcBef>
              <a:spcAft>
                <a:spcPts val="650"/>
              </a:spcAft>
              <a:buFontTx/>
              <a:buNone/>
              <a:defRPr lang="en-US" sz="1083" b="0" i="0" kern="1200" noProof="0" dirty="0" smtClean="0">
                <a:solidFill>
                  <a:srgbClr val="00338D"/>
                </a:solidFill>
                <a:latin typeface="Univers for KPMG"/>
                <a:ea typeface="+mn-ea"/>
                <a:cs typeface="Univers for KPMG"/>
              </a:defRPr>
            </a:lvl1pPr>
            <a:lvl2pPr marL="0" indent="0" algn="l" defTabSz="495244" rtl="0" eaLnBrk="1" latinLnBrk="0" hangingPunct="1">
              <a:spcBef>
                <a:spcPts val="0"/>
              </a:spcBef>
              <a:spcAft>
                <a:spcPts val="650"/>
              </a:spcAft>
              <a:buFontTx/>
              <a:buNone/>
              <a:defRPr sz="1101" kern="1200">
                <a:solidFill>
                  <a:srgbClr val="00338D"/>
                </a:solidFill>
                <a:latin typeface="Univers for KPMG Light" panose="020B0403020202020204" pitchFamily="34" charset="0"/>
                <a:ea typeface="+mn-ea"/>
                <a:cs typeface="Univers for KPMG Light" panose="020B0403020202020204" pitchFamily="34" charset="0"/>
              </a:defRPr>
            </a:lvl2pPr>
            <a:lvl3pPr marL="307051" indent="-283440" algn="l" defTabSz="495244" rtl="0" eaLnBrk="1" latinLnBrk="0" hangingPunct="1">
              <a:spcBef>
                <a:spcPts val="0"/>
              </a:spcBef>
              <a:spcAft>
                <a:spcPts val="599"/>
              </a:spcAft>
              <a:buFont typeface="Univers for KPMG Light" panose="020B0403020202020204" pitchFamily="34" charset="0"/>
              <a:buChar char="—"/>
              <a:defRPr sz="1101" kern="1200">
                <a:solidFill>
                  <a:srgbClr val="00338D"/>
                </a:solidFill>
                <a:latin typeface="Univers for KPMG Light" panose="020B0403020202020204" pitchFamily="34" charset="0"/>
                <a:ea typeface="+mn-ea"/>
                <a:cs typeface="Univers for KPMG Light" panose="020B0403020202020204" pitchFamily="34" charset="0"/>
              </a:defRPr>
            </a:lvl3pPr>
            <a:lvl4pPr marL="571451" indent="-228582" algn="l" defTabSz="558870" rtl="0" eaLnBrk="1" latinLnBrk="0" hangingPunct="1">
              <a:spcBef>
                <a:spcPts val="0"/>
              </a:spcBef>
              <a:spcAft>
                <a:spcPts val="599"/>
              </a:spcAft>
              <a:buFont typeface="Univers for KPMG Light" panose="020B0403020202020204" pitchFamily="34" charset="0"/>
              <a:buChar char="-"/>
              <a:defRPr sz="1101" kern="1200">
                <a:solidFill>
                  <a:srgbClr val="00338D"/>
                </a:solidFill>
                <a:latin typeface="Univers for KPMG Light" panose="020B0403020202020204" pitchFamily="34" charset="0"/>
                <a:ea typeface="+mn-ea"/>
                <a:cs typeface="Univers for KPMG Light" panose="020B0403020202020204" pitchFamily="34" charset="0"/>
              </a:defRPr>
            </a:lvl4pPr>
            <a:lvl5pPr marL="914324" indent="-282552" algn="l" defTabSz="495244" rtl="0" eaLnBrk="1" latinLnBrk="0" hangingPunct="1">
              <a:spcBef>
                <a:spcPts val="0"/>
              </a:spcBef>
              <a:spcAft>
                <a:spcPts val="599"/>
              </a:spcAft>
              <a:buFont typeface="Univers for KPMG Light" panose="020B0403020202020204" pitchFamily="34" charset="0"/>
              <a:buChar char="—"/>
              <a:defRPr lang="en-US" sz="1101" kern="1200" dirty="0">
                <a:solidFill>
                  <a:srgbClr val="00338D"/>
                </a:solidFill>
                <a:latin typeface="Univers for KPMG Light" panose="020B0403020202020204" pitchFamily="34" charset="0"/>
                <a:ea typeface="+mn-ea"/>
                <a:cs typeface="Univers for KPMG Light" panose="020B0403020202020204" pitchFamily="34" charset="0"/>
              </a:defRPr>
            </a:lvl5pPr>
            <a:lvl6pPr marL="1142905" indent="-228582" algn="l" defTabSz="495244" rtl="0" eaLnBrk="1" latinLnBrk="0" hangingPunct="1">
              <a:spcBef>
                <a:spcPts val="0"/>
              </a:spcBef>
              <a:spcAft>
                <a:spcPts val="599"/>
              </a:spcAft>
              <a:buFont typeface="Univers for KPMG Light" panose="020B0403020202020204" pitchFamily="34" charset="0"/>
              <a:buChar char="-"/>
              <a:tabLst>
                <a:tab pos="1142905" algn="l"/>
              </a:tabLst>
              <a:defRPr lang="en-US" sz="1101" kern="1200" dirty="0" smtClean="0">
                <a:solidFill>
                  <a:srgbClr val="00338D"/>
                </a:solidFill>
                <a:latin typeface="Univers for KPMG Light" panose="020B0403020202020204" pitchFamily="34" charset="0"/>
                <a:ea typeface="+mn-ea"/>
                <a:cs typeface="+mn-cs"/>
              </a:defRPr>
            </a:lvl6pPr>
            <a:lvl7pPr marL="1428631" indent="-282552" algn="l" defTabSz="495244" rtl="0" eaLnBrk="1" latinLnBrk="0" hangingPunct="1">
              <a:spcBef>
                <a:spcPts val="0"/>
              </a:spcBef>
              <a:spcAft>
                <a:spcPts val="599"/>
              </a:spcAft>
              <a:buFont typeface="Univers for KPMG Light" panose="020B0403020202020204" pitchFamily="34" charset="0"/>
              <a:buChar char="—"/>
              <a:defRPr lang="en-US" sz="1101" kern="1200" dirty="0" smtClean="0">
                <a:solidFill>
                  <a:srgbClr val="00338D"/>
                </a:solidFill>
                <a:latin typeface="Univers for KPMG Light" panose="020B0403020202020204" pitchFamily="34" charset="0"/>
                <a:ea typeface="+mn-ea"/>
                <a:cs typeface="+mn-cs"/>
              </a:defRPr>
            </a:lvl7pPr>
            <a:lvl8pPr marL="1657211" indent="-228582" algn="l" defTabSz="495244" rtl="0" eaLnBrk="1" latinLnBrk="0" hangingPunct="1">
              <a:spcBef>
                <a:spcPts val="0"/>
              </a:spcBef>
              <a:spcAft>
                <a:spcPts val="599"/>
              </a:spcAft>
              <a:buFont typeface="Univers for KPMG Light" panose="020B0403020202020204" pitchFamily="34" charset="0"/>
              <a:buChar char="-"/>
              <a:defRPr lang="en-US" sz="1101" kern="1200" dirty="0" smtClean="0">
                <a:solidFill>
                  <a:srgbClr val="00338D"/>
                </a:solidFill>
                <a:latin typeface="Univers for KPMG Light" panose="020B0403020202020204" pitchFamily="34" charset="0"/>
                <a:ea typeface="+mn-ea"/>
                <a:cs typeface="+mn-cs"/>
              </a:defRPr>
            </a:lvl8pPr>
            <a:lvl9pPr marL="4209568" indent="-247622" algn="l" defTabSz="495244" rtl="0" eaLnBrk="1" latinLnBrk="0" hangingPunct="1">
              <a:spcBef>
                <a:spcPct val="20000"/>
              </a:spcBef>
              <a:buFont typeface="Arial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914400">
              <a:spcAft>
                <a:spcPts val="0"/>
              </a:spcAft>
              <a:defRPr/>
            </a:pPr>
            <a:endParaRPr lang="sr-Latn-RS" sz="831" dirty="0">
              <a:solidFill>
                <a:schemeClr val="bg1">
                  <a:lumMod val="65000"/>
                </a:schemeClr>
              </a:solidFill>
              <a:latin typeface="Univers for KPMG" panose="020B0603020202020204" pitchFamily="34" charset="0"/>
              <a:cs typeface="+mn-cs"/>
            </a:endParaRPr>
          </a:p>
          <a:p>
            <a:pPr algn="just" defTabSz="914400">
              <a:spcAft>
                <a:spcPts val="0"/>
              </a:spcAft>
              <a:defRPr/>
            </a:pPr>
            <a:endParaRPr lang="sr-Latn-RS" sz="831" dirty="0">
              <a:solidFill>
                <a:schemeClr val="bg1">
                  <a:lumMod val="65000"/>
                </a:schemeClr>
              </a:solidFill>
              <a:latin typeface="Univers for KPMG" panose="020B0603020202020204" pitchFamily="34" charset="0"/>
              <a:cs typeface="+mn-cs"/>
            </a:endParaRPr>
          </a:p>
          <a:p>
            <a:pPr algn="just" defTabSz="914400">
              <a:spcAft>
                <a:spcPts val="0"/>
              </a:spcAft>
              <a:defRPr/>
            </a:pPr>
            <a:r>
              <a:rPr lang="sr-Latn-RS" sz="831" dirty="0">
                <a:solidFill>
                  <a:schemeClr val="bg1">
                    <a:lumMod val="65000"/>
                  </a:schemeClr>
                </a:solidFill>
                <a:latin typeface="Univers for KPMG" panose="020B0603020202020204" pitchFamily="34" charset="0"/>
                <a:cs typeface="+mn-cs"/>
              </a:rPr>
              <a:t>Informacije sadržane u ovom dokumentu su opšte prirode i nisu namenjene okolnostima određenog pojedinca ili pravnog lica. Iako nastojimo da pružimo tačne i pravovremene informacije, ne možemo garantovati da su te informacije tačne onda kada su primljene niti da će ostati tačne u budućnosti. Ne bi trebalo postupati na osnovu takvih informacija bez prethodnog odgovarajućeg stručnog saveta datog nakon detaljnog ispitivanja određene situacije.</a:t>
            </a:r>
          </a:p>
          <a:p>
            <a:pPr algn="just" defTabSz="914400">
              <a:spcAft>
                <a:spcPts val="0"/>
              </a:spcAft>
              <a:defRPr/>
            </a:pPr>
            <a:endParaRPr lang="sr-Latn-RS" sz="831" dirty="0">
              <a:solidFill>
                <a:schemeClr val="bg1">
                  <a:lumMod val="65000"/>
                </a:schemeClr>
              </a:solidFill>
              <a:latin typeface="Univers for KPMG" panose="020B0603020202020204" pitchFamily="34" charset="0"/>
              <a:cs typeface="+mn-cs"/>
            </a:endParaRPr>
          </a:p>
          <a:p>
            <a:pPr algn="just" defTabSz="914400">
              <a:spcAft>
                <a:spcPts val="0"/>
              </a:spcAft>
              <a:defRPr/>
            </a:pPr>
            <a:endParaRPr lang="sr-Latn-RS" sz="831" dirty="0">
              <a:solidFill>
                <a:schemeClr val="bg1">
                  <a:lumMod val="65000"/>
                </a:schemeClr>
              </a:solidFill>
              <a:latin typeface="Univers for KPMG" panose="020B0603020202020204" pitchFamily="34" charset="0"/>
              <a:cs typeface="+mn-cs"/>
            </a:endParaRPr>
          </a:p>
          <a:p>
            <a:pPr algn="just" defTabSz="914400">
              <a:spcAft>
                <a:spcPts val="0"/>
              </a:spcAft>
              <a:defRPr/>
            </a:pPr>
            <a:r>
              <a:rPr lang="sr-Latn-RS" sz="831" dirty="0">
                <a:solidFill>
                  <a:schemeClr val="bg1">
                    <a:lumMod val="65000"/>
                  </a:schemeClr>
                </a:solidFill>
                <a:latin typeface="Univers for KPMG" panose="020B0603020202020204" pitchFamily="34" charset="0"/>
                <a:cs typeface="+mn-cs"/>
              </a:rPr>
              <a:t>© 2022 KPMG d.o.o. Beograd, srpsko društvo s ograničenom odgovornošću i firma članica KPMG globalne organizacije nezavisnih firmi članica povezanih sa KPMG International Limited, privatnim engleskim društvom ograničenim garancijom. Sva prava zaštićena. </a:t>
            </a:r>
            <a:endParaRPr lang="en-US" sz="831" dirty="0">
              <a:solidFill>
                <a:schemeClr val="bg1">
                  <a:lumMod val="65000"/>
                </a:schemeClr>
              </a:solidFill>
              <a:latin typeface="Univers for KPMG" panose="020B0603020202020204" pitchFamily="34" charset="0"/>
              <a:cs typeface="+mn-cs"/>
            </a:endParaRPr>
          </a:p>
          <a:p>
            <a:pPr algn="just" defTabSz="914400">
              <a:spcAft>
                <a:spcPts val="0"/>
              </a:spcAft>
              <a:defRPr/>
            </a:pPr>
            <a:endParaRPr lang="en-US" sz="831" dirty="0">
              <a:solidFill>
                <a:schemeClr val="bg1">
                  <a:lumMod val="65000"/>
                </a:schemeClr>
              </a:solidFill>
              <a:latin typeface="Univers for KPMG" panose="020B0603020202020204" pitchFamily="34" charset="0"/>
              <a:cs typeface="+mn-cs"/>
            </a:endParaRPr>
          </a:p>
          <a:p>
            <a:pPr algn="just" defTabSz="914400">
              <a:spcAft>
                <a:spcPts val="0"/>
              </a:spcAft>
              <a:defRPr/>
            </a:pPr>
            <a:r>
              <a:rPr lang="sr-Latn-RS" sz="831" dirty="0">
                <a:solidFill>
                  <a:schemeClr val="bg1">
                    <a:lumMod val="65000"/>
                  </a:schemeClr>
                </a:solidFill>
                <a:latin typeface="Univers for KPMG" panose="020B0603020202020204" pitchFamily="34" charset="0"/>
                <a:cs typeface="+mn-cs"/>
              </a:rPr>
              <a:t>KPMG ime i logo su zaštitni znaci koje nezavisne firme članice KPMG globalne organizacije koriste u skladu sa licencom.</a:t>
            </a:r>
          </a:p>
          <a:p>
            <a:endParaRPr lang="en-US" sz="900" dirty="0">
              <a:solidFill>
                <a:prstClr val="white">
                  <a:lumMod val="65000"/>
                </a:prstClr>
              </a:solidFill>
              <a:latin typeface="Arial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9" t="2" r="23596" b="2494"/>
          <a:stretch/>
        </p:blipFill>
        <p:spPr>
          <a:xfrm>
            <a:off x="3106778" y="4347484"/>
            <a:ext cx="424444" cy="4193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7BCD338-47BB-435D-B40E-5B85982B92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39" b="-8436"/>
          <a:stretch/>
        </p:blipFill>
        <p:spPr>
          <a:xfrm>
            <a:off x="1716001" y="4364446"/>
            <a:ext cx="1379625" cy="41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2209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USED" val="KPMGFONT"/>
  <p:tag name="CREATEDBY" val="Global PowerPoint Toolbar"/>
  <p:tag name="TOOLBARVERSION" val="5.30a"/>
  <p:tag name="TYPE" val="FullPage"/>
  <p:tag name="KEYWORD" val="FULL-PAGE"/>
  <p:tag name="TEMPLATEVERSION" val="17/07/2017 10:55:4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V_TOP" val="497.6471"/>
  <p:tag name="ADV_LEFT" val="147.7087"/>
  <p:tag name="ADV_HEIGHT" val="29.19685"/>
  <p:tag name="ADV_WIDTH" val="496.252"/>
  <p:tag name="ADV_COPYRIGHT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V_TOP" val="497.6471"/>
  <p:tag name="ADV_LEFT" val="147.7087"/>
  <p:tag name="ADV_HEIGHT" val="29.19685"/>
  <p:tag name="ADV_WIDTH" val="496.252"/>
  <p:tag name="ADV_COPYRIGHT" val="TRUE"/>
</p:tagLst>
</file>

<file path=ppt/theme/theme1.xml><?xml version="1.0" encoding="utf-8"?>
<a:theme xmlns:a="http://schemas.openxmlformats.org/drawingml/2006/main" name="KPMG_Talkbook_4x3_1021_2015">
  <a:themeElements>
    <a:clrScheme name="New KPMG Colours">
      <a:dk1>
        <a:srgbClr val="000000"/>
      </a:dk1>
      <a:lt1>
        <a:sysClr val="window" lastClr="FFFFFF"/>
      </a:lt1>
      <a:dk2>
        <a:srgbClr val="00338D"/>
      </a:dk2>
      <a:lt2>
        <a:srgbClr val="F0F0F0"/>
      </a:lt2>
      <a:accent1>
        <a:srgbClr val="0091DA"/>
      </a:accent1>
      <a:accent2>
        <a:srgbClr val="6D2077"/>
      </a:accent2>
      <a:accent3>
        <a:srgbClr val="005EB8"/>
      </a:accent3>
      <a:accent4>
        <a:srgbClr val="00A3A1"/>
      </a:accent4>
      <a:accent5>
        <a:srgbClr val="EAAA00"/>
      </a:accent5>
      <a:accent6>
        <a:srgbClr val="43B02A"/>
      </a:accent6>
      <a:hlink>
        <a:srgbClr val="0091DA"/>
      </a:hlink>
      <a:folHlink>
        <a:srgbClr val="0091DA"/>
      </a:folHlink>
    </a:clrScheme>
    <a:fontScheme name="KPMG">
      <a:majorFont>
        <a:latin typeface="KPMG Extralight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54000" tIns="54000" rIns="54000" bIns="54000" rtlCol="0" anchor="ctr"/>
      <a:lstStyle>
        <a:defPPr algn="ctr">
          <a:defRPr sz="10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54610" tIns="54610" rIns="54610" bIns="54610" rtlCol="0">
        <a:noAutofit/>
      </a:bodyPr>
      <a:lstStyle>
        <a:defPPr>
          <a:spcAft>
            <a:spcPts val="600"/>
          </a:spcAft>
          <a:defRPr sz="1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KPMG Blue">
      <a:srgbClr val="00338D"/>
    </a:custClr>
    <a:custClr name="Medium Blue">
      <a:srgbClr val="005EB8"/>
    </a:custClr>
    <a:custClr name="Light Blue">
      <a:srgbClr val="0091DA"/>
    </a:custClr>
    <a:custClr name="Violet">
      <a:srgbClr val="483698"/>
    </a:custClr>
    <a:custClr name="Purple">
      <a:srgbClr val="470A68"/>
    </a:custClr>
    <a:custClr name="Light Purple">
      <a:srgbClr val="6D2077"/>
    </a:custClr>
    <a:custClr name="Green">
      <a:srgbClr val="00A3A1"/>
    </a:custClr>
    <a:custClr name="Dark Green">
      <a:srgbClr val="009A44"/>
    </a:custClr>
    <a:custClr name="Light Green">
      <a:srgbClr val="43B02A"/>
    </a:custClr>
    <a:custClr name="Yellow">
      <a:srgbClr val="EAAA00"/>
    </a:custClr>
    <a:custClr name="Orange">
      <a:srgbClr val="F68D2E"/>
    </a:custClr>
    <a:custClr name="Red ">
      <a:srgbClr val="BC204B"/>
    </a:custClr>
    <a:custClr name="Pink">
      <a:srgbClr val="C6007E"/>
    </a:custClr>
    <a:custClr name="Dark Brown">
      <a:srgbClr val="753F19"/>
    </a:custClr>
    <a:custClr name="Light Brown">
      <a:srgbClr val="9B642E"/>
    </a:custClr>
    <a:custClr name="Olive">
      <a:srgbClr val="9D9375"/>
    </a:custClr>
    <a:custClr name="Beige">
      <a:srgbClr val="E3BC9F"/>
    </a:custClr>
    <a:custClr name="Light Pink">
      <a:srgbClr val="E36877"/>
    </a:custClr>
  </a:custClrLst>
  <a:extLst>
    <a:ext uri="{05A4C25C-085E-4340-85A3-A5531E510DB2}">
      <thm15:themeFamily xmlns:thm15="http://schemas.microsoft.com/office/thememl/2012/main" name="KPMG Talkbook Full-page Template.potx" id="{C1315BEC-22AD-4D50-8F19-0CAF80E196B7}" vid="{B141C410-2090-4AA6-B59A-1CD25DF12232}"/>
    </a:ext>
  </a:extLst>
</a:theme>
</file>

<file path=ppt/theme/theme2.xml><?xml version="1.0" encoding="utf-8"?>
<a:theme xmlns:a="http://schemas.openxmlformats.org/drawingml/2006/main" name="KPMG_Standard_4x3_0922_2015">
  <a:themeElements>
    <a:clrScheme name="New KPMG Colours">
      <a:dk1>
        <a:srgbClr val="000000"/>
      </a:dk1>
      <a:lt1>
        <a:sysClr val="window" lastClr="FFFFFF"/>
      </a:lt1>
      <a:dk2>
        <a:srgbClr val="00338D"/>
      </a:dk2>
      <a:lt2>
        <a:srgbClr val="F0F0F0"/>
      </a:lt2>
      <a:accent1>
        <a:srgbClr val="0091DA"/>
      </a:accent1>
      <a:accent2>
        <a:srgbClr val="6D2077"/>
      </a:accent2>
      <a:accent3>
        <a:srgbClr val="005EB8"/>
      </a:accent3>
      <a:accent4>
        <a:srgbClr val="00A3A1"/>
      </a:accent4>
      <a:accent5>
        <a:srgbClr val="EAAA00"/>
      </a:accent5>
      <a:accent6>
        <a:srgbClr val="43B02A"/>
      </a:accent6>
      <a:hlink>
        <a:srgbClr val="0091DA"/>
      </a:hlink>
      <a:folHlink>
        <a:srgbClr val="0091DA"/>
      </a:folHlink>
    </a:clrScheme>
    <a:fontScheme name="KPMG">
      <a:majorFont>
        <a:latin typeface="KPMG Extralight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54610" tIns="54610" rIns="54610" bIns="54610" rtlCol="0" anchor="ctr"/>
      <a:lstStyle>
        <a:defPPr algn="l">
          <a:defRPr sz="15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54610" tIns="54610" rIns="54610" bIns="54610" rtlCol="0">
        <a:noAutofit/>
      </a:bodyPr>
      <a:lstStyle>
        <a:defPPr>
          <a:spcAft>
            <a:spcPts val="600"/>
          </a:spcAft>
          <a:defRPr sz="15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KPMG Blue">
      <a:srgbClr val="00338D"/>
    </a:custClr>
    <a:custClr name="Medium Blue">
      <a:srgbClr val="005EB8"/>
    </a:custClr>
    <a:custClr name="Light Blue">
      <a:srgbClr val="0091DA"/>
    </a:custClr>
    <a:custClr name="Violet">
      <a:srgbClr val="483698"/>
    </a:custClr>
    <a:custClr name="Purple">
      <a:srgbClr val="470A68"/>
    </a:custClr>
    <a:custClr name="Light Purple">
      <a:srgbClr val="6D2077"/>
    </a:custClr>
    <a:custClr name="Green">
      <a:srgbClr val="00A3A1"/>
    </a:custClr>
    <a:custClr name="Dark Green">
      <a:srgbClr val="009A44"/>
    </a:custClr>
    <a:custClr name="Light Green">
      <a:srgbClr val="43B02A"/>
    </a:custClr>
    <a:custClr name="Yellow">
      <a:srgbClr val="EAAA00"/>
    </a:custClr>
    <a:custClr name="Orange">
      <a:srgbClr val="F68D2E"/>
    </a:custClr>
    <a:custClr name="Red ">
      <a:srgbClr val="BC204B"/>
    </a:custClr>
    <a:custClr name="Pink">
      <a:srgbClr val="C6007E"/>
    </a:custClr>
    <a:custClr name="Dark Brown">
      <a:srgbClr val="753F19"/>
    </a:custClr>
    <a:custClr name="Light Brown">
      <a:srgbClr val="9B642E"/>
    </a:custClr>
    <a:custClr name="Olive">
      <a:srgbClr val="9D9375"/>
    </a:custClr>
    <a:custClr name="Beige">
      <a:srgbClr val="E3BC9F"/>
    </a:custClr>
    <a:custClr name="Light Pink">
      <a:srgbClr val="E36877"/>
    </a:custClr>
  </a:custClrLst>
  <a:extLst>
    <a:ext uri="{05A4C25C-085E-4340-85A3-A5531E510DB2}">
      <thm15:themeFamily xmlns:thm15="http://schemas.microsoft.com/office/thememl/2012/main" name="KPMG Screen Standard Template.potx" id="{130882D0-D489-4998-B030-5B4D88EEB119}" vid="{015C2D96-5EEF-4F47-91E7-91B724327AB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461AC5F81F8A4F820D218487955E43" ma:contentTypeVersion="2" ma:contentTypeDescription="Create a new document." ma:contentTypeScope="" ma:versionID="a038d269598ff1d77d400fd169dbc7ad">
  <xsd:schema xmlns:xsd="http://www.w3.org/2001/XMLSchema" xmlns:xs="http://www.w3.org/2001/XMLSchema" xmlns:p="http://schemas.microsoft.com/office/2006/metadata/properties" xmlns:ns2="d5ef0f4a-52bb-4989-9c27-4e5d4765c701" targetNamespace="http://schemas.microsoft.com/office/2006/metadata/properties" ma:root="true" ma:fieldsID="f2a9bb4fd8fcd2dd192927fb37e3ac45" ns2:_="">
    <xsd:import namespace="d5ef0f4a-52bb-4989-9c27-4e5d4765c7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f0f4a-52bb-4989-9c27-4e5d4765c7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C13D36-4320-4D09-B000-8840F406F42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714E382-3713-4FF9-B2A2-6AFFAE7AC0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ef0f4a-52bb-4989-9c27-4e5d4765c7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131F0FB-59AA-4B6A-8E34-508C2D23C5B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KPMG Talkbook Full-page Template</Template>
  <TotalTime>6807</TotalTime>
  <Words>2217</Words>
  <Application>Microsoft Office PowerPoint</Application>
  <PresentationFormat>A4 Paper (210x297 mm)</PresentationFormat>
  <Paragraphs>599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Calibri</vt:lpstr>
      <vt:lpstr>Arial</vt:lpstr>
      <vt:lpstr>Wingdings</vt:lpstr>
      <vt:lpstr>KPMG Extralight</vt:lpstr>
      <vt:lpstr>Univers for KPMG</vt:lpstr>
      <vt:lpstr>KPMG_Talkbook_4x3_1021_2015</vt:lpstr>
      <vt:lpstr>KPMG_Standard_4x3_0922_2015</vt:lpstr>
      <vt:lpstr> E-fakture</vt:lpstr>
      <vt:lpstr>Uvodna razmatranja</vt:lpstr>
      <vt:lpstr>E-fakturisanje – globalni pregled</vt:lpstr>
      <vt:lpstr>PowerPoint Presentation</vt:lpstr>
      <vt:lpstr>Deklarisani ciljevi</vt:lpstr>
      <vt:lpstr>Očekivani efekti</vt:lpstr>
      <vt:lpstr>Uporedni pregled koraka modela fakturisanja</vt:lpstr>
      <vt:lpstr>Izazovi</vt:lpstr>
      <vt:lpstr>Regulatorni okvir</vt:lpstr>
      <vt:lpstr>Zakon i podzakonski akti</vt:lpstr>
      <vt:lpstr>Rokovi</vt:lpstr>
      <vt:lpstr>Predmet Zakona</vt:lpstr>
      <vt:lpstr>Sistem elektronskih faktura (SEF)</vt:lpstr>
      <vt:lpstr>Obveznici primene Zakona</vt:lpstr>
      <vt:lpstr>Obaveze ustanovljene zakonom</vt:lpstr>
      <vt:lpstr>Izdavanje elektronskih faktura (1/2)</vt:lpstr>
      <vt:lpstr>Izdavanje elektronskih faktura (2/2)</vt:lpstr>
      <vt:lpstr>Elektronska faktura – obavezni elementi</vt:lpstr>
      <vt:lpstr>Neka obeležja elektronske fakture</vt:lpstr>
      <vt:lpstr>Prijem, prihvatanje i odbijanje elektronske fakture </vt:lpstr>
      <vt:lpstr>Čuvanje i stavljanje na uvid elektronskih faktura </vt:lpstr>
      <vt:lpstr>Evidentiranje obračuna PDV</vt:lpstr>
      <vt:lpstr>Evidentiranje obračuna PDV - primeri</vt:lpstr>
      <vt:lpstr>Korišćenje SEF</vt:lpstr>
      <vt:lpstr>Informacioni posrednik</vt:lpstr>
      <vt:lpstr>Odnos sa drugim propisima</vt:lpstr>
      <vt:lpstr>Pitanja?</vt:lpstr>
      <vt:lpstr>Hvala na pažnji!</vt:lpstr>
      <vt:lpstr>PowerPoint Presentation</vt:lpstr>
    </vt:vector>
  </TitlesOfParts>
  <Company>KPMG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Talkbook  template</dc:title>
  <dc:creator>Bujic, Biljana</dc:creator>
  <cp:lastModifiedBy>Soldatovic, Igor</cp:lastModifiedBy>
  <cp:revision>315</cp:revision>
  <cp:lastPrinted>2021-10-11T15:01:59Z</cp:lastPrinted>
  <dcterms:created xsi:type="dcterms:W3CDTF">2019-12-07T21:40:41Z</dcterms:created>
  <dcterms:modified xsi:type="dcterms:W3CDTF">2022-03-22T16:07:14Z</dcterms:modified>
  <cp:category>KPMG Confidential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0x01010009461AC5F81F8A4F820D218487955E43</vt:lpwstr>
  </property>
</Properties>
</file>