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7" r:id="rId4"/>
    <p:sldId id="309" r:id="rId5"/>
    <p:sldId id="311" r:id="rId6"/>
    <p:sldId id="310" r:id="rId7"/>
    <p:sldId id="312" r:id="rId8"/>
    <p:sldId id="313" r:id="rId9"/>
    <p:sldId id="314" r:id="rId10"/>
    <p:sldId id="319" r:id="rId11"/>
    <p:sldId id="315" r:id="rId12"/>
    <p:sldId id="318" r:id="rId13"/>
    <p:sldId id="320" r:id="rId14"/>
    <p:sldId id="321" r:id="rId15"/>
    <p:sldId id="324" r:id="rId16"/>
    <p:sldId id="322" r:id="rId17"/>
    <p:sldId id="323" r:id="rId18"/>
    <p:sldId id="30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5" autoAdjust="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CS" b="1" dirty="0" smtClean="0"/>
              <a:t>ОПОРЕЗИВАЊЕ СТАЛНИХ ПОСЛОВНИХ ЈЕДИНИЦА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pPr algn="r"/>
            <a:r>
              <a:rPr lang="sr-Cyrl-CS" dirty="0" smtClean="0"/>
              <a:t>др Светислав В. Костић</a:t>
            </a:r>
            <a:endParaRPr lang="en-US" dirty="0" smtClean="0"/>
          </a:p>
          <a:p>
            <a:pPr algn="r"/>
            <a:r>
              <a:rPr lang="sr-Cyrl-CS" dirty="0" smtClean="0"/>
              <a:t>Правни факултет Универзитета у Београду</a:t>
            </a:r>
            <a:r>
              <a:rPr lang="en-US" dirty="0" smtClean="0"/>
              <a:t>/Deloitte</a:t>
            </a:r>
          </a:p>
          <a:p>
            <a:pPr algn="r"/>
            <a:r>
              <a:rPr lang="sr-Cyrl-CS" dirty="0" smtClean="0"/>
              <a:t>Београд, 25. фебруар 2016. године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371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95534"/>
            <a:ext cx="2819400" cy="135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00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„УКРАС ЗАКОНА“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algn="just"/>
            <a:r>
              <a:rPr lang="sr-Cyrl-CS" dirty="0" smtClean="0"/>
              <a:t>Чл. 5 Закона о порезу на добит Федерације БиХ:</a:t>
            </a:r>
          </a:p>
          <a:p>
            <a:pPr marL="0" indent="0" algn="just">
              <a:buNone/>
            </a:pPr>
            <a:r>
              <a:rPr lang="sr-Cyrl-CS" dirty="0" smtClean="0"/>
              <a:t>„Пословном јединицом нерезидента сматра се заступник који самостално </a:t>
            </a:r>
            <a:r>
              <a:rPr lang="sr-Cyrl-CS" dirty="0" err="1" smtClean="0"/>
              <a:t>дјелује</a:t>
            </a:r>
            <a:r>
              <a:rPr lang="sr-Cyrl-CS" dirty="0" smtClean="0"/>
              <a:t> у име нерезидента, а везано је за активности склапања уговора у име и за нерезидента, држи залихе производа које испоручује у име нерезидента.“</a:t>
            </a:r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9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СПЈ У СРБИЈИ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Нерезидент</a:t>
            </a:r>
            <a:r>
              <a:rPr lang="sr-Cyrl-CS" dirty="0" smtClean="0"/>
              <a:t>ни обвезник</a:t>
            </a:r>
            <a:r>
              <a:rPr lang="ru-RU" dirty="0" smtClean="0"/>
              <a:t> </a:t>
            </a:r>
            <a:r>
              <a:rPr lang="ru-RU" dirty="0" err="1" smtClean="0"/>
              <a:t>подлеже</a:t>
            </a:r>
            <a:r>
              <a:rPr lang="ru-RU" dirty="0"/>
              <a:t> </a:t>
            </a:r>
            <a:r>
              <a:rPr lang="ru-RU" dirty="0" err="1" smtClean="0"/>
              <a:t>опорезивању</a:t>
            </a:r>
            <a:r>
              <a:rPr lang="ru-RU" dirty="0" smtClean="0"/>
              <a:t> </a:t>
            </a:r>
            <a:r>
              <a:rPr lang="ru-RU" dirty="0" err="1"/>
              <a:t>добити</a:t>
            </a:r>
            <a:r>
              <a:rPr lang="ru-RU" dirty="0"/>
              <a:t> </a:t>
            </a:r>
            <a:r>
              <a:rPr lang="ru-RU" dirty="0" err="1"/>
              <a:t>коју</a:t>
            </a:r>
            <a:r>
              <a:rPr lang="ru-RU" dirty="0"/>
              <a:t> </a:t>
            </a:r>
            <a:r>
              <a:rPr lang="ru-RU" dirty="0" err="1"/>
              <a:t>оствари</a:t>
            </a:r>
            <a:r>
              <a:rPr lang="ru-RU" dirty="0"/>
              <a:t> </a:t>
            </a:r>
            <a:r>
              <a:rPr lang="ru-RU" dirty="0" err="1"/>
              <a:t>пословањем</a:t>
            </a:r>
            <a:r>
              <a:rPr lang="ru-RU" dirty="0"/>
              <a:t> </a:t>
            </a:r>
            <a:r>
              <a:rPr lang="ru-RU" dirty="0" err="1"/>
              <a:t>преко</a:t>
            </a:r>
            <a:r>
              <a:rPr lang="ru-RU" dirty="0"/>
              <a:t> </a:t>
            </a:r>
            <a:r>
              <a:rPr lang="ru-RU" dirty="0" err="1"/>
              <a:t>сталне</a:t>
            </a:r>
            <a:r>
              <a:rPr lang="ru-RU" dirty="0"/>
              <a:t> </a:t>
            </a:r>
            <a:r>
              <a:rPr lang="ru-RU" dirty="0" err="1"/>
              <a:t>пословне</a:t>
            </a:r>
            <a:r>
              <a:rPr lang="ru-RU" dirty="0"/>
              <a:t> </a:t>
            </a:r>
            <a:r>
              <a:rPr lang="ru-RU" dirty="0" err="1"/>
              <a:t>јединице</a:t>
            </a:r>
            <a:r>
              <a:rPr lang="ru-RU" dirty="0"/>
              <a:t> </a:t>
            </a:r>
            <a:r>
              <a:rPr lang="ru-RU" dirty="0" err="1"/>
              <a:t>која</a:t>
            </a:r>
            <a:r>
              <a:rPr lang="ru-RU" dirty="0"/>
              <a:t> се </a:t>
            </a:r>
            <a:r>
              <a:rPr lang="ru-RU" dirty="0" err="1"/>
              <a:t>налази</a:t>
            </a:r>
            <a:r>
              <a:rPr lang="ru-RU" dirty="0"/>
              <a:t> на </a:t>
            </a:r>
            <a:r>
              <a:rPr lang="ru-RU" dirty="0" err="1"/>
              <a:t>територији</a:t>
            </a:r>
            <a:r>
              <a:rPr lang="ru-RU" dirty="0"/>
              <a:t> </a:t>
            </a:r>
            <a:r>
              <a:rPr lang="ru-RU" dirty="0" err="1" smtClean="0"/>
              <a:t>Србије</a:t>
            </a:r>
            <a:r>
              <a:rPr lang="ru-RU" dirty="0" smtClean="0"/>
              <a:t> (чл. 3 ЗПДПЛ)</a:t>
            </a:r>
          </a:p>
          <a:p>
            <a:r>
              <a:rPr lang="ru-RU" dirty="0" smtClean="0"/>
              <a:t>Порез по </a:t>
            </a:r>
            <a:r>
              <a:rPr lang="ru-RU" dirty="0" err="1" smtClean="0"/>
              <a:t>одбитку</a:t>
            </a:r>
            <a:r>
              <a:rPr lang="ru-RU" dirty="0" smtClean="0"/>
              <a:t> из чл. 40 ЗПДПЛ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086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СПЈ У СРБИЈИ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err="1"/>
              <a:t>Стална</a:t>
            </a:r>
            <a:r>
              <a:rPr lang="ru-RU" dirty="0"/>
              <a:t> пословна </a:t>
            </a:r>
            <a:r>
              <a:rPr lang="ru-RU" dirty="0" err="1"/>
              <a:t>јединица</a:t>
            </a:r>
            <a:r>
              <a:rPr lang="ru-RU" dirty="0"/>
              <a:t> </a:t>
            </a:r>
            <a:r>
              <a:rPr lang="ru-RU" dirty="0" err="1"/>
              <a:t>је</a:t>
            </a:r>
            <a:r>
              <a:rPr lang="ru-RU" dirty="0"/>
              <a:t> </a:t>
            </a:r>
            <a:r>
              <a:rPr lang="ru-RU" dirty="0" err="1"/>
              <a:t>свако</a:t>
            </a:r>
            <a:r>
              <a:rPr lang="ru-RU" dirty="0"/>
              <a:t> </a:t>
            </a:r>
            <a:r>
              <a:rPr lang="ru-RU" dirty="0" err="1"/>
              <a:t>стално</a:t>
            </a:r>
            <a:r>
              <a:rPr lang="ru-RU" dirty="0"/>
              <a:t> место </a:t>
            </a:r>
            <a:r>
              <a:rPr lang="ru-RU" dirty="0" err="1"/>
              <a:t>пословања</a:t>
            </a:r>
            <a:r>
              <a:rPr lang="ru-RU" dirty="0"/>
              <a:t> </a:t>
            </a:r>
            <a:r>
              <a:rPr lang="ru-RU" dirty="0" err="1"/>
              <a:t>преко</a:t>
            </a:r>
            <a:r>
              <a:rPr lang="ru-RU" dirty="0"/>
              <a:t> </a:t>
            </a:r>
            <a:r>
              <a:rPr lang="ru-RU" dirty="0" err="1"/>
              <a:t>којег</a:t>
            </a:r>
            <a:r>
              <a:rPr lang="ru-RU" dirty="0"/>
              <a:t> </a:t>
            </a:r>
            <a:r>
              <a:rPr lang="ru-RU" dirty="0" err="1"/>
              <a:t>нерезидентни</a:t>
            </a:r>
            <a:r>
              <a:rPr lang="ru-RU" dirty="0"/>
              <a:t> </a:t>
            </a:r>
            <a:r>
              <a:rPr lang="ru-RU" dirty="0" err="1"/>
              <a:t>обвезник</a:t>
            </a:r>
            <a:r>
              <a:rPr lang="ru-RU" dirty="0"/>
              <a:t> </a:t>
            </a:r>
            <a:r>
              <a:rPr lang="ru-RU" dirty="0" err="1"/>
              <a:t>обавља</a:t>
            </a:r>
            <a:r>
              <a:rPr lang="ru-RU" dirty="0"/>
              <a:t> </a:t>
            </a:r>
            <a:r>
              <a:rPr lang="ru-RU" dirty="0" err="1"/>
              <a:t>делатност</a:t>
            </a:r>
            <a:r>
              <a:rPr lang="ru-RU" dirty="0"/>
              <a:t> </a:t>
            </a:r>
            <a:r>
              <a:rPr lang="ru-RU" dirty="0" smtClean="0"/>
              <a:t> (чл. 4, ст. 1 ЗПДПЛ)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18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СПЈ У СРБИЈИ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err="1" smtClean="0"/>
              <a:t>Шта</a:t>
            </a:r>
            <a:r>
              <a:rPr lang="ru-RU" dirty="0" smtClean="0"/>
              <a:t> </a:t>
            </a:r>
            <a:r>
              <a:rPr lang="ru-RU" dirty="0" err="1" smtClean="0"/>
              <a:t>је</a:t>
            </a:r>
            <a:r>
              <a:rPr lang="ru-RU" dirty="0" smtClean="0"/>
              <a:t> </a:t>
            </a:r>
            <a:r>
              <a:rPr lang="ru-RU" dirty="0" err="1" smtClean="0"/>
              <a:t>стална</a:t>
            </a:r>
            <a:r>
              <a:rPr lang="ru-RU" dirty="0" smtClean="0"/>
              <a:t> пословна </a:t>
            </a:r>
            <a:r>
              <a:rPr lang="ru-RU" dirty="0" err="1" smtClean="0"/>
              <a:t>јединица</a:t>
            </a:r>
            <a:r>
              <a:rPr lang="ru-RU" dirty="0" smtClean="0"/>
              <a:t>?</a:t>
            </a:r>
          </a:p>
          <a:p>
            <a:r>
              <a:rPr lang="ru-RU" dirty="0" smtClean="0"/>
              <a:t>Да ли </a:t>
            </a:r>
            <a:r>
              <a:rPr lang="ru-RU" dirty="0" err="1" smtClean="0"/>
              <a:t>нерезидентни</a:t>
            </a:r>
            <a:r>
              <a:rPr lang="ru-RU" dirty="0" smtClean="0"/>
              <a:t> </a:t>
            </a:r>
            <a:r>
              <a:rPr lang="ru-RU" dirty="0" err="1" smtClean="0"/>
              <a:t>обвезник</a:t>
            </a:r>
            <a:r>
              <a:rPr lang="ru-RU" dirty="0" smtClean="0"/>
              <a:t>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 err="1" smtClean="0"/>
              <a:t>сталну</a:t>
            </a:r>
            <a:r>
              <a:rPr lang="ru-RU" dirty="0" smtClean="0"/>
              <a:t> </a:t>
            </a:r>
            <a:r>
              <a:rPr lang="ru-RU" dirty="0" err="1" smtClean="0"/>
              <a:t>пословну</a:t>
            </a:r>
            <a:r>
              <a:rPr lang="ru-RU" dirty="0" smtClean="0"/>
              <a:t> </a:t>
            </a:r>
            <a:r>
              <a:rPr lang="ru-RU" dirty="0" err="1" smtClean="0"/>
              <a:t>јединицу</a:t>
            </a:r>
            <a:r>
              <a:rPr lang="ru-RU" dirty="0" smtClean="0"/>
              <a:t> на </a:t>
            </a:r>
            <a:r>
              <a:rPr lang="ru-RU" dirty="0" err="1" smtClean="0"/>
              <a:t>територији</a:t>
            </a:r>
            <a:r>
              <a:rPr lang="ru-RU" dirty="0" smtClean="0"/>
              <a:t> </a:t>
            </a:r>
            <a:r>
              <a:rPr lang="ru-RU" dirty="0" err="1" smtClean="0"/>
              <a:t>Србије</a:t>
            </a:r>
            <a:r>
              <a:rPr lang="ru-RU" dirty="0" smtClean="0"/>
              <a:t>?</a:t>
            </a:r>
          </a:p>
          <a:p>
            <a:r>
              <a:rPr lang="ru-RU" dirty="0" smtClean="0"/>
              <a:t>Да ли </a:t>
            </a:r>
            <a:r>
              <a:rPr lang="ru-RU" dirty="0" err="1" smtClean="0"/>
              <a:t>резидентни</a:t>
            </a:r>
            <a:r>
              <a:rPr lang="ru-RU" dirty="0" smtClean="0"/>
              <a:t> </a:t>
            </a:r>
            <a:r>
              <a:rPr lang="ru-RU" dirty="0" err="1" smtClean="0"/>
              <a:t>обвезник</a:t>
            </a:r>
            <a:r>
              <a:rPr lang="ru-RU" dirty="0" smtClean="0"/>
              <a:t>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 err="1" smtClean="0"/>
              <a:t>сталну</a:t>
            </a:r>
            <a:r>
              <a:rPr lang="ru-RU" dirty="0" smtClean="0"/>
              <a:t> послов</a:t>
            </a:r>
            <a:r>
              <a:rPr lang="sr-Cyrl-CS" dirty="0" smtClean="0"/>
              <a:t>н</a:t>
            </a:r>
            <a:r>
              <a:rPr lang="ru-RU" dirty="0" smtClean="0"/>
              <a:t>у </a:t>
            </a:r>
            <a:r>
              <a:rPr lang="ru-RU" dirty="0" err="1" smtClean="0"/>
              <a:t>јединицу</a:t>
            </a:r>
            <a:r>
              <a:rPr lang="ru-RU" dirty="0" smtClean="0"/>
              <a:t> у </a:t>
            </a:r>
            <a:r>
              <a:rPr lang="ru-RU" dirty="0" err="1" smtClean="0"/>
              <a:t>другој</a:t>
            </a:r>
            <a:r>
              <a:rPr lang="ru-RU" dirty="0" smtClean="0"/>
              <a:t> </a:t>
            </a:r>
            <a:r>
              <a:rPr lang="ru-RU" dirty="0" err="1" smtClean="0"/>
              <a:t>држави</a:t>
            </a:r>
            <a:r>
              <a:rPr lang="ru-RU" dirty="0" smtClean="0"/>
              <a:t>?</a:t>
            </a:r>
          </a:p>
          <a:p>
            <a:r>
              <a:rPr lang="ru-RU" dirty="0" err="1" smtClean="0"/>
              <a:t>Која</a:t>
            </a:r>
            <a:r>
              <a:rPr lang="ru-RU" dirty="0" smtClean="0"/>
              <a:t> се добит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приписати</a:t>
            </a:r>
            <a:r>
              <a:rPr lang="ru-RU" dirty="0" smtClean="0"/>
              <a:t> </a:t>
            </a:r>
            <a:r>
              <a:rPr lang="ru-RU" dirty="0" err="1" smtClean="0"/>
              <a:t>сталној</a:t>
            </a:r>
            <a:r>
              <a:rPr lang="ru-RU" dirty="0" smtClean="0"/>
              <a:t> </a:t>
            </a:r>
            <a:r>
              <a:rPr lang="ru-RU" dirty="0" err="1" smtClean="0"/>
              <a:t>пословној</a:t>
            </a:r>
            <a:r>
              <a:rPr lang="ru-RU" dirty="0" smtClean="0"/>
              <a:t> </a:t>
            </a:r>
            <a:r>
              <a:rPr lang="ru-RU" dirty="0" err="1" smtClean="0"/>
              <a:t>јединици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29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No Taxation Without Registration!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sr-Cyrl-CS" dirty="0" smtClean="0"/>
              <a:t>Пре и после Закона о привредним друштвима из 2004. године</a:t>
            </a:r>
          </a:p>
          <a:p>
            <a:r>
              <a:rPr lang="sr-Cyrl-CS" dirty="0" smtClean="0"/>
              <a:t>Огранак као једини препознати облик СПЈ</a:t>
            </a:r>
          </a:p>
          <a:p>
            <a:r>
              <a:rPr lang="sr-Cyrl-CS" dirty="0" smtClean="0"/>
              <a:t>Значај ПДВ за развој праксе везане за СПЈ у одсуству обавезе регистровања огранка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93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>ШТА ЈЕ СПЈ?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ru-RU" dirty="0"/>
              <a:t> СПЈ </a:t>
            </a:r>
            <a:r>
              <a:rPr lang="ru-RU" dirty="0" err="1"/>
              <a:t>је</a:t>
            </a:r>
            <a:r>
              <a:rPr lang="ru-RU" dirty="0"/>
              <a:t> </a:t>
            </a:r>
            <a:r>
              <a:rPr lang="ru-RU" dirty="0" err="1"/>
              <a:t>праг</a:t>
            </a:r>
            <a:r>
              <a:rPr lang="ru-RU" dirty="0"/>
              <a:t> за </a:t>
            </a:r>
            <a:r>
              <a:rPr lang="ru-RU" dirty="0" err="1"/>
              <a:t>опорезивање</a:t>
            </a:r>
            <a:r>
              <a:rPr lang="ru-RU" dirty="0"/>
              <a:t> </a:t>
            </a:r>
            <a:r>
              <a:rPr lang="ru-RU" dirty="0" err="1"/>
              <a:t>добити</a:t>
            </a:r>
            <a:r>
              <a:rPr lang="ru-RU" dirty="0"/>
              <a:t> </a:t>
            </a:r>
            <a:r>
              <a:rPr lang="ru-RU" dirty="0" err="1"/>
              <a:t>оних</a:t>
            </a:r>
            <a:r>
              <a:rPr lang="ru-RU" dirty="0"/>
              <a:t> </a:t>
            </a:r>
            <a:r>
              <a:rPr lang="ru-RU" dirty="0" err="1"/>
              <a:t>нерезидентних</a:t>
            </a:r>
            <a:r>
              <a:rPr lang="ru-RU" dirty="0"/>
              <a:t> </a:t>
            </a:r>
            <a:r>
              <a:rPr lang="ru-RU" dirty="0" err="1"/>
              <a:t>правних</a:t>
            </a:r>
            <a:r>
              <a:rPr lang="ru-RU" dirty="0"/>
              <a:t> лица </a:t>
            </a:r>
            <a:r>
              <a:rPr lang="ru-RU" dirty="0" err="1"/>
              <a:t>која</a:t>
            </a:r>
            <a:r>
              <a:rPr lang="ru-RU" dirty="0"/>
              <a:t> на </a:t>
            </a:r>
            <a:r>
              <a:rPr lang="ru-RU" dirty="0" err="1"/>
              <a:t>територији</a:t>
            </a:r>
            <a:r>
              <a:rPr lang="ru-RU" dirty="0"/>
              <a:t> </a:t>
            </a:r>
            <a:r>
              <a:rPr lang="ru-RU" dirty="0" err="1"/>
              <a:t>Србије</a:t>
            </a:r>
            <a:r>
              <a:rPr lang="ru-RU" dirty="0"/>
              <a:t> </a:t>
            </a:r>
            <a:r>
              <a:rPr lang="ru-RU" dirty="0" err="1"/>
              <a:t>обављају</a:t>
            </a:r>
            <a:r>
              <a:rPr lang="ru-RU" dirty="0"/>
              <a:t> </a:t>
            </a:r>
            <a:r>
              <a:rPr lang="ru-RU" dirty="0" err="1"/>
              <a:t>пословну</a:t>
            </a:r>
            <a:r>
              <a:rPr lang="ru-RU" dirty="0"/>
              <a:t> </a:t>
            </a:r>
            <a:r>
              <a:rPr lang="ru-RU" dirty="0" err="1" smtClean="0"/>
              <a:t>делатност</a:t>
            </a:r>
            <a:endParaRPr lang="ru-RU" dirty="0"/>
          </a:p>
          <a:p>
            <a:r>
              <a:rPr lang="ru-RU" dirty="0" smtClean="0"/>
              <a:t>Стога СПЈ </a:t>
            </a:r>
            <a:r>
              <a:rPr lang="ru-RU" dirty="0" err="1" smtClean="0"/>
              <a:t>није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а) лице,</a:t>
            </a:r>
          </a:p>
          <a:p>
            <a:pPr marL="0" indent="0">
              <a:buNone/>
            </a:pPr>
            <a:r>
              <a:rPr lang="ru-RU" dirty="0" smtClean="0"/>
              <a:t>б) </a:t>
            </a:r>
            <a:r>
              <a:rPr lang="ru-RU" dirty="0" err="1" smtClean="0"/>
              <a:t>порески</a:t>
            </a:r>
            <a:r>
              <a:rPr lang="ru-RU" dirty="0" smtClean="0"/>
              <a:t> </a:t>
            </a:r>
            <a:r>
              <a:rPr lang="ru-RU" dirty="0" err="1" smtClean="0"/>
              <a:t>обвезник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92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>ШТА ЈЕ СПЈ?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92500" lnSpcReduction="20000"/>
          </a:bodyPr>
          <a:lstStyle/>
          <a:p>
            <a:r>
              <a:rPr lang="sr-Cyrl-CS" dirty="0" smtClean="0"/>
              <a:t>Неуједначена пракса Мин. </a:t>
            </a:r>
            <a:r>
              <a:rPr lang="sr-Cyrl-CS" dirty="0" smtClean="0"/>
              <a:t>финансија</a:t>
            </a:r>
            <a:r>
              <a:rPr lang="sr-Cyrl-CS" dirty="0" smtClean="0"/>
              <a:t>: огранак грчке банке у Великој Британији није лице, али зато српски огранак шпанског привредног друштва јесте!</a:t>
            </a:r>
          </a:p>
          <a:p>
            <a:r>
              <a:rPr lang="sr-Cyrl-CS" dirty="0" smtClean="0"/>
              <a:t>СПЈ није порески обвезник – порески </a:t>
            </a:r>
            <a:r>
              <a:rPr lang="sr-Cyrl-CS" dirty="0" smtClean="0"/>
              <a:t>обвезник </a:t>
            </a:r>
            <a:r>
              <a:rPr lang="sr-Cyrl-CS" dirty="0" smtClean="0"/>
              <a:t>је нерезидентно правно лице, међутим,</a:t>
            </a:r>
          </a:p>
          <a:p>
            <a:pPr marL="0" indent="0">
              <a:buNone/>
            </a:pPr>
            <a:r>
              <a:rPr lang="sr-Cyrl-CS" dirty="0" smtClean="0"/>
              <a:t>Чл. 2, ст. 1, </a:t>
            </a:r>
            <a:r>
              <a:rPr lang="sr-Cyrl-CS" dirty="0" err="1" smtClean="0"/>
              <a:t>тач</a:t>
            </a:r>
            <a:r>
              <a:rPr lang="sr-Cyrl-CS" dirty="0" smtClean="0"/>
              <a:t>. 4 Правилника о облику и садржини пријаве за евидентирање обвезника ПДВ: „за обвезника – сталну пословну јединицу страног лица“</a:t>
            </a:r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23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ДА ЛИ НЕРЕЗИДЕНТНИ ОБВЕЗНИК ИМА СПЈ?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sr-Cyrl-CS" dirty="0" smtClean="0"/>
              <a:t>Свако стално место пословања преко кога нерезидентни обвезник обавља своју делатност</a:t>
            </a:r>
          </a:p>
          <a:p>
            <a:r>
              <a:rPr lang="sr-Cyrl-CS" dirty="0" smtClean="0"/>
              <a:t>Позитивна листа – илустративна или списак </a:t>
            </a:r>
            <a:r>
              <a:rPr lang="en-US" i="1" dirty="0" smtClean="0"/>
              <a:t>prima facie</a:t>
            </a:r>
            <a:r>
              <a:rPr lang="sr-Cyrl-CS" i="1" dirty="0" smtClean="0"/>
              <a:t> </a:t>
            </a:r>
            <a:r>
              <a:rPr lang="sr-Cyrl-CS" dirty="0" smtClean="0"/>
              <a:t>СПЈ?</a:t>
            </a:r>
          </a:p>
          <a:p>
            <a:r>
              <a:rPr lang="sr-Cyrl-CS" dirty="0" smtClean="0"/>
              <a:t>Огранак или ништа!</a:t>
            </a:r>
          </a:p>
          <a:p>
            <a:r>
              <a:rPr lang="sr-Cyrl-CS" dirty="0" smtClean="0"/>
              <a:t>А шта је са представништвом?</a:t>
            </a:r>
          </a:p>
          <a:p>
            <a:r>
              <a:rPr lang="sr-Cyrl-CS" dirty="0" smtClean="0"/>
              <a:t>Негативна листа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9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ДА ЛИ НЕРЕЗИДЕНТНИ ОБВЕЗНИК ИМА СПЈ?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sr-Cyrl-CS" dirty="0"/>
              <a:t>Г</a:t>
            </a:r>
            <a:r>
              <a:rPr lang="sr-Cyrl-CS" dirty="0" smtClean="0"/>
              <a:t>рађевинска </a:t>
            </a:r>
            <a:r>
              <a:rPr lang="sr-Cyrl-CS" dirty="0" smtClean="0"/>
              <a:t>СПЈ</a:t>
            </a:r>
          </a:p>
          <a:p>
            <a:r>
              <a:rPr lang="sr-Cyrl-CS" dirty="0"/>
              <a:t>З</a:t>
            </a:r>
            <a:r>
              <a:rPr lang="sr-Cyrl-CS" dirty="0" smtClean="0"/>
              <a:t>аступничка </a:t>
            </a:r>
            <a:r>
              <a:rPr lang="sr-Cyrl-CS" dirty="0" smtClean="0"/>
              <a:t>СПЈ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060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ДА ЛИ НЕРЕЗИДЕНТНИ ОБВЕЗНИК ИМА СПЈ?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r>
              <a:rPr lang="sr-Cyrl-CS" dirty="0" smtClean="0"/>
              <a:t>Улога СПЈ у уговорима о избегавању двоструког опорезивања</a:t>
            </a:r>
          </a:p>
          <a:p>
            <a:r>
              <a:rPr lang="sr-Cyrl-CS" dirty="0" smtClean="0"/>
              <a:t>Значај сличности и разлика између појма СПЈ из уговора о избегавању двоструког опорезивања и оног из чл. 4 ЗПДПЛ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0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ДА ЛИ РЕЗИДЕНТНИ ОБВЕЗНИК ИМА СПЈ У ДРУГОЈ ДРЖАВИ?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Порески кредит из чл. 51 ЗПДПЛ</a:t>
            </a:r>
          </a:p>
          <a:p>
            <a:r>
              <a:rPr lang="sr-Cyrl-CS" dirty="0" smtClean="0"/>
              <a:t>Порески кредит или изузимање предвиђено уговорима о избегавању двоструког опорезивања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990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ДОБИТ КОЈА СЕ МОЖЕ ПРИПИСАТИ СПЈ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Приступ одвојеног</a:t>
            </a:r>
            <a:r>
              <a:rPr lang="sr-Latn-CS" dirty="0" smtClean="0"/>
              <a:t> </a:t>
            </a:r>
            <a:r>
              <a:rPr lang="sr-Cyrl-CS" dirty="0" smtClean="0"/>
              <a:t>и независног правног лица и у домаћем законодавству и у уговорима о избегавању двоструког опорезивања</a:t>
            </a:r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450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ДОБИТ КОЈА СЕ МОЖЕ ПРИПИСАТИ СПЈ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 fontScale="62500" lnSpcReduction="20000"/>
          </a:bodyPr>
          <a:lstStyle/>
          <a:p>
            <a:endParaRPr lang="sr-Cyrl-CS" dirty="0" smtClean="0"/>
          </a:p>
          <a:p>
            <a:r>
              <a:rPr lang="sr-Cyrl-CS" dirty="0" smtClean="0"/>
              <a:t>Шизофренија предвиђена законом?! Сам себи позајмљујем новац и уступам права на коришћење интелектуалне својине?!</a:t>
            </a:r>
          </a:p>
          <a:p>
            <a:r>
              <a:rPr lang="sr-Cyrl-CS" dirty="0" smtClean="0"/>
              <a:t>Чл. 20 ЗПДПЛ</a:t>
            </a:r>
            <a:r>
              <a:rPr lang="sr-Latn-CS" dirty="0" smtClean="0"/>
              <a:t>:</a:t>
            </a:r>
            <a:endParaRPr lang="sr-Cyrl-CS" dirty="0"/>
          </a:p>
          <a:p>
            <a:pPr marL="0" indent="0">
              <a:buNone/>
            </a:pPr>
            <a:r>
              <a:rPr lang="sr-Latn-CS" dirty="0" smtClean="0"/>
              <a:t>„</a:t>
            </a:r>
            <a:r>
              <a:rPr lang="ru-RU" dirty="0" err="1" smtClean="0"/>
              <a:t>Камата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припадајући</a:t>
            </a:r>
            <a:r>
              <a:rPr lang="ru-RU" dirty="0"/>
              <a:t> </a:t>
            </a:r>
            <a:r>
              <a:rPr lang="ru-RU" dirty="0" err="1"/>
              <a:t>трошкови</a:t>
            </a:r>
            <a:r>
              <a:rPr lang="ru-RU" dirty="0"/>
              <a:t> по основу </a:t>
            </a:r>
            <a:r>
              <a:rPr lang="ru-RU" dirty="0" err="1"/>
              <a:t>зајма</a:t>
            </a:r>
            <a:r>
              <a:rPr lang="ru-RU" dirty="0"/>
              <a:t> </a:t>
            </a:r>
            <a:r>
              <a:rPr lang="ru-RU" dirty="0" err="1"/>
              <a:t>одобреног</a:t>
            </a:r>
            <a:r>
              <a:rPr lang="ru-RU" dirty="0"/>
              <a:t> </a:t>
            </a:r>
            <a:r>
              <a:rPr lang="ru-RU" dirty="0" err="1"/>
              <a:t>сталној</a:t>
            </a:r>
            <a:r>
              <a:rPr lang="ru-RU" dirty="0"/>
              <a:t> </a:t>
            </a:r>
            <a:r>
              <a:rPr lang="ru-RU" dirty="0" err="1"/>
              <a:t>пословној</a:t>
            </a:r>
            <a:r>
              <a:rPr lang="ru-RU" dirty="0"/>
              <a:t> </a:t>
            </a:r>
            <a:r>
              <a:rPr lang="ru-RU" dirty="0" err="1"/>
              <a:t>јединици</a:t>
            </a:r>
            <a:r>
              <a:rPr lang="ru-RU" dirty="0"/>
              <a:t> из </a:t>
            </a:r>
            <a:r>
              <a:rPr lang="ru-RU" dirty="0" err="1"/>
              <a:t>члана</a:t>
            </a:r>
            <a:r>
              <a:rPr lang="ru-RU" dirty="0"/>
              <a:t> 4. </a:t>
            </a:r>
            <a:r>
              <a:rPr lang="ru-RU" dirty="0" err="1"/>
              <a:t>овог</a:t>
            </a:r>
            <a:r>
              <a:rPr lang="ru-RU" dirty="0"/>
              <a:t> закона од стране </a:t>
            </a:r>
            <a:r>
              <a:rPr lang="ru-RU" dirty="0" err="1"/>
              <a:t>њене</a:t>
            </a:r>
            <a:r>
              <a:rPr lang="ru-RU" dirty="0"/>
              <a:t> </a:t>
            </a:r>
            <a:r>
              <a:rPr lang="ru-RU" dirty="0" err="1"/>
              <a:t>нерезидентне</a:t>
            </a:r>
            <a:r>
              <a:rPr lang="ru-RU" dirty="0"/>
              <a:t> централе не </a:t>
            </a:r>
            <a:r>
              <a:rPr lang="ru-RU" dirty="0" err="1"/>
              <a:t>признају</a:t>
            </a:r>
            <a:r>
              <a:rPr lang="ru-RU" dirty="0"/>
              <a:t> се </a:t>
            </a:r>
            <a:r>
              <a:rPr lang="ru-RU" dirty="0" err="1"/>
              <a:t>као</a:t>
            </a:r>
            <a:r>
              <a:rPr lang="ru-RU" dirty="0"/>
              <a:t> расход у </a:t>
            </a:r>
            <a:r>
              <a:rPr lang="ru-RU" dirty="0" err="1"/>
              <a:t>пореском</a:t>
            </a:r>
            <a:r>
              <a:rPr lang="ru-RU" dirty="0"/>
              <a:t> </a:t>
            </a:r>
            <a:r>
              <a:rPr lang="ru-RU" dirty="0" err="1"/>
              <a:t>билансу</a:t>
            </a:r>
            <a:r>
              <a:rPr lang="ru-RU" dirty="0"/>
              <a:t> </a:t>
            </a:r>
            <a:r>
              <a:rPr lang="ru-RU" dirty="0" err="1"/>
              <a:t>сталне</a:t>
            </a:r>
            <a:r>
              <a:rPr lang="ru-RU" dirty="0"/>
              <a:t> </a:t>
            </a:r>
            <a:r>
              <a:rPr lang="ru-RU" dirty="0" err="1"/>
              <a:t>пословне</a:t>
            </a:r>
            <a:r>
              <a:rPr lang="ru-RU" dirty="0"/>
              <a:t> </a:t>
            </a:r>
            <a:r>
              <a:rPr lang="ru-RU" dirty="0" err="1"/>
              <a:t>јединице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Накнада</a:t>
            </a:r>
            <a:r>
              <a:rPr lang="ru-RU" dirty="0" smtClean="0"/>
              <a:t> </a:t>
            </a:r>
            <a:r>
              <a:rPr lang="ru-RU" dirty="0"/>
              <a:t>по основу </a:t>
            </a:r>
            <a:r>
              <a:rPr lang="ru-RU" dirty="0" err="1"/>
              <a:t>ауторског</a:t>
            </a:r>
            <a:r>
              <a:rPr lang="ru-RU" dirty="0"/>
              <a:t> и </a:t>
            </a:r>
            <a:r>
              <a:rPr lang="ru-RU" dirty="0" err="1"/>
              <a:t>сродних</a:t>
            </a:r>
            <a:r>
              <a:rPr lang="ru-RU" dirty="0"/>
              <a:t> права и права </a:t>
            </a:r>
            <a:r>
              <a:rPr lang="ru-RU" dirty="0" err="1"/>
              <a:t>индустријске</a:t>
            </a:r>
            <a:r>
              <a:rPr lang="ru-RU" dirty="0"/>
              <a:t> </a:t>
            </a:r>
            <a:r>
              <a:rPr lang="ru-RU" dirty="0" err="1"/>
              <a:t>својине</a:t>
            </a:r>
            <a:r>
              <a:rPr lang="ru-RU" dirty="0"/>
              <a:t>, </a:t>
            </a:r>
            <a:r>
              <a:rPr lang="ru-RU" dirty="0" err="1"/>
              <a:t>коју</a:t>
            </a:r>
            <a:r>
              <a:rPr lang="ru-RU" dirty="0"/>
              <a:t> </a:t>
            </a:r>
            <a:r>
              <a:rPr lang="ru-RU" dirty="0" err="1"/>
              <a:t>стална</a:t>
            </a:r>
            <a:r>
              <a:rPr lang="ru-RU" dirty="0"/>
              <a:t> пословна </a:t>
            </a:r>
            <a:r>
              <a:rPr lang="ru-RU" dirty="0" err="1"/>
              <a:t>јединица</a:t>
            </a:r>
            <a:r>
              <a:rPr lang="ru-RU" dirty="0"/>
              <a:t> из </a:t>
            </a:r>
            <a:r>
              <a:rPr lang="ru-RU" dirty="0" err="1"/>
              <a:t>члана</a:t>
            </a:r>
            <a:r>
              <a:rPr lang="ru-RU" dirty="0"/>
              <a:t> 4. </a:t>
            </a:r>
            <a:r>
              <a:rPr lang="ru-RU" dirty="0" err="1" smtClean="0"/>
              <a:t>овог</a:t>
            </a:r>
            <a:r>
              <a:rPr lang="ru-RU" dirty="0" smtClean="0"/>
              <a:t> </a:t>
            </a:r>
            <a:r>
              <a:rPr lang="ru-RU" dirty="0"/>
              <a:t>закона </a:t>
            </a:r>
            <a:r>
              <a:rPr lang="ru-RU" dirty="0" err="1"/>
              <a:t>исплаћује</a:t>
            </a:r>
            <a:r>
              <a:rPr lang="ru-RU" dirty="0"/>
              <a:t> </a:t>
            </a:r>
            <a:r>
              <a:rPr lang="ru-RU" dirty="0" err="1"/>
              <a:t>својој</a:t>
            </a:r>
            <a:r>
              <a:rPr lang="ru-RU" dirty="0"/>
              <a:t> </a:t>
            </a:r>
            <a:r>
              <a:rPr lang="ru-RU" dirty="0" err="1"/>
              <a:t>нерезидентној</a:t>
            </a:r>
            <a:r>
              <a:rPr lang="ru-RU" dirty="0"/>
              <a:t> централи, не </a:t>
            </a:r>
            <a:r>
              <a:rPr lang="ru-RU" dirty="0" err="1"/>
              <a:t>признаје</a:t>
            </a:r>
            <a:r>
              <a:rPr lang="ru-RU" dirty="0"/>
              <a:t> се </a:t>
            </a:r>
            <a:r>
              <a:rPr lang="ru-RU" dirty="0" err="1"/>
              <a:t>као</a:t>
            </a:r>
            <a:r>
              <a:rPr lang="ru-RU" dirty="0"/>
              <a:t> расход у </a:t>
            </a:r>
            <a:r>
              <a:rPr lang="ru-RU" dirty="0" err="1"/>
              <a:t>пореском</a:t>
            </a:r>
            <a:r>
              <a:rPr lang="ru-RU" dirty="0"/>
              <a:t> </a:t>
            </a:r>
            <a:r>
              <a:rPr lang="ru-RU" dirty="0" err="1"/>
              <a:t>билансу</a:t>
            </a:r>
            <a:r>
              <a:rPr lang="ru-RU" dirty="0"/>
              <a:t> </a:t>
            </a:r>
            <a:r>
              <a:rPr lang="ru-RU" dirty="0" err="1"/>
              <a:t>сталне</a:t>
            </a:r>
            <a:r>
              <a:rPr lang="ru-RU" dirty="0"/>
              <a:t> </a:t>
            </a:r>
            <a:r>
              <a:rPr lang="ru-RU" dirty="0" err="1"/>
              <a:t>пословне</a:t>
            </a:r>
            <a:r>
              <a:rPr lang="ru-RU" dirty="0"/>
              <a:t> </a:t>
            </a:r>
            <a:r>
              <a:rPr lang="ru-RU" dirty="0" err="1"/>
              <a:t>јединице</a:t>
            </a:r>
            <a:r>
              <a:rPr lang="ru-RU" dirty="0" smtClean="0"/>
              <a:t>.</a:t>
            </a:r>
            <a:r>
              <a:rPr lang="sr-Latn-CS" dirty="0" smtClean="0"/>
              <a:t>“</a:t>
            </a:r>
            <a:r>
              <a:rPr lang="ru-RU" dirty="0" smtClean="0"/>
              <a:t> </a:t>
            </a:r>
            <a:endParaRPr lang="sr-Cyrl-CS" dirty="0" smtClean="0"/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73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ДОБИТ КОЈА СЕ МОЖЕ ПРИПИСАТИ СПЈ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Примена правила о трансферним ценама на трансакције између СПЈ и њене нерезидентне централе (чл. 60, ст. 10 ЗПДПЛ).  А шта је са ПДВ?!</a:t>
            </a:r>
          </a:p>
          <a:p>
            <a:r>
              <a:rPr lang="sr-Cyrl-CS" dirty="0" smtClean="0"/>
              <a:t>Може ли СПЈ да остварује дивиденде?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865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sr-Cyrl-CS" sz="4000" b="1" dirty="0" smtClean="0"/>
              <a:t/>
            </a:r>
            <a:br>
              <a:rPr lang="sr-Cyrl-CS" sz="4000" b="1" dirty="0" smtClean="0"/>
            </a:br>
            <a:r>
              <a:rPr lang="sr-Cyrl-CS" sz="4000" b="1" dirty="0" smtClean="0"/>
              <a:t>ДОБИТ КОЈА СЕ МОЖЕ ПРИПИСАТИ СПЈ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Кад је тешко – РАЧУНОВОДСТВО!</a:t>
            </a:r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544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Заборављена одредба уговора о избегавању двоструког опорезивања</a:t>
            </a:r>
          </a:p>
          <a:p>
            <a:r>
              <a:rPr lang="sr-Cyrl-CS" dirty="0" smtClean="0"/>
              <a:t>Приступање ЕУ</a:t>
            </a:r>
          </a:p>
          <a:p>
            <a:pPr marL="0" indent="0">
              <a:buNone/>
            </a:pPr>
            <a:r>
              <a:rPr lang="sr-Cyrl-CS" dirty="0" smtClean="0"/>
              <a:t> </a:t>
            </a:r>
          </a:p>
          <a:p>
            <a:endParaRPr lang="sr-Latn-CS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sz="4000" b="1" dirty="0" smtClean="0"/>
              <a:t>ДИСКРИМИНАЦИЈА СПЈ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404603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134708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4000" b="1" dirty="0" smtClean="0"/>
              <a:t>ХВАЛА ВАМ НА ПАЖЊИ!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7237"/>
            <a:ext cx="7848600" cy="4525963"/>
          </a:xfrm>
        </p:spPr>
        <p:txBody>
          <a:bodyPr>
            <a:normAutofit/>
          </a:bodyPr>
          <a:lstStyle/>
          <a:p>
            <a:pPr algn="just"/>
            <a:endParaRPr lang="sr-Cyrl-CS" dirty="0" smtClean="0"/>
          </a:p>
          <a:p>
            <a:pPr marL="0" indent="0" algn="just">
              <a:buNone/>
            </a:pPr>
            <a:endParaRPr lang="sr-Cyrl-CS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85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0" descr="cirilica%201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90" y="33585"/>
            <a:ext cx="1828800" cy="94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5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571</Words>
  <Application>Microsoft Office PowerPoint</Application>
  <PresentationFormat>On-screen Show (4:3)</PresentationFormat>
  <Paragraphs>105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ОПОРЕЗИВАЊЕ СТАЛНИХ ПОСЛОВНИХ ЈЕДИНИЦА</vt:lpstr>
      <vt:lpstr>„УКРАС ЗАКОНА“ </vt:lpstr>
      <vt:lpstr>СПЈ У СРБИЈИ</vt:lpstr>
      <vt:lpstr>СПЈ У СРБИЈИ</vt:lpstr>
      <vt:lpstr>СПЈ У СРБИЈИ</vt:lpstr>
      <vt:lpstr> No Taxation Without Registration!</vt:lpstr>
      <vt:lpstr> ШТА ЈЕ СПЈ?</vt:lpstr>
      <vt:lpstr> ШТА ЈЕ СПЈ?</vt:lpstr>
      <vt:lpstr>  ДА ЛИ НЕРЕЗИДЕНТНИ ОБВЕЗНИК ИМА СПЈ? </vt:lpstr>
      <vt:lpstr>  ДА ЛИ НЕРЕЗИДЕНТНИ ОБВЕЗНИК ИМА СПЈ? </vt:lpstr>
      <vt:lpstr>  ДА ЛИ НЕРЕЗИДЕНТНИ ОБВЕЗНИК ИМА СПЈ? </vt:lpstr>
      <vt:lpstr>  ДА ЛИ РЕЗИДЕНТНИ ОБВЕЗНИК ИМА СПЈ У ДРУГОЈ ДРЖАВИ?</vt:lpstr>
      <vt:lpstr>  ДОБИТ КОЈА СЕ МОЖЕ ПРИПИСАТИ СПЈ</vt:lpstr>
      <vt:lpstr>  ДОБИТ КОЈА СЕ МОЖЕ ПРИПИСАТИ СПЈ</vt:lpstr>
      <vt:lpstr>  ДОБИТ КОЈА СЕ МОЖЕ ПРИПИСАТИ СПЈ</vt:lpstr>
      <vt:lpstr>  ДОБИТ КОЈА СЕ МОЖЕ ПРИПИСАТИ СПЈ</vt:lpstr>
      <vt:lpstr>ДИСКРИМИНАЦИЈА СПЈ</vt:lpstr>
      <vt:lpstr>ХВАЛА ВАМ НА ПАЖЊИ!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Забрана дискриминације у међународном опорезивању дохотка и имовине</dc:title>
  <dc:creator>Kostic, Svetislav (RS - Belgrade)</dc:creator>
  <cp:lastModifiedBy>Kostic, Svetislav (RS - Belgrade)</cp:lastModifiedBy>
  <cp:revision>63</cp:revision>
  <dcterms:created xsi:type="dcterms:W3CDTF">2006-08-16T00:00:00Z</dcterms:created>
  <dcterms:modified xsi:type="dcterms:W3CDTF">2016-02-25T14:05:50Z</dcterms:modified>
</cp:coreProperties>
</file>