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0" r:id="rId2"/>
    <p:sldId id="288" r:id="rId3"/>
    <p:sldId id="277" r:id="rId4"/>
    <p:sldId id="283" r:id="rId5"/>
    <p:sldId id="285" r:id="rId6"/>
    <p:sldId id="287" r:id="rId7"/>
    <p:sldId id="286" r:id="rId8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386105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772211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158316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544422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1930527" algn="l" defTabSz="772211" rtl="0" eaLnBrk="1" latinLnBrk="0" hangingPunct="1"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316632" algn="l" defTabSz="772211" rtl="0" eaLnBrk="1" latinLnBrk="0" hangingPunct="1"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2702738" algn="l" defTabSz="772211" rtl="0" eaLnBrk="1" latinLnBrk="0" hangingPunct="1"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088843" algn="l" defTabSz="772211" rtl="0" eaLnBrk="1" latinLnBrk="0" hangingPunct="1">
      <a:defRPr sz="1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" userDrawn="1">
          <p15:clr>
            <a:srgbClr val="A4A3A4"/>
          </p15:clr>
        </p15:guide>
        <p15:guide id="2" orient="horz" pos="2628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orient="horz" pos="2268" userDrawn="1">
          <p15:clr>
            <a:srgbClr val="A4A3A4"/>
          </p15:clr>
        </p15:guide>
        <p15:guide id="5" orient="horz" pos="4319" userDrawn="1">
          <p15:clr>
            <a:srgbClr val="A4A3A4"/>
          </p15:clr>
        </p15:guide>
        <p15:guide id="6" pos="7352" userDrawn="1">
          <p15:clr>
            <a:srgbClr val="A4A3A4"/>
          </p15:clr>
        </p15:guide>
        <p15:guide id="7" pos="3900" userDrawn="1">
          <p15:clr>
            <a:srgbClr val="A4A3A4"/>
          </p15:clr>
        </p15:guide>
        <p15:guide id="8" pos="2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D0"/>
    <a:srgbClr val="CCCCCC"/>
    <a:srgbClr val="E1061C"/>
    <a:srgbClr val="E6E6E6"/>
    <a:srgbClr val="2EAEDA"/>
    <a:srgbClr val="51A836"/>
    <a:srgbClr val="00ACEE"/>
    <a:srgbClr val="0000CC"/>
    <a:srgbClr val="D7D7D7"/>
    <a:srgbClr val="E1F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65" autoAdjust="0"/>
    <p:restoredTop sz="94673" autoAdjust="0"/>
  </p:normalViewPr>
  <p:slideViewPr>
    <p:cSldViewPr snapToGrid="0" snapToObjects="1" showGuides="1">
      <p:cViewPr varScale="1">
        <p:scale>
          <a:sx n="86" d="100"/>
          <a:sy n="86" d="100"/>
        </p:scale>
        <p:origin x="558" y="90"/>
      </p:cViewPr>
      <p:guideLst>
        <p:guide orient="horz" pos="325"/>
        <p:guide orient="horz" pos="2628"/>
        <p:guide orient="horz" pos="3997"/>
        <p:guide orient="horz" pos="2268"/>
        <p:guide orient="horz" pos="4319"/>
        <p:guide pos="7352"/>
        <p:guide pos="3900"/>
        <p:guide pos="2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72" d="100"/>
          <a:sy n="72" d="100"/>
        </p:scale>
        <p:origin x="-2986" y="-82"/>
      </p:cViewPr>
      <p:guideLst>
        <p:guide orient="horz" pos="3024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u="none">
                <a:latin typeface="UniCredi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u="none">
                <a:latin typeface="UniCredi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u="none">
                <a:latin typeface="UniCredi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latin typeface="UniCredit" pitchFamily="50" charset="0"/>
              </a:defRPr>
            </a:lvl1pPr>
          </a:lstStyle>
          <a:p>
            <a:pPr>
              <a:defRPr/>
            </a:pPr>
            <a:fld id="{F3D80D5E-105C-40BE-A881-776DA1180A12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891852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u="none">
                <a:latin typeface="UniCredi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1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u="none">
                <a:latin typeface="UniCredi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5613" y="719138"/>
            <a:ext cx="6403975" cy="3602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1" y="4560570"/>
            <a:ext cx="536448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Fare </a:t>
            </a:r>
            <a:r>
              <a:rPr lang="en-US" noProof="0" dirty="0" err="1"/>
              <a:t>clic</a:t>
            </a:r>
            <a:r>
              <a:rPr lang="en-US" noProof="0" dirty="0"/>
              <a:t> per </a:t>
            </a:r>
            <a:r>
              <a:rPr lang="en-US" noProof="0" dirty="0" err="1"/>
              <a:t>modificare</a:t>
            </a:r>
            <a:r>
              <a:rPr lang="en-US" noProof="0" dirty="0"/>
              <a:t> </a:t>
            </a:r>
            <a:r>
              <a:rPr lang="en-US" noProof="0" dirty="0" err="1"/>
              <a:t>gli</a:t>
            </a:r>
            <a:r>
              <a:rPr lang="en-US" noProof="0" dirty="0"/>
              <a:t> </a:t>
            </a:r>
            <a:r>
              <a:rPr lang="en-US" noProof="0" dirty="0" err="1"/>
              <a:t>stili</a:t>
            </a:r>
            <a:r>
              <a:rPr lang="en-US" noProof="0" dirty="0"/>
              <a:t> del </a:t>
            </a:r>
            <a:r>
              <a:rPr lang="en-US" noProof="0" dirty="0" err="1"/>
              <a:t>testo</a:t>
            </a:r>
            <a:r>
              <a:rPr lang="en-US" noProof="0" dirty="0"/>
              <a:t> </a:t>
            </a:r>
            <a:r>
              <a:rPr lang="en-US" noProof="0" dirty="0" err="1"/>
              <a:t>dello</a:t>
            </a:r>
            <a:r>
              <a:rPr lang="en-US" noProof="0" dirty="0"/>
              <a:t> schema</a:t>
            </a:r>
          </a:p>
          <a:p>
            <a:pPr lvl="1"/>
            <a:r>
              <a:rPr lang="en-US" noProof="0" dirty="0"/>
              <a:t>Secondo </a:t>
            </a:r>
            <a:r>
              <a:rPr lang="en-US" noProof="0" dirty="0" err="1"/>
              <a:t>livello</a:t>
            </a:r>
            <a:endParaRPr lang="en-US" noProof="0" dirty="0"/>
          </a:p>
          <a:p>
            <a:pPr lvl="2"/>
            <a:r>
              <a:rPr lang="en-US" noProof="0" dirty="0" err="1"/>
              <a:t>Terzo</a:t>
            </a:r>
            <a:r>
              <a:rPr lang="en-US" noProof="0" dirty="0"/>
              <a:t> </a:t>
            </a:r>
            <a:r>
              <a:rPr lang="en-US" noProof="0" dirty="0" err="1"/>
              <a:t>livello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livello</a:t>
            </a:r>
            <a:endParaRPr lang="en-US" noProof="0" dirty="0"/>
          </a:p>
          <a:p>
            <a:pPr lvl="4"/>
            <a:r>
              <a:rPr lang="en-US" noProof="0" dirty="0" err="1"/>
              <a:t>Quinto</a:t>
            </a:r>
            <a:r>
              <a:rPr lang="en-US" noProof="0" dirty="0"/>
              <a:t> </a:t>
            </a:r>
            <a:r>
              <a:rPr lang="en-US" noProof="0" dirty="0" err="1"/>
              <a:t>livello</a:t>
            </a:r>
            <a:endParaRPr lang="en-US" noProof="0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u="none">
                <a:latin typeface="UniCredi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1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latin typeface="UniCredit" pitchFamily="50" charset="0"/>
              </a:defRPr>
            </a:lvl1pPr>
          </a:lstStyle>
          <a:p>
            <a:pPr>
              <a:defRPr/>
            </a:pPr>
            <a:fld id="{0B325A61-D48A-4928-BEFC-DA17751FAEE9}" type="slidenum">
              <a:rPr lang="en-US" altLang="it-IT"/>
              <a:pPr>
                <a:defRPr/>
              </a:pPr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822457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UniCredit"/>
        <a:ea typeface="ＭＳ Ｐゴシック" charset="0"/>
        <a:cs typeface="Geneva" charset="0"/>
      </a:defRPr>
    </a:lvl1pPr>
    <a:lvl2pPr marL="386105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UniCredit"/>
        <a:ea typeface="Geneva" charset="-128"/>
        <a:cs typeface="Geneva" charset="0"/>
      </a:defRPr>
    </a:lvl2pPr>
    <a:lvl3pPr marL="772211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UniCredit"/>
        <a:ea typeface="Geneva" charset="-128"/>
        <a:cs typeface="Geneva" charset="0"/>
      </a:defRPr>
    </a:lvl3pPr>
    <a:lvl4pPr marL="1158316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UniCredit"/>
        <a:ea typeface="Geneva" charset="-128"/>
        <a:cs typeface="Geneva" charset="0"/>
      </a:defRPr>
    </a:lvl4pPr>
    <a:lvl5pPr marL="1544422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UniCredit"/>
        <a:ea typeface="Geneva" charset="-128"/>
        <a:cs typeface="Geneva" charset="0"/>
      </a:defRPr>
    </a:lvl5pPr>
    <a:lvl6pPr marL="1930527" algn="l" defTabSz="3861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16632" algn="l" defTabSz="3861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02738" algn="l" defTabSz="3861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88843" algn="l" defTabSz="3861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4C274A-39DB-44B1-BCA8-8AD87D7541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91025"/>
            <a:ext cx="12192000" cy="246697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40757" y="887348"/>
            <a:ext cx="8885063" cy="2713107"/>
          </a:xfrm>
        </p:spPr>
        <p:txBody>
          <a:bodyPr anchor="t"/>
          <a:lstStyle>
            <a:lvl1pPr>
              <a:lnSpc>
                <a:spcPts val="3547"/>
              </a:lnSpc>
              <a:defRPr sz="3500" b="1" i="0" baseline="0">
                <a:latin typeface="UniCredit"/>
              </a:defRPr>
            </a:lvl1pPr>
          </a:lstStyle>
          <a:p>
            <a:r>
              <a:rPr lang="it-IT" dirty="0"/>
              <a:t>This is a title</a:t>
            </a:r>
            <a:endParaRPr lang="en-GB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56428" y="3643007"/>
            <a:ext cx="10925609" cy="580956"/>
          </a:xfrm>
        </p:spPr>
        <p:txBody>
          <a:bodyPr anchor="b"/>
          <a:lstStyle>
            <a:lvl1pPr marL="0" indent="0">
              <a:lnSpc>
                <a:spcPts val="2365"/>
              </a:lnSpc>
              <a:spcBef>
                <a:spcPts val="0"/>
              </a:spcBef>
              <a:buFont typeface="Wingdings" charset="0"/>
              <a:buNone/>
              <a:defRPr sz="2400">
                <a:latin typeface="UniCredit"/>
              </a:defRPr>
            </a:lvl1pPr>
          </a:lstStyle>
          <a:p>
            <a:r>
              <a:rPr lang="it-IT" dirty="0"/>
              <a:t>This is a subtitle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681360" y="4776180"/>
            <a:ext cx="5414021" cy="295587"/>
          </a:xfrm>
        </p:spPr>
        <p:txBody>
          <a:bodyPr/>
          <a:lstStyle>
            <a:lvl1pPr marL="0" indent="0">
              <a:buFontTx/>
              <a:buNone/>
              <a:defRPr sz="2000" baseline="0">
                <a:latin typeface="UniCredit Medium" pitchFamily="50" charset="0"/>
              </a:defRPr>
            </a:lvl1pPr>
            <a:lvl2pPr marL="321747" indent="0">
              <a:buFontTx/>
              <a:buNone/>
              <a:defRPr/>
            </a:lvl2pPr>
            <a:lvl3pPr marL="644833" indent="0">
              <a:buFontTx/>
              <a:buNone/>
              <a:defRPr/>
            </a:lvl3pPr>
            <a:lvl4pPr marL="967921" indent="0">
              <a:buFontTx/>
              <a:buNone/>
              <a:defRPr/>
            </a:lvl4pPr>
            <a:lvl5pPr marL="1285645" indent="0">
              <a:buFontTx/>
              <a:buNone/>
              <a:defRPr/>
            </a:lvl5pPr>
          </a:lstStyle>
          <a:p>
            <a:pPr lvl="0"/>
            <a:r>
              <a:rPr lang="it-IT" dirty="0"/>
              <a:t>Content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FD89C3-824B-4941-BF48-96434471A7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8158" y="517416"/>
            <a:ext cx="1842436" cy="958067"/>
          </a:xfrm>
          <a:prstGeom prst="rect">
            <a:avLst/>
          </a:prstGeom>
        </p:spPr>
      </p:pic>
      <p:pic>
        <p:nvPicPr>
          <p:cNvPr id="10" name="Immagine 4">
            <a:extLst>
              <a:ext uri="{FF2B5EF4-FFF2-40B4-BE49-F238E27FC236}">
                <a16:creationId xmlns:a16="http://schemas.microsoft.com/office/drawing/2014/main" id="{471DD1D7-1044-4404-B0CC-4CEE1BBB0B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33787" y="6039060"/>
            <a:ext cx="2761114" cy="36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06979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80C4F5-E3BA-4D62-BA64-97F62BABEA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91025"/>
            <a:ext cx="12192000" cy="2466975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40757" y="887353"/>
            <a:ext cx="8885063" cy="839855"/>
          </a:xfrm>
        </p:spPr>
        <p:txBody>
          <a:bodyPr anchor="t"/>
          <a:lstStyle>
            <a:lvl1pPr>
              <a:lnSpc>
                <a:spcPts val="3547"/>
              </a:lnSpc>
              <a:defRPr sz="3500" b="1" i="0" baseline="0">
                <a:latin typeface="UniCredit"/>
              </a:defRPr>
            </a:lvl1pPr>
          </a:lstStyle>
          <a:p>
            <a:r>
              <a:rPr lang="it-IT" dirty="0"/>
              <a:t>This is a title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56428" y="3643007"/>
            <a:ext cx="10925609" cy="580956"/>
          </a:xfrm>
        </p:spPr>
        <p:txBody>
          <a:bodyPr anchor="b"/>
          <a:lstStyle>
            <a:lvl1pPr marL="0" indent="0">
              <a:lnSpc>
                <a:spcPts val="2365"/>
              </a:lnSpc>
              <a:spcBef>
                <a:spcPts val="0"/>
              </a:spcBef>
              <a:buFont typeface="Wingdings" charset="0"/>
              <a:buNone/>
              <a:defRPr sz="2400">
                <a:latin typeface="UniCredit"/>
              </a:defRPr>
            </a:lvl1pPr>
          </a:lstStyle>
          <a:p>
            <a:r>
              <a:rPr lang="it-IT" dirty="0"/>
              <a:t>This is a subtitle</a:t>
            </a:r>
            <a:endParaRPr lang="en-GB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067C35F-F112-4C10-BC61-E6909EC282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8158" y="517416"/>
            <a:ext cx="1842436" cy="958067"/>
          </a:xfrm>
          <a:prstGeom prst="rect">
            <a:avLst/>
          </a:prstGeom>
        </p:spPr>
      </p:pic>
      <p:pic>
        <p:nvPicPr>
          <p:cNvPr id="8" name="Immagine 4">
            <a:extLst>
              <a:ext uri="{FF2B5EF4-FFF2-40B4-BE49-F238E27FC236}">
                <a16:creationId xmlns:a16="http://schemas.microsoft.com/office/drawing/2014/main" id="{5DBB758D-E643-4515-A751-A1CAD272AD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33787" y="6039060"/>
            <a:ext cx="2761114" cy="36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73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an Agenda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6081" y="6307312"/>
            <a:ext cx="482225" cy="33586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ED5DC-00DE-415E-B3A0-862EBA0A8EDD}" type="slidenum">
              <a:rPr lang="en-US" altLang="it-IT"/>
              <a:pPr>
                <a:defRPr/>
              </a:pPr>
              <a:t>‹#›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3947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GB" altLang="it-IT" dirty="0"/>
              <a:t>This is a title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6071" y="6307312"/>
            <a:ext cx="482224" cy="33586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9C68F-5AF0-48E4-AB1B-EDEA2C2318ED}" type="slidenum">
              <a:rPr lang="en-US" altLang="it-IT" smtClean="0"/>
              <a:pPr>
                <a:defRPr/>
              </a:pPr>
              <a:t>‹#›</a:t>
            </a:fld>
            <a:endParaRPr lang="en-US" altLang="it-IT" dirty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2" hasCustomPrompt="1"/>
          </p:nvPr>
        </p:nvSpPr>
        <p:spPr>
          <a:xfrm>
            <a:off x="824595" y="6346648"/>
            <a:ext cx="10224476" cy="296529"/>
          </a:xfrm>
        </p:spPr>
        <p:txBody>
          <a:bodyPr/>
          <a:lstStyle>
            <a:lvl1pPr marL="0" indent="0" algn="just">
              <a:lnSpc>
                <a:spcPts val="840"/>
              </a:lnSpc>
              <a:buFontTx/>
              <a:buNone/>
              <a:defRPr sz="700"/>
            </a:lvl1pPr>
            <a:lvl2pPr marL="321747" indent="0">
              <a:buFontTx/>
              <a:buNone/>
              <a:defRPr/>
            </a:lvl2pPr>
            <a:lvl3pPr marL="644833" indent="0">
              <a:buFontTx/>
              <a:buNone/>
              <a:defRPr/>
            </a:lvl3pPr>
            <a:lvl4pPr marL="967921" indent="0">
              <a:buFontTx/>
              <a:buNone/>
              <a:defRPr/>
            </a:lvl4pPr>
            <a:lvl5pPr marL="1285645" indent="0">
              <a:buFontTx/>
              <a:buNone/>
              <a:defRPr/>
            </a:lvl5pPr>
          </a:lstStyle>
          <a:p>
            <a:pPr lvl="0"/>
            <a:r>
              <a:rPr lang="it-IT" dirty="0"/>
              <a:t>note</a:t>
            </a:r>
          </a:p>
        </p:txBody>
      </p:sp>
    </p:spTree>
    <p:extLst>
      <p:ext uri="{BB962C8B-B14F-4D97-AF65-F5344CB8AC3E}">
        <p14:creationId xmlns:p14="http://schemas.microsoft.com/office/powerpoint/2010/main" val="117866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44033" y="1199741"/>
            <a:ext cx="5017776" cy="480196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728204" y="1199741"/>
            <a:ext cx="5019765" cy="480196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6081" y="6307312"/>
            <a:ext cx="482225" cy="33586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D1086-936F-44AC-A37D-498EB3C5A739}" type="slidenum">
              <a:rPr lang="en-US" altLang="it-IT"/>
              <a:pPr>
                <a:defRPr/>
              </a:pPr>
              <a:t>‹#›</a:t>
            </a:fld>
            <a:endParaRPr lang="en-US" altLang="it-IT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2" hasCustomPrompt="1"/>
          </p:nvPr>
        </p:nvSpPr>
        <p:spPr>
          <a:xfrm>
            <a:off x="824595" y="6346648"/>
            <a:ext cx="10224476" cy="296529"/>
          </a:xfrm>
        </p:spPr>
        <p:txBody>
          <a:bodyPr/>
          <a:lstStyle>
            <a:lvl1pPr marL="0" indent="0" algn="just">
              <a:lnSpc>
                <a:spcPts val="840"/>
              </a:lnSpc>
              <a:buFontTx/>
              <a:buNone/>
              <a:defRPr sz="700"/>
            </a:lvl1pPr>
            <a:lvl2pPr marL="321747" indent="0">
              <a:buFontTx/>
              <a:buNone/>
              <a:defRPr/>
            </a:lvl2pPr>
            <a:lvl3pPr marL="644833" indent="0">
              <a:buFontTx/>
              <a:buNone/>
              <a:defRPr/>
            </a:lvl3pPr>
            <a:lvl4pPr marL="967921" indent="0">
              <a:buFontTx/>
              <a:buNone/>
              <a:defRPr/>
            </a:lvl4pPr>
            <a:lvl5pPr marL="1285645" indent="0">
              <a:buFontTx/>
              <a:buNone/>
              <a:defRPr/>
            </a:lvl5pPr>
          </a:lstStyle>
          <a:p>
            <a:pPr lvl="0"/>
            <a:r>
              <a:rPr lang="it-IT" dirty="0"/>
              <a:t>note</a:t>
            </a:r>
          </a:p>
        </p:txBody>
      </p:sp>
    </p:spTree>
    <p:extLst>
      <p:ext uri="{BB962C8B-B14F-4D97-AF65-F5344CB8AC3E}">
        <p14:creationId xmlns:p14="http://schemas.microsoft.com/office/powerpoint/2010/main" val="243127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36080" y="4"/>
            <a:ext cx="11311897" cy="1034827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26124" y="1199741"/>
            <a:ext cx="5676857" cy="4801961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6728204" y="1199741"/>
            <a:ext cx="5019765" cy="4801961"/>
          </a:xfrm>
        </p:spPr>
        <p:txBody>
          <a:bodyPr/>
          <a:lstStyle/>
          <a:p>
            <a:pPr lvl="0"/>
            <a:r>
              <a:rPr lang="it-IT" noProof="0"/>
              <a:t>Fare clic sull'icona per inserire un grafico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6081" y="6307312"/>
            <a:ext cx="482225" cy="33586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C7113-A24D-41B3-81D9-DA90B644C265}" type="slidenum">
              <a:rPr lang="en-US" altLang="it-IT"/>
              <a:pPr>
                <a:defRPr/>
              </a:pPr>
              <a:t>‹#›</a:t>
            </a:fld>
            <a:endParaRPr lang="en-US" altLang="it-IT"/>
          </a:p>
        </p:txBody>
      </p:sp>
      <p:sp>
        <p:nvSpPr>
          <p:cNvPr id="7" name="Segnaposto testo 7"/>
          <p:cNvSpPr>
            <a:spLocks noGrp="1"/>
          </p:cNvSpPr>
          <p:nvPr>
            <p:ph type="body" sz="quarter" idx="12" hasCustomPrompt="1"/>
          </p:nvPr>
        </p:nvSpPr>
        <p:spPr>
          <a:xfrm>
            <a:off x="824595" y="6346648"/>
            <a:ext cx="10224476" cy="296529"/>
          </a:xfrm>
        </p:spPr>
        <p:txBody>
          <a:bodyPr/>
          <a:lstStyle>
            <a:lvl1pPr marL="0" indent="0" algn="just">
              <a:lnSpc>
                <a:spcPts val="840"/>
              </a:lnSpc>
              <a:buFontTx/>
              <a:buNone/>
              <a:defRPr sz="700"/>
            </a:lvl1pPr>
            <a:lvl2pPr marL="321747" indent="0">
              <a:buFontTx/>
              <a:buNone/>
              <a:defRPr/>
            </a:lvl2pPr>
            <a:lvl3pPr marL="644833" indent="0">
              <a:buFontTx/>
              <a:buNone/>
              <a:defRPr/>
            </a:lvl3pPr>
            <a:lvl4pPr marL="967921" indent="0">
              <a:buFontTx/>
              <a:buNone/>
              <a:defRPr/>
            </a:lvl4pPr>
            <a:lvl5pPr marL="1285645" indent="0">
              <a:buFontTx/>
              <a:buNone/>
              <a:defRPr/>
            </a:lvl5pPr>
          </a:lstStyle>
          <a:p>
            <a:pPr lvl="0"/>
            <a:r>
              <a:rPr lang="it-IT" dirty="0"/>
              <a:t>note</a:t>
            </a:r>
          </a:p>
        </p:txBody>
      </p:sp>
    </p:spTree>
    <p:extLst>
      <p:ext uri="{BB962C8B-B14F-4D97-AF65-F5344CB8AC3E}">
        <p14:creationId xmlns:p14="http://schemas.microsoft.com/office/powerpoint/2010/main" val="398448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36080" y="0"/>
            <a:ext cx="11311897" cy="1028776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436069" y="1199741"/>
            <a:ext cx="5017776" cy="4801961"/>
          </a:xfrm>
        </p:spPr>
        <p:txBody>
          <a:bodyPr/>
          <a:lstStyle/>
          <a:p>
            <a:pPr lvl="0"/>
            <a:r>
              <a:rPr lang="it-IT" noProof="0" dirty="0"/>
              <a:t>Fare clic sull'icona per inserire un grafico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102979" y="1199741"/>
            <a:ext cx="5644996" cy="4801961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6081" y="6307312"/>
            <a:ext cx="482225" cy="33586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713FF-2255-44F8-930D-5EB679FC0C24}" type="slidenum">
              <a:rPr lang="en-US" altLang="it-IT"/>
              <a:pPr>
                <a:defRPr/>
              </a:pPr>
              <a:t>‹#›</a:t>
            </a:fld>
            <a:endParaRPr lang="en-US" altLang="it-IT"/>
          </a:p>
        </p:txBody>
      </p:sp>
      <p:sp>
        <p:nvSpPr>
          <p:cNvPr id="6" name="Segnaposto testo 7"/>
          <p:cNvSpPr>
            <a:spLocks noGrp="1"/>
          </p:cNvSpPr>
          <p:nvPr>
            <p:ph type="body" sz="quarter" idx="12" hasCustomPrompt="1"/>
          </p:nvPr>
        </p:nvSpPr>
        <p:spPr>
          <a:xfrm>
            <a:off x="824595" y="6346648"/>
            <a:ext cx="10224476" cy="296529"/>
          </a:xfrm>
        </p:spPr>
        <p:txBody>
          <a:bodyPr/>
          <a:lstStyle>
            <a:lvl1pPr marL="0" indent="0" algn="just">
              <a:lnSpc>
                <a:spcPts val="840"/>
              </a:lnSpc>
              <a:buFontTx/>
              <a:buNone/>
              <a:defRPr sz="700"/>
            </a:lvl1pPr>
            <a:lvl2pPr marL="321747" indent="0">
              <a:buFontTx/>
              <a:buNone/>
              <a:defRPr/>
            </a:lvl2pPr>
            <a:lvl3pPr marL="644833" indent="0">
              <a:buFontTx/>
              <a:buNone/>
              <a:defRPr/>
            </a:lvl3pPr>
            <a:lvl4pPr marL="967921" indent="0">
              <a:buFontTx/>
              <a:buNone/>
              <a:defRPr/>
            </a:lvl4pPr>
            <a:lvl5pPr marL="1285645" indent="0">
              <a:buFontTx/>
              <a:buNone/>
              <a:defRPr/>
            </a:lvl5pPr>
          </a:lstStyle>
          <a:p>
            <a:pPr lvl="0"/>
            <a:r>
              <a:rPr lang="it-IT" dirty="0"/>
              <a:t>note</a:t>
            </a:r>
          </a:p>
        </p:txBody>
      </p:sp>
    </p:spTree>
    <p:extLst>
      <p:ext uri="{BB962C8B-B14F-4D97-AF65-F5344CB8AC3E}">
        <p14:creationId xmlns:p14="http://schemas.microsoft.com/office/powerpoint/2010/main" val="370948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motivational) Route A 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/>
          <p:cNvSpPr>
            <a:spLocks noGrp="1"/>
          </p:cNvSpPr>
          <p:nvPr>
            <p:ph type="pic" sz="quarter" idx="10"/>
          </p:nvPr>
        </p:nvSpPr>
        <p:spPr>
          <a:xfrm>
            <a:off x="0" y="9"/>
            <a:ext cx="12192000" cy="6856487"/>
          </a:xfrm>
          <a:ln>
            <a:noFill/>
          </a:ln>
        </p:spPr>
        <p:txBody>
          <a:bodyPr anchor="ctr" anchorCtr="1"/>
          <a:lstStyle>
            <a:lvl1pPr algn="ctr">
              <a:defRPr/>
            </a:lvl1pPr>
          </a:lstStyle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216616" y="829072"/>
            <a:ext cx="5194989" cy="1470544"/>
          </a:xfrm>
        </p:spPr>
        <p:txBody>
          <a:bodyPr anchor="t" anchorCtr="0"/>
          <a:lstStyle>
            <a:lvl1pPr>
              <a:lnSpc>
                <a:spcPts val="28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979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motivational) Rou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7" name="Segnaposto immagine 6"/>
          <p:cNvSpPr>
            <a:spLocks noGrp="1"/>
          </p:cNvSpPr>
          <p:nvPr>
            <p:ph type="pic" sz="quarter" idx="10"/>
          </p:nvPr>
        </p:nvSpPr>
        <p:spPr>
          <a:xfrm>
            <a:off x="0" y="1033315"/>
            <a:ext cx="12192000" cy="5823172"/>
          </a:xfrm>
          <a:ln>
            <a:noFill/>
          </a:ln>
        </p:spPr>
        <p:txBody>
          <a:bodyPr anchor="ctr" anchorCtr="1"/>
          <a:lstStyle/>
          <a:p>
            <a:endParaRPr lang="it-IT"/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0" y="1033315"/>
            <a:ext cx="12192000" cy="0"/>
          </a:xfrm>
          <a:prstGeom prst="line">
            <a:avLst/>
          </a:prstGeom>
          <a:noFill/>
          <a:ln w="19050">
            <a:solidFill>
              <a:srgbClr val="2EAEDA"/>
            </a:solidFill>
            <a:round/>
            <a:headEnd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>
            <a:spAutoFit/>
          </a:bodyPr>
          <a:lstStyle/>
          <a:p>
            <a:endParaRPr lang="it-IT" sz="1000"/>
          </a:p>
        </p:txBody>
      </p:sp>
    </p:spTree>
    <p:extLst>
      <p:ext uri="{BB962C8B-B14F-4D97-AF65-F5344CB8AC3E}">
        <p14:creationId xmlns:p14="http://schemas.microsoft.com/office/powerpoint/2010/main" val="1396818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motivational) Rou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 bwMode="auto">
          <a:xfrm>
            <a:off x="11" y="5237322"/>
            <a:ext cx="12193895" cy="1620685"/>
          </a:xfrm>
          <a:prstGeom prst="rect">
            <a:avLst/>
          </a:prstGeom>
          <a:gradFill flip="none" rotWithShape="1">
            <a:gsLst>
              <a:gs pos="11000">
                <a:schemeClr val="bg1">
                  <a:alpha val="78000"/>
                </a:schemeClr>
              </a:gs>
              <a:gs pos="100000">
                <a:srgbClr val="2EAEDA">
                  <a:alpha val="78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219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0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itolo 1"/>
          <p:cNvSpPr>
            <a:spLocks noGrp="1"/>
          </p:cNvSpPr>
          <p:nvPr userDrawn="1">
            <p:ph type="title" hasCustomPrompt="1"/>
          </p:nvPr>
        </p:nvSpPr>
        <p:spPr>
          <a:xfrm>
            <a:off x="714843" y="5289124"/>
            <a:ext cx="11303932" cy="978851"/>
          </a:xfrm>
        </p:spPr>
        <p:txBody>
          <a:bodyPr anchor="b" anchorCtr="0"/>
          <a:lstStyle>
            <a:lvl1pPr>
              <a:lnSpc>
                <a:spcPts val="2800"/>
              </a:lnSpc>
              <a:defRPr sz="2800" baseline="0"/>
            </a:lvl1pPr>
          </a:lstStyle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immagine 10"/>
          <p:cNvSpPr>
            <a:spLocks noGrp="1"/>
          </p:cNvSpPr>
          <p:nvPr userDrawn="1">
            <p:ph type="pic" sz="quarter" idx="10"/>
          </p:nvPr>
        </p:nvSpPr>
        <p:spPr>
          <a:xfrm>
            <a:off x="1897" y="7"/>
            <a:ext cx="12192000" cy="5237677"/>
          </a:xfrm>
          <a:ln>
            <a:noFill/>
          </a:ln>
        </p:spPr>
        <p:txBody>
          <a:bodyPr anchor="ctr" anchorCtr="1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4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043" y="2"/>
            <a:ext cx="11303932" cy="103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dirty="0"/>
              <a:t>This is a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043" y="1199741"/>
            <a:ext cx="11303932" cy="480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dirty="0"/>
              <a:t>Fare </a:t>
            </a:r>
            <a:r>
              <a:rPr lang="en-GB" altLang="it-IT" dirty="0" err="1"/>
              <a:t>clic</a:t>
            </a:r>
            <a:r>
              <a:rPr lang="en-GB" altLang="it-IT" dirty="0"/>
              <a:t> per </a:t>
            </a:r>
            <a:r>
              <a:rPr lang="en-GB" altLang="it-IT" dirty="0" err="1"/>
              <a:t>modificare</a:t>
            </a:r>
            <a:r>
              <a:rPr lang="en-GB" altLang="it-IT" dirty="0"/>
              <a:t> </a:t>
            </a:r>
            <a:r>
              <a:rPr lang="en-GB" altLang="it-IT" dirty="0" err="1"/>
              <a:t>gli</a:t>
            </a:r>
            <a:r>
              <a:rPr lang="en-GB" altLang="it-IT" dirty="0"/>
              <a:t> </a:t>
            </a:r>
            <a:r>
              <a:rPr lang="en-GB" altLang="it-IT" dirty="0" err="1"/>
              <a:t>stili</a:t>
            </a:r>
            <a:r>
              <a:rPr lang="en-GB" altLang="it-IT" dirty="0"/>
              <a:t> del </a:t>
            </a:r>
            <a:r>
              <a:rPr lang="en-GB" altLang="it-IT" dirty="0" err="1"/>
              <a:t>testo</a:t>
            </a:r>
            <a:r>
              <a:rPr lang="en-GB" altLang="it-IT" dirty="0"/>
              <a:t> </a:t>
            </a:r>
            <a:r>
              <a:rPr lang="en-GB" altLang="it-IT" dirty="0" err="1"/>
              <a:t>dello</a:t>
            </a:r>
            <a:r>
              <a:rPr lang="en-GB" altLang="it-IT" dirty="0"/>
              <a:t> schema</a:t>
            </a:r>
          </a:p>
          <a:p>
            <a:pPr lvl="1"/>
            <a:r>
              <a:rPr lang="en-GB" altLang="it-IT" dirty="0"/>
              <a:t>Secondo </a:t>
            </a:r>
            <a:r>
              <a:rPr lang="en-GB" altLang="it-IT" dirty="0" err="1"/>
              <a:t>livello</a:t>
            </a:r>
            <a:endParaRPr lang="en-GB" altLang="it-IT" dirty="0"/>
          </a:p>
          <a:p>
            <a:pPr lvl="2"/>
            <a:r>
              <a:rPr lang="en-GB" altLang="it-IT" dirty="0" err="1"/>
              <a:t>Terzo</a:t>
            </a:r>
            <a:r>
              <a:rPr lang="en-GB" altLang="it-IT" dirty="0"/>
              <a:t> </a:t>
            </a:r>
            <a:r>
              <a:rPr lang="en-GB" altLang="it-IT" dirty="0" err="1"/>
              <a:t>livello</a:t>
            </a:r>
            <a:endParaRPr lang="en-GB" altLang="it-IT" dirty="0"/>
          </a:p>
          <a:p>
            <a:pPr lvl="3"/>
            <a:r>
              <a:rPr lang="en-GB" altLang="it-IT" dirty="0"/>
              <a:t>Quarto </a:t>
            </a:r>
            <a:r>
              <a:rPr lang="en-GB" altLang="it-IT" dirty="0" err="1"/>
              <a:t>livello</a:t>
            </a:r>
            <a:endParaRPr lang="en-GB" altLang="it-IT" dirty="0"/>
          </a:p>
          <a:p>
            <a:pPr lvl="4"/>
            <a:r>
              <a:rPr lang="en-GB" altLang="it-IT" dirty="0" err="1"/>
              <a:t>Quinto</a:t>
            </a:r>
            <a:r>
              <a:rPr lang="en-GB" altLang="it-IT" dirty="0"/>
              <a:t> </a:t>
            </a:r>
            <a:r>
              <a:rPr lang="en-GB" altLang="it-IT" dirty="0" err="1"/>
              <a:t>livello</a:t>
            </a:r>
            <a:endParaRPr lang="en-GB" altLang="it-IT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6079" y="6307312"/>
            <a:ext cx="663063" cy="33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00" b="1" smtClean="0">
                <a:solidFill>
                  <a:srgbClr val="00AFD0"/>
                </a:solidFill>
                <a:latin typeface="UniCredit" pitchFamily="50" charset="0"/>
              </a:defRPr>
            </a:lvl1pPr>
          </a:lstStyle>
          <a:p>
            <a:pPr>
              <a:defRPr/>
            </a:pPr>
            <a:fld id="{406C1379-8247-4050-889B-F64127410FDB}" type="slidenum">
              <a:rPr lang="en-US" altLang="it-IT" smtClean="0"/>
              <a:pPr>
                <a:defRPr/>
              </a:pPr>
              <a:t>‹#›</a:t>
            </a:fld>
            <a:endParaRPr lang="en-US" altLang="it-IT"/>
          </a:p>
        </p:txBody>
      </p:sp>
      <p:sp>
        <p:nvSpPr>
          <p:cNvPr id="2" name="Line 9"/>
          <p:cNvSpPr>
            <a:spLocks noChangeShapeType="1"/>
          </p:cNvSpPr>
          <p:nvPr userDrawn="1"/>
        </p:nvSpPr>
        <p:spPr bwMode="auto">
          <a:xfrm>
            <a:off x="0" y="1033315"/>
            <a:ext cx="12192000" cy="0"/>
          </a:xfrm>
          <a:prstGeom prst="line">
            <a:avLst/>
          </a:prstGeom>
          <a:noFill/>
          <a:ln w="19050">
            <a:solidFill>
              <a:srgbClr val="00AFD0"/>
            </a:solidFill>
            <a:round/>
            <a:headEnd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>
            <a:spAutoFit/>
          </a:bodyPr>
          <a:lstStyle/>
          <a:p>
            <a:endParaRPr lang="it-IT" sz="1000"/>
          </a:p>
        </p:txBody>
      </p:sp>
      <p:sp>
        <p:nvSpPr>
          <p:cNvPr id="3" name="hr" descr="Interni/Internal"/>
          <p:cNvSpPr txBox="1"/>
          <p:nvPr userDrawn="1"/>
        </p:nvSpPr>
        <p:spPr>
          <a:xfrm>
            <a:off x="0" y="0"/>
            <a:ext cx="12192000" cy="2232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sz="850" b="0" i="0" u="none" baseline="0" smtClean="0">
                <a:solidFill>
                  <a:srgbClr val="000000"/>
                </a:solidFill>
                <a:latin typeface="arial" panose="020B0604020202020204" pitchFamily="34" charset="0"/>
              </a:rPr>
              <a:t>Interni/Internal</a:t>
            </a:r>
            <a:endParaRPr lang="en-US" sz="85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Immagine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 bwMode="auto">
          <a:xfrm>
            <a:off x="11358202" y="6287156"/>
            <a:ext cx="389773" cy="38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5" r:id="rId2"/>
    <p:sldLayoutId id="2147483798" r:id="rId3"/>
    <p:sldLayoutId id="2147483796" r:id="rId4"/>
    <p:sldLayoutId id="2147483797" r:id="rId5"/>
    <p:sldLayoutId id="2147483799" r:id="rId6"/>
    <p:sldLayoutId id="2147483800" r:id="rId7"/>
    <p:sldLayoutId id="2147483802" r:id="rId8"/>
    <p:sldLayoutId id="2147483803" r:id="rId9"/>
    <p:sldLayoutId id="2147483804" r:id="rId10"/>
  </p:sldLayoutIdLst>
  <p:hf hdr="0" ftr="0" dt="0"/>
  <p:txStyles>
    <p:titleStyle>
      <a:lvl1pPr algn="l" defTabSz="816432" rtl="0" eaLnBrk="0" fontAlgn="base" hangingPunct="0">
        <a:lnSpc>
          <a:spcPts val="2000"/>
        </a:lnSpc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UniCredit Medium"/>
          <a:ea typeface="+mj-ea"/>
          <a:cs typeface="+mj-cs"/>
        </a:defRPr>
      </a:lvl1pPr>
      <a:lvl2pPr algn="l" defTabSz="816432" rtl="0" eaLnBrk="0" fontAlgn="base" hangingPunct="0">
        <a:lnSpc>
          <a:spcPts val="1859"/>
        </a:lnSpc>
        <a:spcBef>
          <a:spcPct val="0"/>
        </a:spcBef>
        <a:spcAft>
          <a:spcPct val="0"/>
        </a:spcAft>
        <a:defRPr sz="1900">
          <a:solidFill>
            <a:schemeClr val="tx2"/>
          </a:solidFill>
          <a:latin typeface="UniCredit" charset="0"/>
          <a:ea typeface="ＭＳ Ｐゴシック" charset="0"/>
          <a:cs typeface="ＭＳ Ｐゴシック" charset="0"/>
        </a:defRPr>
      </a:lvl2pPr>
      <a:lvl3pPr algn="l" defTabSz="816432" rtl="0" eaLnBrk="0" fontAlgn="base" hangingPunct="0">
        <a:lnSpc>
          <a:spcPts val="1859"/>
        </a:lnSpc>
        <a:spcBef>
          <a:spcPct val="0"/>
        </a:spcBef>
        <a:spcAft>
          <a:spcPct val="0"/>
        </a:spcAft>
        <a:defRPr sz="1900">
          <a:solidFill>
            <a:schemeClr val="tx2"/>
          </a:solidFill>
          <a:latin typeface="UniCredit" charset="0"/>
          <a:ea typeface="ＭＳ Ｐゴシック" charset="0"/>
          <a:cs typeface="ＭＳ Ｐゴシック" charset="0"/>
        </a:defRPr>
      </a:lvl3pPr>
      <a:lvl4pPr algn="l" defTabSz="816432" rtl="0" eaLnBrk="0" fontAlgn="base" hangingPunct="0">
        <a:lnSpc>
          <a:spcPts val="1859"/>
        </a:lnSpc>
        <a:spcBef>
          <a:spcPct val="0"/>
        </a:spcBef>
        <a:spcAft>
          <a:spcPct val="0"/>
        </a:spcAft>
        <a:defRPr sz="1900">
          <a:solidFill>
            <a:schemeClr val="tx2"/>
          </a:solidFill>
          <a:latin typeface="UniCredit" charset="0"/>
          <a:ea typeface="ＭＳ Ｐゴシック" charset="0"/>
          <a:cs typeface="ＭＳ Ｐゴシック" charset="0"/>
        </a:defRPr>
      </a:lvl4pPr>
      <a:lvl5pPr algn="l" defTabSz="816432" rtl="0" eaLnBrk="0" fontAlgn="base" hangingPunct="0">
        <a:lnSpc>
          <a:spcPts val="1859"/>
        </a:lnSpc>
        <a:spcBef>
          <a:spcPct val="0"/>
        </a:spcBef>
        <a:spcAft>
          <a:spcPct val="0"/>
        </a:spcAft>
        <a:defRPr sz="1900">
          <a:solidFill>
            <a:schemeClr val="tx2"/>
          </a:solidFill>
          <a:latin typeface="UniCredit" charset="0"/>
          <a:ea typeface="ＭＳ Ｐゴシック" charset="0"/>
          <a:cs typeface="ＭＳ Ｐゴシック" charset="0"/>
        </a:defRPr>
      </a:lvl5pPr>
      <a:lvl6pPr marL="386096" algn="l" defTabSz="816432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772191" algn="l" defTabSz="816432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158287" algn="l" defTabSz="816432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544384" algn="l" defTabSz="816432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60873" indent="-160873" algn="l" defTabSz="816432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000">
          <a:solidFill>
            <a:schemeClr val="tx1"/>
          </a:solidFill>
          <a:latin typeface="UniCredit"/>
          <a:ea typeface="+mn-ea"/>
          <a:cs typeface="+mn-cs"/>
        </a:defRPr>
      </a:lvl1pPr>
      <a:lvl2pPr marL="483961" indent="-162215" algn="l" defTabSz="816432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000">
          <a:solidFill>
            <a:schemeClr val="tx1"/>
          </a:solidFill>
          <a:latin typeface="UniCredit"/>
          <a:ea typeface="+mn-ea"/>
          <a:cs typeface="+mn-cs"/>
        </a:defRPr>
      </a:lvl2pPr>
      <a:lvl3pPr marL="807048" indent="-162215" algn="l" defTabSz="816432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000">
          <a:solidFill>
            <a:schemeClr val="tx1"/>
          </a:solidFill>
          <a:latin typeface="UniCredit"/>
          <a:ea typeface="+mn-ea"/>
          <a:cs typeface="+mn-cs"/>
        </a:defRPr>
      </a:lvl3pPr>
      <a:lvl4pPr marL="1124773" indent="-156852" algn="l" defTabSz="816432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000">
          <a:solidFill>
            <a:schemeClr val="tx1"/>
          </a:solidFill>
          <a:latin typeface="UniCredit"/>
          <a:ea typeface="+mn-ea"/>
          <a:cs typeface="+mn-cs"/>
        </a:defRPr>
      </a:lvl4pPr>
      <a:lvl5pPr marL="1447858" indent="-162215" algn="l" defTabSz="816432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 sz="1000">
          <a:solidFill>
            <a:schemeClr val="tx1"/>
          </a:solidFill>
          <a:latin typeface="UniCredit"/>
          <a:ea typeface="+mn-ea"/>
          <a:cs typeface="+mn-cs"/>
        </a:defRPr>
      </a:lvl5pPr>
      <a:lvl6pPr marL="1833955" indent="-162215" algn="l" defTabSz="816432" rtl="0" eaLnBrk="1" fontAlgn="base" hangingPunct="1">
        <a:spcBef>
          <a:spcPct val="20000"/>
        </a:spcBef>
        <a:spcAft>
          <a:spcPct val="0"/>
        </a:spcAft>
        <a:buClr>
          <a:srgbClr val="E2001A"/>
        </a:buClr>
        <a:buFont typeface="Wingdings" charset="0"/>
        <a:buChar char="n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220051" indent="-162215" algn="l" defTabSz="816432" rtl="0" eaLnBrk="1" fontAlgn="base" hangingPunct="1">
        <a:spcBef>
          <a:spcPct val="20000"/>
        </a:spcBef>
        <a:spcAft>
          <a:spcPct val="0"/>
        </a:spcAft>
        <a:buClr>
          <a:srgbClr val="E2001A"/>
        </a:buClr>
        <a:buFont typeface="Wingdings" charset="0"/>
        <a:buChar char="n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2606146" indent="-162215" algn="l" defTabSz="816432" rtl="0" eaLnBrk="1" fontAlgn="base" hangingPunct="1">
        <a:spcBef>
          <a:spcPct val="20000"/>
        </a:spcBef>
        <a:spcAft>
          <a:spcPct val="0"/>
        </a:spcAft>
        <a:buClr>
          <a:srgbClr val="E2001A"/>
        </a:buClr>
        <a:buFont typeface="Wingdings" charset="0"/>
        <a:buChar char="n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2992243" indent="-162215" algn="l" defTabSz="816432" rtl="0" eaLnBrk="1" fontAlgn="base" hangingPunct="1">
        <a:spcBef>
          <a:spcPct val="20000"/>
        </a:spcBef>
        <a:spcAft>
          <a:spcPct val="0"/>
        </a:spcAft>
        <a:buClr>
          <a:srgbClr val="E2001A"/>
        </a:buClr>
        <a:buFont typeface="Wingdings" charset="0"/>
        <a:buChar char="n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6096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2191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8287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384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30478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16574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02671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8765" algn="l" defTabSz="3860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3500"/>
              </a:lnSpc>
            </a:pPr>
            <a:r>
              <a:rPr lang="de-DE" altLang="x-none" dirty="0" smtClean="0"/>
              <a:t>MSFI 9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2400"/>
              </a:lnSpc>
            </a:pPr>
            <a:r>
              <a:rPr lang="en-US" dirty="0" err="1"/>
              <a:t>Porez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dobit</a:t>
            </a:r>
            <a:r>
              <a:rPr lang="en-US" dirty="0"/>
              <a:t> i </a:t>
            </a:r>
            <a:r>
              <a:rPr lang="en-US" dirty="0" err="1"/>
              <a:t>novi</a:t>
            </a:r>
            <a:r>
              <a:rPr lang="en-US" dirty="0"/>
              <a:t> </a:t>
            </a:r>
            <a:r>
              <a:rPr lang="en-US" dirty="0" err="1"/>
              <a:t>standardi</a:t>
            </a:r>
            <a:r>
              <a:rPr lang="en-US" dirty="0"/>
              <a:t> </a:t>
            </a:r>
            <a:r>
              <a:rPr lang="en-US" dirty="0" err="1"/>
              <a:t>finansijskog</a:t>
            </a:r>
            <a:r>
              <a:rPr lang="en-US" dirty="0"/>
              <a:t> </a:t>
            </a:r>
            <a:r>
              <a:rPr lang="en-US" dirty="0" err="1"/>
              <a:t>izveštavanja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32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IFRS9 - </a:t>
            </a:r>
            <a:r>
              <a:rPr lang="sr-Latn-RS" dirty="0" err="1"/>
              <a:t>M</a:t>
            </a:r>
            <a:r>
              <a:rPr lang="sr-Latn-RS" dirty="0" err="1" smtClean="0"/>
              <a:t>ovie</a:t>
            </a:r>
            <a:r>
              <a:rPr lang="sr-Latn-RS" dirty="0" smtClean="0"/>
              <a:t> </a:t>
            </a:r>
            <a:r>
              <a:rPr lang="sr-Latn-RS" dirty="0" err="1"/>
              <a:t>T</a:t>
            </a:r>
            <a:r>
              <a:rPr lang="sr-Latn-RS" dirty="0" err="1" smtClean="0"/>
              <a:t>railer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ED5DC-00DE-415E-B3A0-862EBA0A8EDD}" type="slidenum">
              <a:rPr lang="en-US" altLang="it-IT" smtClean="0"/>
              <a:pPr>
                <a:defRPr/>
              </a:pPr>
              <a:t>2</a:t>
            </a:fld>
            <a:endParaRPr lang="en-US" altLang="it-IT"/>
          </a:p>
        </p:txBody>
      </p:sp>
      <p:sp>
        <p:nvSpPr>
          <p:cNvPr id="4" name="Rectangle 3"/>
          <p:cNvSpPr/>
          <p:nvPr/>
        </p:nvSpPr>
        <p:spPr>
          <a:xfrm>
            <a:off x="1755648" y="1666881"/>
            <a:ext cx="89794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>
                <a:latin typeface="UniCredit" panose="02000506040000020004" pitchFamily="2" charset="-18"/>
              </a:rPr>
              <a:t>Minority </a:t>
            </a:r>
            <a:r>
              <a:rPr lang="en-US" sz="1400" b="1" i="1" dirty="0" smtClean="0">
                <a:latin typeface="UniCredit" panose="02000506040000020004" pitchFamily="2" charset="-18"/>
              </a:rPr>
              <a:t>Report 2 </a:t>
            </a:r>
            <a:r>
              <a:rPr lang="en-US" sz="1400" dirty="0" smtClean="0">
                <a:latin typeface="UniCredit" panose="02000506040000020004" pitchFamily="2" charset="-18"/>
              </a:rPr>
              <a:t>je remake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en-US" sz="1400" dirty="0" err="1" smtClean="0">
                <a:latin typeface="UniCredit" panose="02000506040000020004" pitchFamily="2" charset="-18"/>
              </a:rPr>
              <a:t>američkog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en-US" sz="1400" dirty="0" smtClean="0">
                <a:latin typeface="UniCredit" panose="02000506040000020004" pitchFamily="2" charset="-18"/>
              </a:rPr>
              <a:t>science fiction</a:t>
            </a:r>
            <a:r>
              <a:rPr lang="sr-Latn-R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filma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snimljen</a:t>
            </a:r>
            <a:r>
              <a:rPr lang="en-US" sz="1400" dirty="0">
                <a:latin typeface="UniCredit" panose="02000506040000020004" pitchFamily="2" charset="-18"/>
              </a:rPr>
              <a:t> 2002. u </a:t>
            </a:r>
            <a:r>
              <a:rPr lang="en-US" sz="1400" dirty="0" err="1">
                <a:latin typeface="UniCredit" panose="02000506040000020004" pitchFamily="2" charset="-18"/>
              </a:rPr>
              <a:t>režiji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en-US" sz="1400" dirty="0" err="1">
                <a:latin typeface="UniCredit" panose="02000506040000020004" pitchFamily="2" charset="-18"/>
              </a:rPr>
              <a:t>Stevena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Spielberga</a:t>
            </a:r>
            <a:r>
              <a:rPr lang="sr-Latn-RS" sz="1400" dirty="0">
                <a:latin typeface="UniCredit" panose="02000506040000020004" pitchFamily="2" charset="-18"/>
              </a:rPr>
              <a:t>.</a:t>
            </a:r>
            <a:endParaRPr lang="en-US" sz="1400" dirty="0" smtClean="0">
              <a:latin typeface="UniCredit" panose="02000506040000020004" pitchFamily="2" charset="-18"/>
            </a:endParaRPr>
          </a:p>
          <a:p>
            <a:pPr algn="just"/>
            <a:endParaRPr lang="en-US" sz="1400" dirty="0" smtClean="0">
              <a:latin typeface="UniCredit" panose="02000506040000020004" pitchFamily="2" charset="-18"/>
            </a:endParaRPr>
          </a:p>
          <a:p>
            <a:pPr algn="just"/>
            <a:r>
              <a:rPr lang="en-US" sz="1400" dirty="0" err="1" smtClean="0">
                <a:latin typeface="UniCredit" panose="02000506040000020004" pitchFamily="2" charset="-18"/>
              </a:rPr>
              <a:t>Radnja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je </a:t>
            </a:r>
            <a:r>
              <a:rPr lang="en-US" sz="1400" dirty="0" err="1" smtClean="0">
                <a:latin typeface="UniCredit" panose="02000506040000020004" pitchFamily="2" charset="-18"/>
              </a:rPr>
              <a:t>smeštena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u 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err="1" smtClean="0">
                <a:latin typeface="UniCredit" panose="02000506040000020004" pitchFamily="2" charset="-18"/>
              </a:rPr>
              <a:t>Odbor</a:t>
            </a:r>
            <a:r>
              <a:rPr lang="sr-Latn-RS" sz="1400" b="1" dirty="0" smtClean="0">
                <a:latin typeface="UniCredit" panose="02000506040000020004" pitchFamily="2" charset="-18"/>
              </a:rPr>
              <a:t>u</a:t>
            </a:r>
            <a:r>
              <a:rPr lang="en-US" sz="1400" b="1" dirty="0" smtClean="0">
                <a:latin typeface="UniCredit" panose="02000506040000020004" pitchFamily="2" charset="-18"/>
              </a:rPr>
              <a:t> </a:t>
            </a:r>
            <a:r>
              <a:rPr lang="en-US" sz="1400" b="1" dirty="0">
                <a:latin typeface="UniCredit" panose="02000506040000020004" pitchFamily="2" charset="-18"/>
              </a:rPr>
              <a:t>za me</a:t>
            </a:r>
            <a:r>
              <a:rPr lang="sr-Latn-RS" sz="1400" b="1" dirty="0" err="1">
                <a:latin typeface="UniCredit" panose="02000506040000020004" pitchFamily="2" charset="-18"/>
              </a:rPr>
              <a:t>đunarodne</a:t>
            </a:r>
            <a:r>
              <a:rPr lang="sr-Latn-RS" sz="1400" b="1" dirty="0">
                <a:latin typeface="UniCredit" panose="02000506040000020004" pitchFamily="2" charset="-18"/>
              </a:rPr>
              <a:t> računovodstvene standarde </a:t>
            </a:r>
            <a:r>
              <a:rPr lang="en-US" sz="1400" dirty="0">
                <a:latin typeface="UniCredit" panose="02000506040000020004" pitchFamily="2" charset="-18"/>
              </a:rPr>
              <a:t> godine </a:t>
            </a:r>
            <a:r>
              <a:rPr lang="en-US" sz="1400" dirty="0" smtClean="0">
                <a:latin typeface="UniCredit" panose="02000506040000020004" pitchFamily="2" charset="-18"/>
              </a:rPr>
              <a:t>2014. </a:t>
            </a:r>
            <a:r>
              <a:rPr lang="en-US" sz="1400" dirty="0">
                <a:latin typeface="UniCredit" panose="02000506040000020004" pitchFamily="2" charset="-18"/>
              </a:rPr>
              <a:t>i </a:t>
            </a:r>
            <a:r>
              <a:rPr lang="en-US" sz="1400" dirty="0" err="1">
                <a:latin typeface="UniCredit" panose="02000506040000020004" pitchFamily="2" charset="-18"/>
              </a:rPr>
              <a:t>prikazuje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kako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Odbor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koristi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b="1" u="sng" dirty="0" err="1" smtClean="0">
                <a:latin typeface="UniCredit" panose="02000506040000020004" pitchFamily="2" charset="-18"/>
              </a:rPr>
              <a:t>koncept</a:t>
            </a:r>
            <a:r>
              <a:rPr lang="sr-Latn-RS" sz="1400" b="1" u="sng" dirty="0" smtClean="0">
                <a:latin typeface="UniCredit" panose="02000506040000020004" pitchFamily="2" charset="-18"/>
              </a:rPr>
              <a:t> </a:t>
            </a:r>
            <a:r>
              <a:rPr lang="en-US" sz="1400" b="1" u="sng" dirty="0" err="1" smtClean="0">
                <a:latin typeface="UniCredit" panose="02000506040000020004" pitchFamily="2" charset="-18"/>
              </a:rPr>
              <a:t>Precrime</a:t>
            </a:r>
            <a:r>
              <a:rPr lang="en-US" sz="1400" dirty="0">
                <a:latin typeface="UniCredit" panose="02000506040000020004" pitchFamily="2" charset="-18"/>
              </a:rPr>
              <a:t> (</a:t>
            </a:r>
            <a:r>
              <a:rPr lang="en-US" sz="1400" b="1" dirty="0" err="1" smtClean="0">
                <a:latin typeface="UniCredit" panose="02000506040000020004" pitchFamily="2" charset="-18"/>
              </a:rPr>
              <a:t>sprečavanja</a:t>
            </a:r>
            <a:r>
              <a:rPr lang="en-US" sz="1400" b="1" dirty="0" smtClean="0">
                <a:latin typeface="UniCredit" panose="02000506040000020004" pitchFamily="2" charset="-18"/>
              </a:rPr>
              <a:t> </a:t>
            </a:r>
            <a:r>
              <a:rPr lang="en-US" sz="1400" b="1" dirty="0" err="1">
                <a:latin typeface="UniCredit" panose="02000506040000020004" pitchFamily="2" charset="-18"/>
              </a:rPr>
              <a:t>zločina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smtClean="0">
                <a:latin typeface="UniCredit" panose="02000506040000020004" pitchFamily="2" charset="-18"/>
              </a:rPr>
              <a:t>pre </a:t>
            </a:r>
            <a:r>
              <a:rPr lang="en-US" sz="1400" b="1" dirty="0" err="1">
                <a:latin typeface="UniCredit" panose="02000506040000020004" pitchFamily="2" charset="-18"/>
              </a:rPr>
              <a:t>nego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err="1">
                <a:latin typeface="UniCredit" panose="02000506040000020004" pitchFamily="2" charset="-18"/>
              </a:rPr>
              <a:t>što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err="1">
                <a:latin typeface="UniCredit" panose="02000506040000020004" pitchFamily="2" charset="-18"/>
              </a:rPr>
              <a:t>su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err="1">
                <a:latin typeface="UniCredit" panose="02000506040000020004" pitchFamily="2" charset="-18"/>
              </a:rPr>
              <a:t>počinjeni</a:t>
            </a:r>
            <a:r>
              <a:rPr lang="en-US" sz="1400" dirty="0">
                <a:latin typeface="UniCredit" panose="02000506040000020004" pitchFamily="2" charset="-18"/>
              </a:rPr>
              <a:t>) </a:t>
            </a:r>
            <a:r>
              <a:rPr lang="en-US" sz="1400" dirty="0" err="1">
                <a:latin typeface="UniCredit" panose="02000506040000020004" pitchFamily="2" charset="-18"/>
              </a:rPr>
              <a:t>uz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pomoć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sr-Latn-RS" sz="1400" dirty="0" smtClean="0">
                <a:latin typeface="UniCredit" panose="02000506040000020004" pitchFamily="2" charset="-18"/>
              </a:rPr>
              <a:t>programa koji koristi viziju </a:t>
            </a:r>
            <a:r>
              <a:rPr lang="en-US" sz="1400" dirty="0" err="1" smtClean="0">
                <a:latin typeface="UniCredit" panose="02000506040000020004" pitchFamily="2" charset="-18"/>
              </a:rPr>
              <a:t>pojedinaca</a:t>
            </a:r>
            <a:r>
              <a:rPr lang="sr-Latn-RS" sz="1400" dirty="0" smtClean="0">
                <a:latin typeface="UniCredit" panose="02000506040000020004" pitchFamily="2" charset="-18"/>
              </a:rPr>
              <a:t> iz Odbora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nadarenih</a:t>
            </a:r>
            <a:r>
              <a:rPr lang="sr-Latn-R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en-US" sz="1400" dirty="0" err="1" smtClean="0">
                <a:latin typeface="UniCredit" panose="02000506040000020004" pitchFamily="2" charset="-18"/>
              </a:rPr>
              <a:t>prekognitivnim</a:t>
            </a:r>
            <a:r>
              <a:rPr lang="sr-Latn-RS" sz="1400" dirty="0" smtClean="0">
                <a:latin typeface="UniCredit" panose="02000506040000020004" pitchFamily="2" charset="-18"/>
              </a:rPr>
              <a:t>/</a:t>
            </a:r>
            <a:r>
              <a:rPr lang="sr-Latn-RS" sz="1400" dirty="0" err="1" smtClean="0">
                <a:latin typeface="UniCredit" panose="02000506040000020004" pitchFamily="2" charset="-18"/>
              </a:rPr>
              <a:t>proročnim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en-US" sz="1400" dirty="0" err="1" smtClean="0">
                <a:latin typeface="UniCredit" panose="02000506040000020004" pitchFamily="2" charset="-18"/>
              </a:rPr>
              <a:t>sposobnostima</a:t>
            </a:r>
            <a:r>
              <a:rPr lang="sr-Latn-R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(</a:t>
            </a:r>
            <a:r>
              <a:rPr lang="en-US" sz="1400" i="1" dirty="0" err="1">
                <a:latin typeface="UniCredit" panose="02000506040000020004" pitchFamily="2" charset="-18"/>
              </a:rPr>
              <a:t>precoga</a:t>
            </a:r>
            <a:r>
              <a:rPr lang="en-US" sz="1400" dirty="0">
                <a:latin typeface="UniCredit" panose="02000506040000020004" pitchFamily="2" charset="-18"/>
              </a:rPr>
              <a:t>). </a:t>
            </a:r>
            <a:endParaRPr lang="en-US" sz="1400" dirty="0" smtClean="0">
              <a:latin typeface="UniCredit" panose="02000506040000020004" pitchFamily="2" charset="-18"/>
            </a:endParaRPr>
          </a:p>
          <a:p>
            <a:pPr algn="just"/>
            <a:endParaRPr lang="en-US" sz="1400" dirty="0">
              <a:latin typeface="UniCredit" panose="02000506040000020004" pitchFamily="2" charset="-18"/>
            </a:endParaRPr>
          </a:p>
          <a:p>
            <a:pPr algn="just"/>
            <a:r>
              <a:rPr lang="en-US" sz="1400" dirty="0" smtClean="0">
                <a:latin typeface="UniCredit" panose="02000506040000020004" pitchFamily="2" charset="-18"/>
              </a:rPr>
              <a:t>Protagonist</a:t>
            </a:r>
            <a:r>
              <a:rPr lang="sr-Latn-RS" sz="1400" dirty="0" smtClean="0">
                <a:latin typeface="UniCredit" panose="02000506040000020004" pitchFamily="2" charset="-18"/>
              </a:rPr>
              <a:t>a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je </a:t>
            </a:r>
            <a:r>
              <a:rPr lang="en-US" sz="1400" dirty="0" err="1" smtClean="0">
                <a:latin typeface="UniCredit" panose="02000506040000020004" pitchFamily="2" charset="-18"/>
              </a:rPr>
              <a:t>ra</a:t>
            </a:r>
            <a:r>
              <a:rPr lang="sr-Latn-RS" sz="1400" dirty="0" err="1" smtClean="0">
                <a:latin typeface="UniCredit" panose="02000506040000020004" pitchFamily="2" charset="-18"/>
              </a:rPr>
              <a:t>čunovodstveni</a:t>
            </a:r>
            <a:r>
              <a:rPr lang="sr-Latn-RS" sz="1400" dirty="0" smtClean="0">
                <a:latin typeface="UniCredit" panose="02000506040000020004" pitchFamily="2" charset="-18"/>
              </a:rPr>
              <a:t> </a:t>
            </a:r>
            <a:r>
              <a:rPr lang="sr-Latn-RS" sz="1400" dirty="0" err="1" smtClean="0">
                <a:latin typeface="UniCredit" panose="02000506040000020004" pitchFamily="2" charset="-18"/>
              </a:rPr>
              <a:t>forezničar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kapetan</a:t>
            </a:r>
            <a:r>
              <a:rPr lang="en-US" sz="1400" dirty="0">
                <a:latin typeface="UniCredit" panose="02000506040000020004" pitchFamily="2" charset="-18"/>
              </a:rPr>
              <a:t> John </a:t>
            </a:r>
            <a:r>
              <a:rPr lang="en-US" sz="1400" dirty="0" err="1">
                <a:latin typeface="UniCredit" panose="02000506040000020004" pitchFamily="2" charset="-18"/>
              </a:rPr>
              <a:t>Anderton</a:t>
            </a:r>
            <a:r>
              <a:rPr lang="en-US" sz="1400" dirty="0">
                <a:latin typeface="UniCredit" panose="02000506040000020004" pitchFamily="2" charset="-18"/>
              </a:rPr>
              <a:t> (</a:t>
            </a:r>
            <a:r>
              <a:rPr lang="en-US" sz="1400" dirty="0" err="1">
                <a:latin typeface="UniCredit" panose="02000506040000020004" pitchFamily="2" charset="-18"/>
              </a:rPr>
              <a:t>koga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glumi</a:t>
            </a:r>
            <a:r>
              <a:rPr lang="en-US" sz="1400" dirty="0">
                <a:latin typeface="UniCredit" panose="02000506040000020004" pitchFamily="2" charset="-18"/>
              </a:rPr>
              <a:t> Tom Cruise), </a:t>
            </a:r>
            <a:r>
              <a:rPr lang="en-US" sz="1400" dirty="0" err="1">
                <a:latin typeface="UniCredit" panose="02000506040000020004" pitchFamily="2" charset="-18"/>
              </a:rPr>
              <a:t>prisiljen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bežati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od </a:t>
            </a:r>
            <a:r>
              <a:rPr lang="en-US" sz="1400" dirty="0" err="1">
                <a:latin typeface="UniCredit" panose="02000506040000020004" pitchFamily="2" charset="-18"/>
              </a:rPr>
              <a:t>svojih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kolega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kada</a:t>
            </a:r>
            <a:r>
              <a:rPr lang="sr-Latn-RS" sz="1400" dirty="0" smtClean="0">
                <a:latin typeface="UniCredit" panose="02000506040000020004" pitchFamily="2" charset="-18"/>
              </a:rPr>
              <a:t> su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en-US" sz="1400" b="1" dirty="0" err="1">
                <a:latin typeface="UniCredit" panose="02000506040000020004" pitchFamily="2" charset="-18"/>
              </a:rPr>
              <a:t>prekozi</a:t>
            </a:r>
            <a:r>
              <a:rPr lang="en-US" sz="1400" dirty="0">
                <a:latin typeface="UniCredit" panose="02000506040000020004" pitchFamily="2" charset="-18"/>
              </a:rPr>
              <a:t> </a:t>
            </a:r>
            <a:r>
              <a:rPr lang="sr-Latn-RS" sz="1400" dirty="0" smtClean="0">
                <a:latin typeface="UniCredit" panose="02000506040000020004" pitchFamily="2" charset="-18"/>
              </a:rPr>
              <a:t>pronašli rupu u programu i obelodanili </a:t>
            </a:r>
            <a:r>
              <a:rPr lang="en-US" sz="1400" dirty="0" smtClean="0">
                <a:latin typeface="UniCredit" panose="02000506040000020004" pitchFamily="2" charset="-18"/>
              </a:rPr>
              <a:t>da </a:t>
            </a:r>
            <a:r>
              <a:rPr lang="en-US" sz="1400" dirty="0" err="1">
                <a:latin typeface="UniCredit" panose="02000506040000020004" pitchFamily="2" charset="-18"/>
              </a:rPr>
              <a:t>će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sr-Latn-RS" sz="1400" dirty="0" smtClean="0">
                <a:latin typeface="UniCredit" panose="02000506040000020004" pitchFamily="2" charset="-18"/>
              </a:rPr>
              <a:t>njegov kredit </a:t>
            </a:r>
            <a:r>
              <a:rPr lang="sr-Latn-RS" sz="1400" dirty="0" err="1" smtClean="0">
                <a:latin typeface="UniCredit" panose="02000506040000020004" pitchFamily="2" charset="-18"/>
              </a:rPr>
              <a:t>defolt-irati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>
                <a:latin typeface="UniCredit" panose="02000506040000020004" pitchFamily="2" charset="-18"/>
              </a:rPr>
              <a:t>za </a:t>
            </a:r>
            <a:r>
              <a:rPr lang="en-US" sz="1400" dirty="0" smtClean="0">
                <a:latin typeface="UniCredit" panose="02000506040000020004" pitchFamily="2" charset="-18"/>
              </a:rPr>
              <a:t>36</a:t>
            </a:r>
            <a:r>
              <a:rPr lang="sr-Latn-RS" sz="1400" dirty="0" smtClean="0">
                <a:latin typeface="UniCredit" panose="02000506040000020004" pitchFamily="2" charset="-18"/>
              </a:rPr>
              <a:t> meseci i 15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sr-Latn-RS" sz="1400" dirty="0" smtClean="0">
                <a:latin typeface="UniCredit" panose="02000506040000020004" pitchFamily="2" charset="-18"/>
              </a:rPr>
              <a:t>dana, i preći iz </a:t>
            </a:r>
            <a:r>
              <a:rPr lang="sr-Latn-RS" sz="1400" dirty="0" err="1" smtClean="0">
                <a:latin typeface="UniCredit" panose="02000506040000020004" pitchFamily="2" charset="-18"/>
              </a:rPr>
              <a:t>stage</a:t>
            </a:r>
            <a:r>
              <a:rPr lang="sr-Latn-RS" sz="1400" dirty="0" smtClean="0">
                <a:latin typeface="UniCredit" panose="02000506040000020004" pitchFamily="2" charset="-18"/>
              </a:rPr>
              <a:t> 1 u </a:t>
            </a:r>
            <a:r>
              <a:rPr lang="sr-Latn-RS" sz="1400" dirty="0" err="1" smtClean="0">
                <a:latin typeface="UniCredit" panose="02000506040000020004" pitchFamily="2" charset="-18"/>
              </a:rPr>
              <a:t>stage</a:t>
            </a:r>
            <a:r>
              <a:rPr lang="sr-Latn-RS" sz="1400" dirty="0" smtClean="0">
                <a:latin typeface="UniCredit" panose="02000506040000020004" pitchFamily="2" charset="-18"/>
              </a:rPr>
              <a:t> 3.</a:t>
            </a:r>
            <a:endParaRPr lang="en-US" sz="1400" dirty="0">
              <a:latin typeface="UniCredit" panose="02000506040000020004" pitchFamily="2" charset="-18"/>
            </a:endParaRPr>
          </a:p>
        </p:txBody>
      </p:sp>
      <p:pic>
        <p:nvPicPr>
          <p:cNvPr id="1026" name="Picture 2" descr="https://upload.wikimedia.org/wikipedia/sh/thumb/4/44/Minority_Report_Poster.jpg/200px-Minority_Report_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550" y="3834699"/>
            <a:ext cx="3026537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4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MSFI9 - pozadina</a:t>
            </a:r>
            <a:endParaRPr lang="en-GB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ED5DC-00DE-415E-B3A0-862EBA0A8EDD}" type="slidenum">
              <a:rPr lang="en-US" altLang="it-IT" smtClean="0"/>
              <a:pPr>
                <a:defRPr/>
              </a:pPr>
              <a:t>3</a:t>
            </a:fld>
            <a:endParaRPr lang="en-US" altLang="it-IT"/>
          </a:p>
        </p:txBody>
      </p:sp>
      <p:sp>
        <p:nvSpPr>
          <p:cNvPr id="11" name="Rectangle 10"/>
          <p:cNvSpPr/>
          <p:nvPr/>
        </p:nvSpPr>
        <p:spPr>
          <a:xfrm>
            <a:off x="448733" y="1397675"/>
            <a:ext cx="108288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66788" eaLnBrk="1" hangingPunct="1">
              <a:spcBef>
                <a:spcPct val="20000"/>
              </a:spcBef>
              <a:buClr>
                <a:srgbClr val="E2001A"/>
              </a:buClr>
            </a:pPr>
            <a:r>
              <a:rPr lang="en-US" sz="1400" b="1" dirty="0">
                <a:latin typeface="UniCredit" panose="02000506040000020004" pitchFamily="2" charset="-18"/>
              </a:rPr>
              <a:t>24. </a:t>
            </a:r>
            <a:r>
              <a:rPr lang="en-US" sz="1400" b="1" dirty="0" err="1">
                <a:latin typeface="UniCredit" panose="02000506040000020004" pitchFamily="2" charset="-18"/>
              </a:rPr>
              <a:t>jula</a:t>
            </a:r>
            <a:r>
              <a:rPr lang="en-US" sz="1400" b="1" dirty="0">
                <a:latin typeface="UniCredit" panose="02000506040000020004" pitchFamily="2" charset="-18"/>
              </a:rPr>
              <a:t> 2014. godine </a:t>
            </a:r>
            <a:r>
              <a:rPr lang="en-US" sz="1400" b="1" dirty="0" smtClean="0">
                <a:latin typeface="UniCredit" panose="02000506040000020004" pitchFamily="2" charset="-18"/>
              </a:rPr>
              <a:t>IASB (</a:t>
            </a:r>
            <a:r>
              <a:rPr lang="en-US" sz="1400" b="1" dirty="0" err="1" smtClean="0">
                <a:latin typeface="UniCredit" panose="02000506040000020004" pitchFamily="2" charset="-18"/>
              </a:rPr>
              <a:t>Odbor</a:t>
            </a:r>
            <a:r>
              <a:rPr lang="en-US" sz="1400" b="1" dirty="0" smtClean="0">
                <a:latin typeface="UniCredit" panose="02000506040000020004" pitchFamily="2" charset="-18"/>
              </a:rPr>
              <a:t> za me</a:t>
            </a:r>
            <a:r>
              <a:rPr lang="sr-Latn-RS" sz="1400" b="1" dirty="0" err="1" smtClean="0">
                <a:latin typeface="UniCredit" panose="02000506040000020004" pitchFamily="2" charset="-18"/>
              </a:rPr>
              <a:t>đunarodne</a:t>
            </a:r>
            <a:r>
              <a:rPr lang="sr-Latn-RS" sz="1400" b="1" dirty="0" smtClean="0">
                <a:latin typeface="UniCredit" panose="02000506040000020004" pitchFamily="2" charset="-18"/>
              </a:rPr>
              <a:t> računovodstvene standarde)</a:t>
            </a:r>
            <a:r>
              <a:rPr lang="en-US" sz="1400" b="1" dirty="0" smtClean="0">
                <a:latin typeface="UniCredit" panose="02000506040000020004" pitchFamily="2" charset="-18"/>
              </a:rPr>
              <a:t> </a:t>
            </a:r>
            <a:r>
              <a:rPr lang="en-US" sz="1400" b="1" dirty="0">
                <a:latin typeface="UniCredit" panose="02000506040000020004" pitchFamily="2" charset="-18"/>
              </a:rPr>
              <a:t>je </a:t>
            </a:r>
            <a:r>
              <a:rPr lang="en-US" sz="1400" b="1" dirty="0" err="1">
                <a:latin typeface="UniCredit" panose="02000506040000020004" pitchFamily="2" charset="-18"/>
              </a:rPr>
              <a:t>objavio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err="1" smtClean="0">
                <a:latin typeface="UniCredit" panose="02000506040000020004" pitchFamily="2" charset="-18"/>
              </a:rPr>
              <a:t>računovodstveni</a:t>
            </a:r>
            <a:r>
              <a:rPr lang="en-US" sz="1400" b="1" dirty="0" smtClean="0">
                <a:latin typeface="UniCredit" panose="02000506040000020004" pitchFamily="2" charset="-18"/>
              </a:rPr>
              <a:t> </a:t>
            </a:r>
            <a:r>
              <a:rPr lang="en-US" sz="1400" b="1" dirty="0">
                <a:latin typeface="UniCredit" panose="02000506040000020004" pitchFamily="2" charset="-18"/>
              </a:rPr>
              <a:t>standard MSFI 9 </a:t>
            </a:r>
            <a:r>
              <a:rPr lang="en-US" sz="1400" b="1" dirty="0" err="1">
                <a:latin typeface="UniCredit" panose="02000506040000020004" pitchFamily="2" charset="-18"/>
              </a:rPr>
              <a:t>koji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smtClean="0">
                <a:latin typeface="UniCredit" panose="02000506040000020004" pitchFamily="2" charset="-18"/>
              </a:rPr>
              <a:t>je </a:t>
            </a:r>
            <a:r>
              <a:rPr lang="en-US" sz="1400" b="1" dirty="0" err="1" smtClean="0">
                <a:latin typeface="UniCredit" panose="02000506040000020004" pitchFamily="2" charset="-18"/>
              </a:rPr>
              <a:t>zam</a:t>
            </a:r>
            <a:r>
              <a:rPr lang="sr-Latn-RS" sz="1400" b="1" dirty="0" smtClean="0">
                <a:latin typeface="UniCredit" panose="02000506040000020004" pitchFamily="2" charset="-18"/>
              </a:rPr>
              <a:t>eni</a:t>
            </a:r>
            <a:r>
              <a:rPr lang="en-US" sz="1400" b="1" dirty="0" smtClean="0">
                <a:latin typeface="UniCredit" panose="02000506040000020004" pitchFamily="2" charset="-18"/>
              </a:rPr>
              <a:t>o MRS </a:t>
            </a:r>
            <a:r>
              <a:rPr lang="en-US" sz="1400" b="1" dirty="0">
                <a:latin typeface="UniCredit" panose="02000506040000020004" pitchFamily="2" charset="-18"/>
              </a:rPr>
              <a:t>39 </a:t>
            </a:r>
            <a:r>
              <a:rPr lang="sr-Latn-RS" sz="1400" b="1" dirty="0" smtClean="0">
                <a:latin typeface="UniCredit" panose="02000506040000020004" pitchFamily="2" charset="-18"/>
              </a:rPr>
              <a:t>sa primenom od 1.1.</a:t>
            </a:r>
            <a:r>
              <a:rPr lang="en-US" sz="1400" b="1" dirty="0" smtClean="0">
                <a:latin typeface="UniCredit" panose="02000506040000020004" pitchFamily="2" charset="-18"/>
              </a:rPr>
              <a:t>2018</a:t>
            </a:r>
            <a:r>
              <a:rPr lang="en-US" sz="1400" b="1" dirty="0">
                <a:latin typeface="UniCredit" panose="02000506040000020004" pitchFamily="2" charset="-18"/>
              </a:rPr>
              <a:t>. godine. </a:t>
            </a:r>
            <a:endParaRPr lang="en-US" sz="1300" b="1" i="1" kern="0" dirty="0">
              <a:solidFill>
                <a:srgbClr val="000000"/>
              </a:solidFill>
              <a:latin typeface="UniCredit" panose="02000506040000020004" pitchFamily="2" charset="-18"/>
              <a:ea typeface="ＭＳ Ｐ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74306" y="1860122"/>
            <a:ext cx="443179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latin typeface="UniCredit" panose="02000506040000020004" pitchFamily="2" charset="-18"/>
            </a:endParaRPr>
          </a:p>
          <a:p>
            <a:r>
              <a:rPr lang="en-U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en-US" sz="1400" dirty="0" err="1" smtClean="0">
                <a:latin typeface="UniCredit" panose="02000506040000020004" pitchFamily="2" charset="-18"/>
              </a:rPr>
              <a:t>Povod</a:t>
            </a:r>
            <a:r>
              <a:rPr lang="en-US" sz="1400" dirty="0" smtClean="0">
                <a:latin typeface="UniCredit" panose="02000506040000020004" pitchFamily="2" charset="-18"/>
              </a:rPr>
              <a:t> za </a:t>
            </a:r>
            <a:r>
              <a:rPr lang="en-US" sz="1400" dirty="0" err="1" smtClean="0">
                <a:latin typeface="UniCredit" panose="02000506040000020004" pitchFamily="2" charset="-18"/>
              </a:rPr>
              <a:t>transformaciju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pravila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utvrdjenih</a:t>
            </a:r>
            <a:r>
              <a:rPr lang="en-US" sz="1400" dirty="0" smtClean="0">
                <a:latin typeface="UniCredit" panose="02000506040000020004" pitchFamily="2" charset="-18"/>
              </a:rPr>
              <a:t> MRS39</a:t>
            </a:r>
          </a:p>
          <a:p>
            <a:endParaRPr lang="en-US" sz="1400" dirty="0">
              <a:latin typeface="UniCredit" panose="02000506040000020004" pitchFamily="2" charset="-18"/>
            </a:endParaRPr>
          </a:p>
          <a:p>
            <a:r>
              <a:rPr lang="en-U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en-US" sz="1400" dirty="0" smtClean="0">
                <a:latin typeface="UniCredit" panose="02000506040000020004" pitchFamily="2" charset="-18"/>
              </a:rPr>
              <a:t>Ne </a:t>
            </a:r>
            <a:r>
              <a:rPr lang="sr-Latn-RS" sz="1400" dirty="0" smtClean="0">
                <a:latin typeface="UniCredit" panose="02000506040000020004" pitchFamily="2" charset="-18"/>
              </a:rPr>
              <a:t>čeka se više da se desi kreditni gubitak</a:t>
            </a: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sr-Latn-RS" sz="1400" dirty="0" smtClean="0">
                <a:latin typeface="UniCredit" panose="02000506040000020004" pitchFamily="2" charset="-18"/>
              </a:rPr>
              <a:t>Unapred se procenjuje </a:t>
            </a:r>
            <a:r>
              <a:rPr lang="sr-Latn-RS" sz="1400" dirty="0" err="1" smtClean="0">
                <a:latin typeface="UniCredit" panose="02000506040000020004" pitchFamily="2" charset="-18"/>
              </a:rPr>
              <a:t>verovatnića</a:t>
            </a:r>
            <a:r>
              <a:rPr lang="sr-Latn-RS" sz="1400" dirty="0" smtClean="0">
                <a:latin typeface="UniCredit" panose="02000506040000020004" pitchFamily="2" charset="-18"/>
              </a:rPr>
              <a:t> njegovog nastanka</a:t>
            </a:r>
            <a:endParaRPr lang="en-US" sz="1400" dirty="0">
              <a:latin typeface="UniCredit" panose="02000506040000020004" pitchFamily="2" charset="-1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4063" y="1999200"/>
            <a:ext cx="333547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UniCredit" panose="02000506040000020004" pitchFamily="2" charset="-18"/>
              </a:rPr>
              <a:t>Pozadina</a:t>
            </a:r>
            <a:r>
              <a:rPr lang="en-US" sz="1400" b="1" dirty="0">
                <a:latin typeface="UniCredit" panose="02000506040000020004" pitchFamily="2" charset="-18"/>
              </a:rPr>
              <a:t> MSFI9 </a:t>
            </a:r>
            <a:endParaRPr lang="sr-Latn-RS" sz="1400" b="1" dirty="0">
              <a:latin typeface="UniCredit" panose="02000506040000020004" pitchFamily="2" charset="-18"/>
            </a:endParaRP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>
                <a:latin typeface="UniCredit" panose="02000506040000020004" pitchFamily="2" charset="-18"/>
              </a:rPr>
              <a:t>        </a:t>
            </a:r>
            <a:r>
              <a:rPr lang="sr-Latn-RS" sz="1400" dirty="0">
                <a:latin typeface="UniCredit" panose="02000506040000020004" pitchFamily="2" charset="-18"/>
                <a:sym typeface="Wingdings" panose="05000000000000000000" pitchFamily="2" charset="2"/>
              </a:rPr>
              <a:t> </a:t>
            </a:r>
            <a:r>
              <a:rPr lang="en-US" sz="1400" dirty="0" err="1">
                <a:latin typeface="UniCredit" panose="02000506040000020004" pitchFamily="2" charset="-18"/>
              </a:rPr>
              <a:t>Tokom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finansijske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krize</a:t>
            </a:r>
            <a:r>
              <a:rPr lang="en-US" sz="1400" dirty="0">
                <a:latin typeface="UniCredit" panose="02000506040000020004" pitchFamily="2" charset="-18"/>
              </a:rPr>
              <a:t>, </a:t>
            </a:r>
            <a:r>
              <a:rPr lang="en-US" sz="1400" dirty="0" err="1">
                <a:latin typeface="UniCredit" panose="02000506040000020004" pitchFamily="2" charset="-18"/>
              </a:rPr>
              <a:t>odloženo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priznavanje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kreditnih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gubitaka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na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kreditima</a:t>
            </a:r>
            <a:r>
              <a:rPr lang="en-US" sz="1400" dirty="0">
                <a:latin typeface="UniCredit" panose="02000506040000020004" pitchFamily="2" charset="-18"/>
              </a:rPr>
              <a:t> (i </a:t>
            </a:r>
            <a:r>
              <a:rPr lang="en-US" sz="1400" dirty="0" err="1">
                <a:latin typeface="UniCredit" panose="02000506040000020004" pitchFamily="2" charset="-18"/>
              </a:rPr>
              <a:t>drugim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finansijskim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instrumentima</a:t>
            </a:r>
            <a:r>
              <a:rPr lang="en-US" sz="1400" dirty="0">
                <a:latin typeface="UniCredit" panose="02000506040000020004" pitchFamily="2" charset="-18"/>
              </a:rPr>
              <a:t>) </a:t>
            </a:r>
            <a:r>
              <a:rPr lang="en-US" sz="1400" dirty="0" err="1">
                <a:latin typeface="UniCredit" panose="02000506040000020004" pitchFamily="2" charset="-18"/>
              </a:rPr>
              <a:t>identifikovano</a:t>
            </a:r>
            <a:r>
              <a:rPr lang="en-US" sz="1400" dirty="0">
                <a:latin typeface="UniCredit" panose="02000506040000020004" pitchFamily="2" charset="-18"/>
              </a:rPr>
              <a:t> je </a:t>
            </a:r>
            <a:r>
              <a:rPr lang="en-US" sz="1400" dirty="0" err="1">
                <a:latin typeface="UniCredit" panose="02000506040000020004" pitchFamily="2" charset="-18"/>
              </a:rPr>
              <a:t>kao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slabost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postojećih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računovodstvenih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dirty="0" err="1">
                <a:latin typeface="UniCredit" panose="02000506040000020004" pitchFamily="2" charset="-18"/>
              </a:rPr>
              <a:t>standarda</a:t>
            </a:r>
            <a:r>
              <a:rPr lang="en-US" sz="1400" dirty="0">
                <a:latin typeface="UniCredit" panose="02000506040000020004" pitchFamily="2" charset="-18"/>
              </a:rPr>
              <a:t> </a:t>
            </a:r>
            <a:r>
              <a:rPr lang="en-US" sz="1400" b="1" dirty="0">
                <a:latin typeface="UniCredit" panose="02000506040000020004" pitchFamily="2" charset="-18"/>
              </a:rPr>
              <a:t>("</a:t>
            </a:r>
            <a:r>
              <a:rPr lang="en-US" sz="1400" b="1" dirty="0" err="1">
                <a:latin typeface="UniCredit" panose="02000506040000020004" pitchFamily="2" charset="-18"/>
              </a:rPr>
              <a:t>premalo</a:t>
            </a:r>
            <a:r>
              <a:rPr lang="en-US" sz="1400" b="1" dirty="0">
                <a:latin typeface="UniCredit" panose="02000506040000020004" pitchFamily="2" charset="-18"/>
              </a:rPr>
              <a:t> i </a:t>
            </a:r>
            <a:r>
              <a:rPr lang="en-US" sz="1400" b="1" dirty="0" err="1">
                <a:latin typeface="UniCredit" panose="02000506040000020004" pitchFamily="2" charset="-18"/>
              </a:rPr>
              <a:t>suviše</a:t>
            </a:r>
            <a:r>
              <a:rPr lang="en-US" sz="1400" b="1" dirty="0">
                <a:latin typeface="UniCredit" panose="02000506040000020004" pitchFamily="2" charset="-18"/>
              </a:rPr>
              <a:t> </a:t>
            </a:r>
            <a:r>
              <a:rPr lang="en-US" sz="1400" b="1" dirty="0" err="1">
                <a:latin typeface="UniCredit" panose="02000506040000020004" pitchFamily="2" charset="-18"/>
              </a:rPr>
              <a:t>kasno</a:t>
            </a:r>
            <a:r>
              <a:rPr lang="en-US" sz="1400" b="1" dirty="0">
                <a:latin typeface="UniCredit" panose="02000506040000020004" pitchFamily="2" charset="-18"/>
              </a:rPr>
              <a:t>").</a:t>
            </a:r>
            <a:endParaRPr lang="sr-Latn-RS" sz="1400" b="1" dirty="0">
              <a:latin typeface="UniCredit" panose="02000506040000020004" pitchFamily="2" charset="-18"/>
            </a:endParaRPr>
          </a:p>
          <a:p>
            <a:pPr algn="just"/>
            <a:endParaRPr lang="sr-Latn-RS" sz="1400" dirty="0" smtClean="0">
              <a:latin typeface="UniCredit" panose="02000506040000020004" pitchFamily="2" charset="-18"/>
            </a:endParaRPr>
          </a:p>
          <a:p>
            <a:pPr algn="just"/>
            <a:endParaRPr lang="en-US" sz="1400" dirty="0" smtClean="0">
              <a:latin typeface="UniCredit" panose="02000506040000020004" pitchFamily="2" charset="-18"/>
            </a:endParaRP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51522" y="3870424"/>
            <a:ext cx="485749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400" b="1" dirty="0" smtClean="0">
                <a:latin typeface="UniCredit" panose="02000506040000020004" pitchFamily="2" charset="-18"/>
              </a:rPr>
              <a:t>Zahtevi i očekivanja</a:t>
            </a: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sr-Latn-RS" sz="1400" dirty="0" smtClean="0">
                <a:latin typeface="UniCredit" panose="02000506040000020004" pitchFamily="2" charset="-18"/>
              </a:rPr>
              <a:t>Revidirani sistem klasifikacije i vrednovanja finansijske imovine</a:t>
            </a:r>
          </a:p>
          <a:p>
            <a:endParaRPr lang="sr-Latn-RS" sz="1400" dirty="0" smtClean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sr-Latn-RS" sz="1400" dirty="0" smtClean="0">
                <a:latin typeface="UniCredit" panose="02000506040000020004" pitchFamily="2" charset="-18"/>
              </a:rPr>
              <a:t>Revidirani koncept ispravke vrednosti</a:t>
            </a: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sr-Latn-RS" sz="1400" dirty="0" smtClean="0">
                <a:latin typeface="UniCredit" panose="02000506040000020004" pitchFamily="2" charset="-18"/>
              </a:rPr>
              <a:t>Fazno merenje – fazu 1 – računanje gubitka za godinu dana</a:t>
            </a: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sr-Latn-RS" sz="1400" dirty="0" smtClean="0">
                <a:latin typeface="UniCredit" panose="02000506040000020004" pitchFamily="2" charset="-18"/>
              </a:rPr>
              <a:t>Naknadno merenje faza 2 – merenje očekivanog gubitka tokom trajanja celokupnog životnog veka finansijskog sredstva</a:t>
            </a: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</a:t>
            </a:r>
            <a:r>
              <a:rPr lang="sr-Latn-RS" sz="1400" dirty="0" err="1" smtClean="0">
                <a:latin typeface="UniCredit" panose="02000506040000020004" pitchFamily="2" charset="-18"/>
              </a:rPr>
              <a:t>Prika</a:t>
            </a:r>
            <a:r>
              <a:rPr lang="en-US" sz="1400" dirty="0">
                <a:latin typeface="UniCredit" panose="02000506040000020004" pitchFamily="2" charset="-18"/>
              </a:rPr>
              <a:t>z</a:t>
            </a:r>
            <a:r>
              <a:rPr lang="sr-Latn-RS" sz="1400" dirty="0" err="1" smtClean="0">
                <a:latin typeface="UniCredit" panose="02000506040000020004" pitchFamily="2" charset="-18"/>
              </a:rPr>
              <a:t>ivanje</a:t>
            </a:r>
            <a:r>
              <a:rPr lang="sr-Latn-RS" sz="1400" dirty="0" smtClean="0">
                <a:latin typeface="UniCredit" panose="02000506040000020004" pitchFamily="2" charset="-18"/>
              </a:rPr>
              <a:t> promena u kreditnom riziku u svakom izveštajnom periodu</a:t>
            </a:r>
            <a:endParaRPr lang="en-US" sz="1200" dirty="0">
              <a:latin typeface="UniCredit" panose="02000506040000020004" pitchFamily="2" charset="-1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1013" y="5144061"/>
            <a:ext cx="385670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latin typeface="UniCredit" panose="02000506040000020004" pitchFamily="2" charset="-18"/>
            </a:endParaRPr>
          </a:p>
          <a:p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</a:t>
            </a:r>
            <a:r>
              <a:rPr lang="sr-Latn-RS" sz="12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 </a:t>
            </a:r>
            <a:r>
              <a:rPr lang="sr-Latn-RS" sz="1200" dirty="0" smtClean="0">
                <a:latin typeface="UniCredit" panose="02000506040000020004" pitchFamily="2" charset="-18"/>
              </a:rPr>
              <a:t>MODEL ZA RANO PREPOZNAVANJE MOGUĆEG GUBITKA</a:t>
            </a:r>
            <a:endParaRPr lang="en-US" sz="1200" dirty="0">
              <a:latin typeface="UniCredit" panose="02000506040000020004" pitchFamily="2" charset="-18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4617720" y="2285253"/>
            <a:ext cx="746760" cy="37412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8119364" y="3256614"/>
            <a:ext cx="354076" cy="6138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5052060" y="5259324"/>
            <a:ext cx="801624" cy="346402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39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MSFI9 - </a:t>
            </a:r>
            <a:r>
              <a:rPr lang="en-US" dirty="0" err="1" smtClean="0"/>
              <a:t>klasifikacija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ED5DC-00DE-415E-B3A0-862EBA0A8EDD}" type="slidenum">
              <a:rPr lang="en-US" altLang="it-IT" smtClean="0"/>
              <a:pPr>
                <a:defRPr/>
              </a:pPr>
              <a:t>4</a:t>
            </a:fld>
            <a:endParaRPr lang="en-US" altLang="it-IT"/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1207008" y="1147475"/>
            <a:ext cx="9985925" cy="5142979"/>
          </a:xfrm>
          <a:prstGeom prst="rect">
            <a:avLst/>
          </a:prstGeom>
          <a:ln w="9525" cap="flat" cmpd="sng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160873" indent="-160873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1pPr>
            <a:lvl2pPr marL="483961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2pPr>
            <a:lvl3pPr marL="80704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3pPr>
            <a:lvl4pPr marL="1124773" indent="-156852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4pPr>
            <a:lvl5pPr marL="144785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5pPr>
            <a:lvl6pPr marL="1833955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0051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6146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92243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n"/>
              <a:defRPr/>
            </a:pPr>
            <a:r>
              <a:rPr lang="en-GB" sz="1800" kern="0" smtClean="0"/>
              <a:t>IFRS 9 </a:t>
            </a:r>
            <a:r>
              <a:rPr lang="en-GB" sz="1200" kern="0" smtClean="0"/>
              <a:t>– Two criteria for classification:</a:t>
            </a:r>
            <a:endParaRPr lang="en-GB" sz="1200" kern="0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2562721" y="1562589"/>
            <a:ext cx="8257904" cy="3868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Business model</a:t>
            </a:r>
            <a:endParaRPr kumimoji="0" lang="sr-Latn-R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2555641" y="2320481"/>
            <a:ext cx="3034587" cy="39029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3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Hold to collect/</a:t>
            </a:r>
            <a:r>
              <a:rPr lang="sr-Latn-RS" sz="13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Držanje radi prikupljanja</a:t>
            </a:r>
            <a:endParaRPr kumimoji="0" lang="sr-Latn-RS" sz="13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5705320" y="2343241"/>
            <a:ext cx="2864388" cy="36753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Collect and sell</a:t>
            </a:r>
            <a:r>
              <a:rPr kumimoji="0" lang="sr-Latn-RS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/Držanje</a:t>
            </a:r>
            <a:r>
              <a:rPr kumimoji="0" lang="sr-Latn-RS" sz="13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radi prikupljanja i prodaje</a:t>
            </a:r>
            <a:endParaRPr kumimoji="0" lang="sr-Latn-RS" sz="13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8698658" y="2339933"/>
            <a:ext cx="2156463" cy="36995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Other</a:t>
            </a:r>
            <a:r>
              <a:rPr lang="sr-Latn-RS" sz="13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/Ostalo</a:t>
            </a:r>
            <a:endParaRPr kumimoji="0" lang="sr-Latn-RS" sz="13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4275642" y="1981308"/>
            <a:ext cx="1962926" cy="2873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7025300" y="2057862"/>
            <a:ext cx="0" cy="2743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7912220" y="2068874"/>
            <a:ext cx="1809303" cy="2044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Rounded Rectangle 12"/>
          <p:cNvSpPr/>
          <p:nvPr/>
        </p:nvSpPr>
        <p:spPr bwMode="auto">
          <a:xfrm>
            <a:off x="8672233" y="5368771"/>
            <a:ext cx="2193546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FV through</a:t>
            </a:r>
            <a:r>
              <a:rPr kumimoji="0" lang="en-US" sz="13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P/L              </a:t>
            </a:r>
            <a:r>
              <a:rPr lang="sr-Latn-RS" sz="13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Fer vrednost kroz bilans uspeha</a:t>
            </a:r>
            <a:endParaRPr kumimoji="0" lang="sr-Latn-RS" sz="13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2562720" y="3119807"/>
            <a:ext cx="6006987" cy="8640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Solely payments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of principle and interest?</a:t>
            </a:r>
            <a:endParaRPr kumimoji="0" lang="sr-Latn-RS" sz="1800" b="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Latn-RS" sz="18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SPPI test</a:t>
            </a:r>
            <a:endParaRPr kumimoji="0" lang="sr-Latn-R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2605555" y="5368771"/>
            <a:ext cx="2597381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Amortized</a:t>
            </a:r>
            <a:r>
              <a:rPr kumimoji="0" lang="en-US" sz="13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cost </a:t>
            </a:r>
            <a:r>
              <a:rPr lang="en-US" sz="13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3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kumimoji="0" lang="sr-Latn-RS" sz="13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Amortizovana vrednost</a:t>
            </a:r>
            <a:endParaRPr kumimoji="0" lang="sr-Latn-RS" sz="13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5705320" y="5356620"/>
            <a:ext cx="2464529" cy="79208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FV through</a:t>
            </a:r>
            <a:r>
              <a:rPr kumimoji="0" lang="en-US" sz="13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OCI</a:t>
            </a:r>
            <a:r>
              <a:rPr lang="en-US" sz="13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3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</a:t>
            </a:r>
            <a:r>
              <a:rPr kumimoji="0" lang="sr-Latn-RS" sz="13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Fer vrednost kroz kapital</a:t>
            </a:r>
            <a:endParaRPr kumimoji="0" lang="sr-Latn-RS" sz="13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7029512" y="2709885"/>
            <a:ext cx="0" cy="3769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9787547" y="2731651"/>
            <a:ext cx="0" cy="25250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528344" y="4452629"/>
            <a:ext cx="52555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YES </a:t>
            </a:r>
            <a:endParaRPr lang="sr-Latn-RS" sz="1300" dirty="0">
              <a:solidFill>
                <a:srgbClr val="51A836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7039805" y="4078978"/>
            <a:ext cx="0" cy="1203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6488939" y="4454492"/>
            <a:ext cx="5508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YES</a:t>
            </a:r>
            <a:endParaRPr lang="sr-Latn-RS" sz="1300" dirty="0"/>
          </a:p>
        </p:txBody>
      </p:sp>
      <p:sp>
        <p:nvSpPr>
          <p:cNvPr id="23" name="Rectangle 22"/>
          <p:cNvSpPr/>
          <p:nvPr/>
        </p:nvSpPr>
        <p:spPr>
          <a:xfrm>
            <a:off x="1207008" y="1559923"/>
            <a:ext cx="52273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24287" y="3119807"/>
            <a:ext cx="51531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39671" y="4442378"/>
            <a:ext cx="45365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NO</a:t>
            </a:r>
            <a:endParaRPr lang="sr-Latn-RS" sz="1300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4275642" y="2709885"/>
            <a:ext cx="0" cy="3769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275642" y="4078978"/>
            <a:ext cx="0" cy="119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5" name="Elbow Connector 84"/>
          <p:cNvCxnSpPr/>
          <p:nvPr/>
        </p:nvCxnSpPr>
        <p:spPr bwMode="auto">
          <a:xfrm rot="16200000" flipH="1">
            <a:off x="8327638" y="4165368"/>
            <a:ext cx="1598587" cy="574521"/>
          </a:xfrm>
          <a:prstGeom prst="bentConnector3">
            <a:avLst>
              <a:gd name="adj1" fmla="val 34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7215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9" grpId="0"/>
      <p:bldP spid="21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LLP </a:t>
            </a:r>
            <a:r>
              <a:rPr lang="sr-Latn-RS" dirty="0" err="1" smtClean="0"/>
              <a:t>calculation</a:t>
            </a:r>
            <a:r>
              <a:rPr lang="sr-Latn-RS" dirty="0" smtClean="0"/>
              <a:t> </a:t>
            </a:r>
            <a:r>
              <a:rPr lang="en-US" dirty="0"/>
              <a:t>– IFRS 9 vs. IAS 39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ED5DC-00DE-415E-B3A0-862EBA0A8EDD}" type="slidenum">
              <a:rPr lang="en-US" altLang="it-IT" smtClean="0"/>
              <a:pPr>
                <a:defRPr/>
              </a:pPr>
              <a:t>5</a:t>
            </a:fld>
            <a:endParaRPr lang="en-US" altLang="it-IT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924396" y="1005781"/>
            <a:ext cx="4295775" cy="666688"/>
          </a:xfrm>
          <a:prstGeom prst="rect">
            <a:avLst/>
          </a:prstGeom>
        </p:spPr>
        <p:txBody>
          <a:bodyPr anchor="ctr" anchorCtr="0"/>
          <a:lstStyle>
            <a:lvl1pPr marL="160873" indent="-160873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1pPr>
            <a:lvl2pPr marL="483961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2pPr>
            <a:lvl3pPr marL="80704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3pPr>
            <a:lvl4pPr marL="1124773" indent="-156852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4pPr>
            <a:lvl5pPr marL="144785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5pPr>
            <a:lvl6pPr marL="1833955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0051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6146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92243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IFRS 9 standard</a:t>
            </a:r>
            <a:endParaRPr lang="en-US" sz="1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52" y="1114558"/>
            <a:ext cx="516172" cy="47666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945844" y="1581845"/>
            <a:ext cx="8522799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5774201" y="1033317"/>
            <a:ext cx="0" cy="5184575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 Placeholder 4"/>
          <p:cNvSpPr txBox="1">
            <a:spLocks/>
          </p:cNvSpPr>
          <p:nvPr/>
        </p:nvSpPr>
        <p:spPr>
          <a:xfrm>
            <a:off x="6226281" y="915157"/>
            <a:ext cx="4297363" cy="666688"/>
          </a:xfrm>
          <a:prstGeom prst="rect">
            <a:avLst/>
          </a:prstGeom>
        </p:spPr>
        <p:txBody>
          <a:bodyPr anchor="ctr" anchorCtr="0"/>
          <a:lstStyle>
            <a:lvl1pPr marL="160873" indent="-160873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1pPr>
            <a:lvl2pPr marL="483961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2pPr>
            <a:lvl3pPr marL="80704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3pPr>
            <a:lvl4pPr marL="1124773" indent="-156852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4pPr>
            <a:lvl5pPr marL="144785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5pPr>
            <a:lvl6pPr marL="1833955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0051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6146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92243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kern="0" dirty="0" smtClean="0"/>
              <a:t>Current IAS 39</a:t>
            </a:r>
            <a:endParaRPr lang="en-US" sz="1800" kern="0" dirty="0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6226281" y="1651126"/>
            <a:ext cx="4546394" cy="4657079"/>
          </a:xfrm>
          <a:prstGeom prst="rect">
            <a:avLst/>
          </a:prstGeom>
        </p:spPr>
        <p:txBody>
          <a:bodyPr/>
          <a:lstStyle>
            <a:lvl1pPr marL="160873" indent="-160873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1pPr>
            <a:lvl2pPr marL="483961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2pPr>
            <a:lvl3pPr marL="80704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3pPr>
            <a:lvl4pPr marL="1124773" indent="-156852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4pPr>
            <a:lvl5pPr marL="144785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5pPr>
            <a:lvl6pPr marL="1833955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0051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6146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92243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Incurred loss concept</a:t>
            </a:r>
            <a:r>
              <a:rPr lang="sr-Latn-RS" sz="1400" kern="0" dirty="0" smtClean="0"/>
              <a:t>/Nastali gubitak</a:t>
            </a:r>
            <a:endParaRPr lang="en-US" sz="1400" kern="0" dirty="0" smtClean="0"/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Segmentation</a:t>
            </a:r>
            <a:r>
              <a:rPr lang="sr-Latn-RS" sz="1400" kern="0" dirty="0" smtClean="0"/>
              <a:t>/Podela na kategorije</a:t>
            </a:r>
            <a:r>
              <a:rPr lang="en-US" sz="1400" kern="0" dirty="0" smtClean="0"/>
              <a:t>:</a:t>
            </a:r>
          </a:p>
          <a:p>
            <a:pPr marL="573087" lvl="2" indent="-190500">
              <a:lnSpc>
                <a:spcPct val="150000"/>
              </a:lnSpc>
              <a:spcBef>
                <a:spcPts val="150"/>
              </a:spcBef>
              <a:buFont typeface="Courier New" panose="02070309020205020404" pitchFamily="49" charset="0"/>
              <a:buChar char="o"/>
            </a:pPr>
            <a:r>
              <a:rPr lang="en-US" sz="1200" kern="0" dirty="0" smtClean="0"/>
              <a:t>Performing clients</a:t>
            </a:r>
          </a:p>
          <a:p>
            <a:pPr marL="573087" lvl="2" indent="-190500">
              <a:lnSpc>
                <a:spcPct val="150000"/>
              </a:lnSpc>
              <a:spcBef>
                <a:spcPts val="150"/>
              </a:spcBef>
              <a:buFont typeface="Courier New" panose="02070309020205020404" pitchFamily="49" charset="0"/>
              <a:buChar char="o"/>
            </a:pPr>
            <a:r>
              <a:rPr lang="en-US" sz="1200" kern="0" dirty="0" smtClean="0"/>
              <a:t>Nonperforming clients</a:t>
            </a:r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No transfer logic, equal </a:t>
            </a:r>
            <a:r>
              <a:rPr lang="en-US" sz="1400" kern="0" dirty="0" err="1" smtClean="0"/>
              <a:t>tretman</a:t>
            </a:r>
            <a:r>
              <a:rPr lang="en-US" sz="1400" kern="0" dirty="0" smtClean="0"/>
              <a:t> of performing clients</a:t>
            </a:r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1 year modeling horizon</a:t>
            </a:r>
          </a:p>
          <a:p>
            <a:pPr>
              <a:lnSpc>
                <a:spcPct val="150000"/>
              </a:lnSpc>
            </a:pPr>
            <a:r>
              <a:rPr lang="en-US" sz="1400" kern="0" dirty="0" smtClean="0"/>
              <a:t>No forward looking</a:t>
            </a:r>
            <a:endParaRPr lang="sr-Latn-RS" sz="1400" kern="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1400" kern="0" dirty="0" smtClean="0"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918306" y="1704148"/>
            <a:ext cx="4669694" cy="4657079"/>
          </a:xfrm>
          <a:prstGeom prst="rect">
            <a:avLst/>
          </a:prstGeom>
        </p:spPr>
        <p:txBody>
          <a:bodyPr/>
          <a:lstStyle>
            <a:lvl1pPr marL="160873" indent="-160873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1pPr>
            <a:lvl2pPr marL="483961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2pPr>
            <a:lvl3pPr marL="80704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3pPr>
            <a:lvl4pPr marL="1124773" indent="-156852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4pPr>
            <a:lvl5pPr marL="1447858" indent="-162215" algn="l" defTabSz="816432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 sz="1000">
                <a:solidFill>
                  <a:schemeClr val="tx1"/>
                </a:solidFill>
                <a:latin typeface="UniCredit"/>
                <a:ea typeface="+mn-ea"/>
                <a:cs typeface="+mn-cs"/>
              </a:defRPr>
            </a:lvl5pPr>
            <a:lvl6pPr marL="1833955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0051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6146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92243" indent="-162215" algn="l" defTabSz="816432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2001A"/>
              </a:buClr>
              <a:buFont typeface="Wingdings" charset="0"/>
              <a:buChar char="n"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Expected Loss concept</a:t>
            </a:r>
            <a:r>
              <a:rPr lang="sr-Latn-RS" sz="1400" kern="0" dirty="0" smtClean="0"/>
              <a:t>/Očekivani gubitak</a:t>
            </a:r>
            <a:endParaRPr lang="en-US" sz="1400" kern="0" dirty="0" smtClean="0"/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Segmentation</a:t>
            </a:r>
            <a:r>
              <a:rPr lang="sr-Latn-RS" sz="1400" kern="0" dirty="0" smtClean="0"/>
              <a:t>/Podela na kategorije</a:t>
            </a:r>
            <a:r>
              <a:rPr lang="en-US" sz="1400" kern="0" dirty="0" smtClean="0"/>
              <a:t>: </a:t>
            </a:r>
          </a:p>
          <a:p>
            <a:pPr lvl="1">
              <a:lnSpc>
                <a:spcPct val="150000"/>
              </a:lnSpc>
              <a:spcBef>
                <a:spcPts val="150"/>
              </a:spcBef>
              <a:buFont typeface="Courier New" panose="02070309020205020404" pitchFamily="49" charset="0"/>
              <a:buChar char="o"/>
            </a:pPr>
            <a:r>
              <a:rPr lang="en-US" sz="1100" kern="0" dirty="0" smtClean="0"/>
              <a:t>Stage 1 and Stage 2 clients </a:t>
            </a:r>
          </a:p>
          <a:p>
            <a:pPr lvl="1">
              <a:lnSpc>
                <a:spcPct val="150000"/>
              </a:lnSpc>
              <a:spcBef>
                <a:spcPts val="150"/>
              </a:spcBef>
              <a:buFont typeface="Courier New" panose="02070309020205020404" pitchFamily="49" charset="0"/>
              <a:buChar char="o"/>
            </a:pPr>
            <a:r>
              <a:rPr lang="en-US" sz="1100" kern="0" dirty="0" smtClean="0"/>
              <a:t>Stage 3 clients</a:t>
            </a:r>
            <a:endParaRPr lang="en-US" sz="1400" kern="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TR (</a:t>
            </a:r>
            <a:r>
              <a:rPr lang="en-US" sz="1400" i="1" kern="0" dirty="0" smtClean="0"/>
              <a:t>Transfer Logic</a:t>
            </a:r>
            <a:r>
              <a:rPr lang="en-US" sz="1400" kern="0" dirty="0" smtClean="0"/>
              <a:t> models Stage 1&amp;2 shift)</a:t>
            </a:r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Multiyear modeling horizon</a:t>
            </a:r>
            <a:r>
              <a:rPr lang="sr-Latn-RS" sz="1400" kern="0" dirty="0" smtClean="0"/>
              <a:t>/Višegodišnje modeliranje</a:t>
            </a:r>
            <a:endParaRPr lang="en-US" sz="1400" kern="0" dirty="0" smtClean="0"/>
          </a:p>
          <a:p>
            <a:pPr>
              <a:lnSpc>
                <a:spcPct val="150000"/>
              </a:lnSpc>
              <a:spcBef>
                <a:spcPts val="150"/>
              </a:spcBef>
            </a:pPr>
            <a:r>
              <a:rPr lang="en-US" sz="1400" kern="0" dirty="0" smtClean="0"/>
              <a:t>Forward looking macroeconomic information included in loan loss provisions</a:t>
            </a:r>
            <a:r>
              <a:rPr lang="sr-Latn-RS" sz="1400" kern="0" dirty="0" smtClean="0"/>
              <a:t>/Makroekonomske informacije uključene u modeliranju pretpostavki</a:t>
            </a:r>
            <a:endParaRPr lang="en-US" sz="1400" kern="0" dirty="0" smtClean="0"/>
          </a:p>
          <a:p>
            <a:pPr>
              <a:lnSpc>
                <a:spcPct val="150000"/>
              </a:lnSpc>
              <a:spcBef>
                <a:spcPts val="150"/>
              </a:spcBef>
            </a:pPr>
            <a:endParaRPr lang="en-US" sz="1400" kern="0" dirty="0" smtClean="0"/>
          </a:p>
          <a:p>
            <a:pPr>
              <a:lnSpc>
                <a:spcPct val="150000"/>
              </a:lnSpc>
              <a:spcBef>
                <a:spcPts val="150"/>
              </a:spcBef>
            </a:pPr>
            <a:endParaRPr lang="en-US" sz="1400" kern="0" dirty="0" smtClean="0"/>
          </a:p>
          <a:p>
            <a:pPr marL="0" indent="0">
              <a:lnSpc>
                <a:spcPct val="150000"/>
              </a:lnSpc>
              <a:spcBef>
                <a:spcPts val="150"/>
              </a:spcBef>
              <a:buFont typeface="Arial" pitchFamily="34" charset="0"/>
              <a:buNone/>
            </a:pPr>
            <a:endParaRPr lang="en-US" sz="1400" kern="0" dirty="0" smtClean="0"/>
          </a:p>
          <a:p>
            <a:endParaRPr lang="en-US" sz="1400" kern="0" dirty="0" smtClean="0"/>
          </a:p>
          <a:p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317889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MSFI9 - zaključak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ED5DC-00DE-415E-B3A0-862EBA0A8EDD}" type="slidenum">
              <a:rPr lang="en-US" altLang="it-IT" smtClean="0"/>
              <a:pPr>
                <a:defRPr/>
              </a:pPr>
              <a:t>6</a:t>
            </a:fld>
            <a:endParaRPr lang="en-US" altLang="it-IT"/>
          </a:p>
        </p:txBody>
      </p:sp>
      <p:sp>
        <p:nvSpPr>
          <p:cNvPr id="4" name="Rectangle 3"/>
          <p:cNvSpPr/>
          <p:nvPr/>
        </p:nvSpPr>
        <p:spPr>
          <a:xfrm>
            <a:off x="918306" y="1145760"/>
            <a:ext cx="333547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UniCredit" panose="02000506040000020004" pitchFamily="2" charset="-18"/>
              </a:rPr>
              <a:t>P</a:t>
            </a:r>
            <a:r>
              <a:rPr lang="sr-Latn-RS" sz="1400" b="1" dirty="0" smtClean="0">
                <a:latin typeface="UniCredit" panose="02000506040000020004" pitchFamily="2" charset="-18"/>
              </a:rPr>
              <a:t>RIMENA OD 1.1.2018</a:t>
            </a:r>
          </a:p>
          <a:p>
            <a:endParaRPr lang="sr-Latn-RS" sz="1400" b="1" dirty="0">
              <a:latin typeface="UniCredit" panose="02000506040000020004" pitchFamily="2" charset="-18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r-Latn-RS" sz="1400" dirty="0" smtClean="0">
                <a:latin typeface="UniCredit" panose="02000506040000020004" pitchFamily="2" charset="-18"/>
              </a:rPr>
              <a:t>Prelazak sa koncepta </a:t>
            </a:r>
            <a:r>
              <a:rPr lang="sr-Latn-RS" sz="1400" b="1" dirty="0" smtClean="0">
                <a:latin typeface="UniCredit" panose="02000506040000020004" pitchFamily="2" charset="-18"/>
              </a:rPr>
              <a:t>nastalog</a:t>
            </a:r>
            <a:r>
              <a:rPr lang="sr-Latn-RS" sz="1400" dirty="0" smtClean="0">
                <a:latin typeface="UniCredit" panose="02000506040000020004" pitchFamily="2" charset="-18"/>
              </a:rPr>
              <a:t> na koncept </a:t>
            </a:r>
            <a:r>
              <a:rPr lang="sr-Latn-RS" sz="1400" b="1" dirty="0" smtClean="0">
                <a:latin typeface="UniCredit" panose="02000506040000020004" pitchFamily="2" charset="-18"/>
              </a:rPr>
              <a:t>očekivanog</a:t>
            </a:r>
            <a:r>
              <a:rPr lang="sr-Latn-RS" sz="1400" dirty="0" smtClean="0">
                <a:latin typeface="UniCredit" panose="02000506040000020004" pitchFamily="2" charset="-18"/>
              </a:rPr>
              <a:t> gubitka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 </a:t>
            </a:r>
            <a:r>
              <a:rPr lang="sr-Latn-RS" sz="1400" dirty="0" smtClean="0">
                <a:latin typeface="UniCredit" panose="02000506040000020004" pitchFamily="2" charset="-18"/>
              </a:rPr>
              <a:t>Finansijska imovina kojom se trguje – fer vrednost, efekat na bilans uspeha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 </a:t>
            </a:r>
            <a:r>
              <a:rPr lang="sr-Latn-RS" sz="1400" dirty="0" smtClean="0">
                <a:latin typeface="UniCredit" panose="02000506040000020004" pitchFamily="2" charset="-18"/>
              </a:rPr>
              <a:t>Fer vrednovanje kroz ostali ukupni rezultat (dužnički instrumenti – ispravka vrednosti kroz bilans uspeha i fer vrednovanje preko ostalog </a:t>
            </a:r>
            <a:r>
              <a:rPr lang="sr-Latn-RS" sz="1400" dirty="0" err="1" smtClean="0">
                <a:latin typeface="UniCredit" panose="02000506040000020004" pitchFamily="2" charset="-18"/>
              </a:rPr>
              <a:t>re</a:t>
            </a:r>
            <a:r>
              <a:rPr lang="en-US" sz="1400" dirty="0">
                <a:latin typeface="UniCredit" panose="02000506040000020004" pitchFamily="2" charset="-18"/>
              </a:rPr>
              <a:t>z</a:t>
            </a:r>
            <a:r>
              <a:rPr lang="sr-Latn-RS" sz="1400" dirty="0" err="1" smtClean="0">
                <a:latin typeface="UniCredit" panose="02000506040000020004" pitchFamily="2" charset="-18"/>
              </a:rPr>
              <a:t>ultata</a:t>
            </a:r>
            <a:r>
              <a:rPr lang="sr-Latn-RS" sz="1400" dirty="0" smtClean="0">
                <a:latin typeface="UniCredit" panose="02000506040000020004" pitchFamily="2" charset="-18"/>
              </a:rPr>
              <a:t>, odnosno bilansa uspeha u momentu prodaje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Finansijska imovina po amortizovanoj vrednosti – ispravka vrednosti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Modifikacije i prestanak priznavanja</a:t>
            </a:r>
          </a:p>
          <a:p>
            <a:pPr algn="just"/>
            <a:endParaRPr lang="en-US" sz="1400" dirty="0" smtClean="0">
              <a:latin typeface="UniCredit" panose="02000506040000020004" pitchFamily="2" charset="-18"/>
            </a:endParaRP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58103" y="1145760"/>
            <a:ext cx="333547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400" b="1" dirty="0" smtClean="0">
                <a:latin typeface="UniCredit" panose="02000506040000020004" pitchFamily="2" charset="-18"/>
              </a:rPr>
              <a:t>PITANJA</a:t>
            </a:r>
            <a:endParaRPr lang="sr-Latn-RS" sz="1400" b="1" dirty="0">
              <a:latin typeface="UniCredit" panose="02000506040000020004" pitchFamily="2" charset="-18"/>
            </a:endParaRPr>
          </a:p>
          <a:p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Efekat fer vrednovanja se izjednačava sa obezvređenjem</a:t>
            </a:r>
            <a:r>
              <a:rPr lang="en-US" sz="1400" dirty="0" smtClean="0">
                <a:latin typeface="UniCredit" panose="02000506040000020004" pitchFamily="2" charset="-18"/>
              </a:rPr>
              <a:t> (novo </a:t>
            </a:r>
            <a:r>
              <a:rPr lang="en-US" sz="1400" dirty="0" err="1" smtClean="0">
                <a:latin typeface="UniCredit" panose="02000506040000020004" pitchFamily="2" charset="-18"/>
              </a:rPr>
              <a:t>staro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pravilo</a:t>
            </a:r>
            <a:r>
              <a:rPr lang="en-US" sz="1400" dirty="0" smtClean="0">
                <a:latin typeface="UniCredit" panose="02000506040000020004" pitchFamily="2" charset="-18"/>
              </a:rPr>
              <a:t>)</a:t>
            </a:r>
            <a:endParaRPr lang="sr-Latn-RS" sz="1400" dirty="0" smtClean="0">
              <a:latin typeface="UniCredit" panose="02000506040000020004" pitchFamily="2" charset="-18"/>
            </a:endParaRP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Priznavanje ispravke vrednosti kod fer vrednovanja kroz ostali ukupni rezultat</a:t>
            </a:r>
            <a:r>
              <a:rPr lang="en-US" sz="1400" dirty="0" smtClean="0">
                <a:latin typeface="UniCredit" panose="02000506040000020004" pitchFamily="2" charset="-18"/>
              </a:rPr>
              <a:t> (novo </a:t>
            </a:r>
            <a:r>
              <a:rPr lang="en-US" sz="1400" dirty="0" err="1" smtClean="0">
                <a:latin typeface="UniCredit" panose="02000506040000020004" pitchFamily="2" charset="-18"/>
              </a:rPr>
              <a:t>staro</a:t>
            </a:r>
            <a:r>
              <a:rPr lang="en-US" sz="1400" dirty="0" smtClean="0">
                <a:latin typeface="UniCredit" panose="02000506040000020004" pitchFamily="2" charset="-18"/>
              </a:rPr>
              <a:t> </a:t>
            </a:r>
            <a:r>
              <a:rPr lang="en-US" sz="1400" dirty="0" err="1" smtClean="0">
                <a:latin typeface="UniCredit" panose="02000506040000020004" pitchFamily="2" charset="-18"/>
              </a:rPr>
              <a:t>pravilo</a:t>
            </a:r>
            <a:r>
              <a:rPr lang="en-US" sz="1400" dirty="0" smtClean="0">
                <a:latin typeface="UniCredit" panose="02000506040000020004" pitchFamily="2" charset="-18"/>
              </a:rPr>
              <a:t>)</a:t>
            </a:r>
            <a:endParaRPr lang="sr-Latn-RS" sz="1400" dirty="0" smtClean="0">
              <a:latin typeface="UniCredit" panose="02000506040000020004" pitchFamily="2" charset="-18"/>
            </a:endParaRP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Priznavanje troškova otpisa se vezuje za dospelost, moguć je otpis </a:t>
            </a:r>
            <a:r>
              <a:rPr lang="sr-Latn-RS" sz="1400" dirty="0" err="1" smtClean="0">
                <a:latin typeface="UniCredit" panose="02000506040000020004" pitchFamily="2" charset="-18"/>
              </a:rPr>
              <a:t>nedospelih</a:t>
            </a:r>
            <a:r>
              <a:rPr lang="sr-Latn-RS" sz="1400" dirty="0" smtClean="0">
                <a:latin typeface="UniCredit" panose="02000506040000020004" pitchFamily="2" charset="-18"/>
              </a:rPr>
              <a:t> potraživanja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Poreski tretman rashoda po osnovu modifikacije/prestanka priznavanja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Efekti prve primene CM</a:t>
            </a:r>
            <a:r>
              <a:rPr lang="en-US" sz="1400" dirty="0" smtClean="0">
                <a:latin typeface="UniCredit" panose="02000506040000020004" pitchFamily="2" charset="-18"/>
              </a:rPr>
              <a:t>&amp;LLP</a:t>
            </a:r>
            <a:r>
              <a:rPr lang="sr-Latn-RS" sz="1400" dirty="0" smtClean="0">
                <a:latin typeface="UniCredit" panose="02000506040000020004" pitchFamily="2" charset="-18"/>
              </a:rPr>
              <a:t> – 1.1.2018 korekcija dobiti po osnovu </a:t>
            </a:r>
            <a:r>
              <a:rPr lang="sr-Latn-RS" sz="1400" dirty="0" err="1" smtClean="0">
                <a:latin typeface="UniCredit" panose="02000506040000020004" pitchFamily="2" charset="-18"/>
              </a:rPr>
              <a:t>efeketa</a:t>
            </a:r>
            <a:r>
              <a:rPr lang="sr-Latn-RS" sz="1400" dirty="0" smtClean="0">
                <a:latin typeface="UniCredit" panose="02000506040000020004" pitchFamily="2" charset="-18"/>
              </a:rPr>
              <a:t> prve primene, kako negativnih tako i pozitivnih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  <a:sym typeface="Wingdings" panose="05000000000000000000" pitchFamily="2" charset="2"/>
              </a:rPr>
              <a:t></a:t>
            </a:r>
            <a:r>
              <a:rPr lang="sr-Latn-RS" sz="1400" dirty="0" smtClean="0">
                <a:latin typeface="UniCredit" panose="02000506040000020004" pitchFamily="2" charset="-18"/>
              </a:rPr>
              <a:t>Ukidanje LLP – dvostruko oporezivanje </a:t>
            </a:r>
          </a:p>
          <a:p>
            <a:pPr algn="just"/>
            <a:endParaRPr lang="en-US" sz="1400" dirty="0" smtClean="0">
              <a:latin typeface="UniCredit" panose="02000506040000020004" pitchFamily="2" charset="-18"/>
            </a:endParaRP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2798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Porez na dobit </a:t>
            </a:r>
            <a:r>
              <a:rPr lang="en-US" dirty="0"/>
              <a:t>&amp;</a:t>
            </a:r>
            <a:r>
              <a:rPr lang="sr-Latn-RS" dirty="0"/>
              <a:t> IFRS9 </a:t>
            </a:r>
            <a:r>
              <a:rPr lang="sr-Latn-RS" dirty="0" smtClean="0"/>
              <a:t>- </a:t>
            </a:r>
            <a:r>
              <a:rPr lang="sr-Latn-RS" dirty="0"/>
              <a:t>z</a:t>
            </a:r>
            <a:r>
              <a:rPr lang="sr-Latn-RS" dirty="0" smtClean="0"/>
              <a:t>aključak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ED5DC-00DE-415E-B3A0-862EBA0A8EDD}" type="slidenum">
              <a:rPr lang="en-US" altLang="it-IT" smtClean="0"/>
              <a:pPr>
                <a:defRPr/>
              </a:pPr>
              <a:t>7</a:t>
            </a:fld>
            <a:endParaRPr lang="en-US" altLang="it-IT"/>
          </a:p>
        </p:txBody>
      </p:sp>
      <p:sp>
        <p:nvSpPr>
          <p:cNvPr id="4" name="Rectangle 3"/>
          <p:cNvSpPr/>
          <p:nvPr/>
        </p:nvSpPr>
        <p:spPr>
          <a:xfrm>
            <a:off x="2021197" y="1837650"/>
            <a:ext cx="7740869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300" b="1" dirty="0" smtClean="0">
                <a:latin typeface="UniCredit" panose="02000506040000020004" pitchFamily="2" charset="-18"/>
              </a:rPr>
              <a:t>Pitanja</a:t>
            </a:r>
          </a:p>
          <a:p>
            <a:endParaRPr lang="sr-Latn-RS" sz="1300" b="1" dirty="0">
              <a:latin typeface="UniCredit" panose="02000506040000020004" pitchFamily="2" charset="-1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Latn-RS" sz="1400" dirty="0" smtClean="0">
                <a:latin typeface="UniCredit" panose="02000506040000020004" pitchFamily="2" charset="-18"/>
              </a:rPr>
              <a:t>Čl.22v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</a:rPr>
              <a:t>Prema čl.22v na teret rashoda u poreskom bilansu ne priznaju se rashodi nastali po osnovu </a:t>
            </a:r>
            <a:r>
              <a:rPr lang="sr-Latn-RS" sz="1400" dirty="0" err="1" smtClean="0">
                <a:latin typeface="UniCredit" panose="02000506040000020004" pitchFamily="2" charset="-18"/>
              </a:rPr>
              <a:t>obezvredjenja</a:t>
            </a:r>
            <a:r>
              <a:rPr lang="sr-Latn-RS" sz="1400" dirty="0" smtClean="0">
                <a:latin typeface="UniCredit" panose="02000506040000020004" pitchFamily="2" charset="-18"/>
              </a:rPr>
              <a:t> imovine koja se </a:t>
            </a:r>
            <a:r>
              <a:rPr lang="sr-Latn-RS" sz="1400" dirty="0" err="1" smtClean="0">
                <a:latin typeface="UniCredit" panose="02000506040000020004" pitchFamily="2" charset="-18"/>
              </a:rPr>
              <a:t>utvrdjuje</a:t>
            </a:r>
            <a:r>
              <a:rPr lang="sr-Latn-RS" sz="1400" dirty="0" smtClean="0">
                <a:latin typeface="UniCredit" panose="02000506040000020004" pitchFamily="2" charset="-18"/>
              </a:rPr>
              <a:t> kao razlika </a:t>
            </a:r>
            <a:r>
              <a:rPr lang="sr-Latn-RS" sz="1400" dirty="0" err="1" smtClean="0">
                <a:latin typeface="UniCredit" panose="02000506040000020004" pitchFamily="2" charset="-18"/>
              </a:rPr>
              <a:t>izmedju</a:t>
            </a:r>
            <a:r>
              <a:rPr lang="sr-Latn-RS" sz="1400" dirty="0" smtClean="0">
                <a:latin typeface="UniCredit" panose="02000506040000020004" pitchFamily="2" charset="-18"/>
              </a:rPr>
              <a:t> neto sadašnje vrednosti i njene </a:t>
            </a:r>
            <a:r>
              <a:rPr lang="sr-Latn-RS" sz="1400" b="1" dirty="0" smtClean="0">
                <a:latin typeface="UniCredit" panose="02000506040000020004" pitchFamily="2" charset="-18"/>
              </a:rPr>
              <a:t>procenjene </a:t>
            </a:r>
            <a:r>
              <a:rPr lang="sr-Latn-RS" sz="1400" dirty="0" smtClean="0">
                <a:latin typeface="UniCredit" panose="02000506040000020004" pitchFamily="2" charset="-18"/>
              </a:rPr>
              <a:t>nadoknadive vrednosti, ali se priznaje u poreskom periodu u kojem je imovina </a:t>
            </a:r>
            <a:r>
              <a:rPr lang="sr-Latn-RS" sz="1400" dirty="0" err="1" smtClean="0">
                <a:latin typeface="UniCredit" panose="02000506040000020004" pitchFamily="2" charset="-18"/>
              </a:rPr>
              <a:t>otudjena</a:t>
            </a:r>
            <a:r>
              <a:rPr lang="sr-Latn-RS" sz="1400" dirty="0" smtClean="0">
                <a:latin typeface="UniCredit" panose="02000506040000020004" pitchFamily="2" charset="-18"/>
              </a:rPr>
              <a:t>, odnosno upotrebljena, odnosno u kojem je došlo do oštećenja usled vise sile.</a:t>
            </a:r>
          </a:p>
          <a:p>
            <a:pPr algn="just"/>
            <a:endParaRPr lang="sr-Latn-RS" sz="1400" dirty="0">
              <a:latin typeface="UniCredit" panose="02000506040000020004" pitchFamily="2" charset="-18"/>
            </a:endParaRPr>
          </a:p>
          <a:p>
            <a:pPr algn="just"/>
            <a:r>
              <a:rPr lang="sr-Latn-RS" sz="1400" dirty="0" smtClean="0">
                <a:latin typeface="UniCredit" panose="02000506040000020004" pitchFamily="2" charset="-18"/>
              </a:rPr>
              <a:t>Da li su efekti vrednovanja, ispravke vrednosti kod fer vrednovanja, modifikacija i prestanak priznavanja neke od kategorija koje je pobrojao čl.22v prevashodno </a:t>
            </a:r>
            <a:r>
              <a:rPr lang="sr-Latn-RS" sz="1400" dirty="0">
                <a:latin typeface="UniCredit" panose="02000506040000020004" pitchFamily="2" charset="-18"/>
              </a:rPr>
              <a:t>z</a:t>
            </a:r>
            <a:r>
              <a:rPr lang="sr-Latn-RS" sz="1400" dirty="0" smtClean="0">
                <a:latin typeface="UniCredit" panose="02000506040000020004" pitchFamily="2" charset="-18"/>
              </a:rPr>
              <a:t>avisi od toga da li iskazani rashodi/gubici su nastali kao posledica </a:t>
            </a:r>
            <a:r>
              <a:rPr lang="sr-Latn-RS" sz="1400" b="1" dirty="0" smtClean="0">
                <a:latin typeface="UniCredit" panose="02000506040000020004" pitchFamily="2" charset="-18"/>
              </a:rPr>
              <a:t>stvarnih poslovnih okolnosti </a:t>
            </a:r>
            <a:r>
              <a:rPr lang="sr-Latn-RS" sz="1400" dirty="0" smtClean="0">
                <a:latin typeface="UniCredit" panose="02000506040000020004" pitchFamily="2" charset="-18"/>
              </a:rPr>
              <a:t>u smislu odredbe čl.22v, nezavisno od toga što su posledica procene, jer u slučaju efekata koji proizilaze iz MSFI9, de </a:t>
            </a:r>
            <a:r>
              <a:rPr lang="sr-Latn-RS" sz="1400" dirty="0" err="1" smtClean="0">
                <a:latin typeface="UniCredit" panose="02000506040000020004" pitchFamily="2" charset="-18"/>
              </a:rPr>
              <a:t>facto</a:t>
            </a:r>
            <a:r>
              <a:rPr lang="sr-Latn-RS" sz="1400" dirty="0" smtClean="0">
                <a:latin typeface="UniCredit" panose="02000506040000020004" pitchFamily="2" charset="-18"/>
              </a:rPr>
              <a:t> posledica je upravo </a:t>
            </a:r>
            <a:r>
              <a:rPr lang="sr-Latn-RS" sz="1400" b="1" dirty="0" smtClean="0">
                <a:latin typeface="UniCredit" panose="02000506040000020004" pitchFamily="2" charset="-18"/>
              </a:rPr>
              <a:t>prestanak mogućnosti korišćenja finansijskog </a:t>
            </a:r>
            <a:r>
              <a:rPr lang="sr-Latn-RS" sz="1400" b="1" dirty="0">
                <a:latin typeface="UniCredit" panose="02000506040000020004" pitchFamily="2" charset="-18"/>
              </a:rPr>
              <a:t>sredstva (upotrebljena)</a:t>
            </a:r>
            <a:r>
              <a:rPr lang="sr-Latn-RS" sz="1400" dirty="0" smtClean="0">
                <a:latin typeface="UniCredit" panose="02000506040000020004" pitchFamily="2" charset="-18"/>
              </a:rPr>
              <a:t> od inicijalnog priznavanja odnosno u toku celokupnog </a:t>
            </a:r>
            <a:r>
              <a:rPr lang="sr-Latn-RS" sz="1400" dirty="0" err="1" smtClean="0">
                <a:latin typeface="UniCredit" panose="02000506040000020004" pitchFamily="2" charset="-18"/>
              </a:rPr>
              <a:t>živonog</a:t>
            </a:r>
            <a:r>
              <a:rPr lang="sr-Latn-RS" sz="1400" dirty="0" smtClean="0">
                <a:latin typeface="UniCredit" panose="02000506040000020004" pitchFamily="2" charset="-18"/>
              </a:rPr>
              <a:t> veka FS.   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r-Latn-RS" sz="1400" dirty="0">
              <a:latin typeface="UniCredit" panose="02000506040000020004" pitchFamily="2" charset="-18"/>
            </a:endParaRPr>
          </a:p>
          <a:p>
            <a:endParaRPr lang="sr-Latn-RS" sz="1400" dirty="0" smtClean="0">
              <a:latin typeface="UniCredit" panose="02000506040000020004" pitchFamily="2" charset="-18"/>
            </a:endParaRPr>
          </a:p>
          <a:p>
            <a:endParaRPr lang="sr-Latn-RS" sz="1400" b="1" u="sng" dirty="0">
              <a:latin typeface="UniCredit" panose="02000506040000020004" pitchFamily="2" charset="-18"/>
            </a:endParaRPr>
          </a:p>
          <a:p>
            <a:endParaRPr lang="en-US" sz="1400" u="sng" dirty="0">
              <a:latin typeface="UniCredit" panose="02000506040000020004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018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UniCredit (ing)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6E6E6"/>
      </a:accent1>
      <a:accent2>
        <a:srgbClr val="0000CC"/>
      </a:accent2>
      <a:accent3>
        <a:srgbClr val="FFFFFF"/>
      </a:accent3>
      <a:accent4>
        <a:srgbClr val="000000"/>
      </a:accent4>
      <a:accent5>
        <a:srgbClr val="F0F0F0"/>
      </a:accent5>
      <a:accent6>
        <a:srgbClr val="0000B9"/>
      </a:accent6>
      <a:hlink>
        <a:srgbClr val="51A836"/>
      </a:hlink>
      <a:folHlink>
        <a:srgbClr val="E2001A"/>
      </a:folHlink>
    </a:clrScheme>
    <a:fontScheme name="Tema di Offic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sng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sng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UniCredit" pitchFamily="50" charset="0"/>
          </a:defRPr>
        </a:defPPr>
      </a:lstStyle>
    </a:tx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E6E6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F0F0F0"/>
        </a:accent5>
        <a:accent6>
          <a:srgbClr val="0000B9"/>
        </a:accent6>
        <a:hlink>
          <a:srgbClr val="51A836"/>
        </a:hlink>
        <a:folHlink>
          <a:srgbClr val="E2001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1632</TotalTime>
  <Words>642</Words>
  <Application>Microsoft Office PowerPoint</Application>
  <PresentationFormat>Widescreen</PresentationFormat>
  <Paragraphs>110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ＭＳ Ｐゴシック</vt:lpstr>
      <vt:lpstr>Arial</vt:lpstr>
      <vt:lpstr>Arial</vt:lpstr>
      <vt:lpstr>Courier New</vt:lpstr>
      <vt:lpstr>Geneva</vt:lpstr>
      <vt:lpstr>UniCredit</vt:lpstr>
      <vt:lpstr>UniCredit Medium</vt:lpstr>
      <vt:lpstr>Wingdings</vt:lpstr>
      <vt:lpstr>PPT UniCredit (ing)</vt:lpstr>
      <vt:lpstr>MSFI 9</vt:lpstr>
      <vt:lpstr>IFRS9 - Movie Trailer</vt:lpstr>
      <vt:lpstr>MSFI9 - pozadina</vt:lpstr>
      <vt:lpstr>MSFI9 - klasifikacija</vt:lpstr>
      <vt:lpstr>LLP calculation – IFRS 9 vs. IAS 39</vt:lpstr>
      <vt:lpstr>MSFI9 - zaključak</vt:lpstr>
      <vt:lpstr>Porez na dobit &amp; IFRS9 - zaključak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elena</dc:creator>
  <cp:lastModifiedBy>Dragan Draca</cp:lastModifiedBy>
  <cp:revision>185</cp:revision>
  <cp:lastPrinted>2018-03-26T15:48:33Z</cp:lastPrinted>
  <dcterms:created xsi:type="dcterms:W3CDTF">2015-09-24T07:34:46Z</dcterms:created>
  <dcterms:modified xsi:type="dcterms:W3CDTF">2018-03-28T09:40:50Z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d3dd23fd-6a16-453a-9576-1add1da87df1</vt:lpwstr>
  </property>
  <property fmtid="{D5CDD505-2E9C-101B-9397-08002B2CF9AE}" pid="3" name="UCBClassification">
    <vt:lpwstr>Interni/Internal</vt:lpwstr>
  </property>
  <property fmtid="{D5CDD505-2E9C-101B-9397-08002B2CF9AE}" pid="4" name="UCBVisibility">
    <vt:lpwstr>Da</vt:lpwstr>
  </property>
</Properties>
</file>