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2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57" r:id="rId2"/>
    <p:sldMasterId id="2147483799" r:id="rId3"/>
  </p:sldMasterIdLst>
  <p:notesMasterIdLst>
    <p:notesMasterId r:id="rId18"/>
  </p:notesMasterIdLst>
  <p:handoutMasterIdLst>
    <p:handoutMasterId r:id="rId19"/>
  </p:handoutMasterIdLst>
  <p:sldIdLst>
    <p:sldId id="340" r:id="rId4"/>
    <p:sldId id="440" r:id="rId5"/>
    <p:sldId id="557" r:id="rId6"/>
    <p:sldId id="578" r:id="rId7"/>
    <p:sldId id="592" r:id="rId8"/>
    <p:sldId id="588" r:id="rId9"/>
    <p:sldId id="593" r:id="rId10"/>
    <p:sldId id="589" r:id="rId11"/>
    <p:sldId id="590" r:id="rId12"/>
    <p:sldId id="594" r:id="rId13"/>
    <p:sldId id="591" r:id="rId14"/>
    <p:sldId id="509" r:id="rId15"/>
    <p:sldId id="571" r:id="rId16"/>
    <p:sldId id="472" r:id="rId17"/>
  </p:sldIdLst>
  <p:sldSz cx="12192000" cy="6858000"/>
  <p:notesSz cx="7315200" cy="9601200"/>
  <p:custDataLst>
    <p:tags r:id="rId20"/>
  </p:custData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0" userDrawn="1">
          <p15:clr>
            <a:srgbClr val="A4A3A4"/>
          </p15:clr>
        </p15:guide>
        <p15:guide id="11" orient="horz" pos="2047" userDrawn="1">
          <p15:clr>
            <a:srgbClr val="A4A3A4"/>
          </p15:clr>
        </p15:guide>
        <p15:guide id="12" orient="horz" pos="1593" userDrawn="1">
          <p15:clr>
            <a:srgbClr val="A4A3A4"/>
          </p15:clr>
        </p15:guide>
        <p15:guide id="13" orient="horz" pos="2568" userDrawn="1">
          <p15:clr>
            <a:srgbClr val="A4A3A4"/>
          </p15:clr>
        </p15:guide>
        <p15:guide id="14" orient="horz" pos="3090" userDrawn="1">
          <p15:clr>
            <a:srgbClr val="A4A3A4"/>
          </p15:clr>
        </p15:guide>
        <p15:guide id="15" orient="horz" pos="35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B4"/>
    <a:srgbClr val="000000"/>
    <a:srgbClr val="FFCD00"/>
    <a:srgbClr val="ED8B00"/>
    <a:srgbClr val="DB291C"/>
    <a:srgbClr val="FF9900"/>
    <a:srgbClr val="C00000"/>
    <a:srgbClr val="3C8A2E"/>
    <a:srgbClr val="DCDCDC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27" autoAdjust="0"/>
    <p:restoredTop sz="94799" autoAdjust="0"/>
  </p:normalViewPr>
  <p:slideViewPr>
    <p:cSldViewPr snapToGrid="0" showGuides="1">
      <p:cViewPr>
        <p:scale>
          <a:sx n="61" d="100"/>
          <a:sy n="61" d="100"/>
        </p:scale>
        <p:origin x="672" y="28"/>
      </p:cViewPr>
      <p:guideLst>
        <p:guide/>
        <p:guide orient="horz" pos="2047"/>
        <p:guide orient="horz" pos="1593"/>
        <p:guide orient="horz" pos="2568"/>
        <p:guide orient="horz" pos="3090"/>
        <p:guide orient="horz" pos="3589"/>
      </p:guideLst>
    </p:cSldViewPr>
  </p:slideViewPr>
  <p:outlineViewPr>
    <p:cViewPr>
      <p:scale>
        <a:sx n="33" d="100"/>
        <a:sy n="33" d="100"/>
      </p:scale>
      <p:origin x="0" y="-591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1992" y="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/>
          <a:lstStyle>
            <a:lvl1pPr algn="l">
              <a:defRPr sz="11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427" y="1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/>
          <a:lstStyle>
            <a:lvl1pPr algn="r">
              <a:defRPr sz="1100"/>
            </a:lvl1pPr>
          </a:lstStyle>
          <a:p>
            <a:fld id="{B4AD245C-091B-44E2-BFB0-BD94217887F7}" type="datetimeFigureOut">
              <a:rPr lang="en-US" smtClean="0">
                <a:latin typeface="Arial" panose="020B0604020202020204" pitchFamily="34" charset="0"/>
              </a:rPr>
              <a:t>3/22/2022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20173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 anchor="b"/>
          <a:lstStyle>
            <a:lvl1pPr algn="l">
              <a:defRPr sz="11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427" y="9120173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 anchor="b"/>
          <a:lstStyle>
            <a:lvl1pPr algn="r">
              <a:defRPr sz="1100"/>
            </a:lvl1pPr>
          </a:lstStyle>
          <a:p>
            <a:fld id="{9A913F39-CFF6-40F1-84D1-700840B41EAB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131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BA5BBE4-AEA3-489A-A28E-0C2FAF2506E3}" type="datetimeFigureOut">
              <a:rPr lang="en-US" smtClean="0"/>
              <a:pPr/>
              <a:t>3/22/2022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478" tIns="49238" rIns="98478" bIns="4923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8478" tIns="49238" rIns="98478" bIns="4923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0F4A2C8-6C88-4E71-83EE-698B9D4FE2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30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3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7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856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636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344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025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292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218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35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04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126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905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111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56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3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4557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buNone/>
              <a:defRPr sz="1600" b="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0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30794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2220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115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3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5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5741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green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4826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ue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214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blue">
    <p:bg bwMode="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37144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9789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eloitt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1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95150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88157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6764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754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48670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2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/>
            </a:lvl1pPr>
            <a:lvl2pPr>
              <a:tabLst>
                <a:tab pos="8972326" algn="r"/>
              </a:tabLst>
              <a:defRPr/>
            </a:lvl2pPr>
            <a:lvl3pPr>
              <a:tabLst>
                <a:tab pos="8972326" algn="r"/>
              </a:tabLst>
              <a:defRPr/>
            </a:lvl3pPr>
            <a:lvl4pPr>
              <a:tabLst>
                <a:tab pos="8972326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651087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67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639790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8109111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264712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77893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59816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97029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3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08164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42891208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103631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3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946623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5" y="1654028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0" y="2125013"/>
            <a:ext cx="5482517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898" y="1665288"/>
            <a:ext cx="5482517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028567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027477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019857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3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3032526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0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0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6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1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0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05043249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3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556094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19593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940897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0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6" y="4249683"/>
            <a:ext cx="127491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7561385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278313" y="1851441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9900" y="1851441"/>
            <a:ext cx="3627438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093075" y="1851441"/>
            <a:ext cx="3629025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867472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243073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icon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01653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37087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6708949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4227870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393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3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84195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buNone/>
              <a:defRPr sz="1600" b="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0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28493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5152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0437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3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5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763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green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854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ue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715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blue">
    <p:bg bwMode="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1619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7084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eloitt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1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5723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4807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80339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97900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7090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787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/>
            </a:lvl1pPr>
            <a:lvl2pPr>
              <a:tabLst>
                <a:tab pos="8972326" algn="r"/>
              </a:tabLst>
              <a:defRPr/>
            </a:lvl2pPr>
            <a:lvl3pPr>
              <a:tabLst>
                <a:tab pos="8972326" algn="r"/>
              </a:tabLst>
              <a:defRPr/>
            </a:lvl3pPr>
            <a:lvl4pPr>
              <a:tabLst>
                <a:tab pos="8972326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22413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67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698358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8244395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5333184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83531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59816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28826705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3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4667416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7612159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6377221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3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04521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5" y="1654028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0" y="2125013"/>
            <a:ext cx="5482517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898" y="1665288"/>
            <a:ext cx="5482517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822491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4150171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32826820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3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3956857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0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0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6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1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0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9612926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3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9906369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5485442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265350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0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6" y="4249683"/>
            <a:ext cx="127491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8279907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278313" y="1851441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9900" y="1851441"/>
            <a:ext cx="3627438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093075" y="1851441"/>
            <a:ext cx="3629025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35391793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4715892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icon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01653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141111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1040835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3465414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855327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3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5823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buNone/>
              <a:defRPr sz="1600" b="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0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15821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5778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238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3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5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025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green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150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ue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563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blue">
    <p:bg bwMode="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430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389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eloitt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1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32797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6066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85844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50217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98931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684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/>
            </a:lvl1pPr>
            <a:lvl2pPr>
              <a:tabLst>
                <a:tab pos="8972326" algn="r"/>
              </a:tabLst>
              <a:defRPr/>
            </a:lvl2pPr>
            <a:lvl3pPr>
              <a:tabLst>
                <a:tab pos="8972326" algn="r"/>
              </a:tabLst>
              <a:defRPr/>
            </a:lvl3pPr>
            <a:lvl4pPr>
              <a:tabLst>
                <a:tab pos="8972326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4149541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67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1783245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86525172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1484223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2453950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59816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4073520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3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8715715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6104296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37089222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3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1292415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5" y="1654028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0" y="2125013"/>
            <a:ext cx="5482517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898" y="1665288"/>
            <a:ext cx="5482517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9499550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0351335"/>
      </p:ext>
    </p:extLst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7109995"/>
      </p:ext>
    </p:extLst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3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0125312"/>
      </p:ext>
    </p:extLst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0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0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6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1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0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0700216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3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9326896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9823425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748875"/>
      </p:ext>
    </p:extLst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0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6" y="4249683"/>
            <a:ext cx="127491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6032788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993900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156326" y="1705968"/>
            <a:ext cx="363931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993900" y="1851441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6156326" y="1851441"/>
            <a:ext cx="363931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301565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63922959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icon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01653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0891968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754133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55088705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8990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9" Type="http://schemas.openxmlformats.org/officeDocument/2006/relationships/slideLayout" Target="../slideLayouts/slideLayout79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42" Type="http://schemas.openxmlformats.org/officeDocument/2006/relationships/vmlDrawing" Target="../drawings/vmlDrawing2.v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slideLayout" Target="../slideLayouts/slideLayout78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6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slideLayout" Target="../slideLayouts/slideLayout77.xml"/><Relationship Id="rId40" Type="http://schemas.openxmlformats.org/officeDocument/2006/relationships/slideLayout" Target="../slideLayouts/slideLayout80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43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9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34" Type="http://schemas.openxmlformats.org/officeDocument/2006/relationships/slideLayout" Target="../slideLayouts/slideLayout114.xml"/><Relationship Id="rId42" Type="http://schemas.openxmlformats.org/officeDocument/2006/relationships/vmlDrawing" Target="../drawings/vmlDrawing3.v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33" Type="http://schemas.openxmlformats.org/officeDocument/2006/relationships/slideLayout" Target="../slideLayouts/slideLayout113.xml"/><Relationship Id="rId38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41" Type="http://schemas.openxmlformats.org/officeDocument/2006/relationships/theme" Target="../theme/theme3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32" Type="http://schemas.openxmlformats.org/officeDocument/2006/relationships/slideLayout" Target="../slideLayouts/slideLayout112.xml"/><Relationship Id="rId37" Type="http://schemas.openxmlformats.org/officeDocument/2006/relationships/slideLayout" Target="../slideLayouts/slideLayout117.xml"/><Relationship Id="rId40" Type="http://schemas.openxmlformats.org/officeDocument/2006/relationships/slideLayout" Target="../slideLayouts/slideLayout120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36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11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10.xml"/><Relationship Id="rId35" Type="http://schemas.openxmlformats.org/officeDocument/2006/relationships/slideLayout" Target="../slideLayouts/slideLayout115.xml"/><Relationship Id="rId43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3"/>
            </p:custDataLst>
            <p:extLst>
              <p:ext uri="{D42A27DB-BD31-4B8C-83A1-F6EECF244321}">
                <p14:modId xmlns:p14="http://schemas.microsoft.com/office/powerpoint/2010/main" val="166891810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think-cell Slide" r:id="rId44" imgW="270" imgH="270" progId="TCLayout.ActiveDocument.1">
                  <p:embed/>
                </p:oleObj>
              </mc:Choice>
              <mc:Fallback>
                <p:oleObj name="think-cell Slide" r:id="rId4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55" r:id="rId3"/>
    <p:sldLayoutId id="2147483756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13" r:id="rId10"/>
    <p:sldLayoutId id="2147483708" r:id="rId11"/>
    <p:sldLayoutId id="2147483710" r:id="rId12"/>
    <p:sldLayoutId id="2147483754" r:id="rId13"/>
    <p:sldLayoutId id="2147483711" r:id="rId14"/>
    <p:sldLayoutId id="2147483753" r:id="rId15"/>
    <p:sldLayoutId id="2147483679" r:id="rId16"/>
    <p:sldLayoutId id="2147483712" r:id="rId17"/>
    <p:sldLayoutId id="2147483678" r:id="rId18"/>
    <p:sldLayoutId id="2147483681" r:id="rId19"/>
    <p:sldLayoutId id="2147483735" r:id="rId20"/>
    <p:sldLayoutId id="2147483699" r:id="rId21"/>
    <p:sldLayoutId id="2147483714" r:id="rId22"/>
    <p:sldLayoutId id="2147483697" r:id="rId23"/>
    <p:sldLayoutId id="2147483715" r:id="rId24"/>
    <p:sldLayoutId id="2147483716" r:id="rId25"/>
    <p:sldLayoutId id="2147483717" r:id="rId26"/>
    <p:sldLayoutId id="2147483718" r:id="rId27"/>
    <p:sldLayoutId id="2147483728" r:id="rId28"/>
    <p:sldLayoutId id="2147483720" r:id="rId29"/>
    <p:sldLayoutId id="2147483721" r:id="rId30"/>
    <p:sldLayoutId id="2147483722" r:id="rId31"/>
    <p:sldLayoutId id="2147483695" r:id="rId32"/>
    <p:sldLayoutId id="2147483751" r:id="rId33"/>
    <p:sldLayoutId id="2147483724" r:id="rId34"/>
    <p:sldLayoutId id="2147483725" r:id="rId35"/>
    <p:sldLayoutId id="2147483726" r:id="rId36"/>
    <p:sldLayoutId id="2147483727" r:id="rId37"/>
    <p:sldLayoutId id="2147483698" r:id="rId38"/>
    <p:sldLayoutId id="2147483752" r:id="rId39"/>
    <p:sldLayoutId id="2147483696" r:id="rId40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3968" userDrawn="1">
          <p15:clr>
            <a:srgbClr val="F26B43"/>
          </p15:clr>
        </p15:guide>
        <p15:guide id="4" pos="296" userDrawn="1">
          <p15:clr>
            <a:srgbClr val="F26B43"/>
          </p15:clr>
        </p15:guide>
        <p15:guide id="5" pos="7384" userDrawn="1">
          <p15:clr>
            <a:srgbClr val="F26B43"/>
          </p15:clr>
        </p15:guide>
        <p15:guide id="6" orient="horz" pos="1071" userDrawn="1">
          <p15:clr>
            <a:srgbClr val="F26B43"/>
          </p15:clr>
        </p15:guide>
        <p15:guide id="7" orient="horz" pos="245" userDrawn="1">
          <p15:clr>
            <a:srgbClr val="F26B43"/>
          </p15:clr>
        </p15:guide>
        <p15:guide id="8" orient="horz" pos="4081" userDrawn="1">
          <p15:clr>
            <a:srgbClr val="F26B43"/>
          </p15:clr>
        </p15:guide>
        <p15:guide id="10" pos="4986" userDrawn="1">
          <p15:clr>
            <a:srgbClr val="F26B43"/>
          </p15:clr>
        </p15:guide>
        <p15:guide id="12" pos="1382" userDrawn="1">
          <p15:clr>
            <a:srgbClr val="F26B43"/>
          </p15:clr>
        </p15:guide>
        <p15:guide id="13" pos="1496" userDrawn="1">
          <p15:clr>
            <a:srgbClr val="F26B43"/>
          </p15:clr>
        </p15:guide>
        <p15:guide id="14" pos="2581" userDrawn="1">
          <p15:clr>
            <a:srgbClr val="F26B43"/>
          </p15:clr>
        </p15:guide>
        <p15:guide id="15" pos="2695" userDrawn="1">
          <p15:clr>
            <a:srgbClr val="F26B43"/>
          </p15:clr>
        </p15:guide>
        <p15:guide id="16" pos="6185" userDrawn="1">
          <p15:clr>
            <a:srgbClr val="F26B43"/>
          </p15:clr>
        </p15:guide>
        <p15:guide id="17" pos="3783" userDrawn="1">
          <p15:clr>
            <a:srgbClr val="F26B43"/>
          </p15:clr>
        </p15:guide>
        <p15:guide id="18" pos="3896" userDrawn="1">
          <p15:clr>
            <a:srgbClr val="F26B43"/>
          </p15:clr>
        </p15:guide>
        <p15:guide id="19" pos="3840" userDrawn="1">
          <p15:clr>
            <a:srgbClr val="F26B43"/>
          </p15:clr>
        </p15:guide>
        <p15:guide id="20" pos="6299" userDrawn="1">
          <p15:clr>
            <a:srgbClr val="F26B43"/>
          </p15:clr>
        </p15:guide>
        <p15:guide id="21" orient="horz" pos="1049" userDrawn="1">
          <p15:clr>
            <a:srgbClr val="F26B43"/>
          </p15:clr>
        </p15:guide>
        <p15:guide id="22" orient="horz" pos="641" userDrawn="1">
          <p15:clr>
            <a:srgbClr val="F26B43"/>
          </p15:clr>
        </p15:guide>
        <p15:guide id="23" orient="horz" pos="2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3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think-cell Slide" r:id="rId44" imgW="270" imgH="270" progId="TCLayout.ActiveDocument.1">
                  <p:embed/>
                </p:oleObj>
              </mc:Choice>
              <mc:Fallback>
                <p:oleObj name="think-cell Slide" r:id="rId4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336000" y="6476999"/>
            <a:ext cx="4896560" cy="30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tx1"/>
                </a:solidFill>
              </a:rPr>
              <a:t>Say “Hello” to GES 2.0</a:t>
            </a:r>
          </a:p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tx1"/>
                </a:solidFill>
              </a:rPr>
              <a:t>Building the future</a:t>
            </a:r>
          </a:p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endParaRPr lang="en-US" sz="650" noProof="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410953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22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  <p:sldLayoutId id="2147483787" r:id="rId30"/>
    <p:sldLayoutId id="2147483788" r:id="rId31"/>
    <p:sldLayoutId id="2147483789" r:id="rId32"/>
    <p:sldLayoutId id="2147483790" r:id="rId33"/>
    <p:sldLayoutId id="2147483791" r:id="rId34"/>
    <p:sldLayoutId id="2147483792" r:id="rId35"/>
    <p:sldLayoutId id="2147483793" r:id="rId36"/>
    <p:sldLayoutId id="2147483794" r:id="rId37"/>
    <p:sldLayoutId id="2147483795" r:id="rId38"/>
    <p:sldLayoutId id="2147483796" r:id="rId39"/>
    <p:sldLayoutId id="2147483797" r:id="rId40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10" pos="4986">
          <p15:clr>
            <a:srgbClr val="F26B43"/>
          </p15:clr>
        </p15:guide>
        <p15:guide id="12" pos="1382">
          <p15:clr>
            <a:srgbClr val="F26B43"/>
          </p15:clr>
        </p15:guide>
        <p15:guide id="13" pos="1496">
          <p15:clr>
            <a:srgbClr val="F26B43"/>
          </p15:clr>
        </p15:guide>
        <p15:guide id="14" pos="2581">
          <p15:clr>
            <a:srgbClr val="F26B43"/>
          </p15:clr>
        </p15:guide>
        <p15:guide id="15" pos="2695">
          <p15:clr>
            <a:srgbClr val="F26B43"/>
          </p15:clr>
        </p15:guide>
        <p15:guide id="16" pos="6185">
          <p15:clr>
            <a:srgbClr val="F26B43"/>
          </p15:clr>
        </p15:guide>
        <p15:guide id="17" pos="3783">
          <p15:clr>
            <a:srgbClr val="F26B43"/>
          </p15:clr>
        </p15:guide>
        <p15:guide id="18" pos="3896">
          <p15:clr>
            <a:srgbClr val="F26B43"/>
          </p15:clr>
        </p15:guide>
        <p15:guide id="19" pos="3840">
          <p15:clr>
            <a:srgbClr val="F26B43"/>
          </p15:clr>
        </p15:guide>
        <p15:guide id="20" pos="6299">
          <p15:clr>
            <a:srgbClr val="F26B43"/>
          </p15:clr>
        </p15:guide>
        <p15:guide id="21" orient="horz" pos="1049">
          <p15:clr>
            <a:srgbClr val="F26B43"/>
          </p15:clr>
        </p15:guide>
        <p15:guide id="22" orient="horz" pos="641">
          <p15:clr>
            <a:srgbClr val="F26B43"/>
          </p15:clr>
        </p15:guide>
        <p15:guide id="23" orient="horz" pos="2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3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think-cell Slide" r:id="rId44" imgW="270" imgH="270" progId="TCLayout.ActiveDocument.1">
                  <p:embed/>
                </p:oleObj>
              </mc:Choice>
              <mc:Fallback>
                <p:oleObj name="think-cell Slide" r:id="rId4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309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  <p:sldLayoutId id="2147483827" r:id="rId28"/>
    <p:sldLayoutId id="2147483828" r:id="rId29"/>
    <p:sldLayoutId id="2147483829" r:id="rId30"/>
    <p:sldLayoutId id="2147483830" r:id="rId31"/>
    <p:sldLayoutId id="2147483831" r:id="rId32"/>
    <p:sldLayoutId id="2147483832" r:id="rId33"/>
    <p:sldLayoutId id="2147483833" r:id="rId34"/>
    <p:sldLayoutId id="2147483834" r:id="rId35"/>
    <p:sldLayoutId id="2147483835" r:id="rId36"/>
    <p:sldLayoutId id="2147483836" r:id="rId37"/>
    <p:sldLayoutId id="2147483837" r:id="rId38"/>
    <p:sldLayoutId id="2147483838" r:id="rId39"/>
    <p:sldLayoutId id="2147483839" r:id="rId40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10" pos="4986">
          <p15:clr>
            <a:srgbClr val="F26B43"/>
          </p15:clr>
        </p15:guide>
        <p15:guide id="12" pos="1382">
          <p15:clr>
            <a:srgbClr val="F26B43"/>
          </p15:clr>
        </p15:guide>
        <p15:guide id="13" pos="1496">
          <p15:clr>
            <a:srgbClr val="F26B43"/>
          </p15:clr>
        </p15:guide>
        <p15:guide id="14" pos="2581">
          <p15:clr>
            <a:srgbClr val="F26B43"/>
          </p15:clr>
        </p15:guide>
        <p15:guide id="15" pos="2695">
          <p15:clr>
            <a:srgbClr val="F26B43"/>
          </p15:clr>
        </p15:guide>
        <p15:guide id="16" pos="6185">
          <p15:clr>
            <a:srgbClr val="F26B43"/>
          </p15:clr>
        </p15:guide>
        <p15:guide id="17" pos="3783">
          <p15:clr>
            <a:srgbClr val="F26B43"/>
          </p15:clr>
        </p15:guide>
        <p15:guide id="18" pos="3896">
          <p15:clr>
            <a:srgbClr val="F26B43"/>
          </p15:clr>
        </p15:guide>
        <p15:guide id="19" pos="3840">
          <p15:clr>
            <a:srgbClr val="F26B43"/>
          </p15:clr>
        </p15:guide>
        <p15:guide id="20" pos="6299">
          <p15:clr>
            <a:srgbClr val="F26B43"/>
          </p15:clr>
        </p15:guide>
        <p15:guide id="21" orient="horz" pos="1049">
          <p15:clr>
            <a:srgbClr val="F26B43"/>
          </p15:clr>
        </p15:guide>
        <p15:guide id="22" orient="horz" pos="641">
          <p15:clr>
            <a:srgbClr val="F26B43"/>
          </p15:clr>
        </p15:guide>
        <p15:guide id="23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75200" y="5530390"/>
            <a:ext cx="5592012" cy="324000"/>
          </a:xfrm>
        </p:spPr>
        <p:txBody>
          <a:bodyPr/>
          <a:lstStyle/>
          <a:p>
            <a:r>
              <a:rPr lang="sr-Latn-CS" noProof="0" dirty="0"/>
              <a:t>V</a:t>
            </a:r>
            <a:r>
              <a:rPr lang="en-US" noProof="0" dirty="0"/>
              <a:t>Bold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75200" y="5741801"/>
            <a:ext cx="9501920" cy="657220"/>
          </a:xfrm>
        </p:spPr>
        <p:txBody>
          <a:bodyPr/>
          <a:lstStyle/>
          <a:p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SFD</a:t>
            </a:r>
            <a:r>
              <a:rPr lang="sr-Latn-C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Prelazak na elektronsko fakturisanje </a:t>
            </a:r>
            <a:endParaRPr lang="sr-Latn-C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2200" dirty="0" smtClean="0">
                <a:solidFill>
                  <a:srgbClr val="43B0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Nebojša Jovanović, LL.M., Senior Manager </a:t>
            </a:r>
            <a:endParaRPr lang="sr-Latn-CS" sz="2200" dirty="0">
              <a:solidFill>
                <a:srgbClr val="43B0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200" b="0" dirty="0">
                <a:latin typeface="Calibri" panose="020F0502020204030204" pitchFamily="34" charset="0"/>
                <a:cs typeface="Calibri" panose="020F0502020204030204" pitchFamily="34" charset="0"/>
              </a:rPr>
              <a:t>Beograd, </a:t>
            </a:r>
            <a:r>
              <a:rPr lang="en-US" sz="12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sr-Latn-CS" sz="12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2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 mart </a:t>
            </a:r>
            <a:r>
              <a:rPr lang="sr-Latn-CS" sz="12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en-US" sz="12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r-Latn-CS" sz="12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r-Latn-CS" sz="1200" b="0" dirty="0">
                <a:latin typeface="Calibri" panose="020F0502020204030204" pitchFamily="34" charset="0"/>
                <a:cs typeface="Calibri" panose="020F0502020204030204" pitchFamily="34" charset="0"/>
              </a:rPr>
              <a:t>godine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67" y="1032525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264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Klju</a:t>
            </a:r>
            <a:r>
              <a:rPr lang="sr-Latn-CS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čne</a:t>
            </a:r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teme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6315" y="312713"/>
            <a:ext cx="11252200" cy="334102"/>
          </a:xfrm>
        </p:spPr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 flipV="1">
            <a:off x="469900" y="1293982"/>
            <a:ext cx="10726184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0C31AA9-07FE-490E-8385-1E48029D3706}"/>
              </a:ext>
            </a:extLst>
          </p:cNvPr>
          <p:cNvSpPr/>
          <p:nvPr/>
        </p:nvSpPr>
        <p:spPr bwMode="gray">
          <a:xfrm>
            <a:off x="6094025" y="2454930"/>
            <a:ext cx="697557" cy="697557"/>
          </a:xfrm>
          <a:prstGeom prst="ellipse">
            <a:avLst/>
          </a:prstGeom>
          <a:noFill/>
          <a:ln w="31750" algn="ctr">
            <a:solidFill>
              <a:srgbClr val="009A44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defRPr/>
            </a:pPr>
            <a:r>
              <a:rPr lang="en-US" sz="1600" b="1" dirty="0">
                <a:solidFill>
                  <a:prstClr val="white"/>
                </a:solidFill>
                <a:latin typeface="Verdana"/>
              </a:rPr>
              <a:t>01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9C65F4D-80AB-4A7B-A611-A012318A80E9}"/>
              </a:ext>
            </a:extLst>
          </p:cNvPr>
          <p:cNvSpPr/>
          <p:nvPr/>
        </p:nvSpPr>
        <p:spPr bwMode="gray">
          <a:xfrm>
            <a:off x="6141125" y="3796035"/>
            <a:ext cx="697557" cy="697557"/>
          </a:xfrm>
          <a:prstGeom prst="ellipse">
            <a:avLst/>
          </a:prstGeom>
          <a:noFill/>
          <a:ln w="31750" algn="ctr">
            <a:solidFill>
              <a:srgbClr val="C4D600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defRPr/>
            </a:pPr>
            <a:r>
              <a:rPr lang="en-US" sz="1600" b="1" dirty="0">
                <a:solidFill>
                  <a:prstClr val="white"/>
                </a:solidFill>
                <a:latin typeface="Verdana"/>
              </a:rPr>
              <a:t>02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FD375A-3017-4618-A322-A2DD2E08AC25}"/>
              </a:ext>
            </a:extLst>
          </p:cNvPr>
          <p:cNvCxnSpPr>
            <a:cxnSpLocks/>
          </p:cNvCxnSpPr>
          <p:nvPr/>
        </p:nvCxnSpPr>
        <p:spPr>
          <a:xfrm>
            <a:off x="6771326" y="3667575"/>
            <a:ext cx="3504331" cy="1795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FD375A-3017-4618-A322-A2DD2E08AC25}"/>
              </a:ext>
            </a:extLst>
          </p:cNvPr>
          <p:cNvCxnSpPr>
            <a:cxnSpLocks/>
          </p:cNvCxnSpPr>
          <p:nvPr/>
        </p:nvCxnSpPr>
        <p:spPr>
          <a:xfrm>
            <a:off x="6771579" y="4835346"/>
            <a:ext cx="3504331" cy="1795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>
            <a:extLst>
              <a:ext uri="{FF2B5EF4-FFF2-40B4-BE49-F238E27FC236}">
                <a16:creationId xmlns:a16="http://schemas.microsoft.com/office/drawing/2014/main" id="{3B27D4D6-F06F-4941-9B1D-99559099373C}"/>
              </a:ext>
            </a:extLst>
          </p:cNvPr>
          <p:cNvSpPr/>
          <p:nvPr/>
        </p:nvSpPr>
        <p:spPr>
          <a:xfrm flipH="1">
            <a:off x="516797" y="1592110"/>
            <a:ext cx="4088045" cy="4088045"/>
          </a:xfrm>
          <a:prstGeom prst="arc">
            <a:avLst>
              <a:gd name="adj1" fmla="val 16812435"/>
              <a:gd name="adj2" fmla="val 4781841"/>
            </a:avLst>
          </a:prstGeom>
          <a:ln w="25400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CE2C832-D59F-44DD-BDE0-C7857C106B53}"/>
              </a:ext>
            </a:extLst>
          </p:cNvPr>
          <p:cNvSpPr/>
          <p:nvPr/>
        </p:nvSpPr>
        <p:spPr bwMode="gray">
          <a:xfrm>
            <a:off x="729088" y="1798916"/>
            <a:ext cx="3674434" cy="3674434"/>
          </a:xfrm>
          <a:prstGeom prst="ellipse">
            <a:avLst/>
          </a:prstGeom>
          <a:solidFill>
            <a:schemeClr val="accent3">
              <a:lumMod val="75000"/>
              <a:alpha val="30000"/>
            </a:schemeClr>
          </a:solidFill>
          <a:ln w="19050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677C067-F953-407E-A85D-174799984A63}"/>
              </a:ext>
            </a:extLst>
          </p:cNvPr>
          <p:cNvSpPr/>
          <p:nvPr/>
        </p:nvSpPr>
        <p:spPr bwMode="gray">
          <a:xfrm>
            <a:off x="890623" y="1956680"/>
            <a:ext cx="3340395" cy="3340395"/>
          </a:xfrm>
          <a:prstGeom prst="ellipse">
            <a:avLst/>
          </a:prstGeom>
          <a:solidFill>
            <a:schemeClr val="accent3">
              <a:lumMod val="75000"/>
              <a:alpha val="30000"/>
            </a:schemeClr>
          </a:solidFill>
          <a:ln w="19050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6740C1A-0E95-4951-B5B8-844414A4D899}"/>
              </a:ext>
            </a:extLst>
          </p:cNvPr>
          <p:cNvSpPr/>
          <p:nvPr/>
        </p:nvSpPr>
        <p:spPr bwMode="gray">
          <a:xfrm>
            <a:off x="1047944" y="2087948"/>
            <a:ext cx="3036722" cy="3036722"/>
          </a:xfrm>
          <a:prstGeom prst="ellipse">
            <a:avLst/>
          </a:prstGeom>
          <a:solidFill>
            <a:schemeClr val="accent3">
              <a:lumMod val="75000"/>
              <a:alpha val="30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0C773DD-9BE7-4FD8-ADE8-9249676B4DAC}"/>
              </a:ext>
            </a:extLst>
          </p:cNvPr>
          <p:cNvSpPr/>
          <p:nvPr/>
        </p:nvSpPr>
        <p:spPr bwMode="gray">
          <a:xfrm>
            <a:off x="1185977" y="2255805"/>
            <a:ext cx="2760657" cy="2760657"/>
          </a:xfrm>
          <a:prstGeom prst="ellipse">
            <a:avLst/>
          </a:prstGeom>
          <a:solidFill>
            <a:schemeClr val="tx1">
              <a:alpha val="20000"/>
            </a:schemeClr>
          </a:solidFill>
          <a:ln w="19050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F0C98C5-4079-4685-8258-420B338C93D7}"/>
              </a:ext>
            </a:extLst>
          </p:cNvPr>
          <p:cNvSpPr/>
          <p:nvPr/>
        </p:nvSpPr>
        <p:spPr bwMode="gray">
          <a:xfrm>
            <a:off x="4391678" y="2959314"/>
            <a:ext cx="227416" cy="227416"/>
          </a:xfrm>
          <a:prstGeom prst="ellipse">
            <a:avLst/>
          </a:prstGeom>
          <a:solidFill>
            <a:srgbClr val="00A3E0">
              <a:alpha val="34000"/>
            </a:srgbClr>
          </a:solidFill>
          <a:ln w="19050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9F160FB-5739-4BDF-9C32-AD8264318671}"/>
              </a:ext>
            </a:extLst>
          </p:cNvPr>
          <p:cNvSpPr/>
          <p:nvPr/>
        </p:nvSpPr>
        <p:spPr bwMode="gray">
          <a:xfrm>
            <a:off x="4471320" y="3685534"/>
            <a:ext cx="227416" cy="227416"/>
          </a:xfrm>
          <a:prstGeom prst="ellipse">
            <a:avLst/>
          </a:prstGeom>
          <a:solidFill>
            <a:srgbClr val="00A3E0">
              <a:alpha val="34000"/>
            </a:srgbClr>
          </a:solidFill>
          <a:ln w="19050" algn="ctr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24B5A01-297A-4FC1-BEB5-25C05A791FA0}"/>
              </a:ext>
            </a:extLst>
          </p:cNvPr>
          <p:cNvGrpSpPr/>
          <p:nvPr/>
        </p:nvGrpSpPr>
        <p:grpSpPr>
          <a:xfrm>
            <a:off x="4512909" y="2787932"/>
            <a:ext cx="1438031" cy="300631"/>
            <a:chOff x="4523386" y="3151206"/>
            <a:chExt cx="1021211" cy="300631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EF48578-389D-4BEF-A45B-3191CBB81511}"/>
                </a:ext>
              </a:extLst>
            </p:cNvPr>
            <p:cNvCxnSpPr>
              <a:cxnSpLocks/>
            </p:cNvCxnSpPr>
            <p:nvPr/>
          </p:nvCxnSpPr>
          <p:spPr>
            <a:xfrm>
              <a:off x="4922598" y="3151712"/>
              <a:ext cx="621999" cy="0"/>
            </a:xfrm>
            <a:prstGeom prst="line">
              <a:avLst/>
            </a:prstGeom>
            <a:ln w="15875" cap="rnd">
              <a:solidFill>
                <a:schemeClr val="accent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5EAD347-F34C-4205-9D7A-4A30576A4C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3386" y="3151206"/>
              <a:ext cx="371734" cy="300631"/>
            </a:xfrm>
            <a:prstGeom prst="line">
              <a:avLst/>
            </a:prstGeom>
            <a:ln w="15875" cap="rnd">
              <a:solidFill>
                <a:schemeClr val="accent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1609B99-BFF8-432F-8542-96EC62EFB6AD}"/>
              </a:ext>
            </a:extLst>
          </p:cNvPr>
          <p:cNvGrpSpPr/>
          <p:nvPr/>
        </p:nvGrpSpPr>
        <p:grpSpPr>
          <a:xfrm>
            <a:off x="4604842" y="3796035"/>
            <a:ext cx="1346098" cy="395948"/>
            <a:chOff x="4487991" y="4634811"/>
            <a:chExt cx="1056606" cy="391402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032D42-15B0-420F-A943-9DB4F968FA5B}"/>
                </a:ext>
              </a:extLst>
            </p:cNvPr>
            <p:cNvCxnSpPr>
              <a:cxnSpLocks/>
            </p:cNvCxnSpPr>
            <p:nvPr/>
          </p:nvCxnSpPr>
          <p:spPr>
            <a:xfrm>
              <a:off x="4922598" y="5026213"/>
              <a:ext cx="621999" cy="0"/>
            </a:xfrm>
            <a:prstGeom prst="line">
              <a:avLst/>
            </a:prstGeom>
            <a:ln w="15875" cap="rnd">
              <a:solidFill>
                <a:schemeClr val="accent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6138207-8AFD-4292-830F-23D3566775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7991" y="4634811"/>
              <a:ext cx="419702" cy="391183"/>
            </a:xfrm>
            <a:prstGeom prst="line">
              <a:avLst/>
            </a:prstGeom>
            <a:ln w="15875" cap="rnd">
              <a:solidFill>
                <a:schemeClr val="accent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Arc 43">
            <a:extLst>
              <a:ext uri="{FF2B5EF4-FFF2-40B4-BE49-F238E27FC236}">
                <a16:creationId xmlns:a16="http://schemas.microsoft.com/office/drawing/2014/main" id="{C5E8A21A-C674-476C-A0E9-41947BB38F18}"/>
              </a:ext>
            </a:extLst>
          </p:cNvPr>
          <p:cNvSpPr/>
          <p:nvPr/>
        </p:nvSpPr>
        <p:spPr>
          <a:xfrm>
            <a:off x="491380" y="1571790"/>
            <a:ext cx="4088045" cy="4088045"/>
          </a:xfrm>
          <a:prstGeom prst="arc">
            <a:avLst>
              <a:gd name="adj1" fmla="val 16812435"/>
              <a:gd name="adj2" fmla="val 4781030"/>
            </a:avLst>
          </a:prstGeom>
          <a:ln w="25400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7028867" y="393372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Pitanja i diskusija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A722B7-5DF4-43B1-8BF4-A4025D8E8359}"/>
              </a:ext>
            </a:extLst>
          </p:cNvPr>
          <p:cNvSpPr/>
          <p:nvPr/>
        </p:nvSpPr>
        <p:spPr>
          <a:xfrm>
            <a:off x="6934667" y="245493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Izdavanje e-faktura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odnos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propisima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 uređuju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fiskalizaciju</a:t>
            </a:r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PDV</a:t>
            </a: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1360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2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1238" y="2832408"/>
            <a:ext cx="11300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Izdavanje e-faktura </a:t>
            </a:r>
            <a:r>
              <a:rPr lang="sr-Latn-CS" sz="4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odnos sa propisima </a:t>
            </a:r>
            <a:r>
              <a:rPr lang="sr-Latn-C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 </a:t>
            </a:r>
            <a:r>
              <a:rPr lang="sr-Latn-CS" sz="4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uređuju </a:t>
            </a:r>
            <a:r>
              <a:rPr lang="en-US" sz="4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r-Latn-CS" sz="48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iskalizaciju</a:t>
            </a:r>
            <a:r>
              <a:rPr lang="en-US" sz="4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PDV</a:t>
            </a:r>
            <a:endParaRPr lang="sr-Latn-CS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186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70"/>
            <a:ext cx="7944428" cy="3695706"/>
          </a:xfrm>
        </p:spPr>
        <p:txBody>
          <a:bodyPr/>
          <a:lstStyle/>
          <a:p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Obaveza e-fakturisanja se primenjuje na sledeće vrste transakcija: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Promete </a:t>
            </a:r>
            <a:r>
              <a:rPr lang="sr-Latn-CS" sz="16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između subjekata privatnog sektora 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(PDV obveznika ili dobrovoljnih korisnika);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Promete </a:t>
            </a:r>
            <a:r>
              <a:rPr lang="sr-Latn-CS" sz="16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između subjekata privatnog sektora i subjekata javnog sektora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Promete </a:t>
            </a:r>
            <a:r>
              <a:rPr lang="sr-Latn-CS" sz="16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između subjekata javnog sektora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Promete koji se vrše </a:t>
            </a:r>
            <a:r>
              <a:rPr lang="sr-Latn-CS" sz="16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preko poreskog punomoćnika za PDV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ali samo B2B i B2G prometi.</a:t>
            </a:r>
          </a:p>
          <a:p>
            <a:endParaRPr lang="sr-Latn-CS" sz="16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okviru ovih prometa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CS" sz="16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postoji obaveza izdavanja e-faktura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 na malo i primljeni avans za promet na ma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ugovornu obavezu usmerenu prema korisnicima sredstava iz međunarodnih okvirnih sporazuma;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nabavku i remont naoružanja i vojne opreme, nabavku bezbednosno osetljive opreme, kao i sa njima povezanim nabavkama dobara i usluga</a:t>
            </a:r>
            <a:endParaRPr lang="sr-Latn-CS" sz="16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Obaveza izdavanja e-faktura u skladu Zakonom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56" y="2556525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54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70"/>
            <a:ext cx="7944428" cy="4882442"/>
          </a:xfrm>
        </p:spPr>
        <p:txBody>
          <a:bodyPr/>
          <a:lstStyle/>
          <a:p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 o fiskalizaciji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predviđa evidentiranje sledećih vrsta transakcija (uključujući i </a:t>
            </a: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avanse za ove transakcije):</a:t>
            </a: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Promete dobara i usluga fizičkim licima;</a:t>
            </a: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Promet dobara i usluge svim licima u maloprodajnim objektima, uključujući i preko</a:t>
            </a:r>
          </a:p>
          <a:p>
            <a:r>
              <a:rPr lang="sr-Latn-C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samonaplatnih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uređaja –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r-Latn-C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autoperionice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mašine za prodaju kafe, grickalica i benzinske pumpe bez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posade</a:t>
            </a:r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 o e-fakturisanju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predviđa evidentiranje B2B, B2G, G2B i G2G prometa izvršenih </a:t>
            </a: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 maloprodajnih objekata (uključujući i avanse za ove transakcije).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na elektronsko fakturisanje</a:t>
            </a: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Fiskalni aspekt </a:t>
            </a:r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Prometi koji se evidentiraju preko elektronskog fiskalnog uredjaja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754" y="2609810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14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70"/>
            <a:ext cx="7944428" cy="4882442"/>
          </a:xfrm>
        </p:spPr>
        <p:txBody>
          <a:bodyPr/>
          <a:lstStyle/>
          <a:p>
            <a:r>
              <a:rPr lang="sr-Latn-CS" sz="18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„Ovaj </a:t>
            </a:r>
            <a:r>
              <a:rPr lang="sr-Latn-CS" sz="1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 </a:t>
            </a:r>
            <a:r>
              <a:rPr lang="sr-Latn-CS" sz="1800" b="1" i="1" u="sng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utiče</a:t>
            </a:r>
            <a:r>
              <a:rPr lang="sr-Latn-CS" sz="1800" i="1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primenu odredaba zakona kojim se uređuju obračunavanje i plaćanje poreza na dodatu vrednost</a:t>
            </a:r>
            <a:r>
              <a:rPr lang="sr-Latn-CS" sz="1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CS" sz="18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…“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član 7 stav 2 Zakon o e-fakturisanju;</a:t>
            </a: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Potrebno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imati u vidu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42 stav 1 i 3 Zakona o PDV-u;</a:t>
            </a: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42 stav 4 Zakona o PDV-u;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7 stav 1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elektronskom fakturisanju;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3 Pravilnika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elementima i dokumentaciji;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presudnog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značaja za pravo na odbitak prethodnog poreza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dalje ostaju odredbe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člana 28 Zakona o PDV-u!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 aspekt – Izdavanje</a:t>
            </a:r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</a:t>
            </a:r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bavezni elementi računa i pravo na odbitak prethodnog poreza</a:t>
            </a:r>
            <a:endParaRPr lang="sr-Latn-CS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521082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28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70"/>
            <a:ext cx="7944428" cy="4882442"/>
          </a:xfrm>
        </p:spPr>
        <p:txBody>
          <a:bodyPr/>
          <a:lstStyle/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Potrebno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imati u vidu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 stav 4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44 stav 2 Zakona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PDV-u (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storno račun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188 – 190 Pravilnika o PDV-u (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 račun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182 Pravilnika o PDV-u (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knjižna odobrenja i knjižna zaduženja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 </a:t>
            </a:r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i 5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elementima i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dokumentaciji</a:t>
            </a:r>
            <a:endParaRPr lang="en-U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može sadržati i druge podatke koje zahtevaju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propisi kojima se uređuje </a:t>
            </a:r>
            <a:r>
              <a:rPr lang="en-U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 drugi propisi kojima se uređuje izdavanje određenih vrsta faktura, kao i druge podatke koji su od značaja za izdavaoca, primaoca ili druge zainteresovane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strane</a:t>
            </a:r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1800" dirty="0" err="1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e-fakture</a:t>
            </a:r>
            <a:r>
              <a:rPr lang="en-U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že biti priložena i druga dokumentacija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(npr. privremene situacije)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 aspekt – </a:t>
            </a:r>
            <a:r>
              <a:rPr lang="en-US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Izdavanje</a:t>
            </a:r>
            <a:r>
              <a:rPr lang="en-U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</a:t>
            </a:r>
            <a:r>
              <a:rPr lang="sr-Latn-CS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bavezni</a:t>
            </a:r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elementi storno računa, avansnog </a:t>
            </a:r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računa, </a:t>
            </a:r>
            <a:r>
              <a:rPr lang="sr-Latn-CS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dokumenata o izmeni osnovice </a:t>
            </a:r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pravo na odbitak prethodnog poreza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823" y="2620320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92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70"/>
            <a:ext cx="7944428" cy="4882442"/>
          </a:xfrm>
        </p:spPr>
        <p:txBody>
          <a:bodyPr/>
          <a:lstStyle/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Posebna obaveza elektronskog evidentiranja obračuna PDV-a se </a:t>
            </a:r>
            <a:r>
              <a:rPr lang="sr-Latn-C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primenjuje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1.5.2022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godine za subjekte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javnog sektora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1.1.2023. godine za subjekte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privatnog sektora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rgbClr val="046A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Ova obaveza pogađa: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 su registrovana za PDV u Srbiji;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Subjekte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javnog sektora;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lica koja nisu registrovana za PDV u Srbiji;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Preduzetnike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 nisu registrovani za PDV u Srbiji.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na elektronsko fakturisanje</a:t>
            </a: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 aspekt – Posebna obaveza elektronskog evidentiranja obračuna PDV-a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823" y="2620320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33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85941" y="1933570"/>
            <a:ext cx="7944428" cy="4882442"/>
          </a:xfrm>
        </p:spPr>
        <p:txBody>
          <a:bodyPr/>
          <a:lstStyle/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obaveza je primenjiva u slučaju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Nastanka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 za obračun PDV-a (uključujući i kod prometa bez naknade),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</a:p>
          <a:p>
            <a:pPr algn="just"/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    koja se ne odnosi na promet/avans za koji je izdata elektronska faktura ili uvoz </a:t>
            </a:r>
          </a:p>
          <a:p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dobara.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malo i primljenog avansa za promet na malo malo u skladu sa </a:t>
            </a:r>
          </a:p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zakonom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 se uređuje </a:t>
            </a:r>
            <a:r>
              <a:rPr lang="sr-Latn-C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fiskalizacija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 uslovom da ne postoji obaveza </a:t>
            </a:r>
          </a:p>
          <a:p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izdavanja fiskalnog računa u skladu tim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zakono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Elektronsko evidentiranje obračuna poreza na dodatu vrednost u sistemu elektronskih faktura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vrši se za poreski period u roku za podnošenje poreske prijave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 skladu sa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ZPDV.</a:t>
            </a: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b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 aspekt – Posebna obaveza elektronskog evidentiranja obračuna PDV-a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823" y="2620320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336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85941" y="1933570"/>
            <a:ext cx="7944428" cy="4882442"/>
          </a:xfrm>
        </p:spPr>
        <p:txBody>
          <a:bodyPr/>
          <a:lstStyle/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Obračun PDV-a sadrži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Kratak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opis izvršenog prometa ili drugog osnova nastanka poreske obaveze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datom poreskom periodu;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 o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iznose osnovice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 u dinarima;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 o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primenljivoj poreske stopi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PDV;  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 o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iznosu PDV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koji je obračunat na osnovicu u dinarima;</a:t>
            </a: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 obračun PDV-a moguće je dostaviti i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broj internog računa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sličan dokument koji sadrži više detalja o osnovu za obračun poreza na dodatu vrednost.</a:t>
            </a: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Način evidentiranja vrši se u skladu sa </a:t>
            </a:r>
            <a:r>
              <a:rPr lang="sr-Latn-CS" sz="1800" dirty="0" smtClean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internim tehničkim uputstvom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b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 aspekt – Posebna obaveza elektronskog evidentiranja obračuna PDV-a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823" y="2620320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16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71"/>
            <a:ext cx="7944428" cy="1772294"/>
          </a:xfrm>
        </p:spPr>
        <p:txBody>
          <a:bodyPr/>
          <a:lstStyle/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Obaveza poreskog punomoćnika za PDV stranog lica da izdaje e-fakture subjektima privatnog i javnog sektora, važi od: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sr-Latn-CS" sz="1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maja 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2022. godine za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B2G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januara 2023. godine za </a:t>
            </a:r>
            <a:r>
              <a:rPr lang="sr-Latn-CS" sz="1800" dirty="0">
                <a:solidFill>
                  <a:srgbClr val="046A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B2B</a:t>
            </a:r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C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na elektronsko fakturisanje</a:t>
            </a: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32046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7870537" cy="1399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EF8271-A848-4826-BCA2-39EDEA87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" y="736688"/>
            <a:ext cx="11252200" cy="757255"/>
          </a:xfrm>
        </p:spPr>
        <p:txBody>
          <a:bodyPr/>
          <a:lstStyle/>
          <a:p>
            <a:r>
              <a:rPr lang="sr-Latn-C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PDV aspekt – Obaveze poreskih punomoćnika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823" y="2620320"/>
            <a:ext cx="4821865" cy="48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48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3123905" cy="4633913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Pitanja</a:t>
            </a:r>
            <a:r>
              <a:rPr lang="sr-Latn-CS" noProof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sr-Latn-CS" noProof="0" dirty="0">
                <a:solidFill>
                  <a:srgbClr val="43B0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CS" noProof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diskusija</a:t>
            </a:r>
            <a:endParaRPr lang="en-US" noProof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Prelazak </a:t>
            </a:r>
            <a:r>
              <a:rPr lang="sr-Latn-C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elektronsko </a:t>
            </a:r>
            <a:r>
              <a:rPr lang="sr-Latn-C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fakturisanje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654174"/>
            <a:ext cx="3230230" cy="4633913"/>
          </a:xfrm>
        </p:spPr>
        <p:txBody>
          <a:bodyPr/>
          <a:lstStyle/>
          <a:p>
            <a:pPr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endParaRPr lang="en-US" b="1" noProof="0" dirty="0">
              <a:solidFill>
                <a:schemeClr val="bg1"/>
              </a:solidFill>
            </a:endParaRPr>
          </a:p>
        </p:txBody>
      </p:sp>
      <p:grpSp>
        <p:nvGrpSpPr>
          <p:cNvPr id="9" name="Group 487"/>
          <p:cNvGrpSpPr>
            <a:grpSpLocks noChangeAspect="1"/>
          </p:cNvGrpSpPr>
          <p:nvPr/>
        </p:nvGrpSpPr>
        <p:grpSpPr bwMode="auto">
          <a:xfrm>
            <a:off x="3690438" y="2031518"/>
            <a:ext cx="4297680" cy="4297680"/>
            <a:chOff x="6566" y="1944"/>
            <a:chExt cx="341" cy="341"/>
          </a:xfrm>
          <a:solidFill>
            <a:schemeClr val="accent6"/>
          </a:solidFill>
        </p:grpSpPr>
        <p:sp>
          <p:nvSpPr>
            <p:cNvPr id="10" name="Freeform 488"/>
            <p:cNvSpPr>
              <a:spLocks noEditPoints="1"/>
            </p:cNvSpPr>
            <p:nvPr/>
          </p:nvSpPr>
          <p:spPr bwMode="auto">
            <a:xfrm>
              <a:off x="6566" y="1944"/>
              <a:ext cx="341" cy="341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solidFill>
              <a:srgbClr val="43B02A"/>
            </a:solidFill>
            <a:ln>
              <a:solidFill>
                <a:srgbClr val="43B02A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489"/>
            <p:cNvSpPr>
              <a:spLocks noEditPoints="1"/>
            </p:cNvSpPr>
            <p:nvPr/>
          </p:nvSpPr>
          <p:spPr bwMode="auto">
            <a:xfrm>
              <a:off x="6715" y="2178"/>
              <a:ext cx="43" cy="43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21 h 64"/>
                <a:gd name="T12" fmla="*/ 21 w 64"/>
                <a:gd name="T13" fmla="*/ 32 h 64"/>
                <a:gd name="T14" fmla="*/ 32 w 64"/>
                <a:gd name="T15" fmla="*/ 42 h 64"/>
                <a:gd name="T16" fmla="*/ 42 w 64"/>
                <a:gd name="T17" fmla="*/ 32 h 64"/>
                <a:gd name="T18" fmla="*/ 32 w 64"/>
                <a:gd name="T1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49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cubicBezTo>
                    <a:pt x="64" y="49"/>
                    <a:pt x="49" y="64"/>
                    <a:pt x="32" y="64"/>
                  </a:cubicBezTo>
                  <a:close/>
                  <a:moveTo>
                    <a:pt x="32" y="21"/>
                  </a:moveTo>
                  <a:cubicBezTo>
                    <a:pt x="26" y="21"/>
                    <a:pt x="21" y="26"/>
                    <a:pt x="21" y="32"/>
                  </a:cubicBezTo>
                  <a:cubicBezTo>
                    <a:pt x="21" y="38"/>
                    <a:pt x="26" y="42"/>
                    <a:pt x="32" y="42"/>
                  </a:cubicBezTo>
                  <a:cubicBezTo>
                    <a:pt x="38" y="42"/>
                    <a:pt x="42" y="38"/>
                    <a:pt x="42" y="32"/>
                  </a:cubicBezTo>
                  <a:cubicBezTo>
                    <a:pt x="42" y="26"/>
                    <a:pt x="38" y="21"/>
                    <a:pt x="32" y="21"/>
                  </a:cubicBezTo>
                  <a:close/>
                </a:path>
              </a:pathLst>
            </a:custGeom>
            <a:solidFill>
              <a:srgbClr val="43B02A"/>
            </a:solidFill>
            <a:ln>
              <a:solidFill>
                <a:srgbClr val="43B02A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490"/>
            <p:cNvSpPr>
              <a:spLocks noEditPoints="1"/>
            </p:cNvSpPr>
            <p:nvPr/>
          </p:nvSpPr>
          <p:spPr bwMode="auto">
            <a:xfrm>
              <a:off x="6673" y="2008"/>
              <a:ext cx="127" cy="156"/>
            </a:xfrm>
            <a:custGeom>
              <a:avLst/>
              <a:gdLst>
                <a:gd name="T0" fmla="*/ 116 w 191"/>
                <a:gd name="T1" fmla="*/ 234 h 234"/>
                <a:gd name="T2" fmla="*/ 73 w 191"/>
                <a:gd name="T3" fmla="*/ 234 h 234"/>
                <a:gd name="T4" fmla="*/ 63 w 191"/>
                <a:gd name="T5" fmla="*/ 224 h 234"/>
                <a:gd name="T6" fmla="*/ 63 w 191"/>
                <a:gd name="T7" fmla="*/ 138 h 234"/>
                <a:gd name="T8" fmla="*/ 66 w 191"/>
                <a:gd name="T9" fmla="*/ 131 h 234"/>
                <a:gd name="T10" fmla="*/ 73 w 191"/>
                <a:gd name="T11" fmla="*/ 128 h 234"/>
                <a:gd name="T12" fmla="*/ 95 w 191"/>
                <a:gd name="T13" fmla="*/ 128 h 234"/>
                <a:gd name="T14" fmla="*/ 127 w 191"/>
                <a:gd name="T15" fmla="*/ 96 h 234"/>
                <a:gd name="T16" fmla="*/ 95 w 191"/>
                <a:gd name="T17" fmla="*/ 64 h 234"/>
                <a:gd name="T18" fmla="*/ 63 w 191"/>
                <a:gd name="T19" fmla="*/ 90 h 234"/>
                <a:gd name="T20" fmla="*/ 53 w 191"/>
                <a:gd name="T21" fmla="*/ 99 h 234"/>
                <a:gd name="T22" fmla="*/ 10 w 191"/>
                <a:gd name="T23" fmla="*/ 96 h 234"/>
                <a:gd name="T24" fmla="*/ 0 w 191"/>
                <a:gd name="T25" fmla="*/ 85 h 234"/>
                <a:gd name="T26" fmla="*/ 0 w 191"/>
                <a:gd name="T27" fmla="*/ 80 h 234"/>
                <a:gd name="T28" fmla="*/ 95 w 191"/>
                <a:gd name="T29" fmla="*/ 0 h 234"/>
                <a:gd name="T30" fmla="*/ 191 w 191"/>
                <a:gd name="T31" fmla="*/ 96 h 234"/>
                <a:gd name="T32" fmla="*/ 127 w 191"/>
                <a:gd name="T33" fmla="*/ 186 h 234"/>
                <a:gd name="T34" fmla="*/ 127 w 191"/>
                <a:gd name="T35" fmla="*/ 224 h 234"/>
                <a:gd name="T36" fmla="*/ 116 w 191"/>
                <a:gd name="T37" fmla="*/ 234 h 234"/>
                <a:gd name="T38" fmla="*/ 84 w 191"/>
                <a:gd name="T39" fmla="*/ 213 h 234"/>
                <a:gd name="T40" fmla="*/ 105 w 191"/>
                <a:gd name="T41" fmla="*/ 213 h 234"/>
                <a:gd name="T42" fmla="*/ 105 w 191"/>
                <a:gd name="T43" fmla="*/ 178 h 234"/>
                <a:gd name="T44" fmla="*/ 113 w 191"/>
                <a:gd name="T45" fmla="*/ 168 h 234"/>
                <a:gd name="T46" fmla="*/ 169 w 191"/>
                <a:gd name="T47" fmla="*/ 96 h 234"/>
                <a:gd name="T48" fmla="*/ 95 w 191"/>
                <a:gd name="T49" fmla="*/ 21 h 234"/>
                <a:gd name="T50" fmla="*/ 23 w 191"/>
                <a:gd name="T51" fmla="*/ 75 h 234"/>
                <a:gd name="T52" fmla="*/ 45 w 191"/>
                <a:gd name="T53" fmla="*/ 77 h 234"/>
                <a:gd name="T54" fmla="*/ 95 w 191"/>
                <a:gd name="T55" fmla="*/ 42 h 234"/>
                <a:gd name="T56" fmla="*/ 148 w 191"/>
                <a:gd name="T57" fmla="*/ 96 h 234"/>
                <a:gd name="T58" fmla="*/ 95 w 191"/>
                <a:gd name="T59" fmla="*/ 149 h 234"/>
                <a:gd name="T60" fmla="*/ 84 w 191"/>
                <a:gd name="T61" fmla="*/ 149 h 234"/>
                <a:gd name="T62" fmla="*/ 84 w 191"/>
                <a:gd name="T63" fmla="*/ 21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1" h="234">
                  <a:moveTo>
                    <a:pt x="116" y="234"/>
                  </a:moveTo>
                  <a:cubicBezTo>
                    <a:pt x="73" y="234"/>
                    <a:pt x="73" y="234"/>
                    <a:pt x="73" y="234"/>
                  </a:cubicBezTo>
                  <a:cubicBezTo>
                    <a:pt x="67" y="234"/>
                    <a:pt x="63" y="230"/>
                    <a:pt x="63" y="224"/>
                  </a:cubicBezTo>
                  <a:cubicBezTo>
                    <a:pt x="63" y="138"/>
                    <a:pt x="63" y="138"/>
                    <a:pt x="63" y="138"/>
                  </a:cubicBezTo>
                  <a:cubicBezTo>
                    <a:pt x="63" y="136"/>
                    <a:pt x="64" y="133"/>
                    <a:pt x="66" y="131"/>
                  </a:cubicBezTo>
                  <a:cubicBezTo>
                    <a:pt x="68" y="129"/>
                    <a:pt x="70" y="128"/>
                    <a:pt x="73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111" y="128"/>
                    <a:pt x="127" y="112"/>
                    <a:pt x="127" y="96"/>
                  </a:cubicBezTo>
                  <a:cubicBezTo>
                    <a:pt x="127" y="78"/>
                    <a:pt x="112" y="64"/>
                    <a:pt x="95" y="64"/>
                  </a:cubicBezTo>
                  <a:cubicBezTo>
                    <a:pt x="79" y="64"/>
                    <a:pt x="66" y="75"/>
                    <a:pt x="63" y="90"/>
                  </a:cubicBezTo>
                  <a:cubicBezTo>
                    <a:pt x="62" y="95"/>
                    <a:pt x="58" y="99"/>
                    <a:pt x="53" y="99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4" y="95"/>
                    <a:pt x="0" y="91"/>
                    <a:pt x="0" y="85"/>
                  </a:cubicBezTo>
                  <a:cubicBezTo>
                    <a:pt x="0" y="85"/>
                    <a:pt x="0" y="82"/>
                    <a:pt x="0" y="80"/>
                  </a:cubicBezTo>
                  <a:cubicBezTo>
                    <a:pt x="8" y="33"/>
                    <a:pt x="47" y="0"/>
                    <a:pt x="95" y="0"/>
                  </a:cubicBezTo>
                  <a:cubicBezTo>
                    <a:pt x="148" y="0"/>
                    <a:pt x="191" y="43"/>
                    <a:pt x="191" y="96"/>
                  </a:cubicBezTo>
                  <a:cubicBezTo>
                    <a:pt x="191" y="137"/>
                    <a:pt x="165" y="173"/>
                    <a:pt x="127" y="186"/>
                  </a:cubicBezTo>
                  <a:cubicBezTo>
                    <a:pt x="127" y="224"/>
                    <a:pt x="127" y="224"/>
                    <a:pt x="127" y="224"/>
                  </a:cubicBezTo>
                  <a:cubicBezTo>
                    <a:pt x="127" y="230"/>
                    <a:pt x="122" y="234"/>
                    <a:pt x="116" y="234"/>
                  </a:cubicBezTo>
                  <a:close/>
                  <a:moveTo>
                    <a:pt x="84" y="213"/>
                  </a:moveTo>
                  <a:cubicBezTo>
                    <a:pt x="105" y="213"/>
                    <a:pt x="105" y="213"/>
                    <a:pt x="105" y="213"/>
                  </a:cubicBezTo>
                  <a:cubicBezTo>
                    <a:pt x="105" y="178"/>
                    <a:pt x="105" y="178"/>
                    <a:pt x="105" y="178"/>
                  </a:cubicBezTo>
                  <a:cubicBezTo>
                    <a:pt x="105" y="173"/>
                    <a:pt x="109" y="169"/>
                    <a:pt x="113" y="168"/>
                  </a:cubicBezTo>
                  <a:cubicBezTo>
                    <a:pt x="146" y="159"/>
                    <a:pt x="169" y="130"/>
                    <a:pt x="169" y="96"/>
                  </a:cubicBezTo>
                  <a:cubicBezTo>
                    <a:pt x="169" y="54"/>
                    <a:pt x="136" y="21"/>
                    <a:pt x="95" y="21"/>
                  </a:cubicBezTo>
                  <a:cubicBezTo>
                    <a:pt x="61" y="21"/>
                    <a:pt x="32" y="43"/>
                    <a:pt x="23" y="75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2" y="56"/>
                    <a:pt x="72" y="42"/>
                    <a:pt x="95" y="42"/>
                  </a:cubicBezTo>
                  <a:cubicBezTo>
                    <a:pt x="124" y="42"/>
                    <a:pt x="148" y="66"/>
                    <a:pt x="148" y="96"/>
                  </a:cubicBezTo>
                  <a:cubicBezTo>
                    <a:pt x="148" y="125"/>
                    <a:pt x="124" y="149"/>
                    <a:pt x="95" y="149"/>
                  </a:cubicBezTo>
                  <a:cubicBezTo>
                    <a:pt x="84" y="149"/>
                    <a:pt x="84" y="149"/>
                    <a:pt x="84" y="149"/>
                  </a:cubicBezTo>
                  <a:lnTo>
                    <a:pt x="84" y="213"/>
                  </a:lnTo>
                  <a:close/>
                </a:path>
              </a:pathLst>
            </a:custGeom>
            <a:solidFill>
              <a:srgbClr val="43B02A"/>
            </a:solidFill>
            <a:ln>
              <a:solidFill>
                <a:srgbClr val="43B02A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257886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1239" y="2832408"/>
            <a:ext cx="42472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Hvala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pa</a:t>
            </a:r>
            <a:r>
              <a:rPr lang="sr-Latn-CS" sz="48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žnji</a:t>
            </a:r>
            <a:r>
              <a:rPr lang="sr-Latn-CS" sz="4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3011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75200" y="5530390"/>
            <a:ext cx="5592012" cy="324000"/>
          </a:xfrm>
        </p:spPr>
        <p:txBody>
          <a:bodyPr/>
          <a:lstStyle/>
          <a:p>
            <a:r>
              <a:rPr lang="sr-Latn-CS" noProof="0" dirty="0"/>
              <a:t>V</a:t>
            </a:r>
            <a:endParaRPr lang="en-U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75200" y="4568588"/>
            <a:ext cx="8701238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Ova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poslovna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komunikacija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isključivo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opšte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skladu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nijedno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društvo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Tohmatsu Limited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neko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povezanih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zajedno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„Deloitte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”), ne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pruža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profesionalne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putem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publikacije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donošenja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odluke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preduzimanja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kakvih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radnji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uticati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vaše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finansije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posao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trebalo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 da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konsultujete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kvalifikovanog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stručnog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savetnika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Nijedno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društvo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neće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biti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odgovorn</a:t>
            </a:r>
            <a:r>
              <a:rPr lang="sr-Cyrl-BA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štetu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eventualno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pretrpi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korišćenjem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Deloitte se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Tohmatsu Limited,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osnovano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skladu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pravom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Ujedinjenog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Kraljevstva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Velike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Britanije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Severne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Irske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izvorno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"UK private company limited by guarantee"),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njegovih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članova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svaki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zaseban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samostalan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subjekt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Detaljniji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opis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strukture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Tohmatsu Limited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njegovih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društava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članova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možete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naći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veb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stranici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www2.deloitte.com/rs/sr/o-nama.</a:t>
            </a:r>
          </a:p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</a:t>
            </a:r>
            <a:r>
              <a:rPr lang="en-US" sz="1000" dirty="0" smtClean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sr-Latn-CS" sz="1000" dirty="0" smtClean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000" dirty="0" smtClean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Deloitte Srbija</a:t>
            </a:r>
          </a:p>
        </p:txBody>
      </p:sp>
    </p:spTree>
    <p:extLst>
      <p:ext uri="{BB962C8B-B14F-4D97-AF65-F5344CB8AC3E}">
        <p14:creationId xmlns:p14="http://schemas.microsoft.com/office/powerpoint/2010/main" val="21134390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loitte_US_Onscreen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eloitte_US 16_9_Onscreen.potx" id="{82E929E5-07E3-4FFC-922B-1DC2D1592D72}" vid="{34A8941C-3B27-4420-B6D1-6520D4ABD31E}"/>
    </a:ext>
  </a:extLst>
</a:theme>
</file>

<file path=ppt/theme/theme2.xml><?xml version="1.0" encoding="utf-8"?>
<a:theme xmlns:a="http://schemas.openxmlformats.org/drawingml/2006/main" name="1_Deloitte_US_Onscreen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eloitte_US 16_9_Onscreen.potx" id="{82E929E5-07E3-4FFC-922B-1DC2D1592D72}" vid="{34A8941C-3B27-4420-B6D1-6520D4ABD31E}"/>
    </a:ext>
  </a:extLst>
</a:theme>
</file>

<file path=ppt/theme/theme3.xml><?xml version="1.0" encoding="utf-8"?>
<a:theme xmlns:a="http://schemas.openxmlformats.org/drawingml/2006/main" name="2_Deloitte_US_Onscreen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eloitte_US 16_9_Onscreen.potx" id="{82E929E5-07E3-4FFC-922B-1DC2D1592D72}" vid="{34A8941C-3B27-4420-B6D1-6520D4ABD31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Deloitte_16_9_Onscreen</Template>
  <TotalTime>13448</TotalTime>
  <Words>1067</Words>
  <Application>Microsoft Office PowerPoint</Application>
  <PresentationFormat>Widescreen</PresentationFormat>
  <Paragraphs>206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Open Sans</vt:lpstr>
      <vt:lpstr>Verdana</vt:lpstr>
      <vt:lpstr>Wingdings 2</vt:lpstr>
      <vt:lpstr>Deloitte_US_Onscreen</vt:lpstr>
      <vt:lpstr>1_Deloitte_US_Onscreen</vt:lpstr>
      <vt:lpstr>2_Deloitte_US_Onscreen</vt:lpstr>
      <vt:lpstr>think-cell Slide</vt:lpstr>
      <vt:lpstr>VBold</vt:lpstr>
      <vt:lpstr>Prelazak na elektronsko fakturisanje</vt:lpstr>
      <vt:lpstr>PowerPoint Presentation</vt:lpstr>
      <vt:lpstr>Prelazak na elektronsko fakturisanje</vt:lpstr>
      <vt:lpstr>Prelazak na elektronsko fakturisanje</vt:lpstr>
      <vt:lpstr>Prelazak na elektronsko fakturisanje</vt:lpstr>
      <vt:lpstr>Prelazak na elektronsko fakturisanje</vt:lpstr>
      <vt:lpstr>Prelazak na elektronsko fakturisanje</vt:lpstr>
      <vt:lpstr>Prelazak na elektronsko fakturisanje </vt:lpstr>
      <vt:lpstr>Prelazak na elektronsko fakturisanje </vt:lpstr>
      <vt:lpstr>Prelazak na elektronsko fakturisanje</vt:lpstr>
      <vt:lpstr>Prelazak na elektronsko fakturisanje </vt:lpstr>
      <vt:lpstr>PowerPoint Presentation</vt:lpstr>
      <vt:lpstr>V</vt:lpstr>
    </vt:vector>
  </TitlesOfParts>
  <Company>Deloitte Touche Tohmatsu Services,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Verdana Bold</dc:title>
  <dc:creator>Tariuc, Maria-Monica</dc:creator>
  <cp:lastModifiedBy>Jovanovic, Nebojsa</cp:lastModifiedBy>
  <cp:revision>354</cp:revision>
  <cp:lastPrinted>2014-06-25T02:16:22Z</cp:lastPrinted>
  <dcterms:created xsi:type="dcterms:W3CDTF">2019-07-22T11:10:42Z</dcterms:created>
  <dcterms:modified xsi:type="dcterms:W3CDTF">2022-03-22T15:48:35Z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2021-09-26T08:19:45Z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cca765e5-eb1c-47fd-9fe4-9716bef08c7e</vt:lpwstr>
  </property>
  <property fmtid="{D5CDD505-2E9C-101B-9397-08002B2CF9AE}" pid="8" name="MSIP_Label_ea60d57e-af5b-4752-ac57-3e4f28ca11dc_ContentBits">
    <vt:lpwstr>0</vt:lpwstr>
  </property>
</Properties>
</file>