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308" r:id="rId4"/>
    <p:sldId id="307" r:id="rId5"/>
    <p:sldId id="309" r:id="rId6"/>
    <p:sldId id="310" r:id="rId7"/>
    <p:sldId id="306" r:id="rId8"/>
    <p:sldId id="311" r:id="rId9"/>
    <p:sldId id="313" r:id="rId10"/>
    <p:sldId id="314" r:id="rId11"/>
    <p:sldId id="315" r:id="rId12"/>
    <p:sldId id="316" r:id="rId13"/>
    <p:sldId id="317" r:id="rId14"/>
    <p:sldId id="30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5" autoAdjust="0"/>
    <p:restoredTop sz="94660"/>
  </p:normalViewPr>
  <p:slideViewPr>
    <p:cSldViewPr>
      <p:cViewPr varScale="1">
        <p:scale>
          <a:sx n="70" d="100"/>
          <a:sy n="70" d="100"/>
        </p:scale>
        <p:origin x="138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hudoc.echr.coe.int/eng#{&quot;appno&quot;:[&quot;38746/97&quot;]}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r-Cyrl-CS" b="1" dirty="0" smtClean="0">
                <a:latin typeface="Book Antiqua" panose="02040602050305030304" pitchFamily="18" charset="0"/>
              </a:rPr>
              <a:t>ЈУРИСПРУДЕНЦИЈА ЕВРОПСКОГ СУДА ЗА ЉУДСКА ПРАВА У ОБЛАСТИ ПОРЕЗА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09800"/>
          </a:xfrm>
        </p:spPr>
        <p:txBody>
          <a:bodyPr>
            <a:normAutofit fontScale="40000" lnSpcReduction="20000"/>
          </a:bodyPr>
          <a:lstStyle/>
          <a:p>
            <a:endParaRPr lang="en-US" dirty="0" smtClean="0"/>
          </a:p>
          <a:p>
            <a:pPr algn="r"/>
            <a:r>
              <a:rPr lang="sr-Cyrl-CS" sz="5500" dirty="0" err="1">
                <a:latin typeface="Book Antiqua" panose="02040602050305030304" pitchFamily="18" charset="0"/>
              </a:rPr>
              <a:t>Д</a:t>
            </a:r>
            <a:r>
              <a:rPr lang="sr-Cyrl-CS" sz="5500" dirty="0" err="1" smtClean="0">
                <a:latin typeface="Book Antiqua" panose="02040602050305030304" pitchFamily="18" charset="0"/>
              </a:rPr>
              <a:t>оц</a:t>
            </a:r>
            <a:r>
              <a:rPr lang="sr-Cyrl-CS" sz="5500" dirty="0" smtClean="0">
                <a:latin typeface="Book Antiqua" panose="02040602050305030304" pitchFamily="18" charset="0"/>
              </a:rPr>
              <a:t>. др Светислав В. Костић</a:t>
            </a:r>
            <a:endParaRPr lang="sr-Latn-CS" sz="5500" dirty="0" smtClean="0">
              <a:latin typeface="Book Antiqua" panose="02040602050305030304" pitchFamily="18" charset="0"/>
            </a:endParaRPr>
          </a:p>
          <a:p>
            <a:pPr algn="r"/>
            <a:endParaRPr lang="sr-Latn-CS" sz="5500" i="1" dirty="0" smtClean="0">
              <a:latin typeface="Book Antiqua" panose="02040602050305030304" pitchFamily="18" charset="0"/>
            </a:endParaRPr>
          </a:p>
          <a:p>
            <a:pPr algn="r"/>
            <a:r>
              <a:rPr lang="sr-Cyrl-CS" sz="5500" i="1" dirty="0" smtClean="0">
                <a:latin typeface="Book Antiqua" panose="02040602050305030304" pitchFamily="18" charset="0"/>
              </a:rPr>
              <a:t>Правни факултет Универзитета у Београду</a:t>
            </a:r>
            <a:r>
              <a:rPr lang="sr-Latn-CS" sz="5500" i="1" dirty="0" smtClean="0">
                <a:latin typeface="Book Antiqua" panose="02040602050305030304" pitchFamily="18" charset="0"/>
              </a:rPr>
              <a:t> </a:t>
            </a:r>
            <a:endParaRPr lang="en-US" sz="5500" i="1" dirty="0" smtClean="0">
              <a:latin typeface="Book Antiqua" panose="02040602050305030304" pitchFamily="18" charset="0"/>
            </a:endParaRPr>
          </a:p>
          <a:p>
            <a:pPr algn="r"/>
            <a:endParaRPr lang="sr-Latn-CS" sz="5500" dirty="0" smtClean="0">
              <a:latin typeface="Book Antiqua" panose="02040602050305030304" pitchFamily="18" charset="0"/>
            </a:endParaRPr>
          </a:p>
          <a:p>
            <a:pPr algn="r"/>
            <a:r>
              <a:rPr lang="sr-Cyrl-CS" sz="5500" dirty="0" smtClean="0">
                <a:latin typeface="Book Antiqua" panose="02040602050305030304" pitchFamily="18" charset="0"/>
              </a:rPr>
              <a:t>Београд</a:t>
            </a:r>
            <a:r>
              <a:rPr lang="en-US" sz="5500" dirty="0" smtClean="0">
                <a:latin typeface="Book Antiqua" panose="02040602050305030304" pitchFamily="18" charset="0"/>
              </a:rPr>
              <a:t>, </a:t>
            </a:r>
            <a:r>
              <a:rPr lang="sr-Cyrl-CS" sz="5500" dirty="0" smtClean="0">
                <a:latin typeface="Book Antiqua" panose="02040602050305030304" pitchFamily="18" charset="0"/>
              </a:rPr>
              <a:t>04. мај 2017. године</a:t>
            </a:r>
            <a:r>
              <a:rPr lang="en-US" sz="5500" dirty="0" smtClean="0">
                <a:latin typeface="Book Antiqua" panose="02040602050305030304" pitchFamily="18" charset="0"/>
              </a:rPr>
              <a:t>  </a:t>
            </a:r>
            <a:endParaRPr lang="en-US" sz="5500" dirty="0">
              <a:latin typeface="Book Antiqua" panose="0204060205030503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000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781800" cy="1143000"/>
          </a:xfrm>
        </p:spPr>
        <p:txBody>
          <a:bodyPr>
            <a:normAutofit/>
          </a:bodyPr>
          <a:lstStyle/>
          <a:p>
            <a:r>
              <a:rPr lang="sr-Cyrl-CS" sz="4000" b="1" dirty="0" smtClean="0">
                <a:latin typeface="Book Antiqua" panose="02040602050305030304" pitchFamily="18" charset="0"/>
              </a:rPr>
              <a:t>ПРАВНИ ОСНОВ</a:t>
            </a:r>
            <a:endParaRPr lang="en-US" sz="4000" b="1" dirty="0"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sz="2600" b="1" dirty="0" smtClean="0">
                <a:latin typeface="Book Antiqua" panose="02040602050305030304" pitchFamily="18" charset="0"/>
              </a:rPr>
              <a:t>Чл. 1 Додатног Протокола (Протокол бр. 1) уз Европску конвенцију за заштиту људских права и основих слобода</a:t>
            </a:r>
            <a:r>
              <a:rPr lang="sr-Cyrl-CS" sz="2600" dirty="0" smtClean="0">
                <a:latin typeface="Book Antiqua" panose="0204060205030503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2600" dirty="0" err="1">
                <a:latin typeface="Book Antiqua" panose="02040602050305030304" pitchFamily="18" charset="0"/>
              </a:rPr>
              <a:t>Свако</a:t>
            </a:r>
            <a:r>
              <a:rPr lang="ru-RU" sz="2600" dirty="0">
                <a:latin typeface="Book Antiqua" panose="02040602050305030304" pitchFamily="18" charset="0"/>
              </a:rPr>
              <a:t> </a:t>
            </a:r>
            <a:r>
              <a:rPr lang="ru-RU" sz="2600" dirty="0" err="1">
                <a:latin typeface="Book Antiqua" panose="02040602050305030304" pitchFamily="18" charset="0"/>
              </a:rPr>
              <a:t>физичко</a:t>
            </a:r>
            <a:r>
              <a:rPr lang="ru-RU" sz="2600" dirty="0">
                <a:latin typeface="Book Antiqua" panose="02040602050305030304" pitchFamily="18" charset="0"/>
              </a:rPr>
              <a:t> и </a:t>
            </a:r>
            <a:r>
              <a:rPr lang="ru-RU" sz="2600" dirty="0" err="1">
                <a:latin typeface="Book Antiqua" panose="02040602050305030304" pitchFamily="18" charset="0"/>
              </a:rPr>
              <a:t>правно</a:t>
            </a:r>
            <a:r>
              <a:rPr lang="ru-RU" sz="2600" dirty="0">
                <a:latin typeface="Book Antiqua" panose="02040602050305030304" pitchFamily="18" charset="0"/>
              </a:rPr>
              <a:t> лице </a:t>
            </a:r>
            <a:r>
              <a:rPr lang="ru-RU" sz="2600" dirty="0" err="1">
                <a:latin typeface="Book Antiqua" panose="02040602050305030304" pitchFamily="18" charset="0"/>
              </a:rPr>
              <a:t>има</a:t>
            </a:r>
            <a:r>
              <a:rPr lang="ru-RU" sz="2600" dirty="0">
                <a:latin typeface="Book Antiqua" panose="02040602050305030304" pitchFamily="18" charset="0"/>
              </a:rPr>
              <a:t> право на </a:t>
            </a:r>
            <a:r>
              <a:rPr lang="ru-RU" sz="2600" dirty="0" err="1">
                <a:latin typeface="Book Antiqua" panose="02040602050305030304" pitchFamily="18" charset="0"/>
              </a:rPr>
              <a:t>неометано</a:t>
            </a:r>
            <a:r>
              <a:rPr lang="ru-RU" sz="2600" dirty="0">
                <a:latin typeface="Book Antiqua" panose="02040602050305030304" pitchFamily="18" charset="0"/>
              </a:rPr>
              <a:t> </a:t>
            </a:r>
            <a:r>
              <a:rPr lang="ru-RU" sz="2600" dirty="0" err="1">
                <a:latin typeface="Book Antiqua" panose="02040602050305030304" pitchFamily="18" charset="0"/>
              </a:rPr>
              <a:t>уживање</a:t>
            </a:r>
            <a:r>
              <a:rPr lang="ru-RU" sz="2600" dirty="0">
                <a:latin typeface="Book Antiqua" panose="02040602050305030304" pitchFamily="18" charset="0"/>
              </a:rPr>
              <a:t> </a:t>
            </a:r>
            <a:r>
              <a:rPr lang="ru-RU" sz="2600" dirty="0" err="1">
                <a:latin typeface="Book Antiqua" panose="02040602050305030304" pitchFamily="18" charset="0"/>
              </a:rPr>
              <a:t>своје</a:t>
            </a:r>
            <a:r>
              <a:rPr lang="ru-RU" sz="2600" dirty="0">
                <a:latin typeface="Book Antiqua" panose="02040602050305030304" pitchFamily="18" charset="0"/>
              </a:rPr>
              <a:t> </a:t>
            </a:r>
            <a:r>
              <a:rPr lang="ru-RU" sz="2600" dirty="0" err="1">
                <a:latin typeface="Book Antiqua" panose="02040602050305030304" pitchFamily="18" charset="0"/>
              </a:rPr>
              <a:t>имовине</a:t>
            </a:r>
            <a:r>
              <a:rPr lang="ru-RU" sz="2600" dirty="0">
                <a:latin typeface="Book Antiqua" panose="02040602050305030304" pitchFamily="18" charset="0"/>
              </a:rPr>
              <a:t>. </a:t>
            </a:r>
            <a:r>
              <a:rPr lang="ru-RU" sz="2600" dirty="0" err="1">
                <a:latin typeface="Book Antiqua" panose="02040602050305030304" pitchFamily="18" charset="0"/>
              </a:rPr>
              <a:t>Нико</a:t>
            </a:r>
            <a:r>
              <a:rPr lang="ru-RU" sz="2600" dirty="0">
                <a:latin typeface="Book Antiqua" panose="02040602050305030304" pitchFamily="18" charset="0"/>
              </a:rPr>
              <a:t> не </a:t>
            </a:r>
            <a:r>
              <a:rPr lang="ru-RU" sz="2600" dirty="0" err="1">
                <a:latin typeface="Book Antiqua" panose="02040602050305030304" pitchFamily="18" charset="0"/>
              </a:rPr>
              <a:t>може</a:t>
            </a:r>
            <a:r>
              <a:rPr lang="ru-RU" sz="2600" dirty="0">
                <a:latin typeface="Book Antiqua" panose="02040602050305030304" pitchFamily="18" charset="0"/>
              </a:rPr>
              <a:t> </a:t>
            </a:r>
            <a:r>
              <a:rPr lang="ru-RU" sz="2600" dirty="0" err="1">
                <a:latin typeface="Book Antiqua" panose="02040602050305030304" pitchFamily="18" charset="0"/>
              </a:rPr>
              <a:t>бити</a:t>
            </a:r>
            <a:r>
              <a:rPr lang="ru-RU" sz="2600" dirty="0">
                <a:latin typeface="Book Antiqua" panose="02040602050305030304" pitchFamily="18" charset="0"/>
              </a:rPr>
              <a:t> лишен </a:t>
            </a:r>
            <a:r>
              <a:rPr lang="ru-RU" sz="2600" dirty="0" err="1">
                <a:latin typeface="Book Antiqua" panose="02040602050305030304" pitchFamily="18" charset="0"/>
              </a:rPr>
              <a:t>своје</a:t>
            </a:r>
            <a:r>
              <a:rPr lang="ru-RU" sz="2600" dirty="0">
                <a:latin typeface="Book Antiqua" panose="02040602050305030304" pitchFamily="18" charset="0"/>
              </a:rPr>
              <a:t> </a:t>
            </a:r>
            <a:r>
              <a:rPr lang="ru-RU" sz="2600" dirty="0" err="1">
                <a:latin typeface="Book Antiqua" panose="02040602050305030304" pitchFamily="18" charset="0"/>
              </a:rPr>
              <a:t>имовине</a:t>
            </a:r>
            <a:r>
              <a:rPr lang="ru-RU" sz="2600" dirty="0">
                <a:latin typeface="Book Antiqua" panose="02040602050305030304" pitchFamily="18" charset="0"/>
              </a:rPr>
              <a:t>, </a:t>
            </a:r>
            <a:r>
              <a:rPr lang="ru-RU" sz="2600" dirty="0" err="1">
                <a:latin typeface="Book Antiqua" panose="02040602050305030304" pitchFamily="18" charset="0"/>
              </a:rPr>
              <a:t>осим</a:t>
            </a:r>
            <a:r>
              <a:rPr lang="ru-RU" sz="2600" dirty="0">
                <a:latin typeface="Book Antiqua" panose="02040602050305030304" pitchFamily="18" charset="0"/>
              </a:rPr>
              <a:t> у </a:t>
            </a:r>
            <a:r>
              <a:rPr lang="ru-RU" sz="2600" dirty="0" err="1">
                <a:latin typeface="Book Antiqua" panose="02040602050305030304" pitchFamily="18" charset="0"/>
              </a:rPr>
              <a:t>јавном</a:t>
            </a:r>
            <a:r>
              <a:rPr lang="ru-RU" sz="2600" dirty="0">
                <a:latin typeface="Book Antiqua" panose="02040602050305030304" pitchFamily="18" charset="0"/>
              </a:rPr>
              <a:t> интересу и под </a:t>
            </a:r>
            <a:r>
              <a:rPr lang="ru-RU" sz="2600" dirty="0" err="1">
                <a:latin typeface="Book Antiqua" panose="02040602050305030304" pitchFamily="18" charset="0"/>
              </a:rPr>
              <a:t>условима</a:t>
            </a:r>
            <a:r>
              <a:rPr lang="ru-RU" sz="2600" dirty="0">
                <a:latin typeface="Book Antiqua" panose="02040602050305030304" pitchFamily="18" charset="0"/>
              </a:rPr>
              <a:t> </a:t>
            </a:r>
            <a:r>
              <a:rPr lang="ru-RU" sz="2600" dirty="0" err="1">
                <a:latin typeface="Book Antiqua" panose="02040602050305030304" pitchFamily="18" charset="0"/>
              </a:rPr>
              <a:t>предвиђеним</a:t>
            </a:r>
            <a:r>
              <a:rPr lang="ru-RU" sz="2600" dirty="0">
                <a:latin typeface="Book Antiqua" panose="02040602050305030304" pitchFamily="18" charset="0"/>
              </a:rPr>
              <a:t> законом и </a:t>
            </a:r>
            <a:r>
              <a:rPr lang="ru-RU" sz="2600" dirty="0" err="1">
                <a:latin typeface="Book Antiqua" panose="02040602050305030304" pitchFamily="18" charset="0"/>
              </a:rPr>
              <a:t>општим</a:t>
            </a:r>
            <a:r>
              <a:rPr lang="ru-RU" sz="2600" dirty="0">
                <a:latin typeface="Book Antiqua" panose="02040602050305030304" pitchFamily="18" charset="0"/>
              </a:rPr>
              <a:t> </a:t>
            </a:r>
            <a:r>
              <a:rPr lang="ru-RU" sz="2600" dirty="0" err="1">
                <a:latin typeface="Book Antiqua" panose="02040602050305030304" pitchFamily="18" charset="0"/>
              </a:rPr>
              <a:t>начелима</a:t>
            </a:r>
            <a:r>
              <a:rPr lang="ru-RU" sz="2600" dirty="0">
                <a:latin typeface="Book Antiqua" panose="02040602050305030304" pitchFamily="18" charset="0"/>
              </a:rPr>
              <a:t> </a:t>
            </a:r>
            <a:r>
              <a:rPr lang="ru-RU" sz="2600" dirty="0" err="1">
                <a:latin typeface="Book Antiqua" panose="02040602050305030304" pitchFamily="18" charset="0"/>
              </a:rPr>
              <a:t>међународног</a:t>
            </a:r>
            <a:r>
              <a:rPr lang="ru-RU" sz="2600" dirty="0">
                <a:latin typeface="Book Antiqua" panose="02040602050305030304" pitchFamily="18" charset="0"/>
              </a:rPr>
              <a:t> права. </a:t>
            </a:r>
          </a:p>
          <a:p>
            <a:pPr marL="0" indent="0" algn="just">
              <a:buNone/>
            </a:pPr>
            <a:endParaRPr lang="ru-RU" sz="2600" dirty="0">
              <a:latin typeface="Book Antiqua" panose="02040602050305030304" pitchFamily="18" charset="0"/>
            </a:endParaRPr>
          </a:p>
          <a:p>
            <a:pPr marL="0" indent="0" algn="just">
              <a:buNone/>
            </a:pPr>
            <a:r>
              <a:rPr lang="ru-RU" sz="2600" dirty="0" err="1">
                <a:latin typeface="Book Antiqua" panose="02040602050305030304" pitchFamily="18" charset="0"/>
              </a:rPr>
              <a:t>Претходне</a:t>
            </a:r>
            <a:r>
              <a:rPr lang="ru-RU" sz="2600" dirty="0">
                <a:latin typeface="Book Antiqua" panose="02040602050305030304" pitchFamily="18" charset="0"/>
              </a:rPr>
              <a:t> </a:t>
            </a:r>
            <a:r>
              <a:rPr lang="ru-RU" sz="2600" dirty="0" err="1">
                <a:latin typeface="Book Antiqua" panose="02040602050305030304" pitchFamily="18" charset="0"/>
              </a:rPr>
              <a:t>одредбе</a:t>
            </a:r>
            <a:r>
              <a:rPr lang="ru-RU" sz="2600" dirty="0">
                <a:latin typeface="Book Antiqua" panose="02040602050305030304" pitchFamily="18" charset="0"/>
              </a:rPr>
              <a:t>, </a:t>
            </a:r>
            <a:r>
              <a:rPr lang="ru-RU" sz="2600" dirty="0" err="1">
                <a:latin typeface="Book Antiqua" panose="02040602050305030304" pitchFamily="18" charset="0"/>
              </a:rPr>
              <a:t>међутим</a:t>
            </a:r>
            <a:r>
              <a:rPr lang="ru-RU" sz="2600" dirty="0">
                <a:latin typeface="Book Antiqua" panose="02040602050305030304" pitchFamily="18" charset="0"/>
              </a:rPr>
              <a:t>, ни на </a:t>
            </a:r>
            <a:r>
              <a:rPr lang="ru-RU" sz="2600" dirty="0" err="1">
                <a:latin typeface="Book Antiqua" panose="02040602050305030304" pitchFamily="18" charset="0"/>
              </a:rPr>
              <a:t>који</a:t>
            </a:r>
            <a:r>
              <a:rPr lang="ru-RU" sz="2600" dirty="0">
                <a:latin typeface="Book Antiqua" panose="02040602050305030304" pitchFamily="18" charset="0"/>
              </a:rPr>
              <a:t> начин не </a:t>
            </a:r>
            <a:r>
              <a:rPr lang="ru-RU" sz="2600" dirty="0" err="1">
                <a:latin typeface="Book Antiqua" panose="02040602050305030304" pitchFamily="18" charset="0"/>
              </a:rPr>
              <a:t>утичу</a:t>
            </a:r>
            <a:r>
              <a:rPr lang="ru-RU" sz="2600" dirty="0">
                <a:latin typeface="Book Antiqua" panose="02040602050305030304" pitchFamily="18" charset="0"/>
              </a:rPr>
              <a:t> на право </a:t>
            </a:r>
            <a:r>
              <a:rPr lang="ru-RU" sz="2600" dirty="0" err="1">
                <a:latin typeface="Book Antiqua" panose="02040602050305030304" pitchFamily="18" charset="0"/>
              </a:rPr>
              <a:t>државе</a:t>
            </a:r>
            <a:r>
              <a:rPr lang="ru-RU" sz="2600" dirty="0">
                <a:latin typeface="Book Antiqua" panose="02040602050305030304" pitchFamily="18" charset="0"/>
              </a:rPr>
              <a:t> да </a:t>
            </a:r>
            <a:r>
              <a:rPr lang="ru-RU" sz="2600" dirty="0" err="1">
                <a:latin typeface="Book Antiqua" panose="02040602050305030304" pitchFamily="18" charset="0"/>
              </a:rPr>
              <a:t>примењује</a:t>
            </a:r>
            <a:r>
              <a:rPr lang="ru-RU" sz="2600" dirty="0">
                <a:latin typeface="Book Antiqua" panose="02040602050305030304" pitchFamily="18" charset="0"/>
              </a:rPr>
              <a:t> законе </a:t>
            </a:r>
            <a:r>
              <a:rPr lang="ru-RU" sz="2600" dirty="0" err="1">
                <a:latin typeface="Book Antiqua" panose="02040602050305030304" pitchFamily="18" charset="0"/>
              </a:rPr>
              <a:t>које</a:t>
            </a:r>
            <a:r>
              <a:rPr lang="ru-RU" sz="2600" dirty="0">
                <a:latin typeface="Book Antiqua" panose="02040602050305030304" pitchFamily="18" charset="0"/>
              </a:rPr>
              <a:t> </a:t>
            </a:r>
            <a:r>
              <a:rPr lang="ru-RU" sz="2600" dirty="0" err="1">
                <a:latin typeface="Book Antiqua" panose="02040602050305030304" pitchFamily="18" charset="0"/>
              </a:rPr>
              <a:t>сматра</a:t>
            </a:r>
            <a:r>
              <a:rPr lang="ru-RU" sz="2600" dirty="0">
                <a:latin typeface="Book Antiqua" panose="02040602050305030304" pitchFamily="18" charset="0"/>
              </a:rPr>
              <a:t> </a:t>
            </a:r>
            <a:r>
              <a:rPr lang="ru-RU" sz="2600" dirty="0" err="1">
                <a:latin typeface="Book Antiqua" panose="02040602050305030304" pitchFamily="18" charset="0"/>
              </a:rPr>
              <a:t>потребним</a:t>
            </a:r>
            <a:r>
              <a:rPr lang="ru-RU" sz="2600" dirty="0">
                <a:latin typeface="Book Antiqua" panose="02040602050305030304" pitchFamily="18" charset="0"/>
              </a:rPr>
              <a:t> да </a:t>
            </a:r>
            <a:r>
              <a:rPr lang="ru-RU" sz="2600" dirty="0" err="1">
                <a:latin typeface="Book Antiqua" panose="02040602050305030304" pitchFamily="18" charset="0"/>
              </a:rPr>
              <a:t>би</a:t>
            </a:r>
            <a:r>
              <a:rPr lang="ru-RU" sz="2600" dirty="0">
                <a:latin typeface="Book Antiqua" panose="02040602050305030304" pitchFamily="18" charset="0"/>
              </a:rPr>
              <a:t> </a:t>
            </a:r>
            <a:r>
              <a:rPr lang="ru-RU" sz="2600" dirty="0" err="1">
                <a:latin typeface="Book Antiqua" panose="02040602050305030304" pitchFamily="18" charset="0"/>
              </a:rPr>
              <a:t>регулисала</a:t>
            </a:r>
            <a:r>
              <a:rPr lang="ru-RU" sz="2600" dirty="0">
                <a:latin typeface="Book Antiqua" panose="02040602050305030304" pitchFamily="18" charset="0"/>
              </a:rPr>
              <a:t> </a:t>
            </a:r>
            <a:r>
              <a:rPr lang="ru-RU" sz="2600" dirty="0" err="1">
                <a:latin typeface="Book Antiqua" panose="02040602050305030304" pitchFamily="18" charset="0"/>
              </a:rPr>
              <a:t>коришћење</a:t>
            </a:r>
            <a:r>
              <a:rPr lang="ru-RU" sz="2600" dirty="0">
                <a:latin typeface="Book Antiqua" panose="02040602050305030304" pitchFamily="18" charset="0"/>
              </a:rPr>
              <a:t> </a:t>
            </a:r>
            <a:r>
              <a:rPr lang="ru-RU" sz="2600" dirty="0" err="1">
                <a:latin typeface="Book Antiqua" panose="02040602050305030304" pitchFamily="18" charset="0"/>
              </a:rPr>
              <a:t>имовине</a:t>
            </a:r>
            <a:r>
              <a:rPr lang="ru-RU" sz="2600" dirty="0">
                <a:latin typeface="Book Antiqua" panose="02040602050305030304" pitchFamily="18" charset="0"/>
              </a:rPr>
              <a:t> у складу с </a:t>
            </a:r>
            <a:r>
              <a:rPr lang="ru-RU" sz="2600" dirty="0" err="1">
                <a:latin typeface="Book Antiqua" panose="02040602050305030304" pitchFamily="18" charset="0"/>
              </a:rPr>
              <a:t>општим</a:t>
            </a:r>
            <a:r>
              <a:rPr lang="ru-RU" sz="2600" dirty="0">
                <a:latin typeface="Book Antiqua" panose="02040602050305030304" pitchFamily="18" charset="0"/>
              </a:rPr>
              <a:t> </a:t>
            </a:r>
            <a:r>
              <a:rPr lang="ru-RU" sz="2600" dirty="0" err="1">
                <a:latin typeface="Book Antiqua" panose="02040602050305030304" pitchFamily="18" charset="0"/>
              </a:rPr>
              <a:t>интересима</a:t>
            </a:r>
            <a:r>
              <a:rPr lang="ru-RU" sz="2600" dirty="0">
                <a:latin typeface="Book Antiqua" panose="02040602050305030304" pitchFamily="18" charset="0"/>
              </a:rPr>
              <a:t> или да </a:t>
            </a:r>
            <a:r>
              <a:rPr lang="ru-RU" sz="2600" dirty="0" err="1">
                <a:latin typeface="Book Antiqua" panose="02040602050305030304" pitchFamily="18" charset="0"/>
              </a:rPr>
              <a:t>би</a:t>
            </a:r>
            <a:r>
              <a:rPr lang="ru-RU" sz="2600" dirty="0">
                <a:latin typeface="Book Antiqua" panose="02040602050305030304" pitchFamily="18" charset="0"/>
              </a:rPr>
              <a:t> </a:t>
            </a:r>
            <a:r>
              <a:rPr lang="ru-RU" sz="2600" dirty="0" err="1">
                <a:latin typeface="Book Antiqua" panose="02040602050305030304" pitchFamily="18" charset="0"/>
              </a:rPr>
              <a:t>обезбедила</a:t>
            </a:r>
            <a:r>
              <a:rPr lang="ru-RU" sz="2600" dirty="0">
                <a:latin typeface="Book Antiqua" panose="02040602050305030304" pitchFamily="18" charset="0"/>
              </a:rPr>
              <a:t> </a:t>
            </a:r>
            <a:r>
              <a:rPr lang="ru-RU" sz="2600" dirty="0" err="1">
                <a:latin typeface="Book Antiqua" panose="02040602050305030304" pitchFamily="18" charset="0"/>
              </a:rPr>
              <a:t>наплату</a:t>
            </a:r>
            <a:r>
              <a:rPr lang="ru-RU" sz="2600" dirty="0">
                <a:latin typeface="Book Antiqua" panose="02040602050305030304" pitchFamily="18" charset="0"/>
              </a:rPr>
              <a:t> пореза или других </a:t>
            </a:r>
            <a:r>
              <a:rPr lang="ru-RU" sz="2600" dirty="0" err="1">
                <a:latin typeface="Book Antiqua" panose="02040602050305030304" pitchFamily="18" charset="0"/>
              </a:rPr>
              <a:t>дажбина</a:t>
            </a:r>
            <a:r>
              <a:rPr lang="ru-RU" sz="2600" dirty="0">
                <a:latin typeface="Book Antiqua" panose="02040602050305030304" pitchFamily="18" charset="0"/>
              </a:rPr>
              <a:t> или казни.</a:t>
            </a:r>
            <a:endParaRPr lang="en-US" sz="2600" dirty="0">
              <a:latin typeface="Book Antiqua" panose="02040602050305030304" pitchFamily="18" charset="0"/>
            </a:endParaRPr>
          </a:p>
          <a:p>
            <a:pPr marL="0" indent="0" algn="just">
              <a:buNone/>
            </a:pPr>
            <a:endParaRPr lang="ru-RU" sz="2200" dirty="0">
              <a:latin typeface="Book Antiqua" panose="02040602050305030304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401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781800" cy="1143000"/>
          </a:xfrm>
        </p:spPr>
        <p:txBody>
          <a:bodyPr>
            <a:normAutofit/>
          </a:bodyPr>
          <a:lstStyle/>
          <a:p>
            <a:r>
              <a:rPr lang="sr-Cyrl-CS" sz="4000" b="1" dirty="0" smtClean="0">
                <a:latin typeface="Book Antiqua" panose="02040602050305030304" pitchFamily="18" charset="0"/>
              </a:rPr>
              <a:t>ПРАВНИ ОСНОВ</a:t>
            </a:r>
            <a:endParaRPr lang="en-US" sz="4000" b="1" dirty="0"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sz="2600" b="1" dirty="0" smtClean="0">
                <a:latin typeface="Book Antiqua" panose="02040602050305030304" pitchFamily="18" charset="0"/>
              </a:rPr>
              <a:t>Чл. 6 ЕКЉП (</a:t>
            </a:r>
            <a:r>
              <a:rPr lang="sr-Cyrl-CS" sz="26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управна природа</a:t>
            </a:r>
            <a:r>
              <a:rPr lang="en-US" sz="26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Cyrl-CS" sz="2600" b="1" i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обичних</a:t>
            </a:r>
            <a:r>
              <a:rPr lang="sr-Cyrl-CS" sz="26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 пореских поступака!</a:t>
            </a:r>
            <a:r>
              <a:rPr lang="sr-Cyrl-CS" sz="2600" b="1" dirty="0" smtClean="0">
                <a:latin typeface="Book Antiqua" panose="02040602050305030304" pitchFamily="18" charset="0"/>
              </a:rPr>
              <a:t>).  </a:t>
            </a:r>
          </a:p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sz="2600" b="1" dirty="0" smtClean="0">
                <a:latin typeface="Book Antiqua" panose="02040602050305030304" pitchFamily="18" charset="0"/>
              </a:rPr>
              <a:t>Други основи.</a:t>
            </a:r>
            <a:endParaRPr lang="ru-RU" sz="2200" dirty="0">
              <a:latin typeface="Book Antiqua" panose="02040602050305030304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568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781800" cy="1143000"/>
          </a:xfrm>
        </p:spPr>
        <p:txBody>
          <a:bodyPr>
            <a:normAutofit/>
          </a:bodyPr>
          <a:lstStyle/>
          <a:p>
            <a:r>
              <a:rPr lang="sr-Cyrl-CS" sz="4000" b="1" dirty="0" smtClean="0">
                <a:latin typeface="Book Antiqua" panose="02040602050305030304" pitchFamily="18" charset="0"/>
              </a:rPr>
              <a:t>ОТВОРЕНА ПИТАЊА</a:t>
            </a:r>
            <a:endParaRPr lang="en-US" sz="4000" b="1" dirty="0"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sz="2400" b="1" dirty="0" smtClean="0">
                <a:latin typeface="Book Antiqua" panose="02040602050305030304" pitchFamily="18" charset="0"/>
              </a:rPr>
              <a:t>Дужина пореских управних поступака (и пореских управних спорова), немогућност остваривања законом </a:t>
            </a:r>
            <a:r>
              <a:rPr lang="sr-Cyrl-CS" sz="2400" b="1" dirty="0" err="1" smtClean="0">
                <a:latin typeface="Book Antiqua" panose="02040602050305030304" pitchFamily="18" charset="0"/>
              </a:rPr>
              <a:t>предвиђених</a:t>
            </a:r>
            <a:r>
              <a:rPr lang="sr-Cyrl-CS" sz="2400" b="1" dirty="0" smtClean="0">
                <a:latin typeface="Book Antiqua" panose="02040602050305030304" pitchFamily="18" charset="0"/>
              </a:rPr>
              <a:t> права (чл. 1 Протокола 1 уз ЕКЉП и чл. 6 ЕКЉП):</a:t>
            </a:r>
          </a:p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endParaRPr lang="sr-Cyrl-CS" sz="2100" dirty="0">
              <a:latin typeface="Book Antiqua" panose="02040602050305030304" pitchFamily="18" charset="0"/>
            </a:endParaRPr>
          </a:p>
          <a:p>
            <a:pPr>
              <a:buClr>
                <a:srgbClr val="FF0000"/>
              </a:buClr>
            </a:pPr>
            <a:r>
              <a:rPr lang="en-US" sz="2100" i="1" dirty="0" err="1" smtClean="0">
                <a:latin typeface="Book Antiqua" panose="02040602050305030304" pitchFamily="18" charset="0"/>
              </a:rPr>
              <a:t>Ferrazzini</a:t>
            </a:r>
            <a:r>
              <a:rPr lang="en-US" sz="2100" i="1" dirty="0" smtClean="0">
                <a:latin typeface="Book Antiqua" panose="02040602050305030304" pitchFamily="18" charset="0"/>
              </a:rPr>
              <a:t> v. </a:t>
            </a:r>
            <a:r>
              <a:rPr lang="en-US" sz="2100" i="1" dirty="0">
                <a:latin typeface="Book Antiqua" panose="02040602050305030304" pitchFamily="18" charset="0"/>
              </a:rPr>
              <a:t>I</a:t>
            </a:r>
            <a:r>
              <a:rPr lang="en-US" sz="2100" i="1" dirty="0" smtClean="0">
                <a:latin typeface="Book Antiqua" panose="02040602050305030304" pitchFamily="18" charset="0"/>
              </a:rPr>
              <a:t>taly</a:t>
            </a:r>
            <a:r>
              <a:rPr lang="sr-Cyrl-CS" sz="2100" i="1" dirty="0" smtClean="0">
                <a:latin typeface="Book Antiqua" panose="02040602050305030304" pitchFamily="18" charset="0"/>
              </a:rPr>
              <a:t> </a:t>
            </a:r>
            <a:r>
              <a:rPr lang="sr-Cyrl-CS" sz="2100" dirty="0" smtClean="0">
                <a:latin typeface="Book Antiqua" panose="02040602050305030304" pitchFamily="18" charset="0"/>
              </a:rPr>
              <a:t>(</a:t>
            </a:r>
            <a:r>
              <a:rPr lang="en-US" sz="2100" dirty="0" smtClean="0">
                <a:latin typeface="Book Antiqua" panose="02040602050305030304" pitchFamily="18" charset="0"/>
              </a:rPr>
              <a:t>no</a:t>
            </a:r>
            <a:r>
              <a:rPr lang="en-US" sz="2100" dirty="0">
                <a:latin typeface="Book Antiqua" panose="02040602050305030304" pitchFamily="18" charset="0"/>
              </a:rPr>
              <a:t>. 44759/98</a:t>
            </a:r>
            <a:r>
              <a:rPr lang="en-US" sz="2100" dirty="0" smtClean="0">
                <a:latin typeface="Book Antiqua" panose="02040602050305030304" pitchFamily="18" charset="0"/>
              </a:rPr>
              <a:t>), 12. 07. 2001 – </a:t>
            </a:r>
            <a:r>
              <a:rPr lang="sr-Cyrl-CS" sz="2100" b="1" dirty="0" smtClean="0">
                <a:latin typeface="Book Antiqua" panose="02040602050305030304" pitchFamily="18" charset="0"/>
              </a:rPr>
              <a:t>чл. 6 ЕКЉП,</a:t>
            </a:r>
          </a:p>
          <a:p>
            <a:pPr>
              <a:buClr>
                <a:srgbClr val="FF0000"/>
              </a:buClr>
            </a:pPr>
            <a:r>
              <a:rPr lang="it-IT" sz="2100" i="1" dirty="0">
                <a:latin typeface="Book Antiqua" panose="02040602050305030304" pitchFamily="18" charset="0"/>
              </a:rPr>
              <a:t>Buffalo </a:t>
            </a:r>
            <a:r>
              <a:rPr lang="it-IT" sz="2100" i="1" dirty="0" err="1">
                <a:latin typeface="Book Antiqua" panose="02040602050305030304" pitchFamily="18" charset="0"/>
              </a:rPr>
              <a:t>Srl</a:t>
            </a:r>
            <a:r>
              <a:rPr lang="it-IT" sz="2100" i="1" dirty="0">
                <a:latin typeface="Book Antiqua" panose="02040602050305030304" pitchFamily="18" charset="0"/>
              </a:rPr>
              <a:t> in </a:t>
            </a:r>
            <a:r>
              <a:rPr lang="it-IT" sz="2100" i="1" dirty="0" err="1">
                <a:latin typeface="Book Antiqua" panose="02040602050305030304" pitchFamily="18" charset="0"/>
              </a:rPr>
              <a:t>liquidation</a:t>
            </a:r>
            <a:r>
              <a:rPr lang="it-IT" sz="2100" i="1" dirty="0">
                <a:latin typeface="Book Antiqua" panose="02040602050305030304" pitchFamily="18" charset="0"/>
              </a:rPr>
              <a:t> v. </a:t>
            </a:r>
            <a:r>
              <a:rPr lang="it-IT" sz="2100" i="1" dirty="0" err="1" smtClean="0">
                <a:latin typeface="Book Antiqua" panose="02040602050305030304" pitchFamily="18" charset="0"/>
              </a:rPr>
              <a:t>Italy</a:t>
            </a:r>
            <a:r>
              <a:rPr lang="sr-Cyrl-CS" sz="2100" i="1" dirty="0" smtClean="0">
                <a:latin typeface="Book Antiqua" panose="02040602050305030304" pitchFamily="18" charset="0"/>
              </a:rPr>
              <a:t> </a:t>
            </a:r>
            <a:r>
              <a:rPr lang="sr-Cyrl-CS" sz="2100" dirty="0" smtClean="0">
                <a:latin typeface="Book Antiqua" panose="02040602050305030304" pitchFamily="18" charset="0"/>
              </a:rPr>
              <a:t>(</a:t>
            </a:r>
            <a:r>
              <a:rPr lang="sr-Latn-CS" sz="2100" dirty="0" smtClean="0">
                <a:latin typeface="Book Antiqua" panose="02040602050305030304" pitchFamily="18" charset="0"/>
              </a:rPr>
              <a:t>no. </a:t>
            </a:r>
            <a:r>
              <a:rPr lang="en-US" sz="2100" dirty="0">
                <a:latin typeface="Book Antiqua" panose="02040602050305030304" pitchFamily="18" charset="0"/>
                <a:hlinkClick r:id="rId2"/>
              </a:rPr>
              <a:t>38746/97</a:t>
            </a:r>
            <a:r>
              <a:rPr lang="en-US" sz="2100" dirty="0" smtClean="0">
                <a:latin typeface="Book Antiqua" panose="02040602050305030304" pitchFamily="18" charset="0"/>
              </a:rPr>
              <a:t>)</a:t>
            </a:r>
            <a:r>
              <a:rPr lang="sr-Latn-CS" sz="2100" dirty="0" smtClean="0">
                <a:latin typeface="Book Antiqua" panose="02040602050305030304" pitchFamily="18" charset="0"/>
              </a:rPr>
              <a:t>, 3. 07. 2002 – </a:t>
            </a:r>
            <a:r>
              <a:rPr lang="sr-Cyrl-CS" sz="2100" b="1" dirty="0" smtClean="0">
                <a:latin typeface="Book Antiqua" panose="02040602050305030304" pitchFamily="18" charset="0"/>
              </a:rPr>
              <a:t>чл. 1 Протокола 1 уз ЕКЉП,</a:t>
            </a:r>
          </a:p>
          <a:p>
            <a:pPr>
              <a:buClr>
                <a:srgbClr val="FF0000"/>
              </a:buClr>
            </a:pPr>
            <a:r>
              <a:rPr lang="en-US" sz="2100" i="1" dirty="0" err="1">
                <a:latin typeface="Book Antiqua" panose="02040602050305030304" pitchFamily="18" charset="0"/>
              </a:rPr>
              <a:t>Intersplav</a:t>
            </a:r>
            <a:r>
              <a:rPr lang="en-US" sz="2100" i="1" dirty="0">
                <a:latin typeface="Book Antiqua" panose="02040602050305030304" pitchFamily="18" charset="0"/>
              </a:rPr>
              <a:t> v. </a:t>
            </a:r>
            <a:r>
              <a:rPr lang="en-US" sz="2100" i="1" dirty="0" smtClean="0">
                <a:latin typeface="Book Antiqua" panose="02040602050305030304" pitchFamily="18" charset="0"/>
              </a:rPr>
              <a:t>Ukraine</a:t>
            </a:r>
            <a:r>
              <a:rPr lang="sr-Cyrl-CS" sz="2100" i="1" dirty="0" smtClean="0">
                <a:latin typeface="Book Antiqua" panose="02040602050305030304" pitchFamily="18" charset="0"/>
              </a:rPr>
              <a:t> </a:t>
            </a:r>
            <a:r>
              <a:rPr lang="sr-Cyrl-CS" sz="2100" dirty="0" smtClean="0">
                <a:latin typeface="Book Antiqua" panose="02040602050305030304" pitchFamily="18" charset="0"/>
              </a:rPr>
              <a:t>(</a:t>
            </a:r>
            <a:r>
              <a:rPr lang="en-US" sz="2100" dirty="0" smtClean="0">
                <a:latin typeface="Book Antiqua" panose="02040602050305030304" pitchFamily="18" charset="0"/>
              </a:rPr>
              <a:t>no. 803/02), 9. 01. 2007 – </a:t>
            </a:r>
            <a:r>
              <a:rPr lang="sr-Cyrl-CS" sz="2100" b="1" dirty="0" smtClean="0">
                <a:latin typeface="Book Antiqua" panose="02040602050305030304" pitchFamily="18" charset="0"/>
              </a:rPr>
              <a:t>чл. 1 Протокола 1 уз ЕКЉП.</a:t>
            </a:r>
          </a:p>
          <a:p>
            <a:pPr marL="0" lvl="0" indent="0">
              <a:buClr>
                <a:srgbClr val="FF0000"/>
              </a:buClr>
              <a:buNone/>
            </a:pPr>
            <a:endParaRPr lang="sr-Cyrl-CS" sz="2400" dirty="0" smtClean="0">
              <a:latin typeface="Book Antiqua" panose="02040602050305030304" pitchFamily="18" charset="0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sz="2400" b="1" dirty="0" smtClean="0">
                <a:latin typeface="Book Antiqua" panose="02040602050305030304" pitchFamily="18" charset="0"/>
              </a:rPr>
              <a:t>„Квалитет“ пресуда у пореским управним споровима – нпр. пресуде Управног суда без образложења.</a:t>
            </a:r>
          </a:p>
          <a:p>
            <a:pPr marL="0" lvl="0" indent="0">
              <a:buClr>
                <a:srgbClr val="FF0000"/>
              </a:buClr>
              <a:buNone/>
            </a:pPr>
            <a:endParaRPr lang="sr-Cyrl-CS" sz="2400" b="1" dirty="0" smtClean="0">
              <a:latin typeface="Book Antiqua" panose="02040602050305030304" pitchFamily="18" charset="0"/>
            </a:endParaRPr>
          </a:p>
          <a:p>
            <a:pPr marL="0" lvl="0" indent="0">
              <a:buClr>
                <a:srgbClr val="FF0000"/>
              </a:buClr>
              <a:buNone/>
            </a:pPr>
            <a:endParaRPr lang="sr-Cyrl-CS" sz="2400" dirty="0">
              <a:latin typeface="Book Antiqua" panose="02040602050305030304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299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781800" cy="1143000"/>
          </a:xfrm>
        </p:spPr>
        <p:txBody>
          <a:bodyPr>
            <a:normAutofit/>
          </a:bodyPr>
          <a:lstStyle/>
          <a:p>
            <a:r>
              <a:rPr lang="sr-Cyrl-CS" sz="4000" b="1" dirty="0" smtClean="0">
                <a:latin typeface="Book Antiqua" panose="02040602050305030304" pitchFamily="18" charset="0"/>
              </a:rPr>
              <a:t>ОТВОРЕНА ПИТАЊА</a:t>
            </a:r>
            <a:endParaRPr lang="en-US" sz="4000" b="1" dirty="0"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Clr>
                <a:srgbClr val="FF0000"/>
              </a:buClr>
              <a:buNone/>
            </a:pPr>
            <a:endParaRPr lang="sr-Cyrl-CS" sz="2200" b="1" dirty="0" smtClean="0">
              <a:latin typeface="Book Antiqua" panose="02040602050305030304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sz="2200" b="1" dirty="0" smtClean="0">
                <a:latin typeface="Book Antiqua" panose="02040602050305030304" pitchFamily="18" charset="0"/>
              </a:rPr>
              <a:t>Пореске контроле као средство одмазде према пореском обвезнику (</a:t>
            </a:r>
            <a:r>
              <a:rPr lang="sr-Cyrl-CS" sz="2200" b="1" dirty="0">
                <a:latin typeface="Book Antiqua" panose="02040602050305030304" pitchFamily="18" charset="0"/>
              </a:rPr>
              <a:t>чл. 18 </a:t>
            </a:r>
            <a:r>
              <a:rPr lang="sr-Cyrl-CS" sz="2200" b="1" dirty="0" smtClean="0">
                <a:latin typeface="Book Antiqua" panose="02040602050305030304" pitchFamily="18" charset="0"/>
              </a:rPr>
              <a:t>ЕКЉП):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sr-Cyrl-CS" sz="2200" b="1" dirty="0" smtClean="0">
                <a:latin typeface="Book Antiqua" panose="02040602050305030304" pitchFamily="18" charset="0"/>
              </a:rPr>
              <a:t> </a:t>
            </a:r>
            <a:endParaRPr lang="sr-Cyrl-CS" sz="2200" b="1" i="1" dirty="0" smtClean="0">
              <a:latin typeface="Book Antiqua" panose="02040602050305030304" pitchFamily="18" charset="0"/>
            </a:endParaRPr>
          </a:p>
          <a:p>
            <a:pPr lvl="0">
              <a:buClr>
                <a:srgbClr val="FF0000"/>
              </a:buClr>
            </a:pPr>
            <a:r>
              <a:rPr lang="en-US" sz="2200" i="1" dirty="0">
                <a:latin typeface="Book Antiqua" panose="02040602050305030304" pitchFamily="18" charset="0"/>
              </a:rPr>
              <a:t>OAO </a:t>
            </a:r>
            <a:r>
              <a:rPr lang="en-US" sz="2200" i="1" dirty="0" err="1">
                <a:latin typeface="Book Antiqua" panose="02040602050305030304" pitchFamily="18" charset="0"/>
              </a:rPr>
              <a:t>Neftyanaya</a:t>
            </a:r>
            <a:r>
              <a:rPr lang="en-US" sz="2200" i="1" dirty="0">
                <a:latin typeface="Book Antiqua" panose="02040602050305030304" pitchFamily="18" charset="0"/>
              </a:rPr>
              <a:t> </a:t>
            </a:r>
            <a:r>
              <a:rPr lang="en-US" sz="2200" i="1" dirty="0" err="1">
                <a:latin typeface="Book Antiqua" panose="02040602050305030304" pitchFamily="18" charset="0"/>
              </a:rPr>
              <a:t>Kompaniya</a:t>
            </a:r>
            <a:r>
              <a:rPr lang="en-US" sz="2200" i="1" dirty="0">
                <a:latin typeface="Book Antiqua" panose="02040602050305030304" pitchFamily="18" charset="0"/>
              </a:rPr>
              <a:t> YUKOS v. Russia </a:t>
            </a:r>
            <a:r>
              <a:rPr lang="sr-Cyrl-CS" sz="2200" dirty="0" smtClean="0">
                <a:latin typeface="Book Antiqua" panose="02040602050305030304" pitchFamily="18" charset="0"/>
              </a:rPr>
              <a:t>(</a:t>
            </a:r>
            <a:r>
              <a:rPr lang="sr-Latn-CS" sz="2200" dirty="0" smtClean="0">
                <a:latin typeface="Book Antiqua" panose="02040602050305030304" pitchFamily="18" charset="0"/>
              </a:rPr>
              <a:t>no. </a:t>
            </a:r>
            <a:r>
              <a:rPr lang="en-US" sz="2200" dirty="0" smtClean="0">
                <a:latin typeface="Book Antiqua" panose="02040602050305030304" pitchFamily="18" charset="0"/>
              </a:rPr>
              <a:t>14902/04</a:t>
            </a:r>
            <a:r>
              <a:rPr lang="sr-Cyrl-CS" sz="2200" dirty="0" smtClean="0">
                <a:latin typeface="Book Antiqua" panose="02040602050305030304" pitchFamily="18" charset="0"/>
              </a:rPr>
              <a:t>) </a:t>
            </a:r>
            <a:r>
              <a:rPr lang="en-US" sz="2200" dirty="0" smtClean="0">
                <a:latin typeface="Book Antiqua" panose="02040602050305030304" pitchFamily="18" charset="0"/>
              </a:rPr>
              <a:t>20.09.</a:t>
            </a:r>
            <a:r>
              <a:rPr lang="sr-Latn-CS" sz="2200" dirty="0" smtClean="0">
                <a:latin typeface="Book Antiqua" panose="02040602050305030304" pitchFamily="18" charset="0"/>
              </a:rPr>
              <a:t>2011</a:t>
            </a:r>
            <a:r>
              <a:rPr lang="sr-Cyrl-CS" sz="2200" dirty="0" smtClean="0">
                <a:latin typeface="Book Antiqua" panose="02040602050305030304" pitchFamily="18" charset="0"/>
              </a:rPr>
              <a:t>.</a:t>
            </a:r>
          </a:p>
          <a:p>
            <a:pPr marL="0" lvl="0" indent="0">
              <a:buClr>
                <a:srgbClr val="FF0000"/>
              </a:buClr>
              <a:buNone/>
            </a:pPr>
            <a:endParaRPr lang="sr-Cyrl-CS" sz="2200" dirty="0" smtClean="0">
              <a:latin typeface="Book Antiqua" panose="02040602050305030304" pitchFamily="18" charset="0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sz="2200" b="1" dirty="0" smtClean="0">
                <a:latin typeface="Book Antiqua" panose="02040602050305030304" pitchFamily="18" charset="0"/>
              </a:rPr>
              <a:t>„Садејство“ прекршајне и кривичне одговорности у пореским стварима</a:t>
            </a:r>
            <a:r>
              <a:rPr lang="en-US" sz="2200" b="1" dirty="0" smtClean="0">
                <a:latin typeface="Book Antiqua" panose="02040602050305030304" pitchFamily="18" charset="0"/>
              </a:rPr>
              <a:t> – </a:t>
            </a:r>
            <a:r>
              <a:rPr lang="en-US" sz="2200" b="1" i="1" dirty="0" smtClean="0">
                <a:latin typeface="Book Antiqua" panose="02040602050305030304" pitchFamily="18" charset="0"/>
              </a:rPr>
              <a:t>ne </a:t>
            </a:r>
            <a:r>
              <a:rPr lang="en-US" sz="2200" b="1" i="1" dirty="0" err="1" smtClean="0">
                <a:latin typeface="Book Antiqua" panose="02040602050305030304" pitchFamily="18" charset="0"/>
              </a:rPr>
              <a:t>bis</a:t>
            </a:r>
            <a:r>
              <a:rPr lang="en-US" sz="2200" b="1" i="1" dirty="0" smtClean="0">
                <a:latin typeface="Book Antiqua" panose="02040602050305030304" pitchFamily="18" charset="0"/>
              </a:rPr>
              <a:t> in idem</a:t>
            </a:r>
            <a:r>
              <a:rPr lang="en-US" sz="2200" b="1" dirty="0" smtClean="0">
                <a:latin typeface="Book Antiqua" panose="02040602050305030304" pitchFamily="18" charset="0"/>
              </a:rPr>
              <a:t> (</a:t>
            </a:r>
            <a:r>
              <a:rPr lang="sr-Cyrl-CS" sz="2200" b="1" dirty="0" smtClean="0">
                <a:latin typeface="Book Antiqua" panose="02040602050305030304" pitchFamily="18" charset="0"/>
              </a:rPr>
              <a:t>чл. 4 Протокола бр. 7 уз ЕКЉП):</a:t>
            </a:r>
          </a:p>
          <a:p>
            <a:pPr marL="0" lvl="0" indent="0">
              <a:buClr>
                <a:srgbClr val="FF0000"/>
              </a:buClr>
              <a:buNone/>
            </a:pPr>
            <a:endParaRPr lang="sr-Cyrl-CS" sz="2200" b="1" dirty="0" smtClean="0">
              <a:latin typeface="Book Antiqua" panose="02040602050305030304" pitchFamily="18" charset="0"/>
            </a:endParaRPr>
          </a:p>
          <a:p>
            <a:pPr lvl="0">
              <a:buClr>
                <a:srgbClr val="FF0000"/>
              </a:buClr>
            </a:pPr>
            <a:r>
              <a:rPr lang="en-US" sz="2200" i="1" dirty="0" err="1" smtClean="0">
                <a:latin typeface="Book Antiqua" panose="02040602050305030304" pitchFamily="18" charset="0"/>
              </a:rPr>
              <a:t>Maresti</a:t>
            </a:r>
            <a:r>
              <a:rPr lang="en-US" sz="2200" i="1" dirty="0" smtClean="0">
                <a:latin typeface="Book Antiqua" panose="02040602050305030304" pitchFamily="18" charset="0"/>
              </a:rPr>
              <a:t> v. Croatia </a:t>
            </a:r>
            <a:r>
              <a:rPr lang="en-US" sz="2200" dirty="0" smtClean="0">
                <a:latin typeface="Book Antiqua" panose="02040602050305030304" pitchFamily="18" charset="0"/>
              </a:rPr>
              <a:t>(no. 55759/07), 25. 06. 2009, </a:t>
            </a:r>
            <a:endParaRPr lang="sr-Cyrl-CS" sz="2200" dirty="0">
              <a:latin typeface="Book Antiqua" panose="02040602050305030304" pitchFamily="18" charset="0"/>
            </a:endParaRPr>
          </a:p>
          <a:p>
            <a:pPr lvl="0">
              <a:buClr>
                <a:srgbClr val="FF0000"/>
              </a:buClr>
            </a:pPr>
            <a:r>
              <a:rPr lang="en-US" sz="2200" i="1" dirty="0" err="1" smtClean="0">
                <a:latin typeface="Book Antiqua" panose="02040602050305030304" pitchFamily="18" charset="0"/>
              </a:rPr>
              <a:t>Ruotsalainen</a:t>
            </a:r>
            <a:r>
              <a:rPr lang="en-US" sz="2200" i="1" dirty="0" smtClean="0">
                <a:latin typeface="Book Antiqua" panose="02040602050305030304" pitchFamily="18" charset="0"/>
              </a:rPr>
              <a:t> v. Finland </a:t>
            </a:r>
            <a:r>
              <a:rPr lang="en-US" sz="2200" dirty="0" smtClean="0">
                <a:latin typeface="Book Antiqua" panose="02040602050305030304" pitchFamily="18" charset="0"/>
              </a:rPr>
              <a:t>(no. 10626/12), 28.01.2014</a:t>
            </a:r>
            <a:r>
              <a:rPr lang="sr-Cyrl-CS" sz="2200" dirty="0" smtClean="0">
                <a:latin typeface="Book Antiqua" panose="02040602050305030304" pitchFamily="18" charset="0"/>
              </a:rPr>
              <a:t>.</a:t>
            </a:r>
            <a:r>
              <a:rPr lang="en-US" sz="2200" dirty="0" smtClean="0">
                <a:latin typeface="Book Antiqua" panose="02040602050305030304" pitchFamily="18" charset="0"/>
              </a:rPr>
              <a:t> </a:t>
            </a:r>
            <a:endParaRPr lang="sr-Cyrl-CS" sz="2200" dirty="0" smtClean="0">
              <a:latin typeface="Book Antiqua" panose="02040602050305030304" pitchFamily="18" charset="0"/>
            </a:endParaRPr>
          </a:p>
          <a:p>
            <a:pPr lvl="0">
              <a:buClr>
                <a:srgbClr val="FF0000"/>
              </a:buClr>
            </a:pPr>
            <a:endParaRPr lang="sr-Cyrl-CS" sz="2400" dirty="0" smtClean="0">
              <a:latin typeface="Book Antiqua" panose="02040602050305030304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553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781800" cy="1143000"/>
          </a:xfrm>
        </p:spPr>
        <p:txBody>
          <a:bodyPr>
            <a:normAutofit/>
          </a:bodyPr>
          <a:lstStyle/>
          <a:p>
            <a:r>
              <a:rPr lang="sr-Cyrl-CS" sz="4000" b="1" dirty="0" smtClean="0">
                <a:latin typeface="Book Antiqua" panose="02040602050305030304" pitchFamily="18" charset="0"/>
              </a:rPr>
              <a:t>ОТВОРЕНА ПИТАЊА</a:t>
            </a:r>
            <a:endParaRPr lang="en-US" sz="4000" b="1" dirty="0"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pPr marL="0" lvl="0" indent="0">
              <a:buClr>
                <a:srgbClr val="FF0000"/>
              </a:buClr>
              <a:buNone/>
            </a:pPr>
            <a:endParaRPr lang="sr-Cyrl-CS" sz="2400" dirty="0" smtClean="0">
              <a:latin typeface="Book Antiqua" panose="02040602050305030304" pitchFamily="18" charset="0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sz="2400" b="1" dirty="0" smtClean="0">
                <a:latin typeface="Book Antiqua" panose="02040602050305030304" pitchFamily="18" charset="0"/>
              </a:rPr>
              <a:t>Ретроактивна и ретроспективна примена пореских прописа (чл. 1 Протокола 1 уз ЕКЉП, али и чл. 6 ЕКЉП)</a:t>
            </a:r>
            <a:r>
              <a:rPr lang="en-US" sz="2400" b="1" dirty="0" smtClean="0">
                <a:latin typeface="Book Antiqua" panose="02040602050305030304" pitchFamily="18" charset="0"/>
              </a:rPr>
              <a:t>:</a:t>
            </a:r>
          </a:p>
          <a:p>
            <a:pPr marL="0" lvl="0" indent="0">
              <a:buClr>
                <a:srgbClr val="FF0000"/>
              </a:buClr>
              <a:buNone/>
            </a:pPr>
            <a:endParaRPr lang="en-US" sz="2400" b="1" dirty="0" smtClean="0">
              <a:latin typeface="Book Antiqua" panose="02040602050305030304" pitchFamily="18" charset="0"/>
            </a:endParaRPr>
          </a:p>
          <a:p>
            <a:pPr lvl="0">
              <a:buClr>
                <a:srgbClr val="FF0000"/>
              </a:buClr>
            </a:pPr>
            <a:r>
              <a:rPr lang="en-US" sz="2400" i="1" dirty="0" err="1">
                <a:latin typeface="Book Antiqua" panose="02040602050305030304" pitchFamily="18" charset="0"/>
              </a:rPr>
              <a:t>A</a:t>
            </a:r>
            <a:r>
              <a:rPr lang="en-US" sz="2400" i="1" dirty="0" err="1" smtClean="0">
                <a:latin typeface="Book Antiqua" panose="02040602050305030304" pitchFamily="18" charset="0"/>
              </a:rPr>
              <a:t>zienda</a:t>
            </a:r>
            <a:r>
              <a:rPr lang="en-US" sz="2400" i="1" dirty="0" smtClean="0">
                <a:latin typeface="Book Antiqua" panose="02040602050305030304" pitchFamily="18" charset="0"/>
              </a:rPr>
              <a:t> </a:t>
            </a:r>
            <a:r>
              <a:rPr lang="en-US" sz="2400" i="1" dirty="0">
                <a:latin typeface="Book Antiqua" panose="02040602050305030304" pitchFamily="18" charset="0"/>
              </a:rPr>
              <a:t>A</a:t>
            </a:r>
            <a:r>
              <a:rPr lang="en-US" sz="2400" i="1" dirty="0" smtClean="0">
                <a:latin typeface="Book Antiqua" panose="02040602050305030304" pitchFamily="18" charset="0"/>
              </a:rPr>
              <a:t>gricola </a:t>
            </a:r>
            <a:r>
              <a:rPr lang="en-US" sz="2400" i="1" dirty="0" err="1" smtClean="0">
                <a:latin typeface="Book Antiqua" panose="02040602050305030304" pitchFamily="18" charset="0"/>
              </a:rPr>
              <a:t>Silverfunghi</a:t>
            </a:r>
            <a:r>
              <a:rPr lang="en-US" sz="2400" i="1" dirty="0" smtClean="0">
                <a:latin typeface="Book Antiqua" panose="02040602050305030304" pitchFamily="18" charset="0"/>
              </a:rPr>
              <a:t> S.A.S. and others v. </a:t>
            </a:r>
            <a:r>
              <a:rPr lang="sr-Latn-CS" sz="2400" i="1" dirty="0" err="1">
                <a:latin typeface="Book Antiqua" panose="02040602050305030304" pitchFamily="18" charset="0"/>
              </a:rPr>
              <a:t>I</a:t>
            </a:r>
            <a:r>
              <a:rPr lang="en-US" sz="2400" i="1" dirty="0" err="1" smtClean="0">
                <a:latin typeface="Book Antiqua" panose="02040602050305030304" pitchFamily="18" charset="0"/>
              </a:rPr>
              <a:t>taly</a:t>
            </a:r>
            <a:r>
              <a:rPr lang="en-US" sz="2400" i="1" dirty="0" smtClean="0">
                <a:latin typeface="Book Antiqua" panose="02040602050305030304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</a:rPr>
              <a:t>(nos</a:t>
            </a:r>
            <a:r>
              <a:rPr lang="en-US" sz="2400" dirty="0">
                <a:latin typeface="Book Antiqua" panose="02040602050305030304" pitchFamily="18" charset="0"/>
              </a:rPr>
              <a:t>. 48357/07, 52677/07, </a:t>
            </a:r>
            <a:r>
              <a:rPr lang="en-US" sz="2400" dirty="0" smtClean="0">
                <a:latin typeface="Book Antiqua" panose="02040602050305030304" pitchFamily="18" charset="0"/>
              </a:rPr>
              <a:t>52687/07, 52701/07), 24.06.2014 </a:t>
            </a:r>
            <a:endParaRPr lang="sr-Cyrl-CS" sz="2400" dirty="0">
              <a:latin typeface="Book Antiqua" panose="02040602050305030304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630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781800" cy="1143000"/>
          </a:xfrm>
        </p:spPr>
        <p:txBody>
          <a:bodyPr>
            <a:normAutofit/>
          </a:bodyPr>
          <a:lstStyle/>
          <a:p>
            <a:r>
              <a:rPr lang="sr-Cyrl-CS" sz="4000" b="1" dirty="0" smtClean="0">
                <a:latin typeface="Book Antiqua" panose="02040602050305030304" pitchFamily="18" charset="0"/>
              </a:rPr>
              <a:t>ОТВОРЕНА ПИТАЊА</a:t>
            </a:r>
            <a:endParaRPr lang="en-US" sz="4000" b="1" dirty="0"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pPr lvl="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sz="2400" b="1" dirty="0" smtClean="0">
                <a:latin typeface="Book Antiqua" panose="02040602050305030304" pitchFamily="18" charset="0"/>
              </a:rPr>
              <a:t>Примена јуриспруденције Европског суда за људска права од стране Управног суда, али и саме Пореске управе</a:t>
            </a:r>
            <a:r>
              <a:rPr lang="sr-Cyrl-CS" sz="2400" b="1" dirty="0" smtClean="0">
                <a:latin typeface="Book Antiqua" panose="02040602050305030304" pitchFamily="18" charset="0"/>
              </a:rPr>
              <a:t>.</a:t>
            </a:r>
            <a:endParaRPr lang="en-US" sz="2400" b="1" dirty="0" smtClean="0">
              <a:latin typeface="Book Antiqua" panose="02040602050305030304" pitchFamily="18" charset="0"/>
            </a:endParaRPr>
          </a:p>
          <a:p>
            <a:pPr lvl="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sz="2400" b="1" i="1" dirty="0" smtClean="0">
                <a:latin typeface="Book Antiqua" panose="02040602050305030304" pitchFamily="18" charset="0"/>
              </a:rPr>
              <a:t>Кад не дају чл. 38, ти уведи чл. 38а</a:t>
            </a:r>
            <a:r>
              <a:rPr lang="en-US" sz="2400" b="1" i="1" dirty="0" smtClean="0">
                <a:latin typeface="Book Antiqua" panose="02040602050305030304" pitchFamily="18" charset="0"/>
              </a:rPr>
              <a:t>.</a:t>
            </a:r>
            <a:endParaRPr lang="en-US" sz="2400" b="1" i="1" dirty="0">
              <a:latin typeface="Book Antiqua" panose="0204060205030503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358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781800" cy="1143000"/>
          </a:xfrm>
        </p:spPr>
        <p:txBody>
          <a:bodyPr>
            <a:normAutofit/>
          </a:bodyPr>
          <a:lstStyle/>
          <a:p>
            <a:r>
              <a:rPr lang="sr-Cyrl-CS" sz="4000" b="1" dirty="0" smtClean="0">
                <a:latin typeface="Book Antiqua" panose="02040602050305030304" pitchFamily="18" charset="0"/>
              </a:rPr>
              <a:t>ОТВОРЕНА ПИТАЊА</a:t>
            </a:r>
            <a:endParaRPr lang="en-US" sz="4000" b="1" dirty="0"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Clr>
                <a:srgbClr val="FF0000"/>
              </a:buClr>
              <a:buNone/>
            </a:pPr>
            <a:endParaRPr lang="sr-Cyrl-CS" dirty="0">
              <a:latin typeface="Book Antiqua" panose="02040602050305030304" pitchFamily="18" charset="0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b="1" dirty="0">
                <a:latin typeface="Book Antiqua" panose="02040602050305030304" pitchFamily="18" charset="0"/>
              </a:rPr>
              <a:t>„Квалитет“ пореских </a:t>
            </a:r>
            <a:r>
              <a:rPr lang="sr-Cyrl-CS" b="1" dirty="0" smtClean="0">
                <a:latin typeface="Book Antiqua" panose="02040602050305030304" pitchFamily="18" charset="0"/>
              </a:rPr>
              <a:t>закона (чл. 1 Протокола бр. 1 уз ЕКЉП)</a:t>
            </a:r>
            <a:r>
              <a:rPr lang="en-US" b="1" dirty="0" smtClean="0">
                <a:latin typeface="Book Antiqua" panose="02040602050305030304" pitchFamily="18" charset="0"/>
              </a:rPr>
              <a:t>:</a:t>
            </a:r>
            <a:endParaRPr lang="sr-Cyrl-CS" b="1" dirty="0" smtClean="0">
              <a:latin typeface="Book Antiqua" panose="02040602050305030304" pitchFamily="18" charset="0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endParaRPr lang="sr-Cyrl-CS" b="1" dirty="0">
              <a:latin typeface="Book Antiqua" panose="02040602050305030304" pitchFamily="18" charset="0"/>
            </a:endParaRPr>
          </a:p>
          <a:p>
            <a:pPr>
              <a:buClr>
                <a:srgbClr val="FF0000"/>
              </a:buClr>
            </a:pPr>
            <a:r>
              <a:rPr lang="en-US" i="1" dirty="0" err="1" smtClean="0">
                <a:latin typeface="Book Antiqua" panose="02040602050305030304" pitchFamily="18" charset="0"/>
              </a:rPr>
              <a:t>Shchokin</a:t>
            </a:r>
            <a:r>
              <a:rPr lang="en-US" i="1" dirty="0" smtClean="0">
                <a:latin typeface="Book Antiqua" panose="02040602050305030304" pitchFamily="18" charset="0"/>
              </a:rPr>
              <a:t> </a:t>
            </a:r>
            <a:r>
              <a:rPr lang="en-US" i="1" dirty="0">
                <a:latin typeface="Book Antiqua" panose="02040602050305030304" pitchFamily="18" charset="0"/>
              </a:rPr>
              <a:t>v </a:t>
            </a:r>
            <a:r>
              <a:rPr lang="en-US" i="1" dirty="0" smtClean="0">
                <a:latin typeface="Book Antiqua" panose="02040602050305030304" pitchFamily="18" charset="0"/>
              </a:rPr>
              <a:t>Ukraine</a:t>
            </a:r>
            <a:r>
              <a:rPr lang="sr-Latn-CS" dirty="0">
                <a:latin typeface="Book Antiqua" panose="02040602050305030304" pitchFamily="18" charset="0"/>
              </a:rPr>
              <a:t> </a:t>
            </a:r>
            <a:r>
              <a:rPr lang="sr-Latn-CS" dirty="0" smtClean="0">
                <a:latin typeface="Book Antiqua" panose="02040602050305030304" pitchFamily="18" charset="0"/>
              </a:rPr>
              <a:t>(no.</a:t>
            </a:r>
            <a:r>
              <a:rPr lang="en-US" dirty="0" smtClean="0">
                <a:latin typeface="Book Antiqua" panose="02040602050305030304" pitchFamily="18" charset="0"/>
              </a:rPr>
              <a:t>1518</a:t>
            </a:r>
            <a:r>
              <a:rPr lang="sr-Latn-CS" dirty="0" smtClean="0">
                <a:latin typeface="Book Antiqua" panose="02040602050305030304" pitchFamily="18" charset="0"/>
              </a:rPr>
              <a:t>), </a:t>
            </a:r>
            <a:r>
              <a:rPr lang="en-US" dirty="0" smtClean="0">
                <a:latin typeface="Book Antiqua" panose="02040602050305030304" pitchFamily="18" charset="0"/>
              </a:rPr>
              <a:t>14.10. 2010:</a:t>
            </a:r>
            <a:endParaRPr lang="en-US" dirty="0">
              <a:latin typeface="Book Antiqua" panose="02040602050305030304" pitchFamily="18" charset="0"/>
            </a:endParaRPr>
          </a:p>
          <a:p>
            <a:pPr marL="0" indent="0" algn="just">
              <a:buNone/>
            </a:pPr>
            <a:r>
              <a:rPr lang="sr-Cyrl-CS" dirty="0">
                <a:latin typeface="Book Antiqua" panose="02040602050305030304" pitchFamily="18" charset="0"/>
              </a:rPr>
              <a:t>„Чак и под претпоставком да је тумачење домаћих органа било прихватљиво, Суд није задовољан са општим стањем домаћег законодавства, које је било на снази у посматраном периоду, у погледу предметног питања.  Суд примећује да су правни акти од значаја за решавање случаја били јасно међусобно неусаглашени. Стога као последица те неусаглашености домаћи </a:t>
            </a:r>
            <a:r>
              <a:rPr lang="sr-Cyrl-CS" dirty="0" smtClean="0">
                <a:latin typeface="Book Antiqua" panose="02040602050305030304" pitchFamily="18" charset="0"/>
              </a:rPr>
              <a:t>ор</a:t>
            </a:r>
            <a:r>
              <a:rPr lang="sr-Cyrl-CS" dirty="0">
                <a:latin typeface="Book Antiqua" panose="02040602050305030304" pitchFamily="18" charset="0"/>
              </a:rPr>
              <a:t>г</a:t>
            </a:r>
            <a:r>
              <a:rPr lang="sr-Cyrl-CS" dirty="0" smtClean="0">
                <a:latin typeface="Book Antiqua" panose="02040602050305030304" pitchFamily="18" charset="0"/>
              </a:rPr>
              <a:t>ани </a:t>
            </a:r>
            <a:r>
              <a:rPr lang="sr-Cyrl-CS" dirty="0">
                <a:latin typeface="Book Antiqua" panose="02040602050305030304" pitchFamily="18" charset="0"/>
              </a:rPr>
              <a:t>су примењивали, по сопственој дискреционој оцени, супротстављене приступе у погледу тих правних аката. Мишљење Суда је да је </a:t>
            </a:r>
            <a:r>
              <a:rPr lang="sr-Cyrl-CS" b="1" u="sng" dirty="0">
                <a:latin typeface="Book Antiqua" panose="02040602050305030304" pitchFamily="18" charset="0"/>
              </a:rPr>
              <a:t>недостатак јасноће и прецизности домаћег законодавстава, које је омогућавало различита тумачења овако важног пореског питања, био у супротности са, у складу са Конвенцијом, захтеваним „квалитетом закона“</a:t>
            </a:r>
            <a:r>
              <a:rPr lang="sr-Cyrl-CS" dirty="0">
                <a:latin typeface="Book Antiqua" panose="02040602050305030304" pitchFamily="18" charset="0"/>
              </a:rPr>
              <a:t> и да није пружао адекватну заштиту против произвољног ометања уживања приватне својине тужиоца од стране државних органа.“ </a:t>
            </a:r>
            <a:endParaRPr lang="en-US" dirty="0">
              <a:latin typeface="Book Antiqua" panose="02040602050305030304" pitchFamily="18" charset="0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endParaRPr lang="en-US" b="1" dirty="0"/>
          </a:p>
          <a:p>
            <a:pPr lvl="0" algn="just">
              <a:buClr>
                <a:srgbClr val="FF0000"/>
              </a:buClr>
              <a:buFont typeface="Wingdings" pitchFamily="2" charset="2"/>
              <a:buChar char="ü"/>
            </a:pPr>
            <a:endParaRPr 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749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781800" cy="1143000"/>
          </a:xfrm>
        </p:spPr>
        <p:txBody>
          <a:bodyPr>
            <a:normAutofit fontScale="90000"/>
          </a:bodyPr>
          <a:lstStyle/>
          <a:p>
            <a:r>
              <a:rPr lang="sr-Cyrl-CS" sz="4000" b="1" dirty="0" smtClean="0">
                <a:latin typeface="Book Antiqua" panose="02040602050305030304" pitchFamily="18" charset="0"/>
              </a:rPr>
              <a:t>КВАЛИТЕТ ПОРЕСКИХ ЗАКОНА</a:t>
            </a:r>
            <a:endParaRPr lang="en-US" sz="4000" b="1" dirty="0"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lvl="0" indent="0" algn="just">
              <a:buClr>
                <a:srgbClr val="FF0000"/>
              </a:buClr>
              <a:buNone/>
            </a:pPr>
            <a:endParaRPr lang="en-US" dirty="0" smtClean="0">
              <a:latin typeface="Book Antiqua" panose="02040602050305030304" pitchFamily="18" charset="0"/>
            </a:endParaRPr>
          </a:p>
          <a:p>
            <a:pPr lvl="0" algn="just">
              <a:buClr>
                <a:srgbClr val="FF0000"/>
              </a:buClr>
            </a:pPr>
            <a:r>
              <a:rPr lang="sr-Cyrl-CS" dirty="0" smtClean="0">
                <a:latin typeface="Book Antiqua" panose="02040602050305030304" pitchFamily="18" charset="0"/>
              </a:rPr>
              <a:t>2005 </a:t>
            </a:r>
            <a:r>
              <a:rPr lang="sr-Cyrl-CS" dirty="0" smtClean="0">
                <a:latin typeface="Book Antiqua" panose="02040602050305030304" pitchFamily="18" charset="0"/>
              </a:rPr>
              <a:t>– </a:t>
            </a:r>
            <a:r>
              <a:rPr lang="sr-Cyrl-CS" dirty="0" smtClean="0">
                <a:latin typeface="Book Antiqua" panose="02040602050305030304" pitchFamily="18" charset="0"/>
              </a:rPr>
              <a:t>2008</a:t>
            </a:r>
            <a:r>
              <a:rPr lang="en-US" dirty="0" smtClean="0">
                <a:latin typeface="Book Antiqua" panose="02040602050305030304" pitchFamily="18" charset="0"/>
              </a:rPr>
              <a:t>:</a:t>
            </a:r>
            <a:r>
              <a:rPr lang="sr-Cyrl-CS" dirty="0" smtClean="0">
                <a:latin typeface="Book Antiqua" panose="02040602050305030304" pitchFamily="18" charset="0"/>
              </a:rPr>
              <a:t> </a:t>
            </a:r>
            <a:r>
              <a:rPr lang="sr-Cyrl-CS" dirty="0" smtClean="0">
                <a:latin typeface="Book Antiqua" panose="02040602050305030304" pitchFamily="18" charset="0"/>
              </a:rPr>
              <a:t>Порез по одбитку на ауторске накнаде (</a:t>
            </a:r>
            <a:r>
              <a:rPr lang="sr-Cyrl-CS" i="1" dirty="0" smtClean="0">
                <a:latin typeface="Book Antiqua" panose="02040602050305030304" pitchFamily="18" charset="0"/>
              </a:rPr>
              <a:t>порез се плаћа, порез се не плаћа, порез се можда плаћа, порез се плаћа</a:t>
            </a:r>
            <a:r>
              <a:rPr lang="sr-Cyrl-CS" dirty="0" smtClean="0">
                <a:latin typeface="Book Antiqua" panose="02040602050305030304" pitchFamily="18" charset="0"/>
              </a:rPr>
              <a:t>),</a:t>
            </a:r>
          </a:p>
          <a:p>
            <a:pPr lvl="0" algn="just">
              <a:buClr>
                <a:srgbClr val="FF0000"/>
              </a:buClr>
            </a:pPr>
            <a:r>
              <a:rPr lang="sr-Cyrl-CS" dirty="0" smtClean="0">
                <a:latin typeface="Book Antiqua" panose="02040602050305030304" pitchFamily="18" charset="0"/>
              </a:rPr>
              <a:t>2009 и </a:t>
            </a:r>
            <a:r>
              <a:rPr lang="sr-Cyrl-CS" dirty="0" smtClean="0">
                <a:latin typeface="Book Antiqua" panose="02040602050305030304" pitchFamily="18" charset="0"/>
              </a:rPr>
              <a:t>2010</a:t>
            </a:r>
            <a:r>
              <a:rPr lang="en-US" dirty="0" smtClean="0">
                <a:latin typeface="Book Antiqua" panose="02040602050305030304" pitchFamily="18" charset="0"/>
              </a:rPr>
              <a:t>:</a:t>
            </a:r>
            <a:r>
              <a:rPr lang="sr-Cyrl-CS" dirty="0" smtClean="0">
                <a:latin typeface="Book Antiqua" panose="02040602050305030304" pitchFamily="18" charset="0"/>
              </a:rPr>
              <a:t> </a:t>
            </a:r>
            <a:r>
              <a:rPr lang="sr-Cyrl-CS" dirty="0" smtClean="0">
                <a:latin typeface="Book Antiqua" panose="02040602050305030304" pitchFamily="18" charset="0"/>
              </a:rPr>
              <a:t>Примена чл. 22а ЗПДПЛ (</a:t>
            </a:r>
            <a:r>
              <a:rPr lang="sr-Cyrl-CS" i="1" dirty="0" smtClean="0">
                <a:latin typeface="Book Antiqua" panose="02040602050305030304" pitchFamily="18" charset="0"/>
              </a:rPr>
              <a:t>потпуно различита тумачења ПУ и Мин. </a:t>
            </a:r>
            <a:r>
              <a:rPr lang="sr-Cyrl-CS" i="1" dirty="0">
                <a:latin typeface="Book Antiqua" panose="02040602050305030304" pitchFamily="18" charset="0"/>
              </a:rPr>
              <a:t>ф</a:t>
            </a:r>
            <a:r>
              <a:rPr lang="sr-Cyrl-CS" i="1" dirty="0" smtClean="0">
                <a:latin typeface="Book Antiqua" panose="02040602050305030304" pitchFamily="18" charset="0"/>
              </a:rPr>
              <a:t>инансија</a:t>
            </a:r>
            <a:r>
              <a:rPr lang="sr-Cyrl-CS" dirty="0" smtClean="0">
                <a:latin typeface="Book Antiqua" panose="02040602050305030304" pitchFamily="18" charset="0"/>
              </a:rPr>
              <a:t>),</a:t>
            </a:r>
          </a:p>
          <a:p>
            <a:pPr lvl="0" algn="just">
              <a:buClr>
                <a:srgbClr val="FF0000"/>
              </a:buClr>
            </a:pPr>
            <a:r>
              <a:rPr lang="sr-Cyrl-CS" dirty="0" smtClean="0">
                <a:latin typeface="Book Antiqua" panose="02040602050305030304" pitchFamily="18" charset="0"/>
              </a:rPr>
              <a:t> </a:t>
            </a:r>
            <a:r>
              <a:rPr lang="sr-Cyrl-CS" dirty="0" smtClean="0">
                <a:latin typeface="Book Antiqua" panose="02040602050305030304" pitchFamily="18" charset="0"/>
              </a:rPr>
              <a:t>2011</a:t>
            </a:r>
            <a:r>
              <a:rPr lang="en-US" dirty="0" smtClean="0">
                <a:latin typeface="Book Antiqua" panose="02040602050305030304" pitchFamily="18" charset="0"/>
              </a:rPr>
              <a:t>:</a:t>
            </a:r>
            <a:r>
              <a:rPr lang="sr-Cyrl-CS" dirty="0" smtClean="0">
                <a:latin typeface="Book Antiqua" panose="02040602050305030304" pitchFamily="18" charset="0"/>
              </a:rPr>
              <a:t> </a:t>
            </a:r>
            <a:r>
              <a:rPr lang="sr-Cyrl-CS" dirty="0" smtClean="0">
                <a:latin typeface="Book Antiqua" panose="02040602050305030304" pitchFamily="18" charset="0"/>
              </a:rPr>
              <a:t>Одређивање сразмерног дела улагања у основна средства за потребе пореског ослобођења из чл. 5а ЗПДПЛ (</a:t>
            </a:r>
            <a:r>
              <a:rPr lang="sr-Cyrl-CS" i="1" dirty="0" smtClean="0">
                <a:latin typeface="Book Antiqua" panose="02040602050305030304" pitchFamily="18" charset="0"/>
              </a:rPr>
              <a:t>не читај како је написано, већ по интенцији законодавца</a:t>
            </a:r>
            <a:r>
              <a:rPr lang="sr-Cyrl-CS" dirty="0" smtClean="0">
                <a:latin typeface="Book Antiqua" panose="02040602050305030304" pitchFamily="18" charset="0"/>
              </a:rPr>
              <a:t>),</a:t>
            </a:r>
          </a:p>
          <a:p>
            <a:pPr lvl="0" algn="just">
              <a:buClr>
                <a:srgbClr val="FF0000"/>
              </a:buClr>
            </a:pPr>
            <a:r>
              <a:rPr lang="sr-Cyrl-CS" dirty="0" smtClean="0">
                <a:latin typeface="Book Antiqua" panose="02040602050305030304" pitchFamily="18" charset="0"/>
              </a:rPr>
              <a:t>2012</a:t>
            </a:r>
            <a:r>
              <a:rPr lang="en-US" dirty="0" smtClean="0">
                <a:latin typeface="Book Antiqua" panose="02040602050305030304" pitchFamily="18" charset="0"/>
              </a:rPr>
              <a:t>:</a:t>
            </a:r>
            <a:r>
              <a:rPr lang="sr-Cyrl-CS" dirty="0" smtClean="0">
                <a:latin typeface="Book Antiqua" panose="02040602050305030304" pitchFamily="18" charset="0"/>
              </a:rPr>
              <a:t> </a:t>
            </a:r>
            <a:r>
              <a:rPr lang="sr-Cyrl-CS" dirty="0" smtClean="0">
                <a:latin typeface="Book Antiqua" panose="02040602050305030304" pitchFamily="18" charset="0"/>
              </a:rPr>
              <a:t>Опорезивање расподеле ликвидационог остатка нерезидентима (</a:t>
            </a:r>
            <a:r>
              <a:rPr lang="sr-Cyrl-CS" i="1" dirty="0" smtClean="0">
                <a:latin typeface="Book Antiqua" panose="02040602050305030304" pitchFamily="18" charset="0"/>
              </a:rPr>
              <a:t>увођење категорије прихода од капитала у ЗПДПЛ путем мишљења</a:t>
            </a:r>
            <a:r>
              <a:rPr lang="sr-Cyrl-CS" dirty="0" smtClean="0">
                <a:latin typeface="Book Antiqua" panose="02040602050305030304" pitchFamily="18" charset="0"/>
              </a:rPr>
              <a:t>),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989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781800" cy="1143000"/>
          </a:xfrm>
        </p:spPr>
        <p:txBody>
          <a:bodyPr>
            <a:normAutofit fontScale="90000"/>
          </a:bodyPr>
          <a:lstStyle/>
          <a:p>
            <a:r>
              <a:rPr lang="sr-Cyrl-CS" sz="4000" b="1" dirty="0" smtClean="0">
                <a:latin typeface="Book Antiqua" panose="02040602050305030304" pitchFamily="18" charset="0"/>
              </a:rPr>
              <a:t>КВАЛИТЕТ ПОРЕСКИХ ЗАКОНА</a:t>
            </a:r>
            <a:endParaRPr lang="en-US" sz="4000" b="1" dirty="0"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lvl="0" indent="0" algn="just">
              <a:buClr>
                <a:srgbClr val="FF0000"/>
              </a:buClr>
              <a:buNone/>
            </a:pPr>
            <a:r>
              <a:rPr lang="sr-Cyrl-CS" dirty="0" smtClean="0">
                <a:latin typeface="Book Antiqua" panose="02040602050305030304" pitchFamily="18" charset="0"/>
              </a:rPr>
              <a:t>2015</a:t>
            </a:r>
            <a:r>
              <a:rPr lang="en-US" dirty="0" smtClean="0">
                <a:latin typeface="Book Antiqua" panose="02040602050305030304" pitchFamily="18" charset="0"/>
              </a:rPr>
              <a:t>:</a:t>
            </a:r>
            <a:r>
              <a:rPr lang="sr-Cyrl-CS" dirty="0" smtClean="0">
                <a:latin typeface="Book Antiqua" panose="02040602050305030304" pitchFamily="18" charset="0"/>
              </a:rPr>
              <a:t> </a:t>
            </a:r>
            <a:r>
              <a:rPr lang="sr-Cyrl-CS" dirty="0" smtClean="0">
                <a:latin typeface="Book Antiqua" panose="02040602050305030304" pitchFamily="18" charset="0"/>
              </a:rPr>
              <a:t>Аутентично </a:t>
            </a:r>
            <a:r>
              <a:rPr lang="sr-Cyrl-CS" dirty="0">
                <a:latin typeface="Book Antiqua" panose="02040602050305030304" pitchFamily="18" charset="0"/>
              </a:rPr>
              <a:t>тумачење Народне скупштине Републике Србије одредаба чл. 27, 28, 40 и 71 </a:t>
            </a:r>
            <a:r>
              <a:rPr lang="sr-Cyrl-CS" b="1" u="sng" dirty="0">
                <a:latin typeface="Book Antiqua" panose="02040602050305030304" pitchFamily="18" charset="0"/>
              </a:rPr>
              <a:t>Закона о порезу на добит предузећа </a:t>
            </a:r>
            <a:r>
              <a:rPr lang="sr-Cyrl-CS" dirty="0">
                <a:latin typeface="Book Antiqua" panose="02040602050305030304" pitchFamily="18" charset="0"/>
              </a:rPr>
              <a:t>(„Службени гласник Републике Србије“, бр. 25</a:t>
            </a:r>
            <a:r>
              <a:rPr lang="en-US" dirty="0">
                <a:latin typeface="Book Antiqua" panose="02040602050305030304" pitchFamily="18" charset="0"/>
              </a:rPr>
              <a:t>/01, 80/02, 80/02 – </a:t>
            </a:r>
            <a:r>
              <a:rPr lang="sr-Cyrl-CS" dirty="0">
                <a:latin typeface="Book Antiqua" panose="02040602050305030304" pitchFamily="18" charset="0"/>
              </a:rPr>
              <a:t>др. закон, </a:t>
            </a:r>
            <a:r>
              <a:rPr lang="en-US" dirty="0">
                <a:latin typeface="Book Antiqua" panose="02040602050305030304" pitchFamily="18" charset="0"/>
              </a:rPr>
              <a:t>43/03, 84/04 </a:t>
            </a:r>
            <a:r>
              <a:rPr lang="sr-Cyrl-CS" dirty="0">
                <a:latin typeface="Book Antiqua" panose="02040602050305030304" pitchFamily="18" charset="0"/>
              </a:rPr>
              <a:t>и </a:t>
            </a:r>
            <a:r>
              <a:rPr lang="sr-Cyrl-CS" b="1" u="sng" dirty="0">
                <a:latin typeface="Book Antiqua" panose="02040602050305030304" pitchFamily="18" charset="0"/>
              </a:rPr>
              <a:t>18</a:t>
            </a:r>
            <a:r>
              <a:rPr lang="en-US" b="1" u="sng" dirty="0">
                <a:latin typeface="Book Antiqua" panose="02040602050305030304" pitchFamily="18" charset="0"/>
              </a:rPr>
              <a:t>/10</a:t>
            </a:r>
            <a:r>
              <a:rPr lang="en-US" dirty="0">
                <a:latin typeface="Book Antiqua" panose="02040602050305030304" pitchFamily="18" charset="0"/>
              </a:rPr>
              <a:t>) </a:t>
            </a:r>
            <a:r>
              <a:rPr lang="sr-Cyrl-CS" dirty="0">
                <a:latin typeface="Book Antiqua" panose="02040602050305030304" pitchFamily="18" charset="0"/>
              </a:rPr>
              <a:t>и члана 41, став 3 Закона о пореском поступку и пореској администрацији (</a:t>
            </a:r>
            <a:r>
              <a:rPr lang="sr-Latn-CS" dirty="0">
                <a:latin typeface="Book Antiqua" panose="02040602050305030304" pitchFamily="18" charset="0"/>
              </a:rPr>
              <a:t>„</a:t>
            </a:r>
            <a:r>
              <a:rPr lang="sr-Cyrl-CS" dirty="0">
                <a:latin typeface="Book Antiqua" panose="02040602050305030304" pitchFamily="18" charset="0"/>
              </a:rPr>
              <a:t>Службени гласник Републике Србије</a:t>
            </a:r>
            <a:r>
              <a:rPr lang="sr-Latn-CS" dirty="0">
                <a:latin typeface="Book Antiqua" panose="02040602050305030304" pitchFamily="18" charset="0"/>
              </a:rPr>
              <a:t>“</a:t>
            </a:r>
            <a:r>
              <a:rPr lang="sr-Cyrl-CS" dirty="0">
                <a:latin typeface="Book Antiqua" panose="02040602050305030304" pitchFamily="18" charset="0"/>
              </a:rPr>
              <a:t>, бр.</a:t>
            </a:r>
            <a:r>
              <a:rPr lang="en-US" dirty="0">
                <a:latin typeface="Book Antiqua" panose="02040602050305030304" pitchFamily="18" charset="0"/>
              </a:rPr>
              <a:t> 80/02, 84/02</a:t>
            </a:r>
            <a:r>
              <a:rPr lang="sr-Cyrl-CS" dirty="0">
                <a:latin typeface="Book Antiqua" panose="02040602050305030304" pitchFamily="18" charset="0"/>
              </a:rPr>
              <a:t> – исправка, </a:t>
            </a:r>
            <a:r>
              <a:rPr lang="en-US" dirty="0">
                <a:latin typeface="Book Antiqua" panose="02040602050305030304" pitchFamily="18" charset="0"/>
              </a:rPr>
              <a:t>23/03 – </a:t>
            </a:r>
            <a:r>
              <a:rPr lang="sr-Cyrl-CS" dirty="0">
                <a:latin typeface="Book Antiqua" panose="02040602050305030304" pitchFamily="18" charset="0"/>
              </a:rPr>
              <a:t>исправка, 70</a:t>
            </a:r>
            <a:r>
              <a:rPr lang="en-US" dirty="0">
                <a:latin typeface="Book Antiqua" panose="02040602050305030304" pitchFamily="18" charset="0"/>
              </a:rPr>
              <a:t>/03, 55/</a:t>
            </a:r>
            <a:r>
              <a:rPr lang="sr-Cyrl-CS" dirty="0">
                <a:latin typeface="Book Antiqua" panose="02040602050305030304" pitchFamily="18" charset="0"/>
              </a:rPr>
              <a:t>04, 61</a:t>
            </a:r>
            <a:r>
              <a:rPr lang="en-US" dirty="0">
                <a:latin typeface="Book Antiqua" panose="02040602050305030304" pitchFamily="18" charset="0"/>
              </a:rPr>
              <a:t>/</a:t>
            </a:r>
            <a:r>
              <a:rPr lang="sr-Cyrl-CS" dirty="0">
                <a:latin typeface="Book Antiqua" panose="02040602050305030304" pitchFamily="18" charset="0"/>
              </a:rPr>
              <a:t>05, 85</a:t>
            </a:r>
            <a:r>
              <a:rPr lang="en-US" dirty="0">
                <a:latin typeface="Book Antiqua" panose="02040602050305030304" pitchFamily="18" charset="0"/>
              </a:rPr>
              <a:t>/</a:t>
            </a:r>
            <a:r>
              <a:rPr lang="sr-Cyrl-CS" dirty="0">
                <a:latin typeface="Book Antiqua" panose="02040602050305030304" pitchFamily="18" charset="0"/>
              </a:rPr>
              <a:t>05 – др. закон, 62</a:t>
            </a:r>
            <a:r>
              <a:rPr lang="en-US" dirty="0">
                <a:latin typeface="Book Antiqua" panose="02040602050305030304" pitchFamily="18" charset="0"/>
              </a:rPr>
              <a:t>/</a:t>
            </a:r>
            <a:r>
              <a:rPr lang="sr-Cyrl-CS" dirty="0">
                <a:latin typeface="Book Antiqua" panose="02040602050305030304" pitchFamily="18" charset="0"/>
              </a:rPr>
              <a:t>06 – др. закон и 61</a:t>
            </a:r>
            <a:r>
              <a:rPr lang="en-US" dirty="0">
                <a:latin typeface="Book Antiqua" panose="02040602050305030304" pitchFamily="18" charset="0"/>
              </a:rPr>
              <a:t>/</a:t>
            </a:r>
            <a:r>
              <a:rPr lang="sr-Cyrl-CS" dirty="0">
                <a:latin typeface="Book Antiqua" panose="02040602050305030304" pitchFamily="18" charset="0"/>
              </a:rPr>
              <a:t>07</a:t>
            </a:r>
            <a:r>
              <a:rPr lang="sr-Cyrl-CS" dirty="0" smtClean="0">
                <a:latin typeface="Book Antiqua" panose="02040602050305030304" pitchFamily="18" charset="0"/>
              </a:rPr>
              <a:t>).</a:t>
            </a:r>
            <a:endParaRPr 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59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781800" cy="1143000"/>
          </a:xfrm>
        </p:spPr>
        <p:txBody>
          <a:bodyPr>
            <a:normAutofit fontScale="90000"/>
          </a:bodyPr>
          <a:lstStyle/>
          <a:p>
            <a:r>
              <a:rPr lang="sr-Cyrl-CS" sz="4000" b="1" dirty="0" smtClean="0">
                <a:latin typeface="Book Antiqua" panose="02040602050305030304" pitchFamily="18" charset="0"/>
              </a:rPr>
              <a:t>КВАЛИТЕТ ПОРЕСКИХ ЗАКОНА</a:t>
            </a:r>
            <a:endParaRPr lang="en-US" sz="4000" b="1" dirty="0"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sr-Cyrl-CS" sz="6400" dirty="0">
                <a:latin typeface="Book Antiqua" panose="02040602050305030304" pitchFamily="18" charset="0"/>
              </a:rPr>
              <a:t> </a:t>
            </a:r>
            <a:endParaRPr lang="sr-Cyrl-CS" sz="6400" dirty="0" smtClean="0">
              <a:latin typeface="Book Antiqua" panose="02040602050305030304" pitchFamily="18" charset="0"/>
            </a:endParaRPr>
          </a:p>
          <a:p>
            <a:pPr algn="just">
              <a:buClr>
                <a:srgbClr val="FF0000"/>
              </a:buClr>
            </a:pPr>
            <a:r>
              <a:rPr lang="sr-Cyrl-CS" sz="6400" b="1" dirty="0" smtClean="0">
                <a:latin typeface="Book Antiqua" panose="02040602050305030304" pitchFamily="18" charset="0"/>
              </a:rPr>
              <a:t>Десети пасус Аутентичног тумачења: </a:t>
            </a:r>
          </a:p>
          <a:p>
            <a:pPr marL="0" indent="0" algn="just">
              <a:buClr>
                <a:srgbClr val="FF0000"/>
              </a:buClr>
              <a:buNone/>
            </a:pPr>
            <a:endParaRPr lang="en-US" sz="6400" b="1" dirty="0">
              <a:latin typeface="Book Antiqua" panose="02040602050305030304" pitchFamily="18" charset="0"/>
            </a:endParaRPr>
          </a:p>
          <a:p>
            <a:pPr marL="0" indent="0" algn="just">
              <a:buNone/>
            </a:pPr>
            <a:r>
              <a:rPr lang="sr-Cyrl-CS" sz="6400" dirty="0">
                <a:latin typeface="Book Antiqua" panose="02040602050305030304" pitchFamily="18" charset="0"/>
              </a:rPr>
              <a:t>„</a:t>
            </a:r>
            <a:r>
              <a:rPr lang="sr-Latn-RS" sz="64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Порез</a:t>
            </a:r>
            <a:r>
              <a:rPr lang="sr-Latn-RS" sz="64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по</a:t>
            </a:r>
            <a:r>
              <a:rPr lang="sr-Latn-RS" sz="64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одбитку</a:t>
            </a:r>
            <a:r>
              <a:rPr lang="sr-Latn-RS" sz="64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на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приходе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из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b="1" u="sng" dirty="0" err="1">
                <a:solidFill>
                  <a:srgbClr val="002060"/>
                </a:solidFill>
                <a:latin typeface="Book Antiqua" panose="02040602050305030304" pitchFamily="18" charset="0"/>
              </a:rPr>
              <a:t>члана</a:t>
            </a:r>
            <a:r>
              <a:rPr lang="sr-Latn-RS" sz="6400" b="1" u="sng" dirty="0">
                <a:solidFill>
                  <a:srgbClr val="002060"/>
                </a:solidFill>
                <a:latin typeface="Book Antiqua" panose="02040602050305030304" pitchFamily="18" charset="0"/>
              </a:rPr>
              <a:t> </a:t>
            </a:r>
            <a:r>
              <a:rPr lang="sr-Latn-RS" sz="6400" b="1" u="sng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40</a:t>
            </a:r>
            <a:r>
              <a:rPr lang="sr-Cyrl-CS" sz="6400" b="1" u="sng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, </a:t>
            </a:r>
            <a:r>
              <a:rPr lang="sr-Latn-RS" sz="6400" b="1" u="sng" dirty="0" err="1" smtClean="0">
                <a:latin typeface="Book Antiqua" panose="02040602050305030304" pitchFamily="18" charset="0"/>
              </a:rPr>
              <a:t>ст</a:t>
            </a:r>
            <a:r>
              <a:rPr lang="sr-Latn-RS" sz="6400" b="1" u="sng" dirty="0">
                <a:latin typeface="Book Antiqua" panose="02040602050305030304" pitchFamily="18" charset="0"/>
              </a:rPr>
              <a:t>. 1, 2, </a:t>
            </a:r>
            <a:r>
              <a:rPr lang="sr-Latn-RS" sz="6400" b="1" u="sng" dirty="0">
                <a:solidFill>
                  <a:srgbClr val="FF0000"/>
                </a:solidFill>
                <a:latin typeface="Book Antiqua" panose="02040602050305030304" pitchFamily="18" charset="0"/>
              </a:rPr>
              <a:t>3. </a:t>
            </a:r>
            <a:r>
              <a:rPr lang="sr-Latn-RS" sz="6400" b="1" u="sng" dirty="0">
                <a:latin typeface="Book Antiqua" panose="02040602050305030304" pitchFamily="18" charset="0"/>
              </a:rPr>
              <a:t>и </a:t>
            </a:r>
            <a:r>
              <a:rPr lang="sr-Latn-RS" sz="6400" b="1" u="sng" dirty="0">
                <a:solidFill>
                  <a:srgbClr val="FF0000"/>
                </a:solidFill>
                <a:latin typeface="Book Antiqua" panose="02040602050305030304" pitchFamily="18" charset="0"/>
              </a:rPr>
              <a:t>12</a:t>
            </a:r>
            <a:r>
              <a:rPr lang="sr-Latn-RS" sz="6400" dirty="0">
                <a:solidFill>
                  <a:srgbClr val="FF0000"/>
                </a:solidFill>
                <a:latin typeface="Book Antiqua" panose="02040602050305030304" pitchFamily="18" charset="0"/>
              </a:rPr>
              <a:t>. </a:t>
            </a:r>
            <a:r>
              <a:rPr lang="sr-Latn-RS" sz="6400" dirty="0" err="1">
                <a:latin typeface="Book Antiqua" panose="02040602050305030304" pitchFamily="18" charset="0"/>
              </a:rPr>
              <a:t>Закона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за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сваког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обвезника</a:t>
            </a:r>
            <a:r>
              <a:rPr lang="sr-Latn-RS" sz="6400" dirty="0">
                <a:latin typeface="Book Antiqua" panose="02040602050305030304" pitchFamily="18" charset="0"/>
              </a:rPr>
              <a:t> и </a:t>
            </a:r>
            <a:r>
              <a:rPr lang="sr-Latn-RS" sz="6400" dirty="0" err="1">
                <a:latin typeface="Book Antiqua" panose="02040602050305030304" pitchFamily="18" charset="0"/>
              </a:rPr>
              <a:t>за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сваки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појединачно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остварени</a:t>
            </a:r>
            <a:r>
              <a:rPr lang="sr-Latn-RS" sz="6400" dirty="0">
                <a:latin typeface="Book Antiqua" panose="02040602050305030304" pitchFamily="18" charset="0"/>
              </a:rPr>
              <a:t>, </a:t>
            </a:r>
            <a:r>
              <a:rPr lang="sr-Latn-RS" sz="6400" dirty="0" err="1">
                <a:latin typeface="Book Antiqua" panose="02040602050305030304" pitchFamily="18" charset="0"/>
              </a:rPr>
              <a:t>односно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исплаћени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приход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исплатилац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обрачунава</a:t>
            </a:r>
            <a:r>
              <a:rPr lang="sr-Latn-RS" sz="6400" dirty="0">
                <a:latin typeface="Book Antiqua" panose="02040602050305030304" pitchFamily="18" charset="0"/>
              </a:rPr>
              <a:t>, </a:t>
            </a:r>
            <a:r>
              <a:rPr lang="sr-Latn-RS" sz="6400" dirty="0" err="1">
                <a:latin typeface="Book Antiqua" panose="02040602050305030304" pitchFamily="18" charset="0"/>
              </a:rPr>
              <a:t>обуставља</a:t>
            </a:r>
            <a:r>
              <a:rPr lang="sr-Latn-RS" sz="6400" dirty="0">
                <a:latin typeface="Book Antiqua" panose="02040602050305030304" pitchFamily="18" charset="0"/>
              </a:rPr>
              <a:t> и </a:t>
            </a:r>
            <a:r>
              <a:rPr lang="sr-Latn-RS" sz="6400" dirty="0" err="1">
                <a:latin typeface="Book Antiqua" panose="02040602050305030304" pitchFamily="18" charset="0"/>
              </a:rPr>
              <a:t>уплаћује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на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прописане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рачуне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на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дан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када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је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приход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остварен</a:t>
            </a:r>
            <a:r>
              <a:rPr lang="sr-Latn-RS" sz="6400" dirty="0">
                <a:latin typeface="Book Antiqua" panose="02040602050305030304" pitchFamily="18" charset="0"/>
              </a:rPr>
              <a:t>, </a:t>
            </a:r>
            <a:r>
              <a:rPr lang="sr-Latn-RS" sz="6400" dirty="0" err="1">
                <a:latin typeface="Book Antiqua" panose="02040602050305030304" pitchFamily="18" charset="0"/>
              </a:rPr>
              <a:t>односно</a:t>
            </a:r>
            <a:r>
              <a:rPr lang="sr-Latn-RS" sz="6400" dirty="0">
                <a:latin typeface="Book Antiqua" panose="02040602050305030304" pitchFamily="18" charset="0"/>
              </a:rPr>
              <a:t> </a:t>
            </a:r>
            <a:r>
              <a:rPr lang="sr-Latn-RS" sz="6400" dirty="0" err="1">
                <a:latin typeface="Book Antiqua" panose="02040602050305030304" pitchFamily="18" charset="0"/>
              </a:rPr>
              <a:t>исплаћен</a:t>
            </a:r>
            <a:r>
              <a:rPr lang="sr-Cyrl-CS" sz="6400" dirty="0">
                <a:latin typeface="Book Antiqua" panose="02040602050305030304" pitchFamily="18" charset="0"/>
              </a:rPr>
              <a:t>.“</a:t>
            </a:r>
            <a:endParaRPr lang="en-US" sz="6400" dirty="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sr-Cyrl-CS" sz="6400" dirty="0" smtClean="0">
              <a:latin typeface="Book Antiqua" panose="02040602050305030304" pitchFamily="18" charset="0"/>
            </a:endParaRPr>
          </a:p>
          <a:p>
            <a:pPr>
              <a:buClr>
                <a:srgbClr val="FF0000"/>
              </a:buClr>
            </a:pPr>
            <a:r>
              <a:rPr lang="sr-Cyrl-CS" sz="6400" b="1" dirty="0" smtClean="0">
                <a:latin typeface="Book Antiqua" panose="02040602050305030304" pitchFamily="18" charset="0"/>
              </a:rPr>
              <a:t>Аутентично </a:t>
            </a:r>
            <a:r>
              <a:rPr lang="sr-Cyrl-CS" sz="6400" b="1" dirty="0">
                <a:latin typeface="Book Antiqua" panose="02040602050305030304" pitchFamily="18" charset="0"/>
              </a:rPr>
              <a:t>тумачење дато у погледу одредаба чл. 27, 28, 40 и 71 Закона о порезу на добит правних лица („Службени гласник Републике Србије“, бр. 25</a:t>
            </a:r>
            <a:r>
              <a:rPr lang="en-US" sz="6400" b="1" dirty="0">
                <a:latin typeface="Book Antiqua" panose="02040602050305030304" pitchFamily="18" charset="0"/>
              </a:rPr>
              <a:t>/01, 80/02, 80/02 – </a:t>
            </a:r>
            <a:r>
              <a:rPr lang="sr-Cyrl-CS" sz="6400" b="1" dirty="0">
                <a:latin typeface="Book Antiqua" panose="02040602050305030304" pitchFamily="18" charset="0"/>
              </a:rPr>
              <a:t>др. закон, </a:t>
            </a:r>
            <a:r>
              <a:rPr lang="en-US" sz="6400" b="1" dirty="0">
                <a:latin typeface="Book Antiqua" panose="02040602050305030304" pitchFamily="18" charset="0"/>
              </a:rPr>
              <a:t>43/03, 84/04 </a:t>
            </a:r>
            <a:r>
              <a:rPr lang="sr-Cyrl-CS" sz="6400" b="1" dirty="0">
                <a:latin typeface="Book Antiqua" panose="02040602050305030304" pitchFamily="18" charset="0"/>
              </a:rPr>
              <a:t>и </a:t>
            </a:r>
            <a:r>
              <a:rPr lang="sr-Cyrl-CS" sz="6400" b="1" u="sng" dirty="0">
                <a:latin typeface="Book Antiqua" panose="02040602050305030304" pitchFamily="18" charset="0"/>
              </a:rPr>
              <a:t>18</a:t>
            </a:r>
            <a:r>
              <a:rPr lang="en-US" sz="6400" b="1" u="sng" dirty="0">
                <a:latin typeface="Book Antiqua" panose="02040602050305030304" pitchFamily="18" charset="0"/>
              </a:rPr>
              <a:t>/10</a:t>
            </a:r>
            <a:r>
              <a:rPr lang="en-US" sz="6400" b="1" dirty="0" smtClean="0">
                <a:latin typeface="Book Antiqua" panose="02040602050305030304" pitchFamily="18" charset="0"/>
              </a:rPr>
              <a:t>)</a:t>
            </a:r>
            <a:r>
              <a:rPr lang="sr-Cyrl-CS" sz="6400" b="1" dirty="0" smtClean="0">
                <a:latin typeface="Book Antiqua" panose="02040602050305030304" pitchFamily="18" charset="0"/>
              </a:rPr>
              <a:t>.</a:t>
            </a:r>
          </a:p>
          <a:p>
            <a:pPr>
              <a:buClr>
                <a:srgbClr val="FF0000"/>
              </a:buClr>
            </a:pPr>
            <a:r>
              <a:rPr lang="sr-Cyrl-CS" sz="6400" b="1" dirty="0" smtClean="0">
                <a:latin typeface="Book Antiqua" panose="02040602050305030304" pitchFamily="18" charset="0"/>
              </a:rPr>
              <a:t>Чл. 40 Закона о </a:t>
            </a:r>
            <a:r>
              <a:rPr lang="sr-Cyrl-CS" sz="6400" b="1" dirty="0" err="1" smtClean="0">
                <a:latin typeface="Book Antiqua" panose="02040602050305030304" pitchFamily="18" charset="0"/>
              </a:rPr>
              <a:t>поерзу</a:t>
            </a:r>
            <a:r>
              <a:rPr lang="sr-Cyrl-CS" sz="6400" b="1" dirty="0" smtClean="0">
                <a:latin typeface="Book Antiqua" panose="02040602050305030304" pitchFamily="18" charset="0"/>
              </a:rPr>
              <a:t> на добит правних </a:t>
            </a:r>
            <a:r>
              <a:rPr lang="sr-Cyrl-CS" sz="6400" b="1" dirty="0">
                <a:latin typeface="Book Antiqua" panose="02040602050305030304" pitchFamily="18" charset="0"/>
              </a:rPr>
              <a:t>лица („Службени гласник Републике Србије“, бр. 25</a:t>
            </a:r>
            <a:r>
              <a:rPr lang="en-US" sz="6400" b="1" dirty="0">
                <a:latin typeface="Book Antiqua" panose="02040602050305030304" pitchFamily="18" charset="0"/>
              </a:rPr>
              <a:t>/01, 80/02, 80/02 – </a:t>
            </a:r>
            <a:r>
              <a:rPr lang="sr-Cyrl-CS" sz="6400" b="1" dirty="0">
                <a:latin typeface="Book Antiqua" panose="02040602050305030304" pitchFamily="18" charset="0"/>
              </a:rPr>
              <a:t>др. закон, </a:t>
            </a:r>
            <a:r>
              <a:rPr lang="en-US" sz="6400" b="1" dirty="0">
                <a:latin typeface="Book Antiqua" panose="02040602050305030304" pitchFamily="18" charset="0"/>
              </a:rPr>
              <a:t>43/03, 84/04 </a:t>
            </a:r>
            <a:r>
              <a:rPr lang="sr-Cyrl-CS" sz="6400" b="1" dirty="0">
                <a:latin typeface="Book Antiqua" panose="02040602050305030304" pitchFamily="18" charset="0"/>
              </a:rPr>
              <a:t>и </a:t>
            </a:r>
            <a:r>
              <a:rPr lang="sr-Cyrl-CS" sz="6400" b="1" u="sng" dirty="0">
                <a:latin typeface="Book Antiqua" panose="02040602050305030304" pitchFamily="18" charset="0"/>
              </a:rPr>
              <a:t>18</a:t>
            </a:r>
            <a:r>
              <a:rPr lang="en-US" sz="6400" b="1" u="sng" dirty="0" smtClean="0">
                <a:latin typeface="Book Antiqua" panose="02040602050305030304" pitchFamily="18" charset="0"/>
              </a:rPr>
              <a:t>/10</a:t>
            </a:r>
            <a:r>
              <a:rPr lang="en-US" sz="6400" b="1" dirty="0" smtClean="0">
                <a:latin typeface="Book Antiqua" panose="02040602050305030304" pitchFamily="18" charset="0"/>
              </a:rPr>
              <a:t>)</a:t>
            </a:r>
            <a:r>
              <a:rPr lang="sr-Cyrl-CS" sz="6400" b="1" dirty="0" smtClean="0">
                <a:latin typeface="Book Antiqua" panose="02040602050305030304" pitchFamily="18" charset="0"/>
              </a:rPr>
              <a:t>:</a:t>
            </a:r>
          </a:p>
          <a:p>
            <a:pPr marL="0" indent="0">
              <a:buNone/>
            </a:pPr>
            <a:r>
              <a:rPr lang="en-US" sz="6400" dirty="0">
                <a:latin typeface="Book Antiqua" panose="02040602050305030304" pitchFamily="18" charset="0"/>
              </a:rPr>
              <a:t>(1) </a:t>
            </a:r>
            <a:r>
              <a:rPr lang="en-US" sz="6400" dirty="0" err="1">
                <a:latin typeface="Book Antiqua" panose="02040602050305030304" pitchFamily="18" charset="0"/>
              </a:rPr>
              <a:t>На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приходе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које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оствари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нерезидентни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обвезник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од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резидентног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 smtClean="0">
                <a:latin typeface="Book Antiqua" panose="02040602050305030304" pitchFamily="18" charset="0"/>
              </a:rPr>
              <a:t>обвезника</a:t>
            </a:r>
            <a:r>
              <a:rPr lang="sr-Cyrl-CS" sz="6400" dirty="0" smtClean="0">
                <a:latin typeface="Book Antiqua" panose="02040602050305030304" pitchFamily="18" charset="0"/>
              </a:rPr>
              <a:t>..</a:t>
            </a:r>
            <a:r>
              <a:rPr lang="en-US" sz="6400" dirty="0" smtClean="0">
                <a:latin typeface="Book Antiqua" panose="02040602050305030304" pitchFamily="18" charset="0"/>
              </a:rPr>
              <a:t>. </a:t>
            </a:r>
            <a:endParaRPr lang="en-US" sz="6400" dirty="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sz="6400" dirty="0">
                <a:latin typeface="Book Antiqua" panose="02040602050305030304" pitchFamily="18" charset="0"/>
              </a:rPr>
              <a:t>(2) </a:t>
            </a:r>
            <a:r>
              <a:rPr lang="en-US" sz="6400" dirty="0" err="1">
                <a:latin typeface="Book Antiqua" panose="02040602050305030304" pitchFamily="18" charset="0"/>
              </a:rPr>
              <a:t>Порез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по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одбитку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из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става</a:t>
            </a:r>
            <a:r>
              <a:rPr lang="en-US" sz="6400" dirty="0">
                <a:latin typeface="Book Antiqua" panose="02040602050305030304" pitchFamily="18" charset="0"/>
              </a:rPr>
              <a:t> 1. </a:t>
            </a:r>
            <a:r>
              <a:rPr lang="en-US" sz="6400" dirty="0" err="1">
                <a:latin typeface="Book Antiqua" panose="02040602050305030304" pitchFamily="18" charset="0"/>
              </a:rPr>
              <a:t>овог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 smtClean="0">
                <a:latin typeface="Book Antiqua" panose="02040602050305030304" pitchFamily="18" charset="0"/>
              </a:rPr>
              <a:t>члана</a:t>
            </a:r>
            <a:r>
              <a:rPr lang="sr-Cyrl-CS" sz="6400" dirty="0" smtClean="0">
                <a:latin typeface="Book Antiqua" panose="02040602050305030304" pitchFamily="18" charset="0"/>
              </a:rPr>
              <a:t>..</a:t>
            </a:r>
            <a:r>
              <a:rPr lang="en-US" sz="6400" dirty="0" smtClean="0">
                <a:latin typeface="Book Antiqua" panose="02040602050305030304" pitchFamily="18" charset="0"/>
              </a:rPr>
              <a:t>. </a:t>
            </a:r>
            <a:endParaRPr lang="en-US" sz="6400" dirty="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sz="6400" dirty="0">
                <a:solidFill>
                  <a:srgbClr val="FF0000"/>
                </a:solidFill>
                <a:latin typeface="Book Antiqua" panose="02040602050305030304" pitchFamily="18" charset="0"/>
              </a:rPr>
              <a:t>(3) </a:t>
            </a:r>
            <a:r>
              <a:rPr lang="en-US" sz="64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На</a:t>
            </a:r>
            <a:r>
              <a:rPr lang="en-US" sz="64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приходе</a:t>
            </a:r>
            <a:r>
              <a:rPr lang="en-US" sz="64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које</a:t>
            </a:r>
            <a:r>
              <a:rPr lang="en-US" sz="64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оствари</a:t>
            </a:r>
            <a:r>
              <a:rPr lang="en-US" sz="64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нерезидентни</a:t>
            </a:r>
            <a:r>
              <a:rPr lang="en-US" sz="64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обвезник</a:t>
            </a:r>
            <a:r>
              <a:rPr lang="en-US" sz="64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од</a:t>
            </a:r>
            <a:r>
              <a:rPr lang="en-US" sz="64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резидентног</a:t>
            </a:r>
            <a:r>
              <a:rPr lang="en-US" sz="64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6400" dirty="0" err="1" smtClean="0">
                <a:solidFill>
                  <a:srgbClr val="FF0000"/>
                </a:solidFill>
                <a:latin typeface="Book Antiqua" panose="02040602050305030304" pitchFamily="18" charset="0"/>
              </a:rPr>
              <a:t>обвезника</a:t>
            </a:r>
            <a:r>
              <a:rPr lang="sr-Cyrl-CS" sz="6400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..</a:t>
            </a:r>
            <a:r>
              <a:rPr lang="en-US" sz="6400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.</a:t>
            </a:r>
            <a:r>
              <a:rPr lang="en-US" sz="6400" dirty="0" smtClean="0">
                <a:latin typeface="Book Antiqua" panose="02040602050305030304" pitchFamily="18" charset="0"/>
              </a:rPr>
              <a:t> </a:t>
            </a:r>
            <a:endParaRPr lang="en-US" sz="6400" dirty="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sz="6400" dirty="0">
                <a:latin typeface="Book Antiqua" panose="02040602050305030304" pitchFamily="18" charset="0"/>
              </a:rPr>
              <a:t>(4) </a:t>
            </a:r>
            <a:r>
              <a:rPr lang="en-US" sz="6400" dirty="0" err="1">
                <a:latin typeface="Book Antiqua" panose="02040602050305030304" pitchFamily="18" charset="0"/>
              </a:rPr>
              <a:t>Нерезидентни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обвезник</a:t>
            </a:r>
            <a:r>
              <a:rPr lang="en-US" sz="6400" dirty="0">
                <a:latin typeface="Book Antiqua" panose="02040602050305030304" pitchFamily="18" charset="0"/>
              </a:rPr>
              <a:t> - </a:t>
            </a:r>
            <a:r>
              <a:rPr lang="en-US" sz="6400" dirty="0" err="1">
                <a:latin typeface="Book Antiqua" panose="02040602050305030304" pitchFamily="18" charset="0"/>
              </a:rPr>
              <a:t>прималац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прихода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дужан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је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 smtClean="0">
                <a:latin typeface="Book Antiqua" panose="02040602050305030304" pitchFamily="18" charset="0"/>
              </a:rPr>
              <a:t>да</a:t>
            </a:r>
            <a:r>
              <a:rPr lang="sr-Cyrl-CS" sz="6400" dirty="0" smtClean="0">
                <a:latin typeface="Book Antiqua" panose="02040602050305030304" pitchFamily="18" charset="0"/>
              </a:rPr>
              <a:t>…</a:t>
            </a:r>
            <a:r>
              <a:rPr lang="en-US" sz="6400" dirty="0" smtClean="0">
                <a:latin typeface="Book Antiqua" panose="02040602050305030304" pitchFamily="18" charset="0"/>
              </a:rPr>
              <a:t> </a:t>
            </a:r>
            <a:endParaRPr lang="sr-Cyrl-CS" sz="6400" dirty="0" smtClean="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sz="6400" dirty="0" smtClean="0">
                <a:latin typeface="Book Antiqua" panose="02040602050305030304" pitchFamily="18" charset="0"/>
              </a:rPr>
              <a:t>(</a:t>
            </a:r>
            <a:r>
              <a:rPr lang="en-US" sz="6400" dirty="0">
                <a:latin typeface="Book Antiqua" panose="02040602050305030304" pitchFamily="18" charset="0"/>
              </a:rPr>
              <a:t>5) </a:t>
            </a:r>
            <a:r>
              <a:rPr lang="en-US" sz="6400" dirty="0" err="1">
                <a:latin typeface="Book Antiqua" panose="02040602050305030304" pitchFamily="18" charset="0"/>
              </a:rPr>
              <a:t>Садржај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пореске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 smtClean="0">
                <a:latin typeface="Book Antiqua" panose="02040602050305030304" pitchFamily="18" charset="0"/>
              </a:rPr>
              <a:t>пријаве</a:t>
            </a:r>
            <a:r>
              <a:rPr lang="sr-Cyrl-CS" sz="6400" dirty="0" smtClean="0">
                <a:latin typeface="Book Antiqua" panose="02040602050305030304" pitchFamily="18" charset="0"/>
              </a:rPr>
              <a:t>…</a:t>
            </a:r>
          </a:p>
          <a:p>
            <a:pPr marL="0" indent="0">
              <a:buNone/>
            </a:pPr>
            <a:r>
              <a:rPr lang="en-US" sz="6400" dirty="0" smtClean="0">
                <a:latin typeface="Book Antiqua" panose="02040602050305030304" pitchFamily="18" charset="0"/>
              </a:rPr>
              <a:t>(6</a:t>
            </a:r>
            <a:r>
              <a:rPr lang="en-US" sz="6400" dirty="0">
                <a:latin typeface="Book Antiqua" panose="02040602050305030304" pitchFamily="18" charset="0"/>
              </a:rPr>
              <a:t>) </a:t>
            </a:r>
            <a:r>
              <a:rPr lang="en-US" sz="6400" dirty="0" err="1">
                <a:latin typeface="Book Antiqua" panose="02040602050305030304" pitchFamily="18" charset="0"/>
              </a:rPr>
              <a:t>Порез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по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одбитку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из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ст</a:t>
            </a:r>
            <a:r>
              <a:rPr lang="en-US" sz="6400" dirty="0">
                <a:latin typeface="Book Antiqua" panose="02040602050305030304" pitchFamily="18" charset="0"/>
              </a:rPr>
              <a:t>. 1. и 2. </a:t>
            </a:r>
            <a:r>
              <a:rPr lang="en-US" sz="6400" dirty="0" err="1">
                <a:latin typeface="Book Antiqua" panose="02040602050305030304" pitchFamily="18" charset="0"/>
              </a:rPr>
              <a:t>овог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члана</a:t>
            </a:r>
            <a:r>
              <a:rPr lang="en-US" sz="6400" dirty="0">
                <a:latin typeface="Book Antiqua" panose="02040602050305030304" pitchFamily="18" charset="0"/>
              </a:rPr>
              <a:t> и </a:t>
            </a:r>
            <a:r>
              <a:rPr lang="en-US" sz="6400" dirty="0" err="1">
                <a:latin typeface="Book Antiqua" panose="02040602050305030304" pitchFamily="18" charset="0"/>
              </a:rPr>
              <a:t>порез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по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решењу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из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>
                <a:latin typeface="Book Antiqua" panose="02040602050305030304" pitchFamily="18" charset="0"/>
              </a:rPr>
              <a:t>става</a:t>
            </a:r>
            <a:r>
              <a:rPr lang="en-US" sz="6400" dirty="0">
                <a:latin typeface="Book Antiqua" panose="02040602050305030304" pitchFamily="18" charset="0"/>
              </a:rPr>
              <a:t> 3. </a:t>
            </a:r>
            <a:r>
              <a:rPr lang="en-US" sz="6400" dirty="0" err="1">
                <a:latin typeface="Book Antiqua" panose="02040602050305030304" pitchFamily="18" charset="0"/>
              </a:rPr>
              <a:t>овог</a:t>
            </a:r>
            <a:r>
              <a:rPr lang="en-US" sz="6400" dirty="0">
                <a:latin typeface="Book Antiqua" panose="02040602050305030304" pitchFamily="18" charset="0"/>
              </a:rPr>
              <a:t> </a:t>
            </a:r>
            <a:r>
              <a:rPr lang="en-US" sz="6400" dirty="0" err="1" smtClean="0">
                <a:latin typeface="Book Antiqua" panose="02040602050305030304" pitchFamily="18" charset="0"/>
              </a:rPr>
              <a:t>члана</a:t>
            </a:r>
            <a:r>
              <a:rPr lang="sr-Cyrl-CS" sz="6400" dirty="0" smtClean="0">
                <a:latin typeface="Book Antiqua" panose="02040602050305030304" pitchFamily="18" charset="0"/>
              </a:rPr>
              <a:t>…</a:t>
            </a:r>
            <a:endParaRPr lang="sr-Cyrl-CS" sz="6400" b="1" dirty="0">
              <a:latin typeface="Book Antiqua" panose="02040602050305030304" pitchFamily="18" charset="0"/>
            </a:endParaRPr>
          </a:p>
          <a:p>
            <a:endParaRPr 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227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781800" cy="1143000"/>
          </a:xfrm>
        </p:spPr>
        <p:txBody>
          <a:bodyPr>
            <a:normAutofit fontScale="90000"/>
          </a:bodyPr>
          <a:lstStyle/>
          <a:p>
            <a:r>
              <a:rPr lang="sr-Cyrl-CS" sz="4000" b="1" dirty="0" smtClean="0">
                <a:latin typeface="Book Antiqua" panose="02040602050305030304" pitchFamily="18" charset="0"/>
              </a:rPr>
              <a:t>КВАЛИТЕТ ПОРЕСКИХ ЗАКОНА</a:t>
            </a:r>
            <a:endParaRPr lang="en-US" sz="4000" b="1" dirty="0"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buNone/>
            </a:pPr>
            <a:r>
              <a:rPr lang="sr-Cyrl-CS" sz="6400" dirty="0">
                <a:latin typeface="Book Antiqua" panose="02040602050305030304" pitchFamily="18" charset="0"/>
              </a:rPr>
              <a:t> </a:t>
            </a:r>
            <a:endParaRPr lang="sr-Cyrl-CS" sz="6400" dirty="0" smtClean="0">
              <a:latin typeface="Book Antiqua" panose="02040602050305030304" pitchFamily="18" charset="0"/>
            </a:endParaRPr>
          </a:p>
          <a:p>
            <a:pPr algn="just">
              <a:buClr>
                <a:srgbClr val="FF0000"/>
              </a:buClr>
            </a:pPr>
            <a:r>
              <a:rPr lang="sr-Cyrl-CS" sz="6400" b="1" dirty="0" smtClean="0">
                <a:latin typeface="Book Antiqua" panose="02040602050305030304" pitchFamily="18" charset="0"/>
              </a:rPr>
              <a:t>Последњи пасус Аутентичног тумачења:</a:t>
            </a:r>
          </a:p>
          <a:p>
            <a:pPr marL="0" indent="0" algn="just">
              <a:buClr>
                <a:srgbClr val="FF0000"/>
              </a:buClr>
              <a:buNone/>
            </a:pPr>
            <a:endParaRPr lang="sr-Cyrl-CS" sz="6400" b="1" dirty="0" smtClean="0">
              <a:latin typeface="Book Antiqua" panose="02040602050305030304" pitchFamily="18" charset="0"/>
            </a:endParaRPr>
          </a:p>
          <a:p>
            <a:pPr marL="0" indent="0" algn="just">
              <a:buClr>
                <a:srgbClr val="FF0000"/>
              </a:buClr>
              <a:buNone/>
            </a:pPr>
            <a:r>
              <a:rPr lang="sr-Cyrl-CS" sz="6600" dirty="0">
                <a:latin typeface="Book Antiqua" panose="02040602050305030304" pitchFamily="18" charset="0"/>
              </a:rPr>
              <a:t>„</a:t>
            </a:r>
            <a:r>
              <a:rPr lang="sr-Latn-RS" sz="66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Обвезник</a:t>
            </a:r>
            <a:r>
              <a:rPr lang="sr-Latn-RS" sz="66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пореза</a:t>
            </a:r>
            <a:r>
              <a:rPr lang="sr-Latn-RS" sz="66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по</a:t>
            </a:r>
            <a:r>
              <a:rPr lang="sr-Latn-RS" sz="66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одбитку</a:t>
            </a:r>
            <a:r>
              <a:rPr lang="sr-Latn-RS" sz="66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Latn-RS" sz="6600" dirty="0">
                <a:latin typeface="Book Antiqua" panose="02040602050305030304" pitchFamily="18" charset="0"/>
              </a:rPr>
              <a:t>у </a:t>
            </a:r>
            <a:r>
              <a:rPr lang="sr-Latn-RS" sz="6600" dirty="0" err="1">
                <a:latin typeface="Book Antiqua" panose="02040602050305030304" pitchFamily="18" charset="0"/>
              </a:rPr>
              <a:t>складу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са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чланом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40</a:t>
            </a:r>
            <a:r>
              <a:rPr lang="sr-Cyrl-CS" sz="6600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, </a:t>
            </a:r>
            <a:r>
              <a:rPr lang="sr-Latn-RS" sz="6600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став</a:t>
            </a:r>
            <a:r>
              <a:rPr lang="sr-Latn-RS" sz="6600" dirty="0">
                <a:solidFill>
                  <a:srgbClr val="FF0000"/>
                </a:solidFill>
                <a:latin typeface="Book Antiqua" panose="02040602050305030304" pitchFamily="18" charset="0"/>
              </a:rPr>
              <a:t> 1. </a:t>
            </a:r>
            <a:r>
              <a:rPr lang="sr-Latn-RS" sz="6600" dirty="0" err="1">
                <a:latin typeface="Book Antiqua" panose="02040602050305030304" pitchFamily="18" charset="0"/>
              </a:rPr>
              <a:t>Закона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је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нерезидентно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правно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лице</a:t>
            </a:r>
            <a:r>
              <a:rPr lang="sr-Latn-RS" sz="6600" dirty="0">
                <a:latin typeface="Book Antiqua" panose="02040602050305030304" pitchFamily="18" charset="0"/>
              </a:rPr>
              <a:t>, а у </a:t>
            </a:r>
            <a:r>
              <a:rPr lang="sr-Latn-RS" sz="6600" dirty="0" err="1">
                <a:latin typeface="Book Antiqua" panose="02040602050305030304" pitchFamily="18" charset="0"/>
              </a:rPr>
              <a:t>смислу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одредбе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члана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smtClean="0">
                <a:latin typeface="Book Antiqua" panose="02040602050305030304" pitchFamily="18" charset="0"/>
              </a:rPr>
              <a:t>71</a:t>
            </a:r>
            <a:r>
              <a:rPr lang="sr-Cyrl-CS" sz="6600" dirty="0" smtClean="0">
                <a:latin typeface="Book Antiqua" panose="02040602050305030304" pitchFamily="18" charset="0"/>
              </a:rPr>
              <a:t>,</a:t>
            </a:r>
            <a:r>
              <a:rPr lang="sr-Latn-RS" sz="6600" dirty="0" smtClean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став</a:t>
            </a:r>
            <a:r>
              <a:rPr lang="sr-Latn-RS" sz="6600" dirty="0">
                <a:latin typeface="Book Antiqua" panose="02040602050305030304" pitchFamily="18" charset="0"/>
              </a:rPr>
              <a:t> 1. </a:t>
            </a:r>
            <a:r>
              <a:rPr lang="sr-Latn-RS" sz="6600" dirty="0" err="1">
                <a:latin typeface="Book Antiqua" panose="02040602050305030304" pitchFamily="18" charset="0"/>
              </a:rPr>
              <a:t>Закона</a:t>
            </a:r>
            <a:r>
              <a:rPr lang="sr-Latn-RS" sz="6600" dirty="0">
                <a:latin typeface="Book Antiqua" panose="02040602050305030304" pitchFamily="18" charset="0"/>
              </a:rPr>
              <a:t>, </a:t>
            </a:r>
            <a:r>
              <a:rPr lang="sr-Latn-RS" sz="6600" dirty="0" err="1">
                <a:latin typeface="Book Antiqua" panose="02040602050305030304" pitchFamily="18" charset="0"/>
              </a:rPr>
              <a:t>резидентно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правно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лице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је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дужно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да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обрачуна</a:t>
            </a:r>
            <a:r>
              <a:rPr lang="sr-Latn-RS" sz="6600" dirty="0">
                <a:latin typeface="Book Antiqua" panose="02040602050305030304" pitchFamily="18" charset="0"/>
              </a:rPr>
              <a:t> и </a:t>
            </a:r>
            <a:r>
              <a:rPr lang="sr-Latn-RS" sz="6600" dirty="0" err="1">
                <a:latin typeface="Book Antiqua" panose="02040602050305030304" pitchFamily="18" charset="0"/>
              </a:rPr>
              <a:t>плати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предметни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порез</a:t>
            </a:r>
            <a:r>
              <a:rPr lang="sr-Latn-RS" sz="6600" dirty="0">
                <a:latin typeface="Book Antiqua" panose="02040602050305030304" pitchFamily="18" charset="0"/>
              </a:rPr>
              <a:t> (у </a:t>
            </a:r>
            <a:r>
              <a:rPr lang="sr-Latn-RS" sz="6600" dirty="0" err="1">
                <a:latin typeface="Book Antiqua" panose="02040602050305030304" pitchFamily="18" charset="0"/>
              </a:rPr>
              <a:t>име</a:t>
            </a:r>
            <a:r>
              <a:rPr lang="sr-Latn-RS" sz="6600" dirty="0">
                <a:latin typeface="Book Antiqua" panose="02040602050305030304" pitchFamily="18" charset="0"/>
              </a:rPr>
              <a:t> и </a:t>
            </a:r>
            <a:r>
              <a:rPr lang="sr-Latn-RS" sz="6600" dirty="0" err="1">
                <a:latin typeface="Book Antiqua" panose="02040602050305030304" pitchFamily="18" charset="0"/>
              </a:rPr>
              <a:t>за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рачун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нерезидентног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обвезника</a:t>
            </a:r>
            <a:r>
              <a:rPr lang="sr-Latn-RS" sz="6600" dirty="0">
                <a:latin typeface="Book Antiqua" panose="02040602050305030304" pitchFamily="18" charset="0"/>
              </a:rPr>
              <a:t>) </a:t>
            </a:r>
            <a:r>
              <a:rPr lang="sr-Latn-RS" sz="6600" dirty="0" err="1">
                <a:latin typeface="Book Antiqua" panose="02040602050305030304" pitchFamily="18" charset="0"/>
              </a:rPr>
              <a:t>по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стопи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од</a:t>
            </a:r>
            <a:r>
              <a:rPr lang="sr-Latn-RS" sz="6600" dirty="0">
                <a:latin typeface="Book Antiqua" panose="02040602050305030304" pitchFamily="18" charset="0"/>
              </a:rPr>
              <a:t> 20%, </a:t>
            </a:r>
            <a:r>
              <a:rPr lang="sr-Latn-RS" sz="6600" dirty="0" err="1">
                <a:latin typeface="Book Antiqua" panose="02040602050305030304" pitchFamily="18" charset="0"/>
              </a:rPr>
              <a:t>уколико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међународним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уговором</a:t>
            </a:r>
            <a:r>
              <a:rPr lang="sr-Latn-RS" sz="6600" dirty="0">
                <a:latin typeface="Book Antiqua" panose="02040602050305030304" pitchFamily="18" charset="0"/>
              </a:rPr>
              <a:t> о </a:t>
            </a:r>
            <a:r>
              <a:rPr lang="sr-Latn-RS" sz="6600" dirty="0" err="1">
                <a:latin typeface="Book Antiqua" panose="02040602050305030304" pitchFamily="18" charset="0"/>
              </a:rPr>
              <a:t>избегавању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двоструког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опорезивања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није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друкчије</a:t>
            </a:r>
            <a:r>
              <a:rPr lang="sr-Latn-RS" sz="6600" dirty="0">
                <a:latin typeface="Book Antiqua" panose="02040602050305030304" pitchFamily="18" charset="0"/>
              </a:rPr>
              <a:t> </a:t>
            </a:r>
            <a:r>
              <a:rPr lang="sr-Latn-RS" sz="6600" dirty="0" err="1">
                <a:latin typeface="Book Antiqua" panose="02040602050305030304" pitchFamily="18" charset="0"/>
              </a:rPr>
              <a:t>уређено</a:t>
            </a:r>
            <a:r>
              <a:rPr lang="sr-Latn-RS" sz="6600" dirty="0">
                <a:latin typeface="Book Antiqua" panose="02040602050305030304" pitchFamily="18" charset="0"/>
              </a:rPr>
              <a:t> (</a:t>
            </a:r>
            <a:r>
              <a:rPr lang="sr-Latn-RS" sz="6600" b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страно</a:t>
            </a:r>
            <a:r>
              <a:rPr lang="sr-Latn-RS" sz="6600" b="1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Latn-RS" sz="6600" b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нерезидентно</a:t>
            </a:r>
            <a:r>
              <a:rPr lang="sr-Latn-RS" sz="6600" b="1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Latn-RS" sz="6600" b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правно</a:t>
            </a:r>
            <a:r>
              <a:rPr lang="sr-Latn-RS" sz="6600" b="1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Latn-RS" sz="6600" b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лице</a:t>
            </a:r>
            <a:r>
              <a:rPr lang="sr-Latn-RS" sz="6600" b="1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Latn-RS" sz="6600" b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је</a:t>
            </a:r>
            <a:r>
              <a:rPr lang="sr-Latn-RS" sz="6600" b="1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Latn-RS" sz="6600" b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регистровано</a:t>
            </a:r>
            <a:r>
              <a:rPr lang="sr-Latn-RS" sz="6600" b="1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Latn-RS" sz="6600" b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као</a:t>
            </a:r>
            <a:r>
              <a:rPr lang="sr-Latn-RS" sz="6600" b="1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Latn-RS" sz="6600" b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приватно</a:t>
            </a:r>
            <a:r>
              <a:rPr lang="sr-Latn-RS" sz="6600" b="1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Latn-RS" sz="6600" b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предузеће</a:t>
            </a:r>
            <a:r>
              <a:rPr lang="sr-Latn-RS" sz="6600" b="1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Latn-RS" sz="6600" b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са</a:t>
            </a:r>
            <a:r>
              <a:rPr lang="sr-Latn-RS" sz="6600" b="1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Latn-RS" sz="6600" b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ограниченом</a:t>
            </a:r>
            <a:r>
              <a:rPr lang="sr-Latn-RS" sz="6600" b="1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Latn-RS" sz="6600" b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одговорношћу</a:t>
            </a:r>
            <a:r>
              <a:rPr lang="sr-Latn-RS" sz="6600" b="1" dirty="0">
                <a:solidFill>
                  <a:srgbClr val="FF0000"/>
                </a:solidFill>
                <a:latin typeface="Book Antiqua" panose="02040602050305030304" pitchFamily="18" charset="0"/>
              </a:rPr>
              <a:t> у </a:t>
            </a:r>
            <a:r>
              <a:rPr lang="sr-Latn-RS" sz="6600" b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Холандским</a:t>
            </a:r>
            <a:r>
              <a:rPr lang="sr-Latn-RS" sz="6600" b="1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sr-Latn-RS" sz="6600" b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Антилима</a:t>
            </a:r>
            <a:r>
              <a:rPr lang="sr-Latn-RS" sz="6600" dirty="0">
                <a:latin typeface="Book Antiqua" panose="02040602050305030304" pitchFamily="18" charset="0"/>
              </a:rPr>
              <a:t>).</a:t>
            </a:r>
            <a:r>
              <a:rPr lang="sr-Cyrl-CS" sz="6600" dirty="0" smtClean="0">
                <a:latin typeface="Book Antiqua" panose="02040602050305030304" pitchFamily="18" charset="0"/>
              </a:rPr>
              <a:t>“</a:t>
            </a:r>
            <a:endParaRPr lang="en-US" sz="6400" b="1" dirty="0">
              <a:latin typeface="Book Antiqua" panose="02040602050305030304" pitchFamily="18" charset="0"/>
            </a:endParaRPr>
          </a:p>
          <a:p>
            <a:endParaRPr 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80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781800" cy="1143000"/>
          </a:xfrm>
        </p:spPr>
        <p:txBody>
          <a:bodyPr>
            <a:normAutofit/>
          </a:bodyPr>
          <a:lstStyle/>
          <a:p>
            <a:r>
              <a:rPr lang="sr-Cyrl-CS" sz="4000" b="1" dirty="0" smtClean="0">
                <a:latin typeface="Book Antiqua" panose="02040602050305030304" pitchFamily="18" charset="0"/>
              </a:rPr>
              <a:t>ИЗАЗОВИ</a:t>
            </a:r>
            <a:endParaRPr lang="en-US" sz="4000" b="1" dirty="0"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sr-Cyrl-CS" sz="6400" dirty="0">
                <a:latin typeface="Book Antiqua" panose="02040602050305030304" pitchFamily="18" charset="0"/>
              </a:rPr>
              <a:t> </a:t>
            </a:r>
            <a:endParaRPr lang="sr-Cyrl-CS" sz="6400" dirty="0" smtClean="0">
              <a:latin typeface="Book Antiqua" panose="02040602050305030304" pitchFamily="18" charset="0"/>
            </a:endParaRPr>
          </a:p>
          <a:p>
            <a:pPr algn="just">
              <a:buClr>
                <a:srgbClr val="FF0000"/>
              </a:buClr>
            </a:pPr>
            <a:r>
              <a:rPr lang="sr-Cyrl-CS" sz="6400" b="1" dirty="0" smtClean="0">
                <a:latin typeface="Book Antiqua" panose="02040602050305030304" pitchFamily="18" charset="0"/>
              </a:rPr>
              <a:t>Прописи у мировању,</a:t>
            </a:r>
          </a:p>
          <a:p>
            <a:pPr algn="just">
              <a:buClr>
                <a:srgbClr val="FF0000"/>
              </a:buClr>
            </a:pPr>
            <a:r>
              <a:rPr lang="sr-Cyrl-CS" sz="6400" b="1" dirty="0" smtClean="0">
                <a:latin typeface="Book Antiqua" panose="02040602050305030304" pitchFamily="18" charset="0"/>
              </a:rPr>
              <a:t>Ретроактивна измена прописа кроз накнадна тумачења,</a:t>
            </a:r>
          </a:p>
          <a:p>
            <a:pPr algn="just">
              <a:buClr>
                <a:srgbClr val="FF0000"/>
              </a:buClr>
            </a:pPr>
            <a:r>
              <a:rPr lang="sr-Cyrl-CS" sz="6400" b="1" dirty="0" smtClean="0">
                <a:latin typeface="Book Antiqua" panose="02040602050305030304" pitchFamily="18" charset="0"/>
              </a:rPr>
              <a:t>„</a:t>
            </a:r>
            <a:r>
              <a:rPr lang="sr-Cyrl-CS" sz="6400" b="1" dirty="0" smtClean="0">
                <a:latin typeface="Book Antiqua" panose="02040602050305030304" pitchFamily="18" charset="0"/>
              </a:rPr>
              <a:t>Квалитет“ поступка доношења пореских прописа и његов утицај на њихову „законитост.“</a:t>
            </a:r>
            <a:endParaRPr lang="sr-Cyrl-CS" sz="6400" b="1" dirty="0" smtClean="0">
              <a:latin typeface="Book Antiqua" panose="0204060205030503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980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68575"/>
            <a:ext cx="7772400" cy="1470025"/>
          </a:xfrm>
        </p:spPr>
        <p:txBody>
          <a:bodyPr>
            <a:normAutofit/>
          </a:bodyPr>
          <a:lstStyle/>
          <a:p>
            <a:r>
              <a:rPr lang="sr-Cyrl-CS" dirty="0" smtClean="0">
                <a:latin typeface="Book Antiqua" panose="02040602050305030304" pitchFamily="18" charset="0"/>
              </a:rPr>
              <a:t>Хвала на пажњи!</a:t>
            </a:r>
            <a:endParaRPr lang="en-US" dirty="0">
              <a:latin typeface="Book Antiqua" panose="0204060205030503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128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1242</TotalTime>
  <Words>817</Words>
  <Application>Microsoft Office PowerPoint</Application>
  <PresentationFormat>On-screen Show (4:3)</PresentationFormat>
  <Paragraphs>81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Book Antiqua</vt:lpstr>
      <vt:lpstr>Calibri</vt:lpstr>
      <vt:lpstr>Wingdings</vt:lpstr>
      <vt:lpstr>Office Theme</vt:lpstr>
      <vt:lpstr>ЈУРИСПРУДЕНЦИЈА ЕВРОПСКОГ СУДА ЗА ЉУДСКА ПРАВА У ОБЛАСТИ ПОРЕЗА  </vt:lpstr>
      <vt:lpstr>ПРАВНИ ОСНОВ</vt:lpstr>
      <vt:lpstr>ПРАВНИ ОСНОВ</vt:lpstr>
      <vt:lpstr>ОТВОРЕНА ПИТАЊА</vt:lpstr>
      <vt:lpstr>ОТВОРЕНА ПИТАЊА</vt:lpstr>
      <vt:lpstr>ОТВОРЕНА ПИТАЊА</vt:lpstr>
      <vt:lpstr>ОТВОРЕНА ПИТАЊА</vt:lpstr>
      <vt:lpstr>ОТВОРЕНА ПИТАЊА</vt:lpstr>
      <vt:lpstr>КВАЛИТЕТ ПОРЕСКИХ ЗАКОНА</vt:lpstr>
      <vt:lpstr>КВАЛИТЕТ ПОРЕСКИХ ЗАКОНА</vt:lpstr>
      <vt:lpstr>КВАЛИТЕТ ПОРЕСКИХ ЗАКОНА</vt:lpstr>
      <vt:lpstr>КВАЛИТЕТ ПОРЕСКИХ ЗАКОНА</vt:lpstr>
      <vt:lpstr>ИЗАЗОВИ</vt:lpstr>
      <vt:lpstr>Хвала на пажњи!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Забрана дискриминације у међународном опорезивању дохотка и имовине</dc:title>
  <dc:creator>Kostic, Svetislav (RS - Belgrade)</dc:creator>
  <cp:lastModifiedBy>Kostic, Svetislav (RS - Belgrade)</cp:lastModifiedBy>
  <cp:revision>91</cp:revision>
  <dcterms:created xsi:type="dcterms:W3CDTF">2006-08-16T00:00:00Z</dcterms:created>
  <dcterms:modified xsi:type="dcterms:W3CDTF">2017-05-04T14:28:38Z</dcterms:modified>
</cp:coreProperties>
</file>