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31" r:id="rId2"/>
  </p:sldMasterIdLst>
  <p:notesMasterIdLst>
    <p:notesMasterId r:id="rId16"/>
  </p:notesMasterIdLst>
  <p:handoutMasterIdLst>
    <p:handoutMasterId r:id="rId17"/>
  </p:handoutMasterIdLst>
  <p:sldIdLst>
    <p:sldId id="746" r:id="rId3"/>
    <p:sldId id="757" r:id="rId4"/>
    <p:sldId id="759" r:id="rId5"/>
    <p:sldId id="760" r:id="rId6"/>
    <p:sldId id="753" r:id="rId7"/>
    <p:sldId id="755" r:id="rId8"/>
    <p:sldId id="758" r:id="rId9"/>
    <p:sldId id="756" r:id="rId10"/>
    <p:sldId id="744" r:id="rId11"/>
    <p:sldId id="747" r:id="rId12"/>
    <p:sldId id="748" r:id="rId13"/>
    <p:sldId id="761" r:id="rId14"/>
    <p:sldId id="762" r:id="rId15"/>
  </p:sldIdLst>
  <p:sldSz cx="10058400" cy="7772400"/>
  <p:notesSz cx="7010400" cy="9296400"/>
  <p:custDataLst>
    <p:tags r:id="rId18"/>
  </p:custDataLst>
  <p:defaultTextStyle>
    <a:defPPr>
      <a:defRPr lang="en-US"/>
    </a:defPPr>
    <a:lvl1pPr marL="0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orient="horz" pos="4668">
          <p15:clr>
            <a:srgbClr val="A4A3A4"/>
          </p15:clr>
        </p15:guide>
        <p15:guide id="3" orient="horz" pos="4533">
          <p15:clr>
            <a:srgbClr val="A4A3A4"/>
          </p15:clr>
        </p15:guide>
        <p15:guide id="4" orient="horz" pos="4278">
          <p15:clr>
            <a:srgbClr val="A4A3A4"/>
          </p15:clr>
        </p15:guide>
        <p15:guide id="5" orient="horz" pos="624">
          <p15:clr>
            <a:srgbClr val="A4A3A4"/>
          </p15:clr>
        </p15:guide>
        <p15:guide id="6" orient="horz" pos="720">
          <p15:clr>
            <a:srgbClr val="A4A3A4"/>
          </p15:clr>
        </p15:guide>
        <p15:guide id="7" orient="horz" pos="1296">
          <p15:clr>
            <a:srgbClr val="A4A3A4"/>
          </p15:clr>
        </p15:guide>
        <p15:guide id="8" orient="horz" pos="1392">
          <p15:clr>
            <a:srgbClr val="A4A3A4"/>
          </p15:clr>
        </p15:guide>
        <p15:guide id="9" orient="horz" pos="1776">
          <p15:clr>
            <a:srgbClr val="A4A3A4"/>
          </p15:clr>
        </p15:guide>
        <p15:guide id="10" orient="horz" pos="1872">
          <p15:clr>
            <a:srgbClr val="A4A3A4"/>
          </p15:clr>
        </p15:guide>
        <p15:guide id="11" orient="horz" pos="2256">
          <p15:clr>
            <a:srgbClr val="A4A3A4"/>
          </p15:clr>
        </p15:guide>
        <p15:guide id="12" orient="horz" pos="2352">
          <p15:clr>
            <a:srgbClr val="A4A3A4"/>
          </p15:clr>
        </p15:guide>
        <p15:guide id="13" orient="horz" pos="2736">
          <p15:clr>
            <a:srgbClr val="A4A3A4"/>
          </p15:clr>
        </p15:guide>
        <p15:guide id="14" orient="horz" pos="2832">
          <p15:clr>
            <a:srgbClr val="A4A3A4"/>
          </p15:clr>
        </p15:guide>
        <p15:guide id="15" orient="horz" pos="3216">
          <p15:clr>
            <a:srgbClr val="A4A3A4"/>
          </p15:clr>
        </p15:guide>
        <p15:guide id="16" orient="horz" pos="3312">
          <p15:clr>
            <a:srgbClr val="A4A3A4"/>
          </p15:clr>
        </p15:guide>
        <p15:guide id="17" orient="horz" pos="3696">
          <p15:clr>
            <a:srgbClr val="A4A3A4"/>
          </p15:clr>
        </p15:guide>
        <p15:guide id="18" orient="horz" pos="3792">
          <p15:clr>
            <a:srgbClr val="A4A3A4"/>
          </p15:clr>
        </p15:guide>
        <p15:guide id="19" orient="horz" pos="4176">
          <p15:clr>
            <a:srgbClr val="A4A3A4"/>
          </p15:clr>
        </p15:guide>
        <p15:guide id="20" orient="horz" pos="4386">
          <p15:clr>
            <a:srgbClr val="A4A3A4"/>
          </p15:clr>
        </p15:guide>
        <p15:guide id="21" pos="336">
          <p15:clr>
            <a:srgbClr val="A4A3A4"/>
          </p15:clr>
        </p15:guide>
        <p15:guide id="22" pos="6000">
          <p15:clr>
            <a:srgbClr val="A4A3A4"/>
          </p15:clr>
        </p15:guide>
        <p15:guide id="23" pos="1200">
          <p15:clr>
            <a:srgbClr val="A4A3A4"/>
          </p15:clr>
        </p15:guide>
        <p15:guide id="24" pos="1296">
          <p15:clr>
            <a:srgbClr val="A4A3A4"/>
          </p15:clr>
        </p15:guide>
        <p15:guide id="25" pos="2160">
          <p15:clr>
            <a:srgbClr val="A4A3A4"/>
          </p15:clr>
        </p15:guide>
        <p15:guide id="26" pos="2256">
          <p15:clr>
            <a:srgbClr val="A4A3A4"/>
          </p15:clr>
        </p15:guide>
        <p15:guide id="27" pos="3120">
          <p15:clr>
            <a:srgbClr val="A4A3A4"/>
          </p15:clr>
        </p15:guide>
        <p15:guide id="28" pos="3216">
          <p15:clr>
            <a:srgbClr val="A4A3A4"/>
          </p15:clr>
        </p15:guide>
        <p15:guide id="29" pos="4080">
          <p15:clr>
            <a:srgbClr val="A4A3A4"/>
          </p15:clr>
        </p15:guide>
        <p15:guide id="30" pos="4176">
          <p15:clr>
            <a:srgbClr val="A4A3A4"/>
          </p15:clr>
        </p15:guide>
        <p15:guide id="31" pos="5040">
          <p15:clr>
            <a:srgbClr val="A4A3A4"/>
          </p15:clr>
        </p15:guide>
        <p15:guide id="32" pos="51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227"/>
    <a:srgbClr val="FFA451"/>
    <a:srgbClr val="F3BE26"/>
    <a:srgbClr val="DC6900"/>
    <a:srgbClr val="FF0000"/>
    <a:srgbClr val="CD2F0E"/>
    <a:srgbClr val="ABA591"/>
    <a:srgbClr val="CD2F0F"/>
    <a:srgbClr val="FFC28B"/>
    <a:srgbClr val="D74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C30875-5027-47A9-8995-C2BF9F8F2FF4}">
  <a:tblStyle styleId="{D5C30875-5027-47A9-8995-C2BF9F8F2FF4}" styleName="Smart Colour Block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solidFill>
                <a:schemeClr val="lt1"/>
              </a:solidFill>
            </a:ln>
          </a:bottom>
        </a:tcBdr>
      </a:tcStyle>
    </a:band1H>
    <a:band2H>
      <a:tcStyle>
        <a:tcBdr>
          <a:bottom>
            <a:ln w="38100" cmpd="sng">
              <a:solidFill>
                <a:schemeClr val="lt1"/>
              </a:solidFill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solidFill>
            <a:schemeClr val="accent1">
              <a:lumMod val="20000"/>
              <a:lumOff val="80000"/>
            </a:schemeClr>
          </a:solidFill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noFill/>
        </a:fill>
      </a:tcStyle>
    </a:firstRow>
  </a:tblStyle>
  <a:tblStyle styleId="{74ED0A72-4B8E-423B-AE2F-120ADE3C16FB}" styleName="Smart Table Text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1H>
    <a:band2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 b="on">
        <a:fontRef idx="major">
          <a:prstClr val="black"/>
        </a:fontRef>
        <a:schemeClr val="dk1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D360D96-D63B-11DF-A243-F2A3DFD72085}" styleName="Smart Table Figures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1H>
    <a:band2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2H>
    <a:firstCol>
      <a:tcTxStyle b="on">
        <a:fontRef idx="min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1BAE4E-8E61-4555-8164-91CCB0C98032}" styleName="Smart Text List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>
              <a:noFill/>
            </a:ln>
          </a:bottom>
        </a:tcBdr>
      </a:tcStyle>
    </a:band1H>
    <a:band2H>
      <a:tcStyle>
        <a:tcBdr>
          <a:bottom>
            <a:ln>
              <a:noFill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>
        <a:fontRef idx="major">
          <a:prstClr val="black"/>
        </a:fontRef>
        <a:schemeClr val="dk1"/>
      </a:tcTxStyle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top>
            <a:ln>
              <a:noFill/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D073F8-1565-44D7-B386-08B59EADF2EE}" styleName="Smart Basic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noFill/>
            </a:ln>
          </a:bottom>
        </a:tcBdr>
      </a:tcStyle>
    </a:band1H>
    <a:band2H>
      <a:tcStyle>
        <a:tcBdr>
          <a:bottom>
            <a:ln w="38100" cmpd="sng">
              <a:noFill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noFill/>
            </a:ln>
          </a:bottom>
        </a:tcBdr>
        <a:fill>
          <a:noFill/>
        </a:fill>
      </a:tcStyle>
    </a:firstRow>
  </a:tblStyle>
  <a:tblStyle styleId="{582F6C1B-F5DC-4988-9FA3-4B01CB59C5F3}" styleName="Smart Classic">
    <a:wholeTbl>
      <a:tcTxStyle>
        <a:fontRef idx="major">
          <a:prstClr val="black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firstCol>
      <a:tcStyle>
        <a:tcBdr/>
      </a:tcStyle>
    </a:firstCol>
    <a:firstRow>
      <a:tcTxStyle b="on">
        <a:fontRef idx="major">
          <a:prstClr val="black"/>
        </a:fontRef>
        <a:schemeClr val="dk2"/>
      </a:tcTxStyle>
      <a:tcStyle>
        <a:tcBdr/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8998" autoAdjust="0"/>
  </p:normalViewPr>
  <p:slideViewPr>
    <p:cSldViewPr snapToObjects="1">
      <p:cViewPr varScale="1">
        <p:scale>
          <a:sx n="80" d="100"/>
          <a:sy n="80" d="100"/>
        </p:scale>
        <p:origin x="1506" y="102"/>
      </p:cViewPr>
      <p:guideLst>
        <p:guide orient="horz" pos="432"/>
        <p:guide orient="horz" pos="4668"/>
        <p:guide orient="horz" pos="4533"/>
        <p:guide orient="horz" pos="4278"/>
        <p:guide orient="horz" pos="624"/>
        <p:guide orient="horz" pos="720"/>
        <p:guide orient="horz" pos="1296"/>
        <p:guide orient="horz" pos="1392"/>
        <p:guide orient="horz" pos="1776"/>
        <p:guide orient="horz" pos="1872"/>
        <p:guide orient="horz" pos="2256"/>
        <p:guide orient="horz" pos="2352"/>
        <p:guide orient="horz" pos="2736"/>
        <p:guide orient="horz" pos="2832"/>
        <p:guide orient="horz" pos="3216"/>
        <p:guide orient="horz" pos="3312"/>
        <p:guide orient="horz" pos="3696"/>
        <p:guide orient="horz" pos="3792"/>
        <p:guide orient="horz" pos="4176"/>
        <p:guide orient="horz" pos="4386"/>
        <p:guide pos="336"/>
        <p:guide pos="6000"/>
        <p:guide pos="1200"/>
        <p:guide pos="1296"/>
        <p:guide pos="2160"/>
        <p:guide pos="2256"/>
        <p:guide pos="3120"/>
        <p:guide pos="3216"/>
        <p:guide pos="4080"/>
        <p:guide pos="4176"/>
        <p:guide pos="5040"/>
        <p:guide pos="5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9" d="100"/>
          <a:sy n="59" d="100"/>
        </p:scale>
        <p:origin x="-1818" y="-7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99A3EA-2166-4C8D-9A14-3A3A2CE05AA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983E7E-5DE4-4625-B8A0-46E7E3178CC7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sr-Latn-RS" dirty="0" smtClean="0"/>
            <a:t>Ovaj standard zamenjuje:</a:t>
          </a:r>
          <a:endParaRPr lang="en-US" dirty="0"/>
        </a:p>
      </dgm:t>
    </dgm:pt>
    <dgm:pt modelId="{3C5E9E4D-6E12-4DE9-A405-4CBD9DC8122B}" type="parTrans" cxnId="{F1D86DBB-61D2-42EF-8FD2-2F21C3B53FF1}">
      <dgm:prSet/>
      <dgm:spPr/>
      <dgm:t>
        <a:bodyPr/>
        <a:lstStyle/>
        <a:p>
          <a:endParaRPr lang="en-US"/>
        </a:p>
      </dgm:t>
    </dgm:pt>
    <dgm:pt modelId="{76FA725F-F637-4BDC-B785-0A3D460BD9EE}" type="sibTrans" cxnId="{F1D86DBB-61D2-42EF-8FD2-2F21C3B53FF1}">
      <dgm:prSet/>
      <dgm:spPr/>
      <dgm:t>
        <a:bodyPr/>
        <a:lstStyle/>
        <a:p>
          <a:endParaRPr lang="en-US"/>
        </a:p>
      </dgm:t>
    </dgm:pt>
    <dgm:pt modelId="{27DD16F0-7DBF-4668-8E9D-99643D60CD77}">
      <dgm:prSet phldrT="[Text]"/>
      <dgm:spPr>
        <a:solidFill>
          <a:schemeClr val="accent2"/>
        </a:solidFill>
      </dgm:spPr>
      <dgm:t>
        <a:bodyPr/>
        <a:lstStyle/>
        <a:p>
          <a:r>
            <a:rPr lang="sr-Latn-RS" b="1" dirty="0" smtClean="0"/>
            <a:t>MRS 11 -  Ugovori u izgradnji</a:t>
          </a:r>
          <a:endParaRPr lang="en-US" b="1" dirty="0"/>
        </a:p>
      </dgm:t>
    </dgm:pt>
    <dgm:pt modelId="{1EF41350-1A3C-43C4-AACE-CCE90BCB643E}" type="parTrans" cxnId="{8038E2EB-C6C9-4EB6-AF95-4E52F0FBFAAA}">
      <dgm:prSet/>
      <dgm:spPr/>
      <dgm:t>
        <a:bodyPr/>
        <a:lstStyle/>
        <a:p>
          <a:endParaRPr lang="en-US"/>
        </a:p>
      </dgm:t>
    </dgm:pt>
    <dgm:pt modelId="{F287D349-D1A1-4C12-94AB-DAA6DEED9D20}" type="sibTrans" cxnId="{8038E2EB-C6C9-4EB6-AF95-4E52F0FBFAAA}">
      <dgm:prSet/>
      <dgm:spPr/>
      <dgm:t>
        <a:bodyPr/>
        <a:lstStyle/>
        <a:p>
          <a:endParaRPr lang="en-US"/>
        </a:p>
      </dgm:t>
    </dgm:pt>
    <dgm:pt modelId="{68C201B8-86D2-4459-9813-B8A3EB759FA5}">
      <dgm:prSet phldrT="[Text]"/>
      <dgm:spPr/>
      <dgm:t>
        <a:bodyPr/>
        <a:lstStyle/>
        <a:p>
          <a:r>
            <a:rPr lang="sr-Latn-RS" dirty="0" smtClean="0"/>
            <a:t>IFRIC 18 - Prenos sredstava od kupaca</a:t>
          </a:r>
          <a:endParaRPr lang="en-US" dirty="0"/>
        </a:p>
      </dgm:t>
    </dgm:pt>
    <dgm:pt modelId="{374246AC-138E-4FBE-9B6D-0E7A4C1D1158}" type="parTrans" cxnId="{B290B28C-DF48-4C5B-BCC4-A8C7865910A0}">
      <dgm:prSet/>
      <dgm:spPr/>
      <dgm:t>
        <a:bodyPr/>
        <a:lstStyle/>
        <a:p>
          <a:endParaRPr lang="en-US"/>
        </a:p>
      </dgm:t>
    </dgm:pt>
    <dgm:pt modelId="{20E33CFE-ECFF-46AB-9738-D8885E15C1A8}" type="sibTrans" cxnId="{B290B28C-DF48-4C5B-BCC4-A8C7865910A0}">
      <dgm:prSet/>
      <dgm:spPr/>
      <dgm:t>
        <a:bodyPr/>
        <a:lstStyle/>
        <a:p>
          <a:endParaRPr lang="en-US"/>
        </a:p>
      </dgm:t>
    </dgm:pt>
    <dgm:pt modelId="{726EF692-4FBE-45F7-BCDF-1800E0DE9EE1}">
      <dgm:prSet phldrT="[Text]"/>
      <dgm:spPr/>
      <dgm:t>
        <a:bodyPr/>
        <a:lstStyle/>
        <a:p>
          <a:r>
            <a:rPr lang="sr-Latn-RS" dirty="0" smtClean="0"/>
            <a:t>SIC 31 –transakcije razmene</a:t>
          </a:r>
          <a:endParaRPr lang="en-US" dirty="0"/>
        </a:p>
      </dgm:t>
    </dgm:pt>
    <dgm:pt modelId="{86F0D0B9-DD3C-49BA-93E9-DBCED3666DE8}" type="parTrans" cxnId="{D8DB0A08-0F3F-4785-ADD5-6DE4E0F34682}">
      <dgm:prSet/>
      <dgm:spPr/>
      <dgm:t>
        <a:bodyPr/>
        <a:lstStyle/>
        <a:p>
          <a:endParaRPr lang="en-US"/>
        </a:p>
      </dgm:t>
    </dgm:pt>
    <dgm:pt modelId="{5F2244FA-5B9B-49F4-9E79-CE925FBACE10}" type="sibTrans" cxnId="{D8DB0A08-0F3F-4785-ADD5-6DE4E0F34682}">
      <dgm:prSet/>
      <dgm:spPr/>
      <dgm:t>
        <a:bodyPr/>
        <a:lstStyle/>
        <a:p>
          <a:endParaRPr lang="en-US"/>
        </a:p>
      </dgm:t>
    </dgm:pt>
    <dgm:pt modelId="{E00B3420-F90A-424E-A676-84D0752B4E5D}">
      <dgm:prSet phldrT="[Text]"/>
      <dgm:spPr/>
      <dgm:t>
        <a:bodyPr/>
        <a:lstStyle/>
        <a:p>
          <a:r>
            <a:rPr lang="sr-Latn-RS" dirty="0" smtClean="0"/>
            <a:t>KIMSF 13 – programi lojalnosti kupaca</a:t>
          </a:r>
          <a:endParaRPr lang="en-US" dirty="0"/>
        </a:p>
      </dgm:t>
    </dgm:pt>
    <dgm:pt modelId="{FABA2A8C-2DBF-472F-BB51-6CEBD7ED28D5}" type="parTrans" cxnId="{81438D6D-E2FD-4C6B-856D-FD314E3838BF}">
      <dgm:prSet/>
      <dgm:spPr/>
      <dgm:t>
        <a:bodyPr/>
        <a:lstStyle/>
        <a:p>
          <a:endParaRPr lang="en-US"/>
        </a:p>
      </dgm:t>
    </dgm:pt>
    <dgm:pt modelId="{A1968ADD-BA0A-49DD-8E03-C208833C169F}" type="sibTrans" cxnId="{81438D6D-E2FD-4C6B-856D-FD314E3838BF}">
      <dgm:prSet/>
      <dgm:spPr/>
      <dgm:t>
        <a:bodyPr/>
        <a:lstStyle/>
        <a:p>
          <a:endParaRPr lang="en-US"/>
        </a:p>
      </dgm:t>
    </dgm:pt>
    <dgm:pt modelId="{CFA96C4D-D6CF-4F53-9C41-20F31904A5B0}">
      <dgm:prSet phldrT="[Text]"/>
      <dgm:spPr/>
      <dgm:t>
        <a:bodyPr/>
        <a:lstStyle/>
        <a:p>
          <a:r>
            <a:rPr lang="sr-Latn-RS" dirty="0" smtClean="0"/>
            <a:t>IFRIC 15 – Ugovori o izgradnji nekretnina</a:t>
          </a:r>
          <a:endParaRPr lang="en-US" dirty="0"/>
        </a:p>
      </dgm:t>
    </dgm:pt>
    <dgm:pt modelId="{CAB08FE4-6F2D-466D-B417-D19DB22BBB2A}" type="parTrans" cxnId="{C75DBC46-9745-4479-A4F5-65871A03D07C}">
      <dgm:prSet/>
      <dgm:spPr/>
      <dgm:t>
        <a:bodyPr/>
        <a:lstStyle/>
        <a:p>
          <a:endParaRPr lang="en-US"/>
        </a:p>
      </dgm:t>
    </dgm:pt>
    <dgm:pt modelId="{D6670E89-BAE8-4BD4-9574-62353518C2EA}" type="sibTrans" cxnId="{C75DBC46-9745-4479-A4F5-65871A03D07C}">
      <dgm:prSet/>
      <dgm:spPr/>
      <dgm:t>
        <a:bodyPr/>
        <a:lstStyle/>
        <a:p>
          <a:endParaRPr lang="en-US"/>
        </a:p>
      </dgm:t>
    </dgm:pt>
    <dgm:pt modelId="{63A13291-B362-4F07-89F0-66132BCD3264}">
      <dgm:prSet phldrT="[Text]"/>
      <dgm:spPr>
        <a:solidFill>
          <a:schemeClr val="accent2"/>
        </a:solidFill>
      </dgm:spPr>
      <dgm:t>
        <a:bodyPr/>
        <a:lstStyle/>
        <a:p>
          <a:r>
            <a:rPr lang="sr-Latn-RS" b="1" dirty="0" smtClean="0"/>
            <a:t>MRS 18 - Prihodi</a:t>
          </a:r>
          <a:endParaRPr lang="en-US" b="1" dirty="0"/>
        </a:p>
      </dgm:t>
    </dgm:pt>
    <dgm:pt modelId="{1D2D426E-30A5-4319-B20F-516EE5C61F93}" type="parTrans" cxnId="{FAD94CA3-AEDA-4AD2-AE6E-6CFE72DD7994}">
      <dgm:prSet/>
      <dgm:spPr/>
      <dgm:t>
        <a:bodyPr/>
        <a:lstStyle/>
        <a:p>
          <a:endParaRPr lang="en-US"/>
        </a:p>
      </dgm:t>
    </dgm:pt>
    <dgm:pt modelId="{A929136A-E143-4C56-9E74-2C21B40E2C1C}" type="sibTrans" cxnId="{FAD94CA3-AEDA-4AD2-AE6E-6CFE72DD7994}">
      <dgm:prSet/>
      <dgm:spPr/>
      <dgm:t>
        <a:bodyPr/>
        <a:lstStyle/>
        <a:p>
          <a:endParaRPr lang="en-US"/>
        </a:p>
      </dgm:t>
    </dgm:pt>
    <dgm:pt modelId="{3DE948B7-D084-4BA5-AA3E-E764D0B0C7DD}" type="pres">
      <dgm:prSet presAssocID="{7299A3EA-2166-4C8D-9A14-3A3A2CE05AA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3A7DC9-178F-4092-A63F-3C250A39CACF}" type="pres">
      <dgm:prSet presAssocID="{98983E7E-5DE4-4625-B8A0-46E7E3178CC7}" presName="centerShape" presStyleLbl="node0" presStyleIdx="0" presStyleCnt="1"/>
      <dgm:spPr/>
      <dgm:t>
        <a:bodyPr/>
        <a:lstStyle/>
        <a:p>
          <a:endParaRPr lang="en-US"/>
        </a:p>
      </dgm:t>
    </dgm:pt>
    <dgm:pt modelId="{C888754A-85FA-4541-9083-E8E682A6D912}" type="pres">
      <dgm:prSet presAssocID="{27DD16F0-7DBF-4668-8E9D-99643D60CD7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8C1D1-6315-434E-8B9F-FC4A354ABAF8}" type="pres">
      <dgm:prSet presAssocID="{27DD16F0-7DBF-4668-8E9D-99643D60CD77}" presName="dummy" presStyleCnt="0"/>
      <dgm:spPr/>
    </dgm:pt>
    <dgm:pt modelId="{9876980B-7BDE-484B-9903-CE3CB84C3299}" type="pres">
      <dgm:prSet presAssocID="{F287D349-D1A1-4C12-94AB-DAA6DEED9D20}" presName="sibTrans" presStyleLbl="sibTrans2D1" presStyleIdx="0" presStyleCnt="6"/>
      <dgm:spPr/>
      <dgm:t>
        <a:bodyPr/>
        <a:lstStyle/>
        <a:p>
          <a:endParaRPr lang="en-US"/>
        </a:p>
      </dgm:t>
    </dgm:pt>
    <dgm:pt modelId="{E3477662-186A-47AF-B90A-B932D7CCD8F8}" type="pres">
      <dgm:prSet presAssocID="{68C201B8-86D2-4459-9813-B8A3EB759FA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4013D-26D3-494A-8E38-07428CECBC28}" type="pres">
      <dgm:prSet presAssocID="{68C201B8-86D2-4459-9813-B8A3EB759FA5}" presName="dummy" presStyleCnt="0"/>
      <dgm:spPr/>
    </dgm:pt>
    <dgm:pt modelId="{E719D5EE-E667-41BE-A6F2-29EE68D3A5EA}" type="pres">
      <dgm:prSet presAssocID="{20E33CFE-ECFF-46AB-9738-D8885E15C1A8}" presName="sibTrans" presStyleLbl="sibTrans2D1" presStyleIdx="1" presStyleCnt="6"/>
      <dgm:spPr/>
      <dgm:t>
        <a:bodyPr/>
        <a:lstStyle/>
        <a:p>
          <a:endParaRPr lang="en-US"/>
        </a:p>
      </dgm:t>
    </dgm:pt>
    <dgm:pt modelId="{3D9BBB67-7605-4FB3-ADBC-639D35696507}" type="pres">
      <dgm:prSet presAssocID="{726EF692-4FBE-45F7-BCDF-1800E0DE9EE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40B968-FE51-41E6-B412-FCC340007AD2}" type="pres">
      <dgm:prSet presAssocID="{726EF692-4FBE-45F7-BCDF-1800E0DE9EE1}" presName="dummy" presStyleCnt="0"/>
      <dgm:spPr/>
    </dgm:pt>
    <dgm:pt modelId="{1B919A30-D6FD-42CA-BEB1-0760C9B09630}" type="pres">
      <dgm:prSet presAssocID="{5F2244FA-5B9B-49F4-9E79-CE925FBACE10}" presName="sibTrans" presStyleLbl="sibTrans2D1" presStyleIdx="2" presStyleCnt="6"/>
      <dgm:spPr/>
      <dgm:t>
        <a:bodyPr/>
        <a:lstStyle/>
        <a:p>
          <a:endParaRPr lang="en-US"/>
        </a:p>
      </dgm:t>
    </dgm:pt>
    <dgm:pt modelId="{DB4FBF72-3916-4A05-81C8-D6C47FDA3DA5}" type="pres">
      <dgm:prSet presAssocID="{E00B3420-F90A-424E-A676-84D0752B4E5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4D01A-2BC4-4BDE-A6F7-EAB4E49B07C6}" type="pres">
      <dgm:prSet presAssocID="{E00B3420-F90A-424E-A676-84D0752B4E5D}" presName="dummy" presStyleCnt="0"/>
      <dgm:spPr/>
    </dgm:pt>
    <dgm:pt modelId="{7EC21AE6-A0DE-4813-9C3C-59B4025BBC94}" type="pres">
      <dgm:prSet presAssocID="{A1968ADD-BA0A-49DD-8E03-C208833C169F}" presName="sibTrans" presStyleLbl="sibTrans2D1" presStyleIdx="3" presStyleCnt="6"/>
      <dgm:spPr/>
      <dgm:t>
        <a:bodyPr/>
        <a:lstStyle/>
        <a:p>
          <a:endParaRPr lang="en-US"/>
        </a:p>
      </dgm:t>
    </dgm:pt>
    <dgm:pt modelId="{83ADF947-9D40-4249-8430-B9DDCD3BBEA3}" type="pres">
      <dgm:prSet presAssocID="{CFA96C4D-D6CF-4F53-9C41-20F31904A5B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0A38B-1A1C-4D1E-98D8-99A5F8A62552}" type="pres">
      <dgm:prSet presAssocID="{CFA96C4D-D6CF-4F53-9C41-20F31904A5B0}" presName="dummy" presStyleCnt="0"/>
      <dgm:spPr/>
    </dgm:pt>
    <dgm:pt modelId="{A7A893E4-D935-4559-B73D-9D76058E2955}" type="pres">
      <dgm:prSet presAssocID="{D6670E89-BAE8-4BD4-9574-62353518C2EA}" presName="sibTrans" presStyleLbl="sibTrans2D1" presStyleIdx="4" presStyleCnt="6"/>
      <dgm:spPr/>
      <dgm:t>
        <a:bodyPr/>
        <a:lstStyle/>
        <a:p>
          <a:endParaRPr lang="en-US"/>
        </a:p>
      </dgm:t>
    </dgm:pt>
    <dgm:pt modelId="{6F44300A-414F-40E6-9A32-151AF126CDD9}" type="pres">
      <dgm:prSet presAssocID="{63A13291-B362-4F07-89F0-66132BCD326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0F38E9-53DF-4A24-AAD5-176A6A0BFBCE}" type="pres">
      <dgm:prSet presAssocID="{63A13291-B362-4F07-89F0-66132BCD3264}" presName="dummy" presStyleCnt="0"/>
      <dgm:spPr/>
    </dgm:pt>
    <dgm:pt modelId="{20174B42-806A-4876-8C92-502663E684C1}" type="pres">
      <dgm:prSet presAssocID="{A929136A-E143-4C56-9E74-2C21B40E2C1C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98E7CBE7-8CEA-4258-AB4E-C5C8EBA39D0F}" type="presOf" srcId="{27DD16F0-7DBF-4668-8E9D-99643D60CD77}" destId="{C888754A-85FA-4541-9083-E8E682A6D912}" srcOrd="0" destOrd="0" presId="urn:microsoft.com/office/officeart/2005/8/layout/radial6"/>
    <dgm:cxn modelId="{81438D6D-E2FD-4C6B-856D-FD314E3838BF}" srcId="{98983E7E-5DE4-4625-B8A0-46E7E3178CC7}" destId="{E00B3420-F90A-424E-A676-84D0752B4E5D}" srcOrd="3" destOrd="0" parTransId="{FABA2A8C-2DBF-472F-BB51-6CEBD7ED28D5}" sibTransId="{A1968ADD-BA0A-49DD-8E03-C208833C169F}"/>
    <dgm:cxn modelId="{B290B28C-DF48-4C5B-BCC4-A8C7865910A0}" srcId="{98983E7E-5DE4-4625-B8A0-46E7E3178CC7}" destId="{68C201B8-86D2-4459-9813-B8A3EB759FA5}" srcOrd="1" destOrd="0" parTransId="{374246AC-138E-4FBE-9B6D-0E7A4C1D1158}" sibTransId="{20E33CFE-ECFF-46AB-9738-D8885E15C1A8}"/>
    <dgm:cxn modelId="{E0469D75-A839-49F2-8619-D54AB9EB6F1D}" type="presOf" srcId="{F287D349-D1A1-4C12-94AB-DAA6DEED9D20}" destId="{9876980B-7BDE-484B-9903-CE3CB84C3299}" srcOrd="0" destOrd="0" presId="urn:microsoft.com/office/officeart/2005/8/layout/radial6"/>
    <dgm:cxn modelId="{8038E2EB-C6C9-4EB6-AF95-4E52F0FBFAAA}" srcId="{98983E7E-5DE4-4625-B8A0-46E7E3178CC7}" destId="{27DD16F0-7DBF-4668-8E9D-99643D60CD77}" srcOrd="0" destOrd="0" parTransId="{1EF41350-1A3C-43C4-AACE-CCE90BCB643E}" sibTransId="{F287D349-D1A1-4C12-94AB-DAA6DEED9D20}"/>
    <dgm:cxn modelId="{D668EA96-11EE-41E1-80B4-D18B50D035E1}" type="presOf" srcId="{63A13291-B362-4F07-89F0-66132BCD3264}" destId="{6F44300A-414F-40E6-9A32-151AF126CDD9}" srcOrd="0" destOrd="0" presId="urn:microsoft.com/office/officeart/2005/8/layout/radial6"/>
    <dgm:cxn modelId="{4FECAA05-5421-4129-B4BF-3DB003BFA7CE}" type="presOf" srcId="{CFA96C4D-D6CF-4F53-9C41-20F31904A5B0}" destId="{83ADF947-9D40-4249-8430-B9DDCD3BBEA3}" srcOrd="0" destOrd="0" presId="urn:microsoft.com/office/officeart/2005/8/layout/radial6"/>
    <dgm:cxn modelId="{C75DBC46-9745-4479-A4F5-65871A03D07C}" srcId="{98983E7E-5DE4-4625-B8A0-46E7E3178CC7}" destId="{CFA96C4D-D6CF-4F53-9C41-20F31904A5B0}" srcOrd="4" destOrd="0" parTransId="{CAB08FE4-6F2D-466D-B417-D19DB22BBB2A}" sibTransId="{D6670E89-BAE8-4BD4-9574-62353518C2EA}"/>
    <dgm:cxn modelId="{F1D86DBB-61D2-42EF-8FD2-2F21C3B53FF1}" srcId="{7299A3EA-2166-4C8D-9A14-3A3A2CE05AAC}" destId="{98983E7E-5DE4-4625-B8A0-46E7E3178CC7}" srcOrd="0" destOrd="0" parTransId="{3C5E9E4D-6E12-4DE9-A405-4CBD9DC8122B}" sibTransId="{76FA725F-F637-4BDC-B785-0A3D460BD9EE}"/>
    <dgm:cxn modelId="{66A10375-49B9-4E71-AE46-C88053C1E19C}" type="presOf" srcId="{5F2244FA-5B9B-49F4-9E79-CE925FBACE10}" destId="{1B919A30-D6FD-42CA-BEB1-0760C9B09630}" srcOrd="0" destOrd="0" presId="urn:microsoft.com/office/officeart/2005/8/layout/radial6"/>
    <dgm:cxn modelId="{EC62FE08-ADA0-47FD-8890-062B439A12D6}" type="presOf" srcId="{7299A3EA-2166-4C8D-9A14-3A3A2CE05AAC}" destId="{3DE948B7-D084-4BA5-AA3E-E764D0B0C7DD}" srcOrd="0" destOrd="0" presId="urn:microsoft.com/office/officeart/2005/8/layout/radial6"/>
    <dgm:cxn modelId="{FA22FA72-4D7B-477A-A788-79B358BAE177}" type="presOf" srcId="{726EF692-4FBE-45F7-BCDF-1800E0DE9EE1}" destId="{3D9BBB67-7605-4FB3-ADBC-639D35696507}" srcOrd="0" destOrd="0" presId="urn:microsoft.com/office/officeart/2005/8/layout/radial6"/>
    <dgm:cxn modelId="{CFBD194D-2F91-4BAA-9A48-42D74026246E}" type="presOf" srcId="{20E33CFE-ECFF-46AB-9738-D8885E15C1A8}" destId="{E719D5EE-E667-41BE-A6F2-29EE68D3A5EA}" srcOrd="0" destOrd="0" presId="urn:microsoft.com/office/officeart/2005/8/layout/radial6"/>
    <dgm:cxn modelId="{83E2791E-74CA-4FA4-A0DD-7394F35483E0}" type="presOf" srcId="{68C201B8-86D2-4459-9813-B8A3EB759FA5}" destId="{E3477662-186A-47AF-B90A-B932D7CCD8F8}" srcOrd="0" destOrd="0" presId="urn:microsoft.com/office/officeart/2005/8/layout/radial6"/>
    <dgm:cxn modelId="{5EC82132-F233-4572-A56E-9DC276AA74A4}" type="presOf" srcId="{A1968ADD-BA0A-49DD-8E03-C208833C169F}" destId="{7EC21AE6-A0DE-4813-9C3C-59B4025BBC94}" srcOrd="0" destOrd="0" presId="urn:microsoft.com/office/officeart/2005/8/layout/radial6"/>
    <dgm:cxn modelId="{84BCEE26-C77A-4577-AC87-DDEA37B4EE3A}" type="presOf" srcId="{A929136A-E143-4C56-9E74-2C21B40E2C1C}" destId="{20174B42-806A-4876-8C92-502663E684C1}" srcOrd="0" destOrd="0" presId="urn:microsoft.com/office/officeart/2005/8/layout/radial6"/>
    <dgm:cxn modelId="{4F727389-D2A8-4D28-B6B7-84658E9703FD}" type="presOf" srcId="{D6670E89-BAE8-4BD4-9574-62353518C2EA}" destId="{A7A893E4-D935-4559-B73D-9D76058E2955}" srcOrd="0" destOrd="0" presId="urn:microsoft.com/office/officeart/2005/8/layout/radial6"/>
    <dgm:cxn modelId="{AEB8F970-C65F-4881-8308-113B004086BD}" type="presOf" srcId="{E00B3420-F90A-424E-A676-84D0752B4E5D}" destId="{DB4FBF72-3916-4A05-81C8-D6C47FDA3DA5}" srcOrd="0" destOrd="0" presId="urn:microsoft.com/office/officeart/2005/8/layout/radial6"/>
    <dgm:cxn modelId="{CE52FCE0-9A3E-4EC9-9050-68ADC2E854A2}" type="presOf" srcId="{98983E7E-5DE4-4625-B8A0-46E7E3178CC7}" destId="{2D3A7DC9-178F-4092-A63F-3C250A39CACF}" srcOrd="0" destOrd="0" presId="urn:microsoft.com/office/officeart/2005/8/layout/radial6"/>
    <dgm:cxn modelId="{D8DB0A08-0F3F-4785-ADD5-6DE4E0F34682}" srcId="{98983E7E-5DE4-4625-B8A0-46E7E3178CC7}" destId="{726EF692-4FBE-45F7-BCDF-1800E0DE9EE1}" srcOrd="2" destOrd="0" parTransId="{86F0D0B9-DD3C-49BA-93E9-DBCED3666DE8}" sibTransId="{5F2244FA-5B9B-49F4-9E79-CE925FBACE10}"/>
    <dgm:cxn modelId="{FAD94CA3-AEDA-4AD2-AE6E-6CFE72DD7994}" srcId="{98983E7E-5DE4-4625-B8A0-46E7E3178CC7}" destId="{63A13291-B362-4F07-89F0-66132BCD3264}" srcOrd="5" destOrd="0" parTransId="{1D2D426E-30A5-4319-B20F-516EE5C61F93}" sibTransId="{A929136A-E143-4C56-9E74-2C21B40E2C1C}"/>
    <dgm:cxn modelId="{4DA63ABF-F1D9-4278-95F7-3E61A5482E8A}" type="presParOf" srcId="{3DE948B7-D084-4BA5-AA3E-E764D0B0C7DD}" destId="{2D3A7DC9-178F-4092-A63F-3C250A39CACF}" srcOrd="0" destOrd="0" presId="urn:microsoft.com/office/officeart/2005/8/layout/radial6"/>
    <dgm:cxn modelId="{4C640BB3-0F2C-4F7D-BBDA-9611713D165B}" type="presParOf" srcId="{3DE948B7-D084-4BA5-AA3E-E764D0B0C7DD}" destId="{C888754A-85FA-4541-9083-E8E682A6D912}" srcOrd="1" destOrd="0" presId="urn:microsoft.com/office/officeart/2005/8/layout/radial6"/>
    <dgm:cxn modelId="{C3EAE942-8484-439D-AA47-831CD9636832}" type="presParOf" srcId="{3DE948B7-D084-4BA5-AA3E-E764D0B0C7DD}" destId="{03D8C1D1-6315-434E-8B9F-FC4A354ABAF8}" srcOrd="2" destOrd="0" presId="urn:microsoft.com/office/officeart/2005/8/layout/radial6"/>
    <dgm:cxn modelId="{ED32F3B8-389E-4739-86E6-A77BB7CF0523}" type="presParOf" srcId="{3DE948B7-D084-4BA5-AA3E-E764D0B0C7DD}" destId="{9876980B-7BDE-484B-9903-CE3CB84C3299}" srcOrd="3" destOrd="0" presId="urn:microsoft.com/office/officeart/2005/8/layout/radial6"/>
    <dgm:cxn modelId="{7EAA358C-2438-4BDB-9931-5053181FD669}" type="presParOf" srcId="{3DE948B7-D084-4BA5-AA3E-E764D0B0C7DD}" destId="{E3477662-186A-47AF-B90A-B932D7CCD8F8}" srcOrd="4" destOrd="0" presId="urn:microsoft.com/office/officeart/2005/8/layout/radial6"/>
    <dgm:cxn modelId="{0362AF00-8EDD-43E4-94F1-BF5343768877}" type="presParOf" srcId="{3DE948B7-D084-4BA5-AA3E-E764D0B0C7DD}" destId="{1CE4013D-26D3-494A-8E38-07428CECBC28}" srcOrd="5" destOrd="0" presId="urn:microsoft.com/office/officeart/2005/8/layout/radial6"/>
    <dgm:cxn modelId="{88FEB9B3-E613-40A6-BE56-34CBA5A50168}" type="presParOf" srcId="{3DE948B7-D084-4BA5-AA3E-E764D0B0C7DD}" destId="{E719D5EE-E667-41BE-A6F2-29EE68D3A5EA}" srcOrd="6" destOrd="0" presId="urn:microsoft.com/office/officeart/2005/8/layout/radial6"/>
    <dgm:cxn modelId="{4840DE3D-DBC0-42ED-9CE2-4E1A249EACF3}" type="presParOf" srcId="{3DE948B7-D084-4BA5-AA3E-E764D0B0C7DD}" destId="{3D9BBB67-7605-4FB3-ADBC-639D35696507}" srcOrd="7" destOrd="0" presId="urn:microsoft.com/office/officeart/2005/8/layout/radial6"/>
    <dgm:cxn modelId="{D50120F9-B21E-458D-AE9A-FD6AB7FEC8D6}" type="presParOf" srcId="{3DE948B7-D084-4BA5-AA3E-E764D0B0C7DD}" destId="{0840B968-FE51-41E6-B412-FCC340007AD2}" srcOrd="8" destOrd="0" presId="urn:microsoft.com/office/officeart/2005/8/layout/radial6"/>
    <dgm:cxn modelId="{E5106D2A-FA18-4D09-AE73-EEFF15CA267F}" type="presParOf" srcId="{3DE948B7-D084-4BA5-AA3E-E764D0B0C7DD}" destId="{1B919A30-D6FD-42CA-BEB1-0760C9B09630}" srcOrd="9" destOrd="0" presId="urn:microsoft.com/office/officeart/2005/8/layout/radial6"/>
    <dgm:cxn modelId="{C167A8A7-000A-4033-A4A3-C5C9C9A2CBAE}" type="presParOf" srcId="{3DE948B7-D084-4BA5-AA3E-E764D0B0C7DD}" destId="{DB4FBF72-3916-4A05-81C8-D6C47FDA3DA5}" srcOrd="10" destOrd="0" presId="urn:microsoft.com/office/officeart/2005/8/layout/radial6"/>
    <dgm:cxn modelId="{1FE280B5-BB92-4689-A413-4BFCBA1060E2}" type="presParOf" srcId="{3DE948B7-D084-4BA5-AA3E-E764D0B0C7DD}" destId="{F704D01A-2BC4-4BDE-A6F7-EAB4E49B07C6}" srcOrd="11" destOrd="0" presId="urn:microsoft.com/office/officeart/2005/8/layout/radial6"/>
    <dgm:cxn modelId="{6CCFC41F-EF8D-47F7-9992-A0A4D430A063}" type="presParOf" srcId="{3DE948B7-D084-4BA5-AA3E-E764D0B0C7DD}" destId="{7EC21AE6-A0DE-4813-9C3C-59B4025BBC94}" srcOrd="12" destOrd="0" presId="urn:microsoft.com/office/officeart/2005/8/layout/radial6"/>
    <dgm:cxn modelId="{36DD3FCC-27AC-4A56-8ED6-2D4B8C6EE508}" type="presParOf" srcId="{3DE948B7-D084-4BA5-AA3E-E764D0B0C7DD}" destId="{83ADF947-9D40-4249-8430-B9DDCD3BBEA3}" srcOrd="13" destOrd="0" presId="urn:microsoft.com/office/officeart/2005/8/layout/radial6"/>
    <dgm:cxn modelId="{C37B077E-774F-4C30-8A8D-32FCE189B794}" type="presParOf" srcId="{3DE948B7-D084-4BA5-AA3E-E764D0B0C7DD}" destId="{1500A38B-1A1C-4D1E-98D8-99A5F8A62552}" srcOrd="14" destOrd="0" presId="urn:microsoft.com/office/officeart/2005/8/layout/radial6"/>
    <dgm:cxn modelId="{3178A100-DD1A-49DA-B51D-B4AFC2A0A2FF}" type="presParOf" srcId="{3DE948B7-D084-4BA5-AA3E-E764D0B0C7DD}" destId="{A7A893E4-D935-4559-B73D-9D76058E2955}" srcOrd="15" destOrd="0" presId="urn:microsoft.com/office/officeart/2005/8/layout/radial6"/>
    <dgm:cxn modelId="{CC93BC2E-38D8-471A-A9B6-6C3FD9D02521}" type="presParOf" srcId="{3DE948B7-D084-4BA5-AA3E-E764D0B0C7DD}" destId="{6F44300A-414F-40E6-9A32-151AF126CDD9}" srcOrd="16" destOrd="0" presId="urn:microsoft.com/office/officeart/2005/8/layout/radial6"/>
    <dgm:cxn modelId="{B5C135A4-A02F-42A5-B8A5-0565D8D574A2}" type="presParOf" srcId="{3DE948B7-D084-4BA5-AA3E-E764D0B0C7DD}" destId="{DA0F38E9-53DF-4A24-AAD5-176A6A0BFBCE}" srcOrd="17" destOrd="0" presId="urn:microsoft.com/office/officeart/2005/8/layout/radial6"/>
    <dgm:cxn modelId="{DBCB3E2E-54D3-4313-82B0-3B2119951F31}" type="presParOf" srcId="{3DE948B7-D084-4BA5-AA3E-E764D0B0C7DD}" destId="{20174B42-806A-4876-8C92-502663E684C1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99A3EA-2166-4C8D-9A14-3A3A2CE05AA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983E7E-5DE4-4625-B8A0-46E7E3178CC7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sr-Latn-RS" dirty="0" smtClean="0"/>
            <a:t>Ne primenjuje se na:</a:t>
          </a:r>
          <a:endParaRPr lang="en-US" dirty="0"/>
        </a:p>
      </dgm:t>
    </dgm:pt>
    <dgm:pt modelId="{3C5E9E4D-6E12-4DE9-A405-4CBD9DC8122B}" type="parTrans" cxnId="{F1D86DBB-61D2-42EF-8FD2-2F21C3B53FF1}">
      <dgm:prSet/>
      <dgm:spPr/>
      <dgm:t>
        <a:bodyPr/>
        <a:lstStyle/>
        <a:p>
          <a:endParaRPr lang="en-US"/>
        </a:p>
      </dgm:t>
    </dgm:pt>
    <dgm:pt modelId="{76FA725F-F637-4BDC-B785-0A3D460BD9EE}" type="sibTrans" cxnId="{F1D86DBB-61D2-42EF-8FD2-2F21C3B53FF1}">
      <dgm:prSet/>
      <dgm:spPr/>
      <dgm:t>
        <a:bodyPr/>
        <a:lstStyle/>
        <a:p>
          <a:endParaRPr lang="en-US"/>
        </a:p>
      </dgm:t>
    </dgm:pt>
    <dgm:pt modelId="{27DD16F0-7DBF-4668-8E9D-99643D60CD77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Latn-RS" dirty="0" smtClean="0"/>
            <a:t>Ugovore u vezi sa lizingom</a:t>
          </a:r>
          <a:endParaRPr lang="en-US" dirty="0"/>
        </a:p>
      </dgm:t>
    </dgm:pt>
    <dgm:pt modelId="{1EF41350-1A3C-43C4-AACE-CCE90BCB643E}" type="parTrans" cxnId="{8038E2EB-C6C9-4EB6-AF95-4E52F0FBFAAA}">
      <dgm:prSet/>
      <dgm:spPr/>
      <dgm:t>
        <a:bodyPr/>
        <a:lstStyle/>
        <a:p>
          <a:endParaRPr lang="en-US"/>
        </a:p>
      </dgm:t>
    </dgm:pt>
    <dgm:pt modelId="{F287D349-D1A1-4C12-94AB-DAA6DEED9D20}" type="sibTrans" cxnId="{8038E2EB-C6C9-4EB6-AF95-4E52F0FBFAAA}">
      <dgm:prSet/>
      <dgm:spPr/>
      <dgm:t>
        <a:bodyPr/>
        <a:lstStyle/>
        <a:p>
          <a:endParaRPr lang="en-US"/>
        </a:p>
      </dgm:t>
    </dgm:pt>
    <dgm:pt modelId="{68C201B8-86D2-4459-9813-B8A3EB759FA5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Latn-RS" dirty="0" smtClean="0"/>
            <a:t>Osiguranje</a:t>
          </a:r>
          <a:endParaRPr lang="en-US" dirty="0"/>
        </a:p>
      </dgm:t>
    </dgm:pt>
    <dgm:pt modelId="{374246AC-138E-4FBE-9B6D-0E7A4C1D1158}" type="parTrans" cxnId="{B290B28C-DF48-4C5B-BCC4-A8C7865910A0}">
      <dgm:prSet/>
      <dgm:spPr/>
      <dgm:t>
        <a:bodyPr/>
        <a:lstStyle/>
        <a:p>
          <a:endParaRPr lang="en-US"/>
        </a:p>
      </dgm:t>
    </dgm:pt>
    <dgm:pt modelId="{20E33CFE-ECFF-46AB-9738-D8885E15C1A8}" type="sibTrans" cxnId="{B290B28C-DF48-4C5B-BCC4-A8C7865910A0}">
      <dgm:prSet/>
      <dgm:spPr/>
      <dgm:t>
        <a:bodyPr/>
        <a:lstStyle/>
        <a:p>
          <a:endParaRPr lang="en-US"/>
        </a:p>
      </dgm:t>
    </dgm:pt>
    <dgm:pt modelId="{726EF692-4FBE-45F7-BCDF-1800E0DE9EE1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Latn-RS" dirty="0" smtClean="0"/>
            <a:t>Finansijske instrumente</a:t>
          </a:r>
          <a:endParaRPr lang="en-US" dirty="0"/>
        </a:p>
      </dgm:t>
    </dgm:pt>
    <dgm:pt modelId="{86F0D0B9-DD3C-49BA-93E9-DBCED3666DE8}" type="parTrans" cxnId="{D8DB0A08-0F3F-4785-ADD5-6DE4E0F34682}">
      <dgm:prSet/>
      <dgm:spPr/>
      <dgm:t>
        <a:bodyPr/>
        <a:lstStyle/>
        <a:p>
          <a:endParaRPr lang="en-US"/>
        </a:p>
      </dgm:t>
    </dgm:pt>
    <dgm:pt modelId="{5F2244FA-5B9B-49F4-9E79-CE925FBACE10}" type="sibTrans" cxnId="{D8DB0A08-0F3F-4785-ADD5-6DE4E0F34682}">
      <dgm:prSet/>
      <dgm:spPr/>
      <dgm:t>
        <a:bodyPr/>
        <a:lstStyle/>
        <a:p>
          <a:endParaRPr lang="en-US"/>
        </a:p>
      </dgm:t>
    </dgm:pt>
    <dgm:pt modelId="{E00B3420-F90A-424E-A676-84D0752B4E5D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Latn-RS" dirty="0" smtClean="0"/>
            <a:t>Određene vrste garancija</a:t>
          </a:r>
          <a:endParaRPr lang="en-US" dirty="0"/>
        </a:p>
      </dgm:t>
    </dgm:pt>
    <dgm:pt modelId="{FABA2A8C-2DBF-472F-BB51-6CEBD7ED28D5}" type="parTrans" cxnId="{81438D6D-E2FD-4C6B-856D-FD314E3838BF}">
      <dgm:prSet/>
      <dgm:spPr/>
      <dgm:t>
        <a:bodyPr/>
        <a:lstStyle/>
        <a:p>
          <a:endParaRPr lang="en-US"/>
        </a:p>
      </dgm:t>
    </dgm:pt>
    <dgm:pt modelId="{A1968ADD-BA0A-49DD-8E03-C208833C169F}" type="sibTrans" cxnId="{81438D6D-E2FD-4C6B-856D-FD314E3838BF}">
      <dgm:prSet/>
      <dgm:spPr/>
      <dgm:t>
        <a:bodyPr/>
        <a:lstStyle/>
        <a:p>
          <a:endParaRPr lang="en-US"/>
        </a:p>
      </dgm:t>
    </dgm:pt>
    <dgm:pt modelId="{CFA96C4D-D6CF-4F53-9C41-20F31904A5B0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Latn-RS" dirty="0" smtClean="0"/>
            <a:t>Razmenu dobara i usluga u vezi sa prodajom</a:t>
          </a:r>
          <a:endParaRPr lang="en-US" dirty="0"/>
        </a:p>
      </dgm:t>
    </dgm:pt>
    <dgm:pt modelId="{CAB08FE4-6F2D-466D-B417-D19DB22BBB2A}" type="parTrans" cxnId="{C75DBC46-9745-4479-A4F5-65871A03D07C}">
      <dgm:prSet/>
      <dgm:spPr/>
      <dgm:t>
        <a:bodyPr/>
        <a:lstStyle/>
        <a:p>
          <a:endParaRPr lang="en-US"/>
        </a:p>
      </dgm:t>
    </dgm:pt>
    <dgm:pt modelId="{D6670E89-BAE8-4BD4-9574-62353518C2EA}" type="sibTrans" cxnId="{C75DBC46-9745-4479-A4F5-65871A03D07C}">
      <dgm:prSet/>
      <dgm:spPr/>
      <dgm:t>
        <a:bodyPr/>
        <a:lstStyle/>
        <a:p>
          <a:endParaRPr lang="en-US"/>
        </a:p>
      </dgm:t>
    </dgm:pt>
    <dgm:pt modelId="{3DE948B7-D084-4BA5-AA3E-E764D0B0C7DD}" type="pres">
      <dgm:prSet presAssocID="{7299A3EA-2166-4C8D-9A14-3A3A2CE05AA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3A7DC9-178F-4092-A63F-3C250A39CACF}" type="pres">
      <dgm:prSet presAssocID="{98983E7E-5DE4-4625-B8A0-46E7E3178CC7}" presName="centerShape" presStyleLbl="node0" presStyleIdx="0" presStyleCnt="1"/>
      <dgm:spPr/>
      <dgm:t>
        <a:bodyPr/>
        <a:lstStyle/>
        <a:p>
          <a:endParaRPr lang="en-US"/>
        </a:p>
      </dgm:t>
    </dgm:pt>
    <dgm:pt modelId="{C888754A-85FA-4541-9083-E8E682A6D912}" type="pres">
      <dgm:prSet presAssocID="{27DD16F0-7DBF-4668-8E9D-99643D60CD7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8C1D1-6315-434E-8B9F-FC4A354ABAF8}" type="pres">
      <dgm:prSet presAssocID="{27DD16F0-7DBF-4668-8E9D-99643D60CD77}" presName="dummy" presStyleCnt="0"/>
      <dgm:spPr/>
    </dgm:pt>
    <dgm:pt modelId="{9876980B-7BDE-484B-9903-CE3CB84C3299}" type="pres">
      <dgm:prSet presAssocID="{F287D349-D1A1-4C12-94AB-DAA6DEED9D20}" presName="sibTrans" presStyleLbl="sibTrans2D1" presStyleIdx="0" presStyleCnt="5"/>
      <dgm:spPr/>
      <dgm:t>
        <a:bodyPr/>
        <a:lstStyle/>
        <a:p>
          <a:endParaRPr lang="en-US"/>
        </a:p>
      </dgm:t>
    </dgm:pt>
    <dgm:pt modelId="{E3477662-186A-47AF-B90A-B932D7CCD8F8}" type="pres">
      <dgm:prSet presAssocID="{68C201B8-86D2-4459-9813-B8A3EB759F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4013D-26D3-494A-8E38-07428CECBC28}" type="pres">
      <dgm:prSet presAssocID="{68C201B8-86D2-4459-9813-B8A3EB759FA5}" presName="dummy" presStyleCnt="0"/>
      <dgm:spPr/>
    </dgm:pt>
    <dgm:pt modelId="{E719D5EE-E667-41BE-A6F2-29EE68D3A5EA}" type="pres">
      <dgm:prSet presAssocID="{20E33CFE-ECFF-46AB-9738-D8885E15C1A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3D9BBB67-7605-4FB3-ADBC-639D35696507}" type="pres">
      <dgm:prSet presAssocID="{726EF692-4FBE-45F7-BCDF-1800E0DE9EE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40B968-FE51-41E6-B412-FCC340007AD2}" type="pres">
      <dgm:prSet presAssocID="{726EF692-4FBE-45F7-BCDF-1800E0DE9EE1}" presName="dummy" presStyleCnt="0"/>
      <dgm:spPr/>
    </dgm:pt>
    <dgm:pt modelId="{1B919A30-D6FD-42CA-BEB1-0760C9B09630}" type="pres">
      <dgm:prSet presAssocID="{5F2244FA-5B9B-49F4-9E79-CE925FBACE10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B4FBF72-3916-4A05-81C8-D6C47FDA3DA5}" type="pres">
      <dgm:prSet presAssocID="{E00B3420-F90A-424E-A676-84D0752B4E5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4D01A-2BC4-4BDE-A6F7-EAB4E49B07C6}" type="pres">
      <dgm:prSet presAssocID="{E00B3420-F90A-424E-A676-84D0752B4E5D}" presName="dummy" presStyleCnt="0"/>
      <dgm:spPr/>
    </dgm:pt>
    <dgm:pt modelId="{7EC21AE6-A0DE-4813-9C3C-59B4025BBC94}" type="pres">
      <dgm:prSet presAssocID="{A1968ADD-BA0A-49DD-8E03-C208833C169F}" presName="sibTrans" presStyleLbl="sibTrans2D1" presStyleIdx="3" presStyleCnt="5"/>
      <dgm:spPr/>
      <dgm:t>
        <a:bodyPr/>
        <a:lstStyle/>
        <a:p>
          <a:endParaRPr lang="en-US"/>
        </a:p>
      </dgm:t>
    </dgm:pt>
    <dgm:pt modelId="{83ADF947-9D40-4249-8430-B9DDCD3BBEA3}" type="pres">
      <dgm:prSet presAssocID="{CFA96C4D-D6CF-4F53-9C41-20F31904A5B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0A38B-1A1C-4D1E-98D8-99A5F8A62552}" type="pres">
      <dgm:prSet presAssocID="{CFA96C4D-D6CF-4F53-9C41-20F31904A5B0}" presName="dummy" presStyleCnt="0"/>
      <dgm:spPr/>
    </dgm:pt>
    <dgm:pt modelId="{A7A893E4-D935-4559-B73D-9D76058E2955}" type="pres">
      <dgm:prSet presAssocID="{D6670E89-BAE8-4BD4-9574-62353518C2EA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98E7CBE7-8CEA-4258-AB4E-C5C8EBA39D0F}" type="presOf" srcId="{27DD16F0-7DBF-4668-8E9D-99643D60CD77}" destId="{C888754A-85FA-4541-9083-E8E682A6D912}" srcOrd="0" destOrd="0" presId="urn:microsoft.com/office/officeart/2005/8/layout/radial6"/>
    <dgm:cxn modelId="{81438D6D-E2FD-4C6B-856D-FD314E3838BF}" srcId="{98983E7E-5DE4-4625-B8A0-46E7E3178CC7}" destId="{E00B3420-F90A-424E-A676-84D0752B4E5D}" srcOrd="3" destOrd="0" parTransId="{FABA2A8C-2DBF-472F-BB51-6CEBD7ED28D5}" sibTransId="{A1968ADD-BA0A-49DD-8E03-C208833C169F}"/>
    <dgm:cxn modelId="{B290B28C-DF48-4C5B-BCC4-A8C7865910A0}" srcId="{98983E7E-5DE4-4625-B8A0-46E7E3178CC7}" destId="{68C201B8-86D2-4459-9813-B8A3EB759FA5}" srcOrd="1" destOrd="0" parTransId="{374246AC-138E-4FBE-9B6D-0E7A4C1D1158}" sibTransId="{20E33CFE-ECFF-46AB-9738-D8885E15C1A8}"/>
    <dgm:cxn modelId="{E0469D75-A839-49F2-8619-D54AB9EB6F1D}" type="presOf" srcId="{F287D349-D1A1-4C12-94AB-DAA6DEED9D20}" destId="{9876980B-7BDE-484B-9903-CE3CB84C3299}" srcOrd="0" destOrd="0" presId="urn:microsoft.com/office/officeart/2005/8/layout/radial6"/>
    <dgm:cxn modelId="{8038E2EB-C6C9-4EB6-AF95-4E52F0FBFAAA}" srcId="{98983E7E-5DE4-4625-B8A0-46E7E3178CC7}" destId="{27DD16F0-7DBF-4668-8E9D-99643D60CD77}" srcOrd="0" destOrd="0" parTransId="{1EF41350-1A3C-43C4-AACE-CCE90BCB643E}" sibTransId="{F287D349-D1A1-4C12-94AB-DAA6DEED9D20}"/>
    <dgm:cxn modelId="{4FECAA05-5421-4129-B4BF-3DB003BFA7CE}" type="presOf" srcId="{CFA96C4D-D6CF-4F53-9C41-20F31904A5B0}" destId="{83ADF947-9D40-4249-8430-B9DDCD3BBEA3}" srcOrd="0" destOrd="0" presId="urn:microsoft.com/office/officeart/2005/8/layout/radial6"/>
    <dgm:cxn modelId="{C75DBC46-9745-4479-A4F5-65871A03D07C}" srcId="{98983E7E-5DE4-4625-B8A0-46E7E3178CC7}" destId="{CFA96C4D-D6CF-4F53-9C41-20F31904A5B0}" srcOrd="4" destOrd="0" parTransId="{CAB08FE4-6F2D-466D-B417-D19DB22BBB2A}" sibTransId="{D6670E89-BAE8-4BD4-9574-62353518C2EA}"/>
    <dgm:cxn modelId="{F1D86DBB-61D2-42EF-8FD2-2F21C3B53FF1}" srcId="{7299A3EA-2166-4C8D-9A14-3A3A2CE05AAC}" destId="{98983E7E-5DE4-4625-B8A0-46E7E3178CC7}" srcOrd="0" destOrd="0" parTransId="{3C5E9E4D-6E12-4DE9-A405-4CBD9DC8122B}" sibTransId="{76FA725F-F637-4BDC-B785-0A3D460BD9EE}"/>
    <dgm:cxn modelId="{66A10375-49B9-4E71-AE46-C88053C1E19C}" type="presOf" srcId="{5F2244FA-5B9B-49F4-9E79-CE925FBACE10}" destId="{1B919A30-D6FD-42CA-BEB1-0760C9B09630}" srcOrd="0" destOrd="0" presId="urn:microsoft.com/office/officeart/2005/8/layout/radial6"/>
    <dgm:cxn modelId="{EC62FE08-ADA0-47FD-8890-062B439A12D6}" type="presOf" srcId="{7299A3EA-2166-4C8D-9A14-3A3A2CE05AAC}" destId="{3DE948B7-D084-4BA5-AA3E-E764D0B0C7DD}" srcOrd="0" destOrd="0" presId="urn:microsoft.com/office/officeart/2005/8/layout/radial6"/>
    <dgm:cxn modelId="{FA22FA72-4D7B-477A-A788-79B358BAE177}" type="presOf" srcId="{726EF692-4FBE-45F7-BCDF-1800E0DE9EE1}" destId="{3D9BBB67-7605-4FB3-ADBC-639D35696507}" srcOrd="0" destOrd="0" presId="urn:microsoft.com/office/officeart/2005/8/layout/radial6"/>
    <dgm:cxn modelId="{CFBD194D-2F91-4BAA-9A48-42D74026246E}" type="presOf" srcId="{20E33CFE-ECFF-46AB-9738-D8885E15C1A8}" destId="{E719D5EE-E667-41BE-A6F2-29EE68D3A5EA}" srcOrd="0" destOrd="0" presId="urn:microsoft.com/office/officeart/2005/8/layout/radial6"/>
    <dgm:cxn modelId="{83E2791E-74CA-4FA4-A0DD-7394F35483E0}" type="presOf" srcId="{68C201B8-86D2-4459-9813-B8A3EB759FA5}" destId="{E3477662-186A-47AF-B90A-B932D7CCD8F8}" srcOrd="0" destOrd="0" presId="urn:microsoft.com/office/officeart/2005/8/layout/radial6"/>
    <dgm:cxn modelId="{5EC82132-F233-4572-A56E-9DC276AA74A4}" type="presOf" srcId="{A1968ADD-BA0A-49DD-8E03-C208833C169F}" destId="{7EC21AE6-A0DE-4813-9C3C-59B4025BBC94}" srcOrd="0" destOrd="0" presId="urn:microsoft.com/office/officeart/2005/8/layout/radial6"/>
    <dgm:cxn modelId="{4F727389-D2A8-4D28-B6B7-84658E9703FD}" type="presOf" srcId="{D6670E89-BAE8-4BD4-9574-62353518C2EA}" destId="{A7A893E4-D935-4559-B73D-9D76058E2955}" srcOrd="0" destOrd="0" presId="urn:microsoft.com/office/officeart/2005/8/layout/radial6"/>
    <dgm:cxn modelId="{AEB8F970-C65F-4881-8308-113B004086BD}" type="presOf" srcId="{E00B3420-F90A-424E-A676-84D0752B4E5D}" destId="{DB4FBF72-3916-4A05-81C8-D6C47FDA3DA5}" srcOrd="0" destOrd="0" presId="urn:microsoft.com/office/officeart/2005/8/layout/radial6"/>
    <dgm:cxn modelId="{CE52FCE0-9A3E-4EC9-9050-68ADC2E854A2}" type="presOf" srcId="{98983E7E-5DE4-4625-B8A0-46E7E3178CC7}" destId="{2D3A7DC9-178F-4092-A63F-3C250A39CACF}" srcOrd="0" destOrd="0" presId="urn:microsoft.com/office/officeart/2005/8/layout/radial6"/>
    <dgm:cxn modelId="{D8DB0A08-0F3F-4785-ADD5-6DE4E0F34682}" srcId="{98983E7E-5DE4-4625-B8A0-46E7E3178CC7}" destId="{726EF692-4FBE-45F7-BCDF-1800E0DE9EE1}" srcOrd="2" destOrd="0" parTransId="{86F0D0B9-DD3C-49BA-93E9-DBCED3666DE8}" sibTransId="{5F2244FA-5B9B-49F4-9E79-CE925FBACE10}"/>
    <dgm:cxn modelId="{4DA63ABF-F1D9-4278-95F7-3E61A5482E8A}" type="presParOf" srcId="{3DE948B7-D084-4BA5-AA3E-E764D0B0C7DD}" destId="{2D3A7DC9-178F-4092-A63F-3C250A39CACF}" srcOrd="0" destOrd="0" presId="urn:microsoft.com/office/officeart/2005/8/layout/radial6"/>
    <dgm:cxn modelId="{4C640BB3-0F2C-4F7D-BBDA-9611713D165B}" type="presParOf" srcId="{3DE948B7-D084-4BA5-AA3E-E764D0B0C7DD}" destId="{C888754A-85FA-4541-9083-E8E682A6D912}" srcOrd="1" destOrd="0" presId="urn:microsoft.com/office/officeart/2005/8/layout/radial6"/>
    <dgm:cxn modelId="{C3EAE942-8484-439D-AA47-831CD9636832}" type="presParOf" srcId="{3DE948B7-D084-4BA5-AA3E-E764D0B0C7DD}" destId="{03D8C1D1-6315-434E-8B9F-FC4A354ABAF8}" srcOrd="2" destOrd="0" presId="urn:microsoft.com/office/officeart/2005/8/layout/radial6"/>
    <dgm:cxn modelId="{ED32F3B8-389E-4739-86E6-A77BB7CF0523}" type="presParOf" srcId="{3DE948B7-D084-4BA5-AA3E-E764D0B0C7DD}" destId="{9876980B-7BDE-484B-9903-CE3CB84C3299}" srcOrd="3" destOrd="0" presId="urn:microsoft.com/office/officeart/2005/8/layout/radial6"/>
    <dgm:cxn modelId="{7EAA358C-2438-4BDB-9931-5053181FD669}" type="presParOf" srcId="{3DE948B7-D084-4BA5-AA3E-E764D0B0C7DD}" destId="{E3477662-186A-47AF-B90A-B932D7CCD8F8}" srcOrd="4" destOrd="0" presId="urn:microsoft.com/office/officeart/2005/8/layout/radial6"/>
    <dgm:cxn modelId="{0362AF00-8EDD-43E4-94F1-BF5343768877}" type="presParOf" srcId="{3DE948B7-D084-4BA5-AA3E-E764D0B0C7DD}" destId="{1CE4013D-26D3-494A-8E38-07428CECBC28}" srcOrd="5" destOrd="0" presId="urn:microsoft.com/office/officeart/2005/8/layout/radial6"/>
    <dgm:cxn modelId="{88FEB9B3-E613-40A6-BE56-34CBA5A50168}" type="presParOf" srcId="{3DE948B7-D084-4BA5-AA3E-E764D0B0C7DD}" destId="{E719D5EE-E667-41BE-A6F2-29EE68D3A5EA}" srcOrd="6" destOrd="0" presId="urn:microsoft.com/office/officeart/2005/8/layout/radial6"/>
    <dgm:cxn modelId="{4840DE3D-DBC0-42ED-9CE2-4E1A249EACF3}" type="presParOf" srcId="{3DE948B7-D084-4BA5-AA3E-E764D0B0C7DD}" destId="{3D9BBB67-7605-4FB3-ADBC-639D35696507}" srcOrd="7" destOrd="0" presId="urn:microsoft.com/office/officeart/2005/8/layout/radial6"/>
    <dgm:cxn modelId="{D50120F9-B21E-458D-AE9A-FD6AB7FEC8D6}" type="presParOf" srcId="{3DE948B7-D084-4BA5-AA3E-E764D0B0C7DD}" destId="{0840B968-FE51-41E6-B412-FCC340007AD2}" srcOrd="8" destOrd="0" presId="urn:microsoft.com/office/officeart/2005/8/layout/radial6"/>
    <dgm:cxn modelId="{E5106D2A-FA18-4D09-AE73-EEFF15CA267F}" type="presParOf" srcId="{3DE948B7-D084-4BA5-AA3E-E764D0B0C7DD}" destId="{1B919A30-D6FD-42CA-BEB1-0760C9B09630}" srcOrd="9" destOrd="0" presId="urn:microsoft.com/office/officeart/2005/8/layout/radial6"/>
    <dgm:cxn modelId="{C167A8A7-000A-4033-A4A3-C5C9C9A2CBAE}" type="presParOf" srcId="{3DE948B7-D084-4BA5-AA3E-E764D0B0C7DD}" destId="{DB4FBF72-3916-4A05-81C8-D6C47FDA3DA5}" srcOrd="10" destOrd="0" presId="urn:microsoft.com/office/officeart/2005/8/layout/radial6"/>
    <dgm:cxn modelId="{1FE280B5-BB92-4689-A413-4BFCBA1060E2}" type="presParOf" srcId="{3DE948B7-D084-4BA5-AA3E-E764D0B0C7DD}" destId="{F704D01A-2BC4-4BDE-A6F7-EAB4E49B07C6}" srcOrd="11" destOrd="0" presId="urn:microsoft.com/office/officeart/2005/8/layout/radial6"/>
    <dgm:cxn modelId="{6CCFC41F-EF8D-47F7-9992-A0A4D430A063}" type="presParOf" srcId="{3DE948B7-D084-4BA5-AA3E-E764D0B0C7DD}" destId="{7EC21AE6-A0DE-4813-9C3C-59B4025BBC94}" srcOrd="12" destOrd="0" presId="urn:microsoft.com/office/officeart/2005/8/layout/radial6"/>
    <dgm:cxn modelId="{36DD3FCC-27AC-4A56-8ED6-2D4B8C6EE508}" type="presParOf" srcId="{3DE948B7-D084-4BA5-AA3E-E764D0B0C7DD}" destId="{83ADF947-9D40-4249-8430-B9DDCD3BBEA3}" srcOrd="13" destOrd="0" presId="urn:microsoft.com/office/officeart/2005/8/layout/radial6"/>
    <dgm:cxn modelId="{C37B077E-774F-4C30-8A8D-32FCE189B794}" type="presParOf" srcId="{3DE948B7-D084-4BA5-AA3E-E764D0B0C7DD}" destId="{1500A38B-1A1C-4D1E-98D8-99A5F8A62552}" srcOrd="14" destOrd="0" presId="urn:microsoft.com/office/officeart/2005/8/layout/radial6"/>
    <dgm:cxn modelId="{3178A100-DD1A-49DA-B51D-B4AFC2A0A2FF}" type="presParOf" srcId="{3DE948B7-D084-4BA5-AA3E-E764D0B0C7DD}" destId="{A7A893E4-D935-4559-B73D-9D76058E295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74B42-806A-4876-8C92-502663E684C1}">
      <dsp:nvSpPr>
        <dsp:cNvPr id="0" name=""/>
        <dsp:cNvSpPr/>
      </dsp:nvSpPr>
      <dsp:spPr>
        <a:xfrm>
          <a:off x="705791" y="548047"/>
          <a:ext cx="3761632" cy="3761632"/>
        </a:xfrm>
        <a:prstGeom prst="blockArc">
          <a:avLst>
            <a:gd name="adj1" fmla="val 12600000"/>
            <a:gd name="adj2" fmla="val 16200000"/>
            <a:gd name="adj3" fmla="val 45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893E4-D935-4559-B73D-9D76058E2955}">
      <dsp:nvSpPr>
        <dsp:cNvPr id="0" name=""/>
        <dsp:cNvSpPr/>
      </dsp:nvSpPr>
      <dsp:spPr>
        <a:xfrm>
          <a:off x="705791" y="548047"/>
          <a:ext cx="3761632" cy="3761632"/>
        </a:xfrm>
        <a:prstGeom prst="blockArc">
          <a:avLst>
            <a:gd name="adj1" fmla="val 9000000"/>
            <a:gd name="adj2" fmla="val 12600000"/>
            <a:gd name="adj3" fmla="val 45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21AE6-A0DE-4813-9C3C-59B4025BBC94}">
      <dsp:nvSpPr>
        <dsp:cNvPr id="0" name=""/>
        <dsp:cNvSpPr/>
      </dsp:nvSpPr>
      <dsp:spPr>
        <a:xfrm>
          <a:off x="705791" y="548047"/>
          <a:ext cx="3761632" cy="3761632"/>
        </a:xfrm>
        <a:prstGeom prst="blockArc">
          <a:avLst>
            <a:gd name="adj1" fmla="val 5400000"/>
            <a:gd name="adj2" fmla="val 9000000"/>
            <a:gd name="adj3" fmla="val 45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19A30-D6FD-42CA-BEB1-0760C9B09630}">
      <dsp:nvSpPr>
        <dsp:cNvPr id="0" name=""/>
        <dsp:cNvSpPr/>
      </dsp:nvSpPr>
      <dsp:spPr>
        <a:xfrm>
          <a:off x="705791" y="548047"/>
          <a:ext cx="3761632" cy="3761632"/>
        </a:xfrm>
        <a:prstGeom prst="blockArc">
          <a:avLst>
            <a:gd name="adj1" fmla="val 1800000"/>
            <a:gd name="adj2" fmla="val 5400000"/>
            <a:gd name="adj3" fmla="val 45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9D5EE-E667-41BE-A6F2-29EE68D3A5EA}">
      <dsp:nvSpPr>
        <dsp:cNvPr id="0" name=""/>
        <dsp:cNvSpPr/>
      </dsp:nvSpPr>
      <dsp:spPr>
        <a:xfrm>
          <a:off x="705791" y="548047"/>
          <a:ext cx="3761632" cy="3761632"/>
        </a:xfrm>
        <a:prstGeom prst="blockArc">
          <a:avLst>
            <a:gd name="adj1" fmla="val 19800000"/>
            <a:gd name="adj2" fmla="val 1800000"/>
            <a:gd name="adj3" fmla="val 45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6980B-7BDE-484B-9903-CE3CB84C3299}">
      <dsp:nvSpPr>
        <dsp:cNvPr id="0" name=""/>
        <dsp:cNvSpPr/>
      </dsp:nvSpPr>
      <dsp:spPr>
        <a:xfrm>
          <a:off x="705791" y="548047"/>
          <a:ext cx="3761632" cy="3761632"/>
        </a:xfrm>
        <a:prstGeom prst="blockArc">
          <a:avLst>
            <a:gd name="adj1" fmla="val 16200000"/>
            <a:gd name="adj2" fmla="val 19800000"/>
            <a:gd name="adj3" fmla="val 45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A7DC9-178F-4092-A63F-3C250A39CACF}">
      <dsp:nvSpPr>
        <dsp:cNvPr id="0" name=""/>
        <dsp:cNvSpPr/>
      </dsp:nvSpPr>
      <dsp:spPr>
        <a:xfrm>
          <a:off x="1745455" y="1587711"/>
          <a:ext cx="1682305" cy="1682305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800" kern="1200" dirty="0" smtClean="0"/>
            <a:t>Ovaj standard zamenjuje:</a:t>
          </a:r>
          <a:endParaRPr lang="en-US" sz="1800" kern="1200" dirty="0"/>
        </a:p>
      </dsp:txBody>
      <dsp:txXfrm>
        <a:off x="1991823" y="1834079"/>
        <a:ext cx="1189569" cy="1189569"/>
      </dsp:txXfrm>
    </dsp:sp>
    <dsp:sp modelId="{C888754A-85FA-4541-9083-E8E682A6D912}">
      <dsp:nvSpPr>
        <dsp:cNvPr id="0" name=""/>
        <dsp:cNvSpPr/>
      </dsp:nvSpPr>
      <dsp:spPr>
        <a:xfrm>
          <a:off x="1997801" y="1634"/>
          <a:ext cx="1177613" cy="1177613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300" b="1" kern="1200" dirty="0" smtClean="0"/>
            <a:t>MRS 11 -  Ugovori u izgradnji</a:t>
          </a:r>
          <a:endParaRPr lang="en-US" sz="1300" b="1" kern="1200" dirty="0"/>
        </a:p>
      </dsp:txBody>
      <dsp:txXfrm>
        <a:off x="2170258" y="174091"/>
        <a:ext cx="832699" cy="832699"/>
      </dsp:txXfrm>
    </dsp:sp>
    <dsp:sp modelId="{E3477662-186A-47AF-B90A-B932D7CCD8F8}">
      <dsp:nvSpPr>
        <dsp:cNvPr id="0" name=""/>
        <dsp:cNvSpPr/>
      </dsp:nvSpPr>
      <dsp:spPr>
        <a:xfrm>
          <a:off x="3589921" y="920845"/>
          <a:ext cx="1177613" cy="11776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300" kern="1200" dirty="0" smtClean="0"/>
            <a:t>IFRIC 18 - Prenos sredstava od kupaca</a:t>
          </a:r>
          <a:endParaRPr lang="en-US" sz="1300" kern="1200" dirty="0"/>
        </a:p>
      </dsp:txBody>
      <dsp:txXfrm>
        <a:off x="3762378" y="1093302"/>
        <a:ext cx="832699" cy="832699"/>
      </dsp:txXfrm>
    </dsp:sp>
    <dsp:sp modelId="{3D9BBB67-7605-4FB3-ADBC-639D35696507}">
      <dsp:nvSpPr>
        <dsp:cNvPr id="0" name=""/>
        <dsp:cNvSpPr/>
      </dsp:nvSpPr>
      <dsp:spPr>
        <a:xfrm>
          <a:off x="3589921" y="2759268"/>
          <a:ext cx="1177613" cy="11776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300" kern="1200" dirty="0" smtClean="0"/>
            <a:t>SIC 31 –transakcije razmene</a:t>
          </a:r>
          <a:endParaRPr lang="en-US" sz="1300" kern="1200" dirty="0"/>
        </a:p>
      </dsp:txBody>
      <dsp:txXfrm>
        <a:off x="3762378" y="2931725"/>
        <a:ext cx="832699" cy="832699"/>
      </dsp:txXfrm>
    </dsp:sp>
    <dsp:sp modelId="{DB4FBF72-3916-4A05-81C8-D6C47FDA3DA5}">
      <dsp:nvSpPr>
        <dsp:cNvPr id="0" name=""/>
        <dsp:cNvSpPr/>
      </dsp:nvSpPr>
      <dsp:spPr>
        <a:xfrm>
          <a:off x="1997801" y="3678479"/>
          <a:ext cx="1177613" cy="11776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300" kern="1200" dirty="0" smtClean="0"/>
            <a:t>KIMSF 13 – programi lojalnosti kupaca</a:t>
          </a:r>
          <a:endParaRPr lang="en-US" sz="1300" kern="1200" dirty="0"/>
        </a:p>
      </dsp:txBody>
      <dsp:txXfrm>
        <a:off x="2170258" y="3850936"/>
        <a:ext cx="832699" cy="832699"/>
      </dsp:txXfrm>
    </dsp:sp>
    <dsp:sp modelId="{83ADF947-9D40-4249-8430-B9DDCD3BBEA3}">
      <dsp:nvSpPr>
        <dsp:cNvPr id="0" name=""/>
        <dsp:cNvSpPr/>
      </dsp:nvSpPr>
      <dsp:spPr>
        <a:xfrm>
          <a:off x="405680" y="2759268"/>
          <a:ext cx="1177613" cy="11776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300" kern="1200" dirty="0" smtClean="0"/>
            <a:t>IFRIC 15 – Ugovori o izgradnji nekretnina</a:t>
          </a:r>
          <a:endParaRPr lang="en-US" sz="1300" kern="1200" dirty="0"/>
        </a:p>
      </dsp:txBody>
      <dsp:txXfrm>
        <a:off x="578137" y="2931725"/>
        <a:ext cx="832699" cy="832699"/>
      </dsp:txXfrm>
    </dsp:sp>
    <dsp:sp modelId="{6F44300A-414F-40E6-9A32-151AF126CDD9}">
      <dsp:nvSpPr>
        <dsp:cNvPr id="0" name=""/>
        <dsp:cNvSpPr/>
      </dsp:nvSpPr>
      <dsp:spPr>
        <a:xfrm>
          <a:off x="405680" y="920845"/>
          <a:ext cx="1177613" cy="1177613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300" b="1" kern="1200" dirty="0" smtClean="0"/>
            <a:t>MRS 18 - Prihodi</a:t>
          </a:r>
          <a:endParaRPr lang="en-US" sz="1300" b="1" kern="1200" dirty="0"/>
        </a:p>
      </dsp:txBody>
      <dsp:txXfrm>
        <a:off x="578137" y="1093302"/>
        <a:ext cx="832699" cy="8326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893E4-D935-4559-B73D-9D76058E2955}">
      <dsp:nvSpPr>
        <dsp:cNvPr id="0" name=""/>
        <dsp:cNvSpPr/>
      </dsp:nvSpPr>
      <dsp:spPr>
        <a:xfrm>
          <a:off x="618689" y="453221"/>
          <a:ext cx="3022453" cy="3022453"/>
        </a:xfrm>
        <a:prstGeom prst="blockArc">
          <a:avLst>
            <a:gd name="adj1" fmla="val 1188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21AE6-A0DE-4813-9C3C-59B4025BBC94}">
      <dsp:nvSpPr>
        <dsp:cNvPr id="0" name=""/>
        <dsp:cNvSpPr/>
      </dsp:nvSpPr>
      <dsp:spPr>
        <a:xfrm>
          <a:off x="618689" y="453221"/>
          <a:ext cx="3022453" cy="3022453"/>
        </a:xfrm>
        <a:prstGeom prst="blockArc">
          <a:avLst>
            <a:gd name="adj1" fmla="val 7560000"/>
            <a:gd name="adj2" fmla="val 1188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19A30-D6FD-42CA-BEB1-0760C9B09630}">
      <dsp:nvSpPr>
        <dsp:cNvPr id="0" name=""/>
        <dsp:cNvSpPr/>
      </dsp:nvSpPr>
      <dsp:spPr>
        <a:xfrm>
          <a:off x="618689" y="453221"/>
          <a:ext cx="3022453" cy="3022453"/>
        </a:xfrm>
        <a:prstGeom prst="blockArc">
          <a:avLst>
            <a:gd name="adj1" fmla="val 3240000"/>
            <a:gd name="adj2" fmla="val 756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9D5EE-E667-41BE-A6F2-29EE68D3A5EA}">
      <dsp:nvSpPr>
        <dsp:cNvPr id="0" name=""/>
        <dsp:cNvSpPr/>
      </dsp:nvSpPr>
      <dsp:spPr>
        <a:xfrm>
          <a:off x="618689" y="453221"/>
          <a:ext cx="3022453" cy="3022453"/>
        </a:xfrm>
        <a:prstGeom prst="blockArc">
          <a:avLst>
            <a:gd name="adj1" fmla="val 20520000"/>
            <a:gd name="adj2" fmla="val 324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6980B-7BDE-484B-9903-CE3CB84C3299}">
      <dsp:nvSpPr>
        <dsp:cNvPr id="0" name=""/>
        <dsp:cNvSpPr/>
      </dsp:nvSpPr>
      <dsp:spPr>
        <a:xfrm>
          <a:off x="618689" y="453221"/>
          <a:ext cx="3022453" cy="3022453"/>
        </a:xfrm>
        <a:prstGeom prst="blockArc">
          <a:avLst>
            <a:gd name="adj1" fmla="val 16200000"/>
            <a:gd name="adj2" fmla="val 2052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A7DC9-178F-4092-A63F-3C250A39CACF}">
      <dsp:nvSpPr>
        <dsp:cNvPr id="0" name=""/>
        <dsp:cNvSpPr/>
      </dsp:nvSpPr>
      <dsp:spPr>
        <a:xfrm>
          <a:off x="1434157" y="1268689"/>
          <a:ext cx="1391517" cy="1391517"/>
        </a:xfrm>
        <a:prstGeom prst="ellips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dirty="0" smtClean="0"/>
            <a:t>Ne primenjuje se na:</a:t>
          </a:r>
          <a:endParaRPr lang="en-US" sz="1600" kern="1200" dirty="0"/>
        </a:p>
      </dsp:txBody>
      <dsp:txXfrm>
        <a:off x="1637940" y="1472472"/>
        <a:ext cx="983951" cy="983951"/>
      </dsp:txXfrm>
    </dsp:sp>
    <dsp:sp modelId="{C888754A-85FA-4541-9083-E8E682A6D912}">
      <dsp:nvSpPr>
        <dsp:cNvPr id="0" name=""/>
        <dsp:cNvSpPr/>
      </dsp:nvSpPr>
      <dsp:spPr>
        <a:xfrm>
          <a:off x="1642884" y="1256"/>
          <a:ext cx="974062" cy="974062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900" kern="1200" dirty="0" smtClean="0"/>
            <a:t>Ugovore u vezi sa lizingom</a:t>
          </a:r>
          <a:endParaRPr lang="en-US" sz="900" kern="1200" dirty="0"/>
        </a:p>
      </dsp:txBody>
      <dsp:txXfrm>
        <a:off x="1785532" y="143904"/>
        <a:ext cx="688766" cy="688766"/>
      </dsp:txXfrm>
    </dsp:sp>
    <dsp:sp modelId="{E3477662-186A-47AF-B90A-B932D7CCD8F8}">
      <dsp:nvSpPr>
        <dsp:cNvPr id="0" name=""/>
        <dsp:cNvSpPr/>
      </dsp:nvSpPr>
      <dsp:spPr>
        <a:xfrm>
          <a:off x="3046796" y="1021258"/>
          <a:ext cx="974062" cy="974062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900" kern="1200" dirty="0" smtClean="0"/>
            <a:t>Osiguranje</a:t>
          </a:r>
          <a:endParaRPr lang="en-US" sz="900" kern="1200" dirty="0"/>
        </a:p>
      </dsp:txBody>
      <dsp:txXfrm>
        <a:off x="3189444" y="1163906"/>
        <a:ext cx="688766" cy="688766"/>
      </dsp:txXfrm>
    </dsp:sp>
    <dsp:sp modelId="{3D9BBB67-7605-4FB3-ADBC-639D35696507}">
      <dsp:nvSpPr>
        <dsp:cNvPr id="0" name=""/>
        <dsp:cNvSpPr/>
      </dsp:nvSpPr>
      <dsp:spPr>
        <a:xfrm>
          <a:off x="2510550" y="2671655"/>
          <a:ext cx="974062" cy="974062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900" kern="1200" dirty="0" smtClean="0"/>
            <a:t>Finansijske instrumente</a:t>
          </a:r>
          <a:endParaRPr lang="en-US" sz="900" kern="1200" dirty="0"/>
        </a:p>
      </dsp:txBody>
      <dsp:txXfrm>
        <a:off x="2653198" y="2814303"/>
        <a:ext cx="688766" cy="688766"/>
      </dsp:txXfrm>
    </dsp:sp>
    <dsp:sp modelId="{DB4FBF72-3916-4A05-81C8-D6C47FDA3DA5}">
      <dsp:nvSpPr>
        <dsp:cNvPr id="0" name=""/>
        <dsp:cNvSpPr/>
      </dsp:nvSpPr>
      <dsp:spPr>
        <a:xfrm>
          <a:off x="775219" y="2671655"/>
          <a:ext cx="974062" cy="974062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900" kern="1200" dirty="0" smtClean="0"/>
            <a:t>Određene vrste garancija</a:t>
          </a:r>
          <a:endParaRPr lang="en-US" sz="900" kern="1200" dirty="0"/>
        </a:p>
      </dsp:txBody>
      <dsp:txXfrm>
        <a:off x="917867" y="2814303"/>
        <a:ext cx="688766" cy="688766"/>
      </dsp:txXfrm>
    </dsp:sp>
    <dsp:sp modelId="{83ADF947-9D40-4249-8430-B9DDCD3BBEA3}">
      <dsp:nvSpPr>
        <dsp:cNvPr id="0" name=""/>
        <dsp:cNvSpPr/>
      </dsp:nvSpPr>
      <dsp:spPr>
        <a:xfrm>
          <a:off x="238972" y="1021258"/>
          <a:ext cx="974062" cy="974062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900" kern="1200" dirty="0" smtClean="0"/>
            <a:t>Razmenu dobara i usluga u vezi sa prodajom</a:t>
          </a:r>
          <a:endParaRPr lang="en-US" sz="900" kern="1200" dirty="0"/>
        </a:p>
      </dsp:txBody>
      <dsp:txXfrm>
        <a:off x="381620" y="1163906"/>
        <a:ext cx="688766" cy="688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D35B1-60AB-43F7-96E0-8278C11AA7BA}" type="datetimeFigureOut">
              <a:rPr lang="en-GB" smtClean="0"/>
              <a:pPr/>
              <a:t>28/03/2018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CB74D-572E-4F08-9394-3ECB1E1638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941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B935B-3E5D-4FF0-8ED3-E5C882647223}" type="datetimeFigureOut">
              <a:rPr lang="en-US" smtClean="0"/>
              <a:pPr/>
              <a:t>3/28/2018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696913"/>
            <a:ext cx="45116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706B8-EBCC-470A-8AE8-B49CE76EE6E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90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8388" y="766763"/>
            <a:ext cx="4965700" cy="383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7B8F03-BC93-4120-96CA-A36DF640BE2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6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5.xml"/><Relationship Id="rId9" Type="http://schemas.openxmlformats.org/officeDocument/2006/relationships/tags" Target="../tags/tag60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4.xml"/><Relationship Id="rId9" Type="http://schemas.openxmlformats.org/officeDocument/2006/relationships/tags" Target="../tags/tag6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0" Type="http://schemas.openxmlformats.org/officeDocument/2006/relationships/tags" Target="../tags/tag108.xml"/><Relationship Id="rId4" Type="http://schemas.openxmlformats.org/officeDocument/2006/relationships/tags" Target="../tags/tag102.xml"/><Relationship Id="rId9" Type="http://schemas.openxmlformats.org/officeDocument/2006/relationships/tags" Target="../tags/tag107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Logo with Panels"/>
          <p:cNvGrpSpPr/>
          <p:nvPr userDrawn="1"/>
        </p:nvGrpSpPr>
        <p:grpSpPr>
          <a:xfrm>
            <a:off x="1130368" y="0"/>
            <a:ext cx="8928031" cy="7318210"/>
            <a:chOff x="1130368" y="0"/>
            <a:chExt cx="8928031" cy="7318210"/>
          </a:xfrm>
        </p:grpSpPr>
        <p:grpSp>
          <p:nvGrpSpPr>
            <p:cNvPr id="4" name="Logo Shapes"/>
            <p:cNvGrpSpPr/>
            <p:nvPr userDrawn="1"/>
          </p:nvGrpSpPr>
          <p:grpSpPr>
            <a:xfrm>
              <a:off x="1904992" y="0"/>
              <a:ext cx="8153407" cy="6792223"/>
              <a:chOff x="1828800" y="-7143"/>
              <a:chExt cx="8153407" cy="6792223"/>
            </a:xfrm>
          </p:grpSpPr>
          <p:sp>
            <p:nvSpPr>
              <p:cNvPr id="23" name="Rectangle 1"/>
              <p:cNvSpPr>
                <a:spLocks noChangeArrowheads="1"/>
              </p:cNvSpPr>
              <p:nvPr/>
            </p:nvSpPr>
            <p:spPr bwMode="gray">
              <a:xfrm>
                <a:off x="1832930" y="4496096"/>
                <a:ext cx="8149277" cy="2288752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68" name="Rectangle 2"/>
              <p:cNvSpPr>
                <a:spLocks noChangeArrowheads="1"/>
              </p:cNvSpPr>
              <p:nvPr userDrawn="1"/>
            </p:nvSpPr>
            <p:spPr bwMode="gray">
              <a:xfrm>
                <a:off x="1828800" y="3583783"/>
                <a:ext cx="7132320" cy="3201066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0" name="Rectangle 3"/>
              <p:cNvSpPr>
                <a:spLocks noChangeArrowheads="1"/>
              </p:cNvSpPr>
              <p:nvPr userDrawn="1"/>
            </p:nvSpPr>
            <p:spPr bwMode="gray">
              <a:xfrm>
                <a:off x="1828800" y="4496096"/>
                <a:ext cx="7132320" cy="2288752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4" name="Rectangle 4"/>
              <p:cNvSpPr>
                <a:spLocks noChangeArrowheads="1"/>
              </p:cNvSpPr>
              <p:nvPr/>
            </p:nvSpPr>
            <p:spPr bwMode="gray">
              <a:xfrm>
                <a:off x="1828800" y="-7143"/>
                <a:ext cx="6248400" cy="6772722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8" name="Rectangle 5"/>
              <p:cNvSpPr>
                <a:spLocks noChangeArrowheads="1"/>
              </p:cNvSpPr>
              <p:nvPr userDrawn="1"/>
            </p:nvSpPr>
            <p:spPr bwMode="gray">
              <a:xfrm>
                <a:off x="1828800" y="1057864"/>
                <a:ext cx="6492240" cy="5707715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69" name="Rectangle 6"/>
              <p:cNvSpPr>
                <a:spLocks noChangeArrowheads="1"/>
              </p:cNvSpPr>
              <p:nvPr userDrawn="1"/>
            </p:nvSpPr>
            <p:spPr bwMode="gray">
              <a:xfrm>
                <a:off x="1828800" y="3583783"/>
                <a:ext cx="6492240" cy="3201066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9" name="Rectangle 7"/>
              <p:cNvSpPr>
                <a:spLocks noChangeArrowheads="1"/>
              </p:cNvSpPr>
              <p:nvPr userDrawn="1"/>
            </p:nvSpPr>
            <p:spPr bwMode="gray">
              <a:xfrm>
                <a:off x="1828800" y="1057864"/>
                <a:ext cx="6248400" cy="5707715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 userDrawn="1"/>
            </p:nvSpPr>
            <p:spPr bwMode="gray">
              <a:xfrm>
                <a:off x="1828800" y="4496096"/>
                <a:ext cx="6492240" cy="2288752"/>
              </a:xfrm>
              <a:prstGeom prst="rect">
                <a:avLst/>
              </a:prstGeom>
              <a:solidFill>
                <a:srgbClr val="D139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7" name="Rectangle 9"/>
              <p:cNvSpPr/>
              <p:nvPr userDrawn="1"/>
            </p:nvSpPr>
            <p:spPr bwMode="gray">
              <a:xfrm>
                <a:off x="1828800" y="3583783"/>
                <a:ext cx="6246019" cy="3201066"/>
              </a:xfrm>
              <a:prstGeom prst="rect">
                <a:avLst/>
              </a:prstGeom>
              <a:solidFill>
                <a:srgbClr val="CD2F0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algn="l" defTabSz="1018824" rtl="0" eaLnBrk="1" latinLnBrk="0" hangingPunct="1"/>
                <a:endParaRPr lang="en-GB" sz="2000" kern="12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 userDrawn="1"/>
            </p:nvSpPr>
            <p:spPr bwMode="gray">
              <a:xfrm>
                <a:off x="1828800" y="4495801"/>
                <a:ext cx="6245352" cy="2288752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71" name="Rectangle 11"/>
              <p:cNvSpPr>
                <a:spLocks noChangeArrowheads="1"/>
              </p:cNvSpPr>
              <p:nvPr userDrawn="1"/>
            </p:nvSpPr>
            <p:spPr bwMode="gray">
              <a:xfrm>
                <a:off x="1828800" y="4800832"/>
                <a:ext cx="2286000" cy="1984248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</p:grpSp>
        <p:grpSp>
          <p:nvGrpSpPr>
            <p:cNvPr id="36" name="Logo"/>
            <p:cNvGrpSpPr/>
            <p:nvPr userDrawn="1"/>
          </p:nvGrpSpPr>
          <p:grpSpPr>
            <a:xfrm>
              <a:off x="1130368" y="6790556"/>
              <a:ext cx="905256" cy="527654"/>
              <a:chOff x="1130368" y="6790556"/>
              <a:chExt cx="905256" cy="527654"/>
            </a:xfrm>
          </p:grpSpPr>
          <p:sp>
            <p:nvSpPr>
              <p:cNvPr id="38" name="Rectangle 0"/>
              <p:cNvSpPr>
                <a:spLocks noChangeArrowheads="1"/>
              </p:cNvSpPr>
              <p:nvPr userDrawn="1"/>
            </p:nvSpPr>
            <p:spPr bwMode="black">
              <a:xfrm>
                <a:off x="1676368" y="6790556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 userDrawn="1"/>
            </p:nvSpPr>
            <p:spPr bwMode="black">
              <a:xfrm>
                <a:off x="1130368" y="6976999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8" name="Descriptor"/>
          <p:cNvSpPr>
            <a:spLocks noGrp="1"/>
          </p:cNvSpPr>
          <p:nvPr userDrawn="1">
            <p:custDataLst>
              <p:tags r:id="rId1"/>
            </p:custDataLst>
          </p:nvPr>
        </p:nvSpPr>
        <p:spPr bwMode="white">
          <a:xfrm>
            <a:off x="2059200" y="611644"/>
            <a:ext cx="65" cy="215444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75488" marR="0" indent="-227013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85800" marR="0" indent="-237744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11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7744" indent="-237744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75488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82625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11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  <a:defRPr/>
            </a:pPr>
            <a:endParaRPr lang="en-GB" sz="1400" b="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port Title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 bwMode="white">
          <a:xfrm>
            <a:off x="2056818" y="1261037"/>
            <a:ext cx="5943600" cy="534077"/>
          </a:xfrm>
        </p:spPr>
        <p:txBody>
          <a:bodyPr vert="horz" lIns="0" tIns="0" rIns="0" bIns="90000" rtlCol="0" anchor="t" anchorCtr="0">
            <a:spAutoFit/>
          </a:bodyPr>
          <a:lstStyle>
            <a:lvl1pPr algn="l" defTabSz="10188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i="1" kern="1200" baseline="0" noProof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Report Title</a:t>
            </a:r>
            <a:endParaRPr lang="en-GB" noProof="0" dirty="0"/>
          </a:p>
        </p:txBody>
      </p:sp>
      <p:sp>
        <p:nvSpPr>
          <p:cNvPr id="41" name="Report Subtitle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 bwMode="white">
          <a:xfrm>
            <a:off x="2056818" y="1828800"/>
            <a:ext cx="5943600" cy="443198"/>
          </a:xfrm>
        </p:spPr>
        <p:txBody>
          <a:bodyPr t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Subtitle</a:t>
            </a:r>
          </a:p>
        </p:txBody>
      </p:sp>
      <p:cxnSp>
        <p:nvCxnSpPr>
          <p:cNvPr id="25" name="Frame Line"/>
          <p:cNvCxnSpPr/>
          <p:nvPr userDrawn="1"/>
        </p:nvCxnSpPr>
        <p:spPr>
          <a:xfrm flipV="1">
            <a:off x="381000" y="3594352"/>
            <a:ext cx="1371600" cy="144000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raft Stamp"/>
          <p:cNvSpPr txBox="1"/>
          <p:nvPr userDrawn="1">
            <p:custDataLst>
              <p:tags r:id="rId4"/>
            </p:custDataLst>
          </p:nvPr>
        </p:nvSpPr>
        <p:spPr bwMode="black">
          <a:xfrm>
            <a:off x="530352" y="4041648"/>
            <a:ext cx="1371600" cy="292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13716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endParaRPr lang="en-GB" sz="1000" b="1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1" name="Confidentiality Stamp"/>
          <p:cNvSpPr>
            <a:spLocks noGrp="1"/>
          </p:cNvSpPr>
          <p:nvPr userDrawn="1">
            <p:custDataLst>
              <p:tags r:id="rId5"/>
            </p:custDataLst>
          </p:nvPr>
        </p:nvSpPr>
        <p:spPr>
          <a:xfrm>
            <a:off x="530351" y="3729600"/>
            <a:ext cx="12240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75488" marR="0" indent="-227013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85800" marR="0" indent="-237744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11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7744" indent="-237744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75488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82625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11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  <a:defRPr/>
            </a:pPr>
            <a:endParaRPr lang="en-GB" sz="1000" b="0" i="1" dirty="0">
              <a:solidFill>
                <a:schemeClr val="tx1"/>
              </a:solidFill>
            </a:endParaRPr>
          </a:p>
        </p:txBody>
      </p:sp>
      <p:sp>
        <p:nvSpPr>
          <p:cNvPr id="33" name="Report Date"/>
          <p:cNvSpPr txBox="1"/>
          <p:nvPr userDrawn="1">
            <p:custDataLst>
              <p:tags r:id="rId6"/>
            </p:custDataLst>
          </p:nvPr>
        </p:nvSpPr>
        <p:spPr bwMode="black">
          <a:xfrm>
            <a:off x="530352" y="4343400"/>
            <a:ext cx="1225296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endParaRPr lang="en-GB" sz="1000" i="1" dirty="0">
              <a:latin typeface="Georgia" pitchFamily="18" charset="0"/>
            </a:endParaRPr>
          </a:p>
        </p:txBody>
      </p:sp>
      <p:sp>
        <p:nvSpPr>
          <p:cNvPr id="34" name="Cover image"/>
          <p:cNvSpPr txBox="1">
            <a:spLocks noChangeAspect="1"/>
          </p:cNvSpPr>
          <p:nvPr userDrawn="1">
            <p:custDataLst>
              <p:tags r:id="rId7"/>
            </p:custDataLst>
          </p:nvPr>
        </p:nvSpPr>
        <p:spPr>
          <a:xfrm>
            <a:off x="1904334" y="3589973"/>
            <a:ext cx="6719929" cy="32004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endParaRPr lang="en-GB" sz="2200" dirty="0" smtClean="0">
              <a:latin typeface="Georgia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530352" y="2057400"/>
            <a:ext cx="8997696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1" name="Page Number"/>
          <p:cNvSpPr txBox="1"/>
          <p:nvPr userDrawn="1">
            <p:custDataLst>
              <p:tags r:id="rId2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45" name="HeaderTOCPlaceholder"/>
          <p:cNvSpPr txBox="1"/>
          <p:nvPr userDrawn="1">
            <p:custDataLst>
              <p:tags r:id="rId3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29200" y="1981200"/>
            <a:ext cx="8996400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ction Footer"/>
          <p:cNvSpPr txBox="1"/>
          <p:nvPr userDrawn="1">
            <p:custDataLst>
              <p:tags r:id="rId4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8" name="Section Header"/>
          <p:cNvSpPr txBox="1"/>
          <p:nvPr userDrawn="1">
            <p:custDataLst>
              <p:tags r:id="rId5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7" name="Draft stamp" hidden="1"/>
          <p:cNvSpPr txBox="1"/>
          <p:nvPr userDrawn="1">
            <p:custDataLst>
              <p:tags r:id="rId6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21" name="Date/Filepath" hidden="1"/>
          <p:cNvSpPr txBox="1"/>
          <p:nvPr userDrawn="1">
            <p:custDataLst>
              <p:tags r:id="rId7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9" name="Slide Tags" hidden="1"/>
          <p:cNvSpPr txBox="1"/>
          <p:nvPr userDrawn="1">
            <p:custDataLst>
              <p:tags r:id="rId8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6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530352" y="2057400"/>
            <a:ext cx="4425696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5102352" y="2057400"/>
            <a:ext cx="4425696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4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25" name="Report Date"/>
          <p:cNvSpPr txBox="1"/>
          <p:nvPr userDrawn="1">
            <p:custDataLst>
              <p:tags r:id="rId3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31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45" name="HeaderTOCPlaceholder"/>
          <p:cNvSpPr txBox="1"/>
          <p:nvPr userDrawn="1">
            <p:custDataLst>
              <p:tags r:id="rId5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8" name="Presentation Disclaimer"/>
          <p:cNvSpPr txBox="1"/>
          <p:nvPr userDrawn="1">
            <p:custDataLst>
              <p:tags r:id="rId6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50" name="Straight Connector 49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29200" y="1981200"/>
            <a:ext cx="8996400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8" name="Section Header"/>
          <p:cNvSpPr txBox="1"/>
          <p:nvPr userDrawn="1">
            <p:custDataLst>
              <p:tags r:id="rId8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7" name="Draft stamp" hidden="1"/>
          <p:cNvSpPr txBox="1"/>
          <p:nvPr userDrawn="1">
            <p:custDataLst>
              <p:tags r:id="rId9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21" name="Date/Filepath" hidden="1"/>
          <p:cNvSpPr txBox="1"/>
          <p:nvPr userDrawn="1">
            <p:custDataLst>
              <p:tags r:id="rId10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9" name="Slide Tags" hidden="1"/>
          <p:cNvSpPr txBox="1"/>
          <p:nvPr userDrawn="1">
            <p:custDataLst>
              <p:tags r:id="rId11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2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530352" y="2057400"/>
            <a:ext cx="5956300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6629401" y="2057400"/>
            <a:ext cx="2892552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4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25" name="Report Date"/>
          <p:cNvSpPr txBox="1"/>
          <p:nvPr userDrawn="1">
            <p:custDataLst>
              <p:tags r:id="rId3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31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45" name="HeaderTOCPlaceholder"/>
          <p:cNvSpPr txBox="1"/>
          <p:nvPr userDrawn="1">
            <p:custDataLst>
              <p:tags r:id="rId5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8" name="Presentation Disclaimer"/>
          <p:cNvSpPr txBox="1"/>
          <p:nvPr userDrawn="1">
            <p:custDataLst>
              <p:tags r:id="rId6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50" name="Straight Connector 49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29200" y="1981200"/>
            <a:ext cx="8996400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8" name="Section Header"/>
          <p:cNvSpPr txBox="1"/>
          <p:nvPr userDrawn="1">
            <p:custDataLst>
              <p:tags r:id="rId8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7" name="Draft stamp" hidden="1"/>
          <p:cNvSpPr txBox="1"/>
          <p:nvPr userDrawn="1">
            <p:custDataLst>
              <p:tags r:id="rId9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21" name="Date/Filepath" hidden="1"/>
          <p:cNvSpPr txBox="1"/>
          <p:nvPr userDrawn="1">
            <p:custDataLst>
              <p:tags r:id="rId10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9" name="Slide Tags" hidden="1"/>
          <p:cNvSpPr txBox="1"/>
          <p:nvPr userDrawn="1">
            <p:custDataLst>
              <p:tags r:id="rId11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2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530351" y="2057400"/>
            <a:ext cx="4422649" cy="2362200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  <p:custDataLst>
              <p:tags r:id="rId2"/>
            </p:custDataLst>
          </p:nvPr>
        </p:nvSpPr>
        <p:spPr>
          <a:xfrm>
            <a:off x="530351" y="4572000"/>
            <a:ext cx="4422649" cy="2359152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8" name="Content Placeholder 4"/>
          <p:cNvSpPr>
            <a:spLocks noGrp="1"/>
          </p:cNvSpPr>
          <p:nvPr>
            <p:ph sz="quarter" idx="26"/>
            <p:custDataLst>
              <p:tags r:id="rId3"/>
            </p:custDataLst>
          </p:nvPr>
        </p:nvSpPr>
        <p:spPr>
          <a:xfrm>
            <a:off x="5105400" y="2057400"/>
            <a:ext cx="4425696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6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27" name="Report Date"/>
          <p:cNvSpPr txBox="1"/>
          <p:nvPr userDrawn="1">
            <p:custDataLst>
              <p:tags r:id="rId4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43" name="Page Number"/>
          <p:cNvSpPr txBox="1"/>
          <p:nvPr userDrawn="1">
            <p:custDataLst>
              <p:tags r:id="rId5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44" name="HeaderTOCPlaceholder"/>
          <p:cNvSpPr txBox="1"/>
          <p:nvPr userDrawn="1">
            <p:custDataLst>
              <p:tags r:id="rId6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8" name="Presentation Disclaimer"/>
          <p:cNvSpPr txBox="1"/>
          <p:nvPr userDrawn="1">
            <p:custDataLst>
              <p:tags r:id="rId7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50" name="Straight Connector 49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36400" y="1981200"/>
            <a:ext cx="8996400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8" name="Section Header"/>
          <p:cNvSpPr txBox="1"/>
          <p:nvPr userDrawn="1">
            <p:custDataLst>
              <p:tags r:id="rId9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30" name="Draft stamp" hidden="1"/>
          <p:cNvSpPr txBox="1"/>
          <p:nvPr userDrawn="1">
            <p:custDataLst>
              <p:tags r:id="rId10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25" name="Date/Filepath" hidden="1"/>
          <p:cNvSpPr txBox="1"/>
          <p:nvPr userDrawn="1">
            <p:custDataLst>
              <p:tags r:id="rId11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20" name="Slide Tags" hidden="1"/>
          <p:cNvSpPr txBox="1"/>
          <p:nvPr userDrawn="1">
            <p:custDataLst>
              <p:tags r:id="rId12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2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hree Larg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quarter" idx="10"/>
          </p:nvPr>
        </p:nvSpPr>
        <p:spPr>
          <a:xfrm>
            <a:off x="530352" y="2057400"/>
            <a:ext cx="4425696" cy="152704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8" name="Content Placeholder 3"/>
          <p:cNvSpPr>
            <a:spLocks noGrp="1"/>
          </p:cNvSpPr>
          <p:nvPr>
            <p:ph sz="quarter" idx="11"/>
          </p:nvPr>
        </p:nvSpPr>
        <p:spPr>
          <a:xfrm>
            <a:off x="5102352" y="2057400"/>
            <a:ext cx="4425696" cy="152704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20" name="Content Placeholder 4"/>
          <p:cNvSpPr>
            <a:spLocks noGrp="1"/>
          </p:cNvSpPr>
          <p:nvPr>
            <p:ph sz="quarter" idx="12"/>
          </p:nvPr>
        </p:nvSpPr>
        <p:spPr>
          <a:xfrm>
            <a:off x="530352" y="3733800"/>
            <a:ext cx="8997696" cy="3200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23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25" name="Report Date"/>
          <p:cNvSpPr txBox="1"/>
          <p:nvPr userDrawn="1">
            <p:custDataLst>
              <p:tags r:id="rId1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45" name="Page Number"/>
          <p:cNvSpPr txBox="1"/>
          <p:nvPr userDrawn="1">
            <p:custDataLst>
              <p:tags r:id="rId2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46" name="HeaderTOCPlaceholder"/>
          <p:cNvSpPr txBox="1"/>
          <p:nvPr userDrawn="1">
            <p:custDataLst>
              <p:tags r:id="rId3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9" name="Presentation Disclaimer"/>
          <p:cNvSpPr txBox="1"/>
          <p:nvPr userDrawn="1">
            <p:custDataLst>
              <p:tags r:id="rId4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>
          <a:xfrm>
            <a:off x="529200" y="1981200"/>
            <a:ext cx="8996400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31" name="Section Header"/>
          <p:cNvSpPr txBox="1"/>
          <p:nvPr userDrawn="1">
            <p:custDataLst>
              <p:tags r:id="rId6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7" name="Draft stamp" hidden="1"/>
          <p:cNvSpPr txBox="1"/>
          <p:nvPr userDrawn="1">
            <p:custDataLst>
              <p:tags r:id="rId7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22" name="Date/Filepath" hidden="1"/>
          <p:cNvSpPr txBox="1"/>
          <p:nvPr userDrawn="1">
            <p:custDataLst>
              <p:tags r:id="rId8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21" name="Slide Tags" hidden="1"/>
          <p:cNvSpPr txBox="1"/>
          <p:nvPr userDrawn="1">
            <p:custDataLst>
              <p:tags r:id="rId9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8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2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quarter" idx="24"/>
          </p:nvPr>
        </p:nvSpPr>
        <p:spPr>
          <a:xfrm>
            <a:off x="530352" y="2057400"/>
            <a:ext cx="4425696" cy="2359152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5"/>
          </p:nvPr>
        </p:nvSpPr>
        <p:spPr>
          <a:xfrm>
            <a:off x="5102352" y="2057400"/>
            <a:ext cx="4425696" cy="2359152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8" name="Content Placeholder 4"/>
          <p:cNvSpPr>
            <a:spLocks noGrp="1"/>
          </p:cNvSpPr>
          <p:nvPr>
            <p:ph sz="quarter" idx="26"/>
          </p:nvPr>
        </p:nvSpPr>
        <p:spPr>
          <a:xfrm>
            <a:off x="530352" y="4572000"/>
            <a:ext cx="4425696" cy="2359152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0" name="Content Placeholder 5"/>
          <p:cNvSpPr>
            <a:spLocks noGrp="1"/>
          </p:cNvSpPr>
          <p:nvPr>
            <p:ph sz="quarter" idx="27"/>
          </p:nvPr>
        </p:nvSpPr>
        <p:spPr>
          <a:xfrm>
            <a:off x="5102352" y="4572000"/>
            <a:ext cx="4425696" cy="2359152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9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31" name="Report Date"/>
          <p:cNvSpPr txBox="1"/>
          <p:nvPr userDrawn="1">
            <p:custDataLst>
              <p:tags r:id="rId1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50" name="Page Number"/>
          <p:cNvSpPr txBox="1"/>
          <p:nvPr userDrawn="1">
            <p:custDataLst>
              <p:tags r:id="rId2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51" name="HeaderTOCPlaceholder"/>
          <p:cNvSpPr txBox="1"/>
          <p:nvPr userDrawn="1">
            <p:custDataLst>
              <p:tags r:id="rId3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4" name="Presentation Disclaimer"/>
          <p:cNvSpPr txBox="1"/>
          <p:nvPr userDrawn="1">
            <p:custDataLst>
              <p:tags r:id="rId4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56" name="Straight Connector 55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 userDrawn="1"/>
        </p:nvCxnSpPr>
        <p:spPr>
          <a:xfrm>
            <a:off x="529200" y="1981200"/>
            <a:ext cx="8996400" cy="0"/>
          </a:xfrm>
          <a:prstGeom prst="line">
            <a:avLst/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6" name="Section Header"/>
          <p:cNvSpPr txBox="1"/>
          <p:nvPr userDrawn="1">
            <p:custDataLst>
              <p:tags r:id="rId6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33" name="Draft stamp" hidden="1"/>
          <p:cNvSpPr txBox="1"/>
          <p:nvPr userDrawn="1">
            <p:custDataLst>
              <p:tags r:id="rId7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27" name="Date/Filepath" hidden="1"/>
          <p:cNvSpPr txBox="1"/>
          <p:nvPr userDrawn="1">
            <p:custDataLst>
              <p:tags r:id="rId8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21" name="Slide Tags" hidden="1"/>
          <p:cNvSpPr txBox="1"/>
          <p:nvPr userDrawn="1">
            <p:custDataLst>
              <p:tags r:id="rId9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3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/Filepath" hidden="1"/>
          <p:cNvSpPr txBox="1"/>
          <p:nvPr userDrawn="1">
            <p:custDataLst>
              <p:tags r:id="rId1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5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 No Header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aderTOCPlaceholder"/>
          <p:cNvSpPr txBox="1"/>
          <p:nvPr userDrawn="1">
            <p:custDataLst>
              <p:tags r:id="rId1"/>
            </p:custDataLst>
          </p:nvPr>
        </p:nvSpPr>
        <p:spPr>
          <a:xfrm>
            <a:off x="3581399" y="704088"/>
            <a:ext cx="594360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Insert banner statement here</a:t>
            </a:r>
            <a:endParaRPr lang="en-GB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462" y="573832"/>
            <a:ext cx="10044000" cy="139695"/>
            <a:chOff x="-3347" y="998234"/>
            <a:chExt cx="9141568" cy="104771"/>
          </a:xfrm>
        </p:grpSpPr>
        <p:sp>
          <p:nvSpPr>
            <p:cNvPr id="14" name="Isosceles Triangle 13"/>
            <p:cNvSpPr/>
            <p:nvPr userDrawn="1"/>
          </p:nvSpPr>
          <p:spPr bwMode="white">
            <a:xfrm flipV="1">
              <a:off x="976383" y="998234"/>
              <a:ext cx="199956" cy="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399"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5"/>
            <p:cNvSpPr>
              <a:spLocks/>
            </p:cNvSpPr>
            <p:nvPr userDrawn="1"/>
          </p:nvSpPr>
          <p:spPr bwMode="auto">
            <a:xfrm>
              <a:off x="-3347" y="1004580"/>
              <a:ext cx="9141568" cy="98425"/>
            </a:xfrm>
            <a:custGeom>
              <a:avLst/>
              <a:gdLst>
                <a:gd name="T0" fmla="*/ 5760 w 5760"/>
                <a:gd name="T1" fmla="*/ 0 h 62"/>
                <a:gd name="T2" fmla="*/ 996 w 5760"/>
                <a:gd name="T3" fmla="*/ 0 h 62"/>
                <a:gd name="T4" fmla="*/ 945 w 5760"/>
                <a:gd name="T5" fmla="*/ 62 h 62"/>
                <a:gd name="T6" fmla="*/ 888 w 5760"/>
                <a:gd name="T7" fmla="*/ 0 h 62"/>
                <a:gd name="T8" fmla="*/ 0 w 5760"/>
                <a:gd name="T9" fmla="*/ 0 h 62"/>
                <a:gd name="connsiteX0" fmla="*/ 9544 w 9544"/>
                <a:gd name="connsiteY0" fmla="*/ 0 h 10000"/>
                <a:gd name="connsiteX1" fmla="*/ 1273 w 9544"/>
                <a:gd name="connsiteY1" fmla="*/ 0 h 10000"/>
                <a:gd name="connsiteX2" fmla="*/ 1185 w 9544"/>
                <a:gd name="connsiteY2" fmla="*/ 10000 h 10000"/>
                <a:gd name="connsiteX3" fmla="*/ 1086 w 9544"/>
                <a:gd name="connsiteY3" fmla="*/ 0 h 10000"/>
                <a:gd name="connsiteX4" fmla="*/ 0 w 9544"/>
                <a:gd name="connsiteY4" fmla="*/ 0 h 10000"/>
                <a:gd name="connsiteX0" fmla="*/ 10196 w 10196"/>
                <a:gd name="connsiteY0" fmla="*/ 0 h 10000"/>
                <a:gd name="connsiteX1" fmla="*/ 1334 w 10196"/>
                <a:gd name="connsiteY1" fmla="*/ 0 h 10000"/>
                <a:gd name="connsiteX2" fmla="*/ 1242 w 10196"/>
                <a:gd name="connsiteY2" fmla="*/ 10000 h 10000"/>
                <a:gd name="connsiteX3" fmla="*/ 1138 w 10196"/>
                <a:gd name="connsiteY3" fmla="*/ 0 h 10000"/>
                <a:gd name="connsiteX4" fmla="*/ 0 w 10196"/>
                <a:gd name="connsiteY4" fmla="*/ 0 h 10000"/>
                <a:gd name="connsiteX0" fmla="*/ 10341 w 10341"/>
                <a:gd name="connsiteY0" fmla="*/ 0 h 10000"/>
                <a:gd name="connsiteX1" fmla="*/ 1334 w 10341"/>
                <a:gd name="connsiteY1" fmla="*/ 0 h 10000"/>
                <a:gd name="connsiteX2" fmla="*/ 1242 w 10341"/>
                <a:gd name="connsiteY2" fmla="*/ 10000 h 10000"/>
                <a:gd name="connsiteX3" fmla="*/ 1138 w 10341"/>
                <a:gd name="connsiteY3" fmla="*/ 0 h 10000"/>
                <a:gd name="connsiteX4" fmla="*/ 0 w 10341"/>
                <a:gd name="connsiteY4" fmla="*/ 0 h 10000"/>
                <a:gd name="connsiteX0" fmla="*/ 10475 w 10475"/>
                <a:gd name="connsiteY0" fmla="*/ 0 h 10000"/>
                <a:gd name="connsiteX1" fmla="*/ 1334 w 10475"/>
                <a:gd name="connsiteY1" fmla="*/ 0 h 10000"/>
                <a:gd name="connsiteX2" fmla="*/ 1242 w 10475"/>
                <a:gd name="connsiteY2" fmla="*/ 10000 h 10000"/>
                <a:gd name="connsiteX3" fmla="*/ 1138 w 10475"/>
                <a:gd name="connsiteY3" fmla="*/ 0 h 10000"/>
                <a:gd name="connsiteX4" fmla="*/ 0 w 10475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" h="10000">
                  <a:moveTo>
                    <a:pt x="10475" y="0"/>
                  </a:moveTo>
                  <a:lnTo>
                    <a:pt x="1334" y="0"/>
                  </a:lnTo>
                  <a:cubicBezTo>
                    <a:pt x="1303" y="3333"/>
                    <a:pt x="1272" y="6667"/>
                    <a:pt x="1242" y="10000"/>
                  </a:cubicBezTo>
                  <a:cubicBezTo>
                    <a:pt x="1207" y="6667"/>
                    <a:pt x="1172" y="3333"/>
                    <a:pt x="1138" y="0"/>
                  </a:cubicBezTo>
                  <a:lnTo>
                    <a:pt x="0" y="0"/>
                  </a:lnTo>
                </a:path>
              </a:pathLst>
            </a:custGeom>
            <a:noFill/>
            <a:ln w="7938" cap="rnd">
              <a:solidFill>
                <a:srgbClr val="E1301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399" dirty="0">
                <a:solidFill>
                  <a:prstClr val="black"/>
                </a:solidFill>
              </a:endParaRPr>
            </a:p>
          </p:txBody>
        </p:sp>
      </p:grpSp>
      <p:sp>
        <p:nvSpPr>
          <p:cNvPr id="17" name="Isosceles Triangle 16"/>
          <p:cNvSpPr/>
          <p:nvPr userDrawn="1"/>
        </p:nvSpPr>
        <p:spPr bwMode="white">
          <a:xfrm rot="10800000" flipV="1">
            <a:off x="1428799" y="7274900"/>
            <a:ext cx="5472609" cy="1312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399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Header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ge Number"/>
          <p:cNvSpPr txBox="1"/>
          <p:nvPr userDrawn="1">
            <p:custDataLst>
              <p:tags r:id="rId1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13" name="HeaderTOCPlaceholder"/>
          <p:cNvSpPr txBox="1"/>
          <p:nvPr userDrawn="1">
            <p:custDataLst>
              <p:tags r:id="rId2"/>
            </p:custDataLst>
          </p:nvPr>
        </p:nvSpPr>
        <p:spPr>
          <a:xfrm>
            <a:off x="3581399" y="704088"/>
            <a:ext cx="594360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8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10" name="Draft stamp" hidden="1"/>
          <p:cNvSpPr txBox="1"/>
          <p:nvPr userDrawn="1">
            <p:custDataLst>
              <p:tags r:id="rId4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6" name="Date/Filepath" hidden="1"/>
          <p:cNvSpPr txBox="1"/>
          <p:nvPr userDrawn="1">
            <p:custDataLst>
              <p:tags r:id="rId5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7" name="Slide Tags" hidden="1"/>
          <p:cNvSpPr txBox="1"/>
          <p:nvPr userDrawn="1">
            <p:custDataLst>
              <p:tags r:id="rId6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1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8" name="Report Date"/>
          <p:cNvSpPr txBox="1"/>
          <p:nvPr userDrawn="1">
            <p:custDataLst>
              <p:tags r:id="rId1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12" name="Page Number"/>
          <p:cNvSpPr txBox="1"/>
          <p:nvPr userDrawn="1">
            <p:custDataLst>
              <p:tags r:id="rId2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13" name="HeaderTOCPlaceholder"/>
          <p:cNvSpPr txBox="1"/>
          <p:nvPr userDrawn="1">
            <p:custDataLst>
              <p:tags r:id="rId3"/>
            </p:custDataLst>
          </p:nvPr>
        </p:nvSpPr>
        <p:spPr>
          <a:xfrm>
            <a:off x="3581399" y="704088"/>
            <a:ext cx="594360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0" name="Presentation Disclaimer"/>
          <p:cNvSpPr txBox="1"/>
          <p:nvPr userDrawn="1">
            <p:custDataLst>
              <p:tags r:id="rId4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10" name="Draft stamp" hidden="1"/>
          <p:cNvSpPr txBox="1"/>
          <p:nvPr userDrawn="1">
            <p:custDataLst>
              <p:tags r:id="rId6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6" name="Date/Filepath" hidden="1"/>
          <p:cNvSpPr txBox="1"/>
          <p:nvPr userDrawn="1">
            <p:custDataLst>
              <p:tags r:id="rId7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7" name="Slide Tags" hidden="1"/>
          <p:cNvSpPr txBox="1"/>
          <p:nvPr userDrawn="1">
            <p:custDataLst>
              <p:tags r:id="rId8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ction Divider Title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529200" y="1004400"/>
            <a:ext cx="2891125" cy="1477328"/>
          </a:xfrm>
        </p:spPr>
        <p:txBody>
          <a:bodyPr wrap="square" tIns="0" bIns="0" anchor="t">
            <a:spAutoFit/>
          </a:bodyPr>
          <a:lstStyle>
            <a:lvl1pPr algn="l">
              <a:defRPr sz="3200" b="1" i="1" cap="none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add Section Divider Title</a:t>
            </a:r>
            <a:endParaRPr lang="en-GB" noProof="0" dirty="0"/>
          </a:p>
        </p:txBody>
      </p:sp>
      <p:sp>
        <p:nvSpPr>
          <p:cNvPr id="25" name="DividerTOCPlaceholder"/>
          <p:cNvSpPr txBox="1"/>
          <p:nvPr userDrawn="1">
            <p:custDataLst>
              <p:tags r:id="rId2"/>
            </p:custDataLst>
          </p:nvPr>
        </p:nvSpPr>
        <p:spPr>
          <a:xfrm>
            <a:off x="3589200" y="1029600"/>
            <a:ext cx="5943600" cy="590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lang="en-GB" noProof="1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18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19" name="Report Date"/>
          <p:cNvSpPr txBox="1"/>
          <p:nvPr userDrawn="1">
            <p:custDataLst>
              <p:tags r:id="rId3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23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24" name="HeaderTOCPlaceholder"/>
          <p:cNvSpPr txBox="1"/>
          <p:nvPr userDrawn="1">
            <p:custDataLst>
              <p:tags r:id="rId5"/>
            </p:custDataLst>
          </p:nvPr>
        </p:nvSpPr>
        <p:spPr>
          <a:xfrm>
            <a:off x="3581399" y="704088"/>
            <a:ext cx="594360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6" name="Presentation Disclaimer"/>
          <p:cNvSpPr txBox="1"/>
          <p:nvPr userDrawn="1">
            <p:custDataLst>
              <p:tags r:id="rId6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9" name="Section Header"/>
          <p:cNvSpPr txBox="1"/>
          <p:nvPr userDrawn="1">
            <p:custDataLst>
              <p:tags r:id="rId8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1" name="Draft stamp" hidden="1"/>
          <p:cNvSpPr txBox="1"/>
          <p:nvPr userDrawn="1">
            <p:custDataLst>
              <p:tags r:id="rId9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14" name="Date/Filepath" hidden="1"/>
          <p:cNvSpPr txBox="1"/>
          <p:nvPr userDrawn="1">
            <p:custDataLst>
              <p:tags r:id="rId10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1" name="Slide Tags" hidden="1"/>
          <p:cNvSpPr txBox="1"/>
          <p:nvPr userDrawn="1">
            <p:custDataLst>
              <p:tags r:id="rId11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pendix Divider Title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530351" y="1004400"/>
            <a:ext cx="2898649" cy="1477328"/>
          </a:xfrm>
        </p:spPr>
        <p:txBody>
          <a:bodyPr wrap="square" tIns="0" bIns="0" anchor="t">
            <a:spAutoFit/>
          </a:bodyPr>
          <a:lstStyle>
            <a:lvl1pPr algn="l">
              <a:defRPr sz="3200" b="1" i="1" cap="none" baseline="0">
                <a:latin typeface="+mj-lt"/>
              </a:defRPr>
            </a:lvl1pPr>
          </a:lstStyle>
          <a:p>
            <a:r>
              <a:rPr lang="en-GB" noProof="0" dirty="0" smtClean="0"/>
              <a:t>Click to add Appendix Divider Title</a:t>
            </a:r>
            <a:endParaRPr lang="en-GB" noProof="0" dirty="0"/>
          </a:p>
        </p:txBody>
      </p:sp>
      <p:sp>
        <p:nvSpPr>
          <p:cNvPr id="18" name="DividerTOCPlaceholder"/>
          <p:cNvSpPr txBox="1"/>
          <p:nvPr userDrawn="1">
            <p:custDataLst>
              <p:tags r:id="rId2"/>
            </p:custDataLst>
          </p:nvPr>
        </p:nvSpPr>
        <p:spPr>
          <a:xfrm>
            <a:off x="3589200" y="1029600"/>
            <a:ext cx="5943600" cy="590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lang="en-GB" noProof="1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0" name="PwC Text"/>
          <p:cNvSpPr txBox="1"/>
          <p:nvPr userDrawn="1"/>
        </p:nvSpPr>
        <p:spPr>
          <a:xfrm>
            <a:off x="530352" y="7344000"/>
            <a:ext cx="274320" cy="107157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noAutofit/>
          </a:bodyPr>
          <a:lstStyle/>
          <a:p>
            <a:pPr>
              <a:lnSpc>
                <a:spcPts val="1000"/>
              </a:lnSpc>
            </a:pPr>
            <a:r>
              <a:rPr lang="en-GB" sz="1100" noProof="1" smtClean="0">
                <a:latin typeface="+mn-lt"/>
                <a:cs typeface="Arial" pitchFamily="34" charset="0"/>
              </a:rPr>
              <a:t>PwC</a:t>
            </a:r>
            <a:endParaRPr lang="en-GB" sz="1100" noProof="1">
              <a:latin typeface="+mn-lt"/>
              <a:cs typeface="Arial" pitchFamily="34" charset="0"/>
            </a:endParaRPr>
          </a:p>
        </p:txBody>
      </p:sp>
      <p:sp>
        <p:nvSpPr>
          <p:cNvPr id="21" name="Report Date"/>
          <p:cNvSpPr txBox="1"/>
          <p:nvPr userDrawn="1">
            <p:custDataLst>
              <p:tags r:id="rId3"/>
            </p:custDataLst>
          </p:nvPr>
        </p:nvSpPr>
        <p:spPr>
          <a:xfrm>
            <a:off x="8686726" y="7128974"/>
            <a:ext cx="83195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>
              <a:spcAft>
                <a:spcPts val="900"/>
              </a:spcAft>
            </a:pPr>
            <a:r>
              <a:rPr lang="en-GB" sz="1100" noProof="1" smtClean="0">
                <a:latin typeface="+mn-lt"/>
              </a:rPr>
              <a:t>10 April 2015</a:t>
            </a:r>
          </a:p>
        </p:txBody>
      </p:sp>
      <p:sp>
        <p:nvSpPr>
          <p:cNvPr id="25" name="Page Number"/>
          <p:cNvSpPr txBox="1"/>
          <p:nvPr userDrawn="1">
            <p:custDataLst>
              <p:tags r:id="rId4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26" name="HeaderTOCPlaceholder"/>
          <p:cNvSpPr txBox="1"/>
          <p:nvPr userDrawn="1">
            <p:custDataLst>
              <p:tags r:id="rId5"/>
            </p:custDataLst>
          </p:nvPr>
        </p:nvSpPr>
        <p:spPr>
          <a:xfrm>
            <a:off x="3581399" y="704088"/>
            <a:ext cx="594360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7" name="Presentation Disclaimer"/>
          <p:cNvSpPr txBox="1"/>
          <p:nvPr userDrawn="1">
            <p:custDataLst>
              <p:tags r:id="rId6"/>
            </p:custDataLst>
          </p:nvPr>
        </p:nvSpPr>
        <p:spPr>
          <a:xfrm>
            <a:off x="3584448" y="7128974"/>
            <a:ext cx="1912383" cy="16927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/>
            <a:r>
              <a:rPr lang="en-GB" sz="1100" noProof="1" smtClean="0"/>
              <a:t>Strictly private and confidential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530351" y="7086600"/>
            <a:ext cx="8997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19" name="Section Header"/>
          <p:cNvSpPr txBox="1"/>
          <p:nvPr userDrawn="1">
            <p:custDataLst>
              <p:tags r:id="rId8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3" name="Draft stamp" hidden="1"/>
          <p:cNvSpPr txBox="1"/>
          <p:nvPr userDrawn="1">
            <p:custDataLst>
              <p:tags r:id="rId9"/>
            </p:custDataLst>
          </p:nvPr>
        </p:nvSpPr>
        <p:spPr>
          <a:xfrm>
            <a:off x="3584448" y="7301371"/>
            <a:ext cx="2130552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100" noProof="1" smtClean="0"/>
              <a:t>Draft</a:t>
            </a:r>
            <a:endParaRPr lang="en-GB" sz="1100" noProof="1"/>
          </a:p>
        </p:txBody>
      </p:sp>
      <p:sp>
        <p:nvSpPr>
          <p:cNvPr id="17" name="Date/Filepath" hidden="1"/>
          <p:cNvSpPr txBox="1"/>
          <p:nvPr userDrawn="1">
            <p:custDataLst>
              <p:tags r:id="rId10"/>
            </p:custDataLst>
          </p:nvPr>
        </p:nvSpPr>
        <p:spPr>
          <a:xfrm>
            <a:off x="3299464" y="303092"/>
            <a:ext cx="6217920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900" noProof="1" smtClean="0"/>
              <a:t>27/03/2018 C:\Users\ddraca001\Desktop\Porez na dobit i novi MSFI.pptx</a:t>
            </a:r>
            <a:endParaRPr lang="en-GB" sz="900" noProof="1"/>
          </a:p>
        </p:txBody>
      </p:sp>
      <p:sp>
        <p:nvSpPr>
          <p:cNvPr id="16" name="Slide Tags" hidden="1"/>
          <p:cNvSpPr txBox="1"/>
          <p:nvPr userDrawn="1">
            <p:custDataLst>
              <p:tags r:id="rId11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cxnSp>
        <p:nvCxnSpPr>
          <p:cNvPr id="28" name="Frame Line"/>
          <p:cNvCxnSpPr/>
          <p:nvPr userDrawn="1"/>
        </p:nvCxnSpPr>
        <p:spPr>
          <a:xfrm flipV="1">
            <a:off x="381000" y="933196"/>
            <a:ext cx="9144002" cy="144000"/>
          </a:xfrm>
          <a:prstGeom prst="bentConnector3">
            <a:avLst>
              <a:gd name="adj1" fmla="val 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ogo with Panels"/>
          <p:cNvGrpSpPr/>
          <p:nvPr userDrawn="1"/>
        </p:nvGrpSpPr>
        <p:grpSpPr>
          <a:xfrm>
            <a:off x="1130368" y="0"/>
            <a:ext cx="8928031" cy="7318210"/>
            <a:chOff x="1130368" y="0"/>
            <a:chExt cx="8928031" cy="7318210"/>
          </a:xfrm>
        </p:grpSpPr>
        <p:grpSp>
          <p:nvGrpSpPr>
            <p:cNvPr id="5" name="Logo Shapes"/>
            <p:cNvGrpSpPr/>
            <p:nvPr userDrawn="1"/>
          </p:nvGrpSpPr>
          <p:grpSpPr>
            <a:xfrm>
              <a:off x="1904992" y="0"/>
              <a:ext cx="8153407" cy="6792223"/>
              <a:chOff x="1828800" y="-7143"/>
              <a:chExt cx="8153407" cy="6792223"/>
            </a:xfrm>
          </p:grpSpPr>
          <p:sp>
            <p:nvSpPr>
              <p:cNvPr id="23" name="Rectangle 1"/>
              <p:cNvSpPr>
                <a:spLocks noChangeArrowheads="1"/>
              </p:cNvSpPr>
              <p:nvPr/>
            </p:nvSpPr>
            <p:spPr bwMode="gray">
              <a:xfrm>
                <a:off x="1832930" y="4496096"/>
                <a:ext cx="8149277" cy="2288752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68" name="Rectangle 2"/>
              <p:cNvSpPr>
                <a:spLocks noChangeArrowheads="1"/>
              </p:cNvSpPr>
              <p:nvPr userDrawn="1"/>
            </p:nvSpPr>
            <p:spPr bwMode="gray">
              <a:xfrm>
                <a:off x="1828800" y="3583782"/>
                <a:ext cx="7132320" cy="3201066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0" name="Rectangle 3"/>
              <p:cNvSpPr>
                <a:spLocks noChangeArrowheads="1"/>
              </p:cNvSpPr>
              <p:nvPr userDrawn="1"/>
            </p:nvSpPr>
            <p:spPr bwMode="gray">
              <a:xfrm>
                <a:off x="1828800" y="4496096"/>
                <a:ext cx="7132320" cy="2288752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4" name="Rectangle 4"/>
              <p:cNvSpPr>
                <a:spLocks noChangeArrowheads="1"/>
              </p:cNvSpPr>
              <p:nvPr/>
            </p:nvSpPr>
            <p:spPr bwMode="gray">
              <a:xfrm>
                <a:off x="1828800" y="-7143"/>
                <a:ext cx="6248400" cy="6772722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8" name="Rectangle 5"/>
              <p:cNvSpPr>
                <a:spLocks noChangeArrowheads="1"/>
              </p:cNvSpPr>
              <p:nvPr userDrawn="1"/>
            </p:nvSpPr>
            <p:spPr bwMode="gray">
              <a:xfrm>
                <a:off x="1828800" y="1057382"/>
                <a:ext cx="6492240" cy="5708197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69" name="Rectangle 6"/>
              <p:cNvSpPr>
                <a:spLocks noChangeArrowheads="1"/>
              </p:cNvSpPr>
              <p:nvPr userDrawn="1"/>
            </p:nvSpPr>
            <p:spPr bwMode="gray">
              <a:xfrm>
                <a:off x="1828800" y="3583782"/>
                <a:ext cx="6492240" cy="3201066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9" name="Rectangle 7"/>
              <p:cNvSpPr>
                <a:spLocks noChangeArrowheads="1"/>
              </p:cNvSpPr>
              <p:nvPr userDrawn="1"/>
            </p:nvSpPr>
            <p:spPr bwMode="gray">
              <a:xfrm>
                <a:off x="1828800" y="1057382"/>
                <a:ext cx="6248400" cy="5708197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 userDrawn="1"/>
            </p:nvSpPr>
            <p:spPr bwMode="gray">
              <a:xfrm>
                <a:off x="1828800" y="4496096"/>
                <a:ext cx="6492240" cy="2288752"/>
              </a:xfrm>
              <a:prstGeom prst="rect">
                <a:avLst/>
              </a:prstGeom>
              <a:solidFill>
                <a:srgbClr val="D139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27" name="Rectangle 9"/>
              <p:cNvSpPr/>
              <p:nvPr userDrawn="1"/>
            </p:nvSpPr>
            <p:spPr bwMode="gray">
              <a:xfrm>
                <a:off x="1828800" y="3583782"/>
                <a:ext cx="6246019" cy="3201066"/>
              </a:xfrm>
              <a:prstGeom prst="rect">
                <a:avLst/>
              </a:prstGeom>
              <a:solidFill>
                <a:srgbClr val="CD2F0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algn="l" defTabSz="1018824" rtl="0" eaLnBrk="1" latinLnBrk="0" hangingPunct="1"/>
                <a:endParaRPr lang="en-GB" sz="2000" kern="12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 userDrawn="1"/>
            </p:nvSpPr>
            <p:spPr bwMode="gray">
              <a:xfrm>
                <a:off x="1828800" y="4495801"/>
                <a:ext cx="6245352" cy="2288752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71" name="Rectangle 11"/>
              <p:cNvSpPr>
                <a:spLocks noChangeArrowheads="1"/>
              </p:cNvSpPr>
              <p:nvPr userDrawn="1"/>
            </p:nvSpPr>
            <p:spPr bwMode="gray">
              <a:xfrm>
                <a:off x="1828800" y="4800832"/>
                <a:ext cx="2286000" cy="1984248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</p:grpSp>
        <p:grpSp>
          <p:nvGrpSpPr>
            <p:cNvPr id="6" name="Logo"/>
            <p:cNvGrpSpPr/>
            <p:nvPr userDrawn="1"/>
          </p:nvGrpSpPr>
          <p:grpSpPr>
            <a:xfrm>
              <a:off x="1130368" y="6790556"/>
              <a:ext cx="905256" cy="527654"/>
              <a:chOff x="1130368" y="6790556"/>
              <a:chExt cx="905256" cy="527654"/>
            </a:xfrm>
          </p:grpSpPr>
          <p:sp>
            <p:nvSpPr>
              <p:cNvPr id="38" name="Rectangle 0"/>
              <p:cNvSpPr>
                <a:spLocks noChangeArrowheads="1"/>
              </p:cNvSpPr>
              <p:nvPr userDrawn="1"/>
            </p:nvSpPr>
            <p:spPr bwMode="black">
              <a:xfrm>
                <a:off x="1676368" y="6790556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 userDrawn="1"/>
            </p:nvSpPr>
            <p:spPr bwMode="black">
              <a:xfrm>
                <a:off x="1130368" y="6976999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7" name="Descriptor"/>
          <p:cNvSpPr>
            <a:spLocks noGrp="1"/>
          </p:cNvSpPr>
          <p:nvPr userDrawn="1">
            <p:custDataLst>
              <p:tags r:id="rId1"/>
            </p:custDataLst>
          </p:nvPr>
        </p:nvSpPr>
        <p:spPr bwMode="white">
          <a:xfrm>
            <a:off x="2059200" y="611644"/>
            <a:ext cx="65" cy="215444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75488" marR="0" indent="-227013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85800" marR="0" indent="-237744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11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7744" indent="-237744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75488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82625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11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  <a:defRPr/>
            </a:pPr>
            <a:endParaRPr lang="en-GB" sz="1400" b="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port Title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 bwMode="white">
          <a:xfrm>
            <a:off x="2056818" y="1261037"/>
            <a:ext cx="5943600" cy="530442"/>
          </a:xfrm>
        </p:spPr>
        <p:txBody>
          <a:bodyPr vert="horz" lIns="0" tIns="0" rIns="0" bIns="90000" rtlCol="0" anchor="t" anchorCtr="0">
            <a:spAutoFit/>
          </a:bodyPr>
          <a:lstStyle>
            <a:lvl1pPr algn="l" defTabSz="10188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i="1" kern="1200" baseline="0" noProof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Report Title</a:t>
            </a:r>
            <a:endParaRPr lang="en-GB" noProof="0" dirty="0"/>
          </a:p>
        </p:txBody>
      </p:sp>
      <p:sp>
        <p:nvSpPr>
          <p:cNvPr id="31" name="Report Subtitle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 bwMode="white">
          <a:xfrm>
            <a:off x="2056818" y="1828800"/>
            <a:ext cx="5943600" cy="443198"/>
          </a:xfrm>
        </p:spPr>
        <p:txBody>
          <a:bodyPr tIns="0" bIns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Subtitle</a:t>
            </a:r>
          </a:p>
        </p:txBody>
      </p:sp>
      <p:cxnSp>
        <p:nvCxnSpPr>
          <p:cNvPr id="25" name="Frame Line"/>
          <p:cNvCxnSpPr/>
          <p:nvPr userDrawn="1"/>
        </p:nvCxnSpPr>
        <p:spPr>
          <a:xfrm flipV="1">
            <a:off x="381000" y="3593592"/>
            <a:ext cx="1371600" cy="144000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fidentiality Stamp"/>
          <p:cNvSpPr>
            <a:spLocks noGrp="1"/>
          </p:cNvSpPr>
          <p:nvPr userDrawn="1">
            <p:custDataLst>
              <p:tags r:id="rId4"/>
            </p:custDataLst>
          </p:nvPr>
        </p:nvSpPr>
        <p:spPr>
          <a:xfrm>
            <a:off x="530351" y="3729600"/>
            <a:ext cx="12240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75488" marR="0" indent="-227013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85800" marR="0" indent="-237744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11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11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7744" indent="-237744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75488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82625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11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11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  <a:defRPr/>
            </a:pPr>
            <a:endParaRPr lang="en-GB" sz="1000" b="0" i="1" dirty="0">
              <a:solidFill>
                <a:schemeClr val="tx1"/>
              </a:solidFill>
            </a:endParaRPr>
          </a:p>
        </p:txBody>
      </p:sp>
      <p:sp>
        <p:nvSpPr>
          <p:cNvPr id="34" name="Draft Stamp"/>
          <p:cNvSpPr txBox="1"/>
          <p:nvPr userDrawn="1">
            <p:custDataLst>
              <p:tags r:id="rId5"/>
            </p:custDataLst>
          </p:nvPr>
        </p:nvSpPr>
        <p:spPr bwMode="black">
          <a:xfrm>
            <a:off x="530352" y="4041648"/>
            <a:ext cx="1371600" cy="292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13716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endParaRPr lang="en-GB" sz="1000" b="1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40" name="Report Date"/>
          <p:cNvSpPr txBox="1"/>
          <p:nvPr userDrawn="1">
            <p:custDataLst>
              <p:tags r:id="rId6"/>
            </p:custDataLst>
          </p:nvPr>
        </p:nvSpPr>
        <p:spPr bwMode="black">
          <a:xfrm>
            <a:off x="530352" y="4343400"/>
            <a:ext cx="1225296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endParaRPr lang="en-GB" sz="1000" i="1" dirty="0">
              <a:latin typeface="Georgia" pitchFamily="18" charset="0"/>
            </a:endParaRPr>
          </a:p>
        </p:txBody>
      </p:sp>
      <p:sp>
        <p:nvSpPr>
          <p:cNvPr id="35" name="Content Placeholder 34"/>
          <p:cNvSpPr>
            <a:spLocks noGrp="1"/>
          </p:cNvSpPr>
          <p:nvPr>
            <p:ph sz="quarter" idx="10" hasCustomPrompt="1"/>
            <p:custDataLst>
              <p:tags r:id="rId7"/>
            </p:custDataLst>
          </p:nvPr>
        </p:nvSpPr>
        <p:spPr>
          <a:xfrm>
            <a:off x="530352" y="4645152"/>
            <a:ext cx="1225296" cy="1298448"/>
          </a:xfrm>
        </p:spPr>
        <p:txBody>
          <a:bodyPr/>
          <a:lstStyle>
            <a:lvl1pPr>
              <a:defRPr sz="1000" i="1"/>
            </a:lvl1pPr>
          </a:lstStyle>
          <a:p>
            <a:pPr lvl="0"/>
            <a:r>
              <a:rPr lang="en-GB" dirty="0" smtClean="0"/>
              <a:t>Click to enter text</a:t>
            </a:r>
            <a:endParaRPr lang="en-GB" dirty="0"/>
          </a:p>
        </p:txBody>
      </p:sp>
      <p:sp>
        <p:nvSpPr>
          <p:cNvPr id="36" name="Cover image"/>
          <p:cNvSpPr txBox="1">
            <a:spLocks noChangeAspect="1"/>
          </p:cNvSpPr>
          <p:nvPr userDrawn="1">
            <p:custDataLst>
              <p:tags r:id="rId8"/>
            </p:custDataLst>
          </p:nvPr>
        </p:nvSpPr>
        <p:spPr>
          <a:xfrm>
            <a:off x="1904334" y="3589973"/>
            <a:ext cx="6719929" cy="320040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endParaRPr lang="en-GB" sz="2200" dirty="0" smtClean="0">
              <a:latin typeface="Georgia" pitchFamily="18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 bwMode="gray">
          <a:xfrm>
            <a:off x="1927861" y="3"/>
            <a:ext cx="8130540" cy="6999477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085025" y="949960"/>
            <a:ext cx="5877878" cy="103632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085025" y="2072641"/>
            <a:ext cx="5877878" cy="10363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49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85022" y="424891"/>
            <a:ext cx="4516222" cy="165811"/>
          </a:xfrm>
        </p:spPr>
        <p:txBody>
          <a:bodyPr/>
          <a:lstStyle>
            <a:lvl1pPr>
              <a:defRPr sz="1117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www.pwc.com</a:t>
            </a:r>
            <a:endParaRPr lang="en-GB" noProof="0" dirty="0"/>
          </a:p>
        </p:txBody>
      </p:sp>
      <p:grpSp>
        <p:nvGrpSpPr>
          <p:cNvPr id="16" name="Group 32"/>
          <p:cNvGrpSpPr/>
          <p:nvPr userDrawn="1"/>
        </p:nvGrpSpPr>
        <p:grpSpPr>
          <a:xfrm>
            <a:off x="1065451" y="6993794"/>
            <a:ext cx="1005840" cy="604610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03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86740" y="1986280"/>
            <a:ext cx="8884920" cy="500888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cxnSp>
        <p:nvCxnSpPr>
          <p:cNvPr id="15" name="Shape 14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>
            <a:lvl1pPr>
              <a:defRPr sz="812"/>
            </a:lvl1pPr>
          </a:lstStyle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812"/>
            </a:lvl1pPr>
          </a:lstStyle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812"/>
            </a:lvl1pPr>
          </a:lstStyle>
          <a:p>
            <a:fld id="{7EF2CC4F-CD31-405A-B7D7-E887C7184A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58840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86740" y="1986285"/>
            <a:ext cx="4358640" cy="5008879"/>
          </a:xfrm>
        </p:spPr>
        <p:txBody>
          <a:bodyPr/>
          <a:lstStyle>
            <a:lvl1pPr>
              <a:defRPr sz="1828"/>
            </a:lvl1pPr>
            <a:lvl2pPr>
              <a:defRPr sz="1828"/>
            </a:lvl2pPr>
            <a:lvl3pPr>
              <a:defRPr sz="1828"/>
            </a:lvl3pPr>
            <a:lvl4pPr>
              <a:defRPr sz="1828"/>
            </a:lvl4pPr>
            <a:lvl5pPr>
              <a:defRPr sz="1828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113024" y="1986280"/>
            <a:ext cx="4358639" cy="5008880"/>
          </a:xfrm>
        </p:spPr>
        <p:txBody>
          <a:bodyPr/>
          <a:lstStyle>
            <a:lvl1pPr>
              <a:defRPr sz="1828"/>
            </a:lvl1pPr>
            <a:lvl2pPr>
              <a:defRPr sz="1828"/>
            </a:lvl2pPr>
            <a:lvl3pPr>
              <a:defRPr sz="1828"/>
            </a:lvl3pPr>
            <a:lvl4pPr>
              <a:defRPr sz="1828"/>
            </a:lvl4pPr>
            <a:lvl5pPr>
              <a:defRPr sz="1828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cxnSp>
        <p:nvCxnSpPr>
          <p:cNvPr id="62" name="Shape 61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E9EEA96-CC81-4B9C-8FFC-FA3767D9A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049943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1"/>
            <a:ext cx="8884920" cy="10363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86740" y="1986285"/>
            <a:ext cx="2849880" cy="5008879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604264" y="1986285"/>
            <a:ext cx="2849879" cy="5008879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621780" y="1986285"/>
            <a:ext cx="2849880" cy="5008879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cxnSp>
        <p:nvCxnSpPr>
          <p:cNvPr id="19" name="Shape 18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814CE8-7583-4A1B-8D09-DDDBA8F01D4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573803461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86740" y="3799840"/>
            <a:ext cx="4358640" cy="319532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113022" y="3799840"/>
            <a:ext cx="4358641" cy="319532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86740" y="1986280"/>
            <a:ext cx="8884920" cy="164084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7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66A27E7-2ED3-4C7D-9F60-E50DCE31A3B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686382451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621780" y="1986280"/>
            <a:ext cx="2849880" cy="241808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621780" y="4577080"/>
            <a:ext cx="2849880" cy="241808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86740" y="1986280"/>
            <a:ext cx="5867400" cy="500888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7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821860E-64E2-4E66-9BC2-25163285E9A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5448815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86740" y="1986280"/>
            <a:ext cx="2849880" cy="241808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86740" y="4577080"/>
            <a:ext cx="2849880" cy="241808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604260" y="1986280"/>
            <a:ext cx="5867400" cy="500888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7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D332930-6158-4EBA-8940-75641D6FA2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2130309070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4260" y="777240"/>
            <a:ext cx="5867400" cy="103632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604260" y="1986280"/>
            <a:ext cx="5867400" cy="500888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86740" y="1986280"/>
            <a:ext cx="2849880" cy="2414626"/>
          </a:xfrm>
        </p:spPr>
        <p:txBody>
          <a:bodyPr/>
          <a:lstStyle>
            <a:lvl1pPr>
              <a:defRPr sz="2031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1" smtClean="0"/>
              <a:t>Click to edit Master text styles</a:t>
            </a: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6367784" y="-2240280"/>
            <a:ext cx="172719" cy="603504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7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1746239-97C6-4723-BFC1-8D02A6E06D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4149213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cxnSp>
        <p:nvCxnSpPr>
          <p:cNvPr id="10" name="Shape 9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66DBA-FD35-4BDA-BA8D-6AF61C47F633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1839381072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04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4A71-DDA8-46DE-A2E9-A03D1339FE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036941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86740" y="1986280"/>
            <a:ext cx="8884920" cy="5008880"/>
          </a:xfrm>
        </p:spPr>
        <p:txBody>
          <a:bodyPr/>
          <a:lstStyle>
            <a:lvl1pPr>
              <a:defRPr sz="3249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49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49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49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49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49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49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49">
                <a:solidFill>
                  <a:schemeClr val="tx2"/>
                </a:solidFill>
              </a:defRPr>
            </a:lvl8pPr>
            <a:lvl9pPr>
              <a:defRPr sz="3249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CD3595E-510C-4D28-8C56-52130B1F9C0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3712587999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Key point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40" y="1986280"/>
            <a:ext cx="8884920" cy="5008880"/>
          </a:xfrm>
        </p:spPr>
        <p:txBody>
          <a:bodyPr>
            <a:noAutofit/>
          </a:bodyPr>
          <a:lstStyle>
            <a:lvl1pPr>
              <a:lnSpc>
                <a:spcPts val="3655"/>
              </a:lnSpc>
              <a:spcBef>
                <a:spcPts val="0"/>
              </a:spcBef>
              <a:spcAft>
                <a:spcPts val="609"/>
              </a:spcAft>
              <a:defRPr sz="3249" baseline="0">
                <a:solidFill>
                  <a:schemeClr val="bg1"/>
                </a:solidFill>
              </a:defRPr>
            </a:lvl1pPr>
            <a:lvl2pPr marL="451345" indent="-267583">
              <a:lnSpc>
                <a:spcPts val="3655"/>
              </a:lnSpc>
              <a:spcBef>
                <a:spcPts val="0"/>
              </a:spcBef>
              <a:spcAft>
                <a:spcPts val="609"/>
              </a:spcAft>
              <a:buClr>
                <a:schemeClr val="bg1"/>
              </a:buClr>
              <a:defRPr sz="3249">
                <a:solidFill>
                  <a:schemeClr val="bg1"/>
                </a:solidFill>
              </a:defRPr>
            </a:lvl2pPr>
            <a:lvl3pPr marL="725376" indent="-270807">
              <a:lnSpc>
                <a:spcPts val="3655"/>
              </a:lnSpc>
              <a:spcBef>
                <a:spcPts val="0"/>
              </a:spcBef>
              <a:spcAft>
                <a:spcPts val="609"/>
              </a:spcAft>
              <a:buClr>
                <a:schemeClr val="bg1"/>
              </a:buClr>
              <a:defRPr sz="3249">
                <a:solidFill>
                  <a:schemeClr val="bg1"/>
                </a:solidFill>
              </a:defRPr>
            </a:lvl3pPr>
            <a:lvl4pPr marL="999407" indent="-270807">
              <a:lnSpc>
                <a:spcPts val="3655"/>
              </a:lnSpc>
              <a:spcBef>
                <a:spcPts val="0"/>
              </a:spcBef>
              <a:spcAft>
                <a:spcPts val="609"/>
              </a:spcAft>
              <a:buClr>
                <a:schemeClr val="bg1"/>
              </a:buClr>
              <a:defRPr sz="3249">
                <a:solidFill>
                  <a:schemeClr val="bg1"/>
                </a:solidFill>
              </a:defRPr>
            </a:lvl4pPr>
            <a:lvl5pPr marL="1362096" indent="-270807">
              <a:lnSpc>
                <a:spcPts val="3655"/>
              </a:lnSpc>
              <a:spcBef>
                <a:spcPts val="0"/>
              </a:spcBef>
              <a:spcAft>
                <a:spcPts val="609"/>
              </a:spcAft>
              <a:buClr>
                <a:schemeClr val="bg1"/>
              </a:buClr>
              <a:defRPr sz="3249">
                <a:solidFill>
                  <a:schemeClr val="bg1"/>
                </a:solidFill>
              </a:defRPr>
            </a:lvl5pPr>
            <a:lvl6pPr marL="1636127" indent="-275644">
              <a:lnSpc>
                <a:spcPts val="3655"/>
              </a:lnSpc>
              <a:spcBef>
                <a:spcPts val="0"/>
              </a:spcBef>
              <a:spcAft>
                <a:spcPts val="61"/>
              </a:spcAft>
              <a:buClr>
                <a:schemeClr val="bg1"/>
              </a:buClr>
              <a:buFont typeface="Arial" pitchFamily="34" charset="0"/>
              <a:buNone/>
              <a:defRPr sz="2843">
                <a:solidFill>
                  <a:schemeClr val="bg1"/>
                </a:solidFill>
              </a:defRPr>
            </a:lvl6pPr>
            <a:lvl7pPr>
              <a:defRPr sz="2843">
                <a:solidFill>
                  <a:schemeClr val="bg1"/>
                </a:solidFill>
              </a:defRPr>
            </a:lvl7pPr>
            <a:lvl8pPr>
              <a:lnSpc>
                <a:spcPts val="3655"/>
              </a:lnSpc>
              <a:defRPr sz="2843">
                <a:solidFill>
                  <a:schemeClr val="bg1"/>
                </a:solidFill>
              </a:defRPr>
            </a:lvl8pPr>
            <a:lvl9pPr>
              <a:defRPr sz="2843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6D096871-B76A-4F79-8337-8C30F68BD9B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solidFill>
                  <a:schemeClr val="lt1"/>
                </a:solidFill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2474780221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86740" y="777245"/>
            <a:ext cx="8884920" cy="120903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86740" y="2159003"/>
            <a:ext cx="8884920" cy="155447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49">
                <a:solidFill>
                  <a:schemeClr val="tx1"/>
                </a:solidFill>
              </a:defRPr>
            </a:lvl1pPr>
            <a:lvl2pPr marL="46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8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2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6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1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85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9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13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Click to edit Master subtitle style</a:t>
            </a: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67F-2EE4-462C-823D-A5FAA5D3D71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439708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86740" y="777240"/>
            <a:ext cx="8884920" cy="120904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86740" y="2159000"/>
            <a:ext cx="8884920" cy="155448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49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Click to edit Master subtitle style</a:t>
            </a:r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466C9A82-8890-4BF7-938F-BEAA1B049D8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wCFirm"/>
          <p:cNvSpPr txBox="1"/>
          <p:nvPr userDrawn="1"/>
        </p:nvSpPr>
        <p:spPr>
          <a:xfrm>
            <a:off x="586740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1015" b="0" i="0" u="none" baseline="0" dirty="0" smtClean="0">
                <a:solidFill>
                  <a:schemeClr val="lt1"/>
                </a:solidFill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3412989772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86740" y="777240"/>
            <a:ext cx="8884920" cy="120904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86744" y="3195320"/>
            <a:ext cx="4358639" cy="37998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86740" y="2159001"/>
            <a:ext cx="8884920" cy="8636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49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Click to edit Master subtitle style</a:t>
            </a: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>
          <a:xfrm>
            <a:off x="7795260" y="7167880"/>
            <a:ext cx="1676400" cy="1727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 dirty="0" smtClean="0"/>
              <a:t>January 2015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A8B2C68B-76BE-4AF8-AA52-3B2C2071630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626831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hape 140"/>
          <p:cNvCxnSpPr/>
          <p:nvPr/>
        </p:nvCxnSpPr>
        <p:spPr>
          <a:xfrm rot="5400000" flipH="1" flipV="1">
            <a:off x="5603345" y="-2984602"/>
            <a:ext cx="172719" cy="7523683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2085025" y="949960"/>
            <a:ext cx="5877878" cy="103632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 b="1" i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2085025" y="2072641"/>
            <a:ext cx="5877878" cy="10363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49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 hasCustomPrompt="1"/>
          </p:nvPr>
        </p:nvSpPr>
        <p:spPr bwMode="black">
          <a:xfrm>
            <a:off x="2085022" y="424891"/>
            <a:ext cx="4516222" cy="165811"/>
          </a:xfrm>
        </p:spPr>
        <p:txBody>
          <a:bodyPr/>
          <a:lstStyle>
            <a:lvl1pPr>
              <a:defRPr sz="1117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www.pwc.com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087229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 bwMode="gray">
          <a:xfrm>
            <a:off x="1927861" y="1"/>
            <a:ext cx="8130540" cy="6993963"/>
            <a:chOff x="19140488" y="13674"/>
            <a:chExt cx="7443798" cy="6140986"/>
          </a:xfrm>
        </p:grpSpPr>
        <p:sp>
          <p:nvSpPr>
            <p:cNvPr id="35" name="Rectangle 17"/>
            <p:cNvSpPr>
              <a:spLocks noChangeArrowheads="1"/>
            </p:cNvSpPr>
            <p:nvPr/>
          </p:nvSpPr>
          <p:spPr bwMode="gray">
            <a:xfrm>
              <a:off x="19140488" y="4183958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gray">
            <a:xfrm>
              <a:off x="25663403" y="402741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2" name="Rectangle 9"/>
            <p:cNvSpPr>
              <a:spLocks noChangeArrowheads="1"/>
            </p:cNvSpPr>
            <p:nvPr/>
          </p:nvSpPr>
          <p:spPr bwMode="gray">
            <a:xfrm>
              <a:off x="25049482" y="402741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gray">
            <a:xfrm>
              <a:off x="24665780" y="508267"/>
              <a:ext cx="477045" cy="2461947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8" name="Rectangle 13"/>
            <p:cNvSpPr>
              <a:spLocks noChangeArrowheads="1"/>
            </p:cNvSpPr>
            <p:nvPr/>
          </p:nvSpPr>
          <p:spPr bwMode="gray">
            <a:xfrm>
              <a:off x="24665780" y="402741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>
              <a:off x="19140488" y="468640"/>
              <a:ext cx="5662612" cy="2501575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50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gray">
            <a:xfrm>
              <a:off x="19140488" y="402741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52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494593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70561" y="3454400"/>
            <a:ext cx="1005840" cy="863600"/>
          </a:xfrm>
        </p:spPr>
        <p:txBody>
          <a:bodyPr/>
          <a:lstStyle>
            <a:lvl1pPr>
              <a:defRPr sz="1422"/>
            </a:lvl1pPr>
          </a:lstStyle>
          <a:p>
            <a:r>
              <a:rPr lang="en-GB" noProof="0" dirty="0" smtClean="0"/>
              <a:t>Click icon to add picture</a:t>
            </a:r>
            <a:endParaRPr lang="en-GB" noProof="0" dirty="0"/>
          </a:p>
        </p:txBody>
      </p:sp>
      <p:sp>
        <p:nvSpPr>
          <p:cNvPr id="4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085025" y="949960"/>
            <a:ext cx="5877878" cy="103632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046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4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085025" y="2418083"/>
            <a:ext cx="5877878" cy="10363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843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85022" y="424891"/>
            <a:ext cx="4516222" cy="165811"/>
          </a:xfrm>
        </p:spPr>
        <p:txBody>
          <a:bodyPr/>
          <a:lstStyle>
            <a:lvl1pPr>
              <a:defRPr sz="1117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www.pwc.com</a:t>
            </a:r>
            <a:endParaRPr lang="en-GB" noProof="0" dirty="0"/>
          </a:p>
        </p:txBody>
      </p:sp>
      <p:grpSp>
        <p:nvGrpSpPr>
          <p:cNvPr id="96" name="Group 32"/>
          <p:cNvGrpSpPr/>
          <p:nvPr/>
        </p:nvGrpSpPr>
        <p:grpSpPr>
          <a:xfrm>
            <a:off x="1065451" y="6993794"/>
            <a:ext cx="1005840" cy="604610"/>
            <a:chOff x="518032" y="978681"/>
            <a:chExt cx="4572000" cy="2667393"/>
          </a:xfrm>
        </p:grpSpPr>
        <p:sp>
          <p:nvSpPr>
            <p:cNvPr id="9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  <p:sp>
          <p:nvSpPr>
            <p:cNvPr id="98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73726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 bwMode="gray">
          <a:xfrm>
            <a:off x="1927861" y="3"/>
            <a:ext cx="8130540" cy="6999477"/>
            <a:chOff x="19140488" y="13674"/>
            <a:chExt cx="7443798" cy="6145827"/>
          </a:xfrm>
        </p:grpSpPr>
        <p:sp>
          <p:nvSpPr>
            <p:cNvPr id="28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dirty="0"/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085025" y="949960"/>
            <a:ext cx="5877878" cy="103632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085025" y="2072641"/>
            <a:ext cx="5877878" cy="10363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49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85022" y="424891"/>
            <a:ext cx="4516222" cy="165811"/>
          </a:xfrm>
        </p:spPr>
        <p:txBody>
          <a:bodyPr/>
          <a:lstStyle>
            <a:lvl1pPr>
              <a:defRPr sz="1117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www.pwc.com</a:t>
            </a:r>
            <a:endParaRPr lang="en-GB" noProof="0" dirty="0"/>
          </a:p>
        </p:txBody>
      </p:sp>
      <p:grpSp>
        <p:nvGrpSpPr>
          <p:cNvPr id="18" name="Group 32"/>
          <p:cNvGrpSpPr/>
          <p:nvPr userDrawn="1"/>
        </p:nvGrpSpPr>
        <p:grpSpPr>
          <a:xfrm>
            <a:off x="1065451" y="6993794"/>
            <a:ext cx="1005840" cy="604610"/>
            <a:chOff x="518032" y="978681"/>
            <a:chExt cx="4572000" cy="2667393"/>
          </a:xfrm>
        </p:grpSpPr>
        <p:sp>
          <p:nvSpPr>
            <p:cNvPr id="19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3581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49"/>
          <p:cNvSpPr>
            <a:spLocks noChangeArrowheads="1"/>
          </p:cNvSpPr>
          <p:nvPr/>
        </p:nvSpPr>
        <p:spPr bwMode="gray">
          <a:xfrm>
            <a:off x="8130540" y="777243"/>
            <a:ext cx="1927860" cy="62179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2847" tIns="46423" rIns="92847" bIns="46423" numCol="1" anchor="t" anchorCtr="0" compatLnSpc="1">
            <a:prstTxWarp prst="textNoShape">
              <a:avLst/>
            </a:prstTxWarp>
          </a:bodyPr>
          <a:lstStyle/>
          <a:p>
            <a:endParaRPr lang="en-GB" sz="1828" noProof="0" dirty="0"/>
          </a:p>
        </p:txBody>
      </p:sp>
      <p:sp>
        <p:nvSpPr>
          <p:cNvPr id="81" name="Rectangle 648"/>
          <p:cNvSpPr>
            <a:spLocks noChangeArrowheads="1"/>
          </p:cNvSpPr>
          <p:nvPr/>
        </p:nvSpPr>
        <p:spPr bwMode="gray">
          <a:xfrm>
            <a:off x="1927860" y="0"/>
            <a:ext cx="6202680" cy="7772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2847" tIns="46423" rIns="92847" bIns="46423" numCol="1" anchor="t" anchorCtr="0" compatLnSpc="1">
            <a:prstTxWarp prst="textNoShape">
              <a:avLst/>
            </a:prstTxWarp>
          </a:bodyPr>
          <a:lstStyle/>
          <a:p>
            <a:endParaRPr lang="en-GB" sz="1828" noProof="0" dirty="0"/>
          </a:p>
        </p:txBody>
      </p:sp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1927860" y="777240"/>
            <a:ext cx="6202680" cy="621792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2847" tIns="46423" rIns="92847" bIns="46423" numCol="1" anchor="t" anchorCtr="0" compatLnSpc="1">
            <a:prstTxWarp prst="textNoShape">
              <a:avLst/>
            </a:prstTxWarp>
          </a:bodyPr>
          <a:lstStyle/>
          <a:p>
            <a:endParaRPr lang="en-GB" sz="1828" noProof="0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085025" y="949960"/>
            <a:ext cx="5877878" cy="103632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49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085025" y="2072641"/>
            <a:ext cx="5877878" cy="10363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49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28">
                <a:solidFill>
                  <a:schemeClr val="bg1"/>
                </a:solidFill>
                <a:latin typeface="+mj-lt"/>
              </a:defRPr>
            </a:lvl2pPr>
            <a:lvl3pPr marL="464241" indent="0" algn="l">
              <a:buNone/>
              <a:defRPr sz="1828">
                <a:solidFill>
                  <a:schemeClr val="bg1"/>
                </a:solidFill>
                <a:latin typeface="+mj-lt"/>
              </a:defRPr>
            </a:lvl3pPr>
            <a:lvl4pPr marL="928482" indent="0" algn="l">
              <a:buNone/>
              <a:defRPr sz="1828">
                <a:solidFill>
                  <a:schemeClr val="bg1"/>
                </a:solidFill>
                <a:latin typeface="+mj-lt"/>
              </a:defRPr>
            </a:lvl4pPr>
            <a:lvl5pPr marL="1392723" indent="0" algn="l">
              <a:buNone/>
              <a:defRPr sz="1828">
                <a:solidFill>
                  <a:schemeClr val="bg1"/>
                </a:solidFill>
                <a:latin typeface="+mj-lt"/>
              </a:defRPr>
            </a:lvl5pPr>
            <a:lvl6pPr marL="1856964" indent="0" algn="l">
              <a:buNone/>
              <a:defRPr sz="1828">
                <a:solidFill>
                  <a:schemeClr val="bg1"/>
                </a:solidFill>
                <a:latin typeface="+mj-lt"/>
              </a:defRPr>
            </a:lvl6pPr>
            <a:lvl7pPr marL="2321204" indent="0" algn="l">
              <a:buNone/>
              <a:defRPr sz="1828">
                <a:solidFill>
                  <a:schemeClr val="bg1"/>
                </a:solidFill>
                <a:latin typeface="+mj-lt"/>
              </a:defRPr>
            </a:lvl7pPr>
            <a:lvl8pPr marL="2785445" indent="0" algn="l">
              <a:buNone/>
              <a:defRPr sz="1828">
                <a:solidFill>
                  <a:schemeClr val="bg1"/>
                </a:solidFill>
                <a:latin typeface="+mj-lt"/>
              </a:defRPr>
            </a:lvl8pPr>
            <a:lvl9pPr marL="3249686" indent="0" algn="l">
              <a:buNone/>
              <a:defRPr sz="1828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85022" y="424891"/>
            <a:ext cx="4516222" cy="165811"/>
          </a:xfrm>
        </p:spPr>
        <p:txBody>
          <a:bodyPr/>
          <a:lstStyle>
            <a:lvl1pPr>
              <a:defRPr sz="1117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www.pwc.com</a:t>
            </a:r>
            <a:endParaRPr lang="en-GB" noProof="0" dirty="0"/>
          </a:p>
        </p:txBody>
      </p:sp>
      <p:grpSp>
        <p:nvGrpSpPr>
          <p:cNvPr id="11" name="Group 32"/>
          <p:cNvGrpSpPr/>
          <p:nvPr userDrawn="1"/>
        </p:nvGrpSpPr>
        <p:grpSpPr>
          <a:xfrm>
            <a:off x="1065451" y="6993794"/>
            <a:ext cx="1005840" cy="604610"/>
            <a:chOff x="518032" y="978681"/>
            <a:chExt cx="4572000" cy="2667393"/>
          </a:xfrm>
        </p:grpSpPr>
        <p:sp>
          <p:nvSpPr>
            <p:cNvPr id="12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28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10911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0" y="777240"/>
            <a:ext cx="8884920" cy="1036320"/>
          </a:xfrm>
        </p:spPr>
        <p:txBody>
          <a:bodyPr/>
          <a:lstStyle>
            <a:lvl1pPr>
              <a:defRPr sz="3249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cxnSp>
        <p:nvCxnSpPr>
          <p:cNvPr id="7" name="Shape 6"/>
          <p:cNvCxnSpPr/>
          <p:nvPr/>
        </p:nvCxnSpPr>
        <p:spPr>
          <a:xfrm rot="5400000" flipH="1" flipV="1">
            <a:off x="4859024" y="-3749040"/>
            <a:ext cx="172719" cy="905256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166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. No panel fram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43" y="764156"/>
            <a:ext cx="8884921" cy="1036320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436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id" hidden="1"/>
          <p:cNvGrpSpPr/>
          <p:nvPr>
            <p:custDataLst>
              <p:tags r:id="rId16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108" name="Group 107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43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5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7" name="Group 106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5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6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5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06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50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5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52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4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54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4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3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6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0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77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2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6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7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8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9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71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6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2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3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4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5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069848"/>
            <a:ext cx="8997696" cy="8412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Insert banner statement here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57400"/>
            <a:ext cx="8997696" cy="4881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29" r:id="rId2"/>
    <p:sldLayoutId id="2147483701" r:id="rId3"/>
    <p:sldLayoutId id="2147483700" r:id="rId4"/>
    <p:sldLayoutId id="2147483697" r:id="rId5"/>
    <p:sldLayoutId id="2147483720" r:id="rId6"/>
    <p:sldLayoutId id="2147483696" r:id="rId7"/>
    <p:sldLayoutId id="2147483705" r:id="rId8"/>
    <p:sldLayoutId id="2147483688" r:id="rId9"/>
    <p:sldLayoutId id="2147483721" r:id="rId10"/>
    <p:sldLayoutId id="2147483730" r:id="rId11"/>
    <p:sldLayoutId id="2147483711" r:id="rId12"/>
    <p:sldLayoutId id="2147483708" r:id="rId13"/>
    <p:sldLayoutId id="2147483717" r:id="rId14"/>
  </p:sldLayoutIdLst>
  <p:txStyles>
    <p:titleStyle>
      <a:lvl1pPr algn="l" defTabSz="1018824" rtl="0" eaLnBrk="1" latinLnBrk="0" hangingPunct="1">
        <a:spcBef>
          <a:spcPct val="0"/>
        </a:spcBef>
        <a:buNone/>
        <a:defRPr sz="2400" b="1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Wingdings" pitchFamily="2" charset="2"/>
        <a:buNone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34950" marR="0" indent="-2286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Times New Roman" pitchFamily="18" charset="0"/>
        <a:buChar char="•"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68000" marR="0" indent="-2304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Arial" pitchFamily="34" charset="0"/>
        <a:buChar char="-"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94800" marR="0" indent="-2304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Georgia" pitchFamily="18" charset="0"/>
        <a:buChar char="◦"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400" marR="0" indent="-2286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Georgia" pitchFamily="18" charset="0"/>
        <a:buChar char="›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34000" indent="-230400" algn="l" defTabSz="1018824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+mj-lt"/>
        <a:buAutoNum type="arabicPeriod"/>
        <a:defRPr lang="en-GB" sz="2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68000" indent="-228600" algn="l" defTabSz="1018824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+mj-lt"/>
        <a:buAutoNum type="alphaLcPeriod"/>
        <a:defRPr lang="en-GB" sz="2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94800" indent="-228600" algn="l" defTabSz="1018824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+mj-lt"/>
        <a:buAutoNum type="romanLcPeriod"/>
        <a:defRPr lang="en-GB" sz="2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0" algn="l" defTabSz="101882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itchFamily="34" charset="0"/>
        <a:buNone/>
        <a:defRPr lang="en-GB" sz="2000" b="1" kern="1200" baseline="0" noProof="0" dirty="0" smtClean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6743" y="777240"/>
            <a:ext cx="8884921" cy="10363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Click to edit</a:t>
            </a:r>
            <a:br>
              <a:rPr lang="en-GB" noProof="0" dirty="0" smtClean="0"/>
            </a:br>
            <a:r>
              <a:rPr lang="en-GB" noProof="0" dirty="0" smtClean="0"/>
              <a:t>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6744" y="1986280"/>
            <a:ext cx="8884919" cy="5008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87" y="7167880"/>
            <a:ext cx="5786933" cy="170993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812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18th Annual Global CEO Survey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91907" y="7340600"/>
            <a:ext cx="1679753" cy="17272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812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83D1979-8101-4E62-BDA2-C58C37B24AE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wCFirm"/>
          <p:cNvSpPr txBox="1"/>
          <p:nvPr userDrawn="1"/>
        </p:nvSpPr>
        <p:spPr>
          <a:xfrm>
            <a:off x="554502" y="7340604"/>
            <a:ext cx="2849880" cy="1727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854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812" b="0" i="0" u="none" baseline="0" dirty="0" smtClean="0">
                <a:latin typeface="Arial"/>
              </a:rPr>
              <a:t>PwC</a:t>
            </a:r>
          </a:p>
        </p:txBody>
      </p:sp>
    </p:spTree>
    <p:extLst>
      <p:ext uri="{BB962C8B-B14F-4D97-AF65-F5344CB8AC3E}">
        <p14:creationId xmlns:p14="http://schemas.microsoft.com/office/powerpoint/2010/main" val="411122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</p:sldLayoutIdLst>
  <p:hf hdr="0"/>
  <p:txStyles>
    <p:titleStyle>
      <a:lvl1pPr algn="l" defTabSz="928482" rtl="0" eaLnBrk="1" latinLnBrk="0" hangingPunct="1">
        <a:lnSpc>
          <a:spcPct val="100000"/>
        </a:lnSpc>
        <a:spcBef>
          <a:spcPct val="0"/>
        </a:spcBef>
        <a:buNone/>
        <a:defRPr sz="2437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278545" algn="l" defTabSz="928482" rtl="0" eaLnBrk="1" fontAlgn="auto" latinLnBrk="0" hangingPunct="1">
        <a:lnSpc>
          <a:spcPct val="100000"/>
        </a:lnSpc>
        <a:spcBef>
          <a:spcPts val="0"/>
        </a:spcBef>
        <a:spcAft>
          <a:spcPts val="914"/>
        </a:spcAft>
        <a:buClr>
          <a:schemeClr val="tx1"/>
        </a:buClr>
        <a:buSzTx/>
        <a:buFontTx/>
        <a:buNone/>
        <a:tabLst/>
        <a:defRPr sz="2031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78545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Clr>
          <a:schemeClr val="tx1"/>
        </a:buClr>
        <a:buFont typeface="Georgia" pitchFamily="18" charset="0"/>
        <a:buChar char="•"/>
        <a:defRPr sz="2031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557089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Clr>
          <a:schemeClr val="tx1"/>
        </a:buClr>
        <a:buFont typeface="Georgia" pitchFamily="18" charset="0"/>
        <a:buChar char="-"/>
        <a:defRPr sz="2031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835634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Clr>
          <a:schemeClr val="tx1"/>
        </a:buClr>
        <a:buFont typeface="Georgia" pitchFamily="18" charset="0"/>
        <a:buChar char="◦"/>
        <a:defRPr sz="2031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114178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Clr>
          <a:schemeClr val="tx1"/>
        </a:buClr>
        <a:buFont typeface="Georgia" pitchFamily="18" charset="0"/>
        <a:buChar char="›"/>
        <a:defRPr sz="2031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78545" marR="0" indent="-278545" algn="l" defTabSz="928482" rtl="0" eaLnBrk="1" fontAlgn="auto" latinLnBrk="0" hangingPunct="1">
        <a:lnSpc>
          <a:spcPct val="100000"/>
        </a:lnSpc>
        <a:spcBef>
          <a:spcPts val="0"/>
        </a:spcBef>
        <a:spcAft>
          <a:spcPts val="914"/>
        </a:spcAft>
        <a:buClr>
          <a:schemeClr val="tx1"/>
        </a:buClr>
        <a:buSzPct val="100000"/>
        <a:buFont typeface="+mj-lt"/>
        <a:buAutoNum type="arabicPeriod"/>
        <a:tabLst/>
        <a:defRPr sz="2031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557089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SzPct val="100000"/>
        <a:buFont typeface="+mj-lt"/>
        <a:buAutoNum type="alphaLcPeriod"/>
        <a:defRPr sz="2031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835634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SzPct val="100000"/>
        <a:buFont typeface="+mj-lt"/>
        <a:buAutoNum type="romanLcPeriod"/>
        <a:defRPr sz="2031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78545" algn="l" defTabSz="928482" rtl="0" eaLnBrk="1" latinLnBrk="0" hangingPunct="1">
        <a:lnSpc>
          <a:spcPct val="100000"/>
        </a:lnSpc>
        <a:spcBef>
          <a:spcPts val="0"/>
        </a:spcBef>
        <a:spcAft>
          <a:spcPts val="914"/>
        </a:spcAft>
        <a:buFont typeface="Arial" pitchFamily="34" charset="0"/>
        <a:buNone/>
        <a:defRPr sz="2031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64241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28482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92723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56964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321204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85445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249686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713927" algn="l" defTabSz="928482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4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tags" Target="../tags/tag135.xm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slideLayout" Target="../slideLayouts/slideLayout9.xml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4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1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r="9615"/>
          <a:stretch/>
        </p:blipFill>
        <p:spPr>
          <a:xfrm>
            <a:off x="132656" y="141784"/>
            <a:ext cx="9793088" cy="748883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ltGray">
          <a:xfrm>
            <a:off x="1644824" y="645840"/>
            <a:ext cx="7200800" cy="2232248"/>
          </a:xfrm>
          <a:prstGeom prst="rect">
            <a:avLst/>
          </a:prstGeom>
          <a:solidFill>
            <a:schemeClr val="bg2">
              <a:alpha val="7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1933912" y="964492"/>
            <a:ext cx="5021956" cy="696351"/>
          </a:xfrm>
        </p:spPr>
        <p:txBody>
          <a:bodyPr/>
          <a:lstStyle/>
          <a:p>
            <a:r>
              <a:rPr lang="sr-Latn-CS" sz="4600" dirty="0" smtClean="0">
                <a:solidFill>
                  <a:schemeClr val="accent2"/>
                </a:solidFill>
              </a:rPr>
              <a:t>Porez na dobit i novi MSFI</a:t>
            </a:r>
            <a:endParaRPr lang="sr-Latn-CS" sz="4600" dirty="0">
              <a:solidFill>
                <a:schemeClr val="accent2"/>
              </a:solidFill>
            </a:endParaRP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6209880" y="2230016"/>
            <a:ext cx="3407693" cy="581881"/>
          </a:xfrm>
        </p:spPr>
        <p:txBody>
          <a:bodyPr/>
          <a:lstStyle/>
          <a:p>
            <a:r>
              <a:rPr lang="sr-Latn-CS" sz="2400" b="1" i="1" dirty="0" smtClean="0">
                <a:solidFill>
                  <a:schemeClr val="accent2"/>
                </a:solidFill>
              </a:rPr>
              <a:t>Dragan Drača</a:t>
            </a:r>
          </a:p>
          <a:p>
            <a:r>
              <a:rPr lang="sr-Latn-CS" sz="1600" dirty="0" smtClean="0"/>
              <a:t>28. mart 2018. godine</a:t>
            </a:r>
            <a:endParaRPr lang="sr-Latn-CS" sz="16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6109322" y="2171832"/>
            <a:ext cx="2556000" cy="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109320" y="2171833"/>
            <a:ext cx="5989" cy="219323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140"/>
          <p:cNvCxnSpPr/>
          <p:nvPr/>
        </p:nvCxnSpPr>
        <p:spPr>
          <a:xfrm rot="5400000" flipH="1" flipV="1">
            <a:off x="4537468" y="-1958772"/>
            <a:ext cx="154744" cy="5652000"/>
          </a:xfrm>
          <a:prstGeom prst="bentConnector2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6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RS" sz="2800" dirty="0" smtClean="0">
                <a:solidFill>
                  <a:schemeClr val="accent2"/>
                </a:solidFill>
              </a:rPr>
              <a:t>Malo teorije za početak…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58" name="Content Placeholder 3"/>
          <p:cNvSpPr txBox="1">
            <a:spLocks/>
          </p:cNvSpPr>
          <p:nvPr/>
        </p:nvSpPr>
        <p:spPr>
          <a:xfrm>
            <a:off x="351984" y="2662064"/>
            <a:ext cx="4425696" cy="132474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RS" dirty="0" smtClean="0">
                <a:solidFill>
                  <a:schemeClr val="accent2"/>
                </a:solidFill>
              </a:rPr>
              <a:t>Porez na dobit </a:t>
            </a:r>
            <a:r>
              <a:rPr lang="sr-Latn-RS" dirty="0" smtClean="0"/>
              <a:t>= novčana sredstva koja država prinudno ubira iz poslovnog rezultata (dobiti)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59" name="Content Placeholder 4"/>
          <p:cNvSpPr txBox="1">
            <a:spLocks/>
          </p:cNvSpPr>
          <p:nvPr/>
        </p:nvSpPr>
        <p:spPr>
          <a:xfrm>
            <a:off x="4923984" y="2662064"/>
            <a:ext cx="4425696" cy="132474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chemeClr val="accent2"/>
                </a:solidFill>
              </a:rPr>
              <a:t>Dobit</a:t>
            </a:r>
            <a:r>
              <a:rPr lang="en-US" smtClean="0"/>
              <a:t> = prirast kapitala</a:t>
            </a:r>
            <a:r>
              <a:rPr lang="sr-Latn-RS" smtClean="0"/>
              <a:t> kao rezultat poslovanja</a:t>
            </a:r>
          </a:p>
          <a:p>
            <a:endParaRPr lang="en-GB" dirty="0"/>
          </a:p>
        </p:txBody>
      </p:sp>
      <p:sp>
        <p:nvSpPr>
          <p:cNvPr id="60" name="Content Placeholder 5"/>
          <p:cNvSpPr txBox="1">
            <a:spLocks/>
          </p:cNvSpPr>
          <p:nvPr/>
        </p:nvSpPr>
        <p:spPr>
          <a:xfrm>
            <a:off x="351984" y="4240560"/>
            <a:ext cx="4425696" cy="2359152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RS" dirty="0" smtClean="0">
                <a:solidFill>
                  <a:schemeClr val="accent2"/>
                </a:solidFill>
              </a:rPr>
              <a:t>Teorije kapitala: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Razlika vrednosti imovine i obaveza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Fizički/finansijski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Očuvanje</a:t>
            </a:r>
            <a:r>
              <a:rPr lang="en-US" dirty="0" smtClean="0"/>
              <a:t>:</a:t>
            </a:r>
            <a:r>
              <a:rPr lang="sr-Latn-RS" dirty="0" smtClean="0"/>
              <a:t> </a:t>
            </a:r>
            <a:endParaRPr lang="en-US" dirty="0" smtClean="0"/>
          </a:p>
          <a:p>
            <a:pPr marL="577850" lvl="1" indent="-342900">
              <a:buFont typeface="Georgia" panose="02040502050405020303" pitchFamily="18" charset="0"/>
              <a:buChar char="-"/>
            </a:pPr>
            <a:r>
              <a:rPr lang="sr-Latn-RS" dirty="0" smtClean="0"/>
              <a:t>fizičkog kapitala</a:t>
            </a:r>
            <a:endParaRPr lang="en-US" dirty="0" smtClean="0"/>
          </a:p>
          <a:p>
            <a:pPr marL="577850" lvl="1" indent="-342900">
              <a:buFont typeface="Georgia" panose="02040502050405020303" pitchFamily="18" charset="0"/>
              <a:buChar char="-"/>
            </a:pPr>
            <a:r>
              <a:rPr lang="sr-Latn-RS" dirty="0" smtClean="0"/>
              <a:t>nominalnog </a:t>
            </a:r>
            <a:r>
              <a:rPr lang="sr-Latn-RS" dirty="0" smtClean="0"/>
              <a:t>finansijskog </a:t>
            </a:r>
            <a:r>
              <a:rPr lang="sr-Latn-RS" dirty="0" smtClean="0"/>
              <a:t>kapitala</a:t>
            </a:r>
            <a:endParaRPr lang="en-US" dirty="0" smtClean="0"/>
          </a:p>
          <a:p>
            <a:pPr marL="577850" lvl="1" indent="-342900">
              <a:buFont typeface="Georgia" panose="02040502050405020303" pitchFamily="18" charset="0"/>
              <a:buChar char="-"/>
            </a:pPr>
            <a:r>
              <a:rPr lang="sr-Latn-RS" dirty="0" smtClean="0"/>
              <a:t>realnog </a:t>
            </a:r>
            <a:r>
              <a:rPr lang="sr-Latn-RS" dirty="0" smtClean="0"/>
              <a:t>finansijskog kapitala</a:t>
            </a:r>
          </a:p>
          <a:p>
            <a:endParaRPr lang="en-GB" dirty="0"/>
          </a:p>
        </p:txBody>
      </p:sp>
      <p:sp>
        <p:nvSpPr>
          <p:cNvPr id="61" name="Content Placeholder 6"/>
          <p:cNvSpPr txBox="1">
            <a:spLocks/>
          </p:cNvSpPr>
          <p:nvPr/>
        </p:nvSpPr>
        <p:spPr>
          <a:xfrm>
            <a:off x="4923984" y="4240560"/>
            <a:ext cx="4425696" cy="2359152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RS" smtClean="0">
                <a:solidFill>
                  <a:schemeClr val="accent2"/>
                </a:solidFill>
              </a:rPr>
              <a:t>Utvrđivanje oporezive dobiti: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mtClean="0"/>
              <a:t>Posebno poresko računovodstvo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mtClean="0"/>
              <a:t>Korigovanje dobiti iz finansijskih izveštaja</a:t>
            </a:r>
          </a:p>
          <a:p>
            <a:endParaRPr lang="en-GB" dirty="0"/>
          </a:p>
        </p:txBody>
      </p:sp>
      <p:sp>
        <p:nvSpPr>
          <p:cNvPr id="64" name="Rectangle 63"/>
          <p:cNvSpPr/>
          <p:nvPr/>
        </p:nvSpPr>
        <p:spPr>
          <a:xfrm>
            <a:off x="326764" y="1732077"/>
            <a:ext cx="92012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r-Latn-RS" sz="2400" b="1" i="1" dirty="0">
                <a:solidFill>
                  <a:srgbClr val="D62E1C"/>
                </a:solidFill>
                <a:latin typeface="+mj-lt"/>
              </a:rPr>
              <a:t>Koncepti kapitala i utvrđivanje oporezive dobiti</a:t>
            </a:r>
            <a:endParaRPr lang="en-GB" sz="2400" b="1" i="1" dirty="0">
              <a:solidFill>
                <a:srgbClr val="D62E1C"/>
              </a:solidFill>
              <a:latin typeface="+mj-lt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326764" y="2590056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4957192" y="2590056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48680" y="4174232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979108" y="4174232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198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4462" y="573832"/>
            <a:ext cx="9642174" cy="139695"/>
            <a:chOff x="-3347" y="998234"/>
            <a:chExt cx="9141568" cy="104771"/>
          </a:xfrm>
        </p:grpSpPr>
        <p:sp>
          <p:nvSpPr>
            <p:cNvPr id="9" name="Isosceles Triangle 8"/>
            <p:cNvSpPr/>
            <p:nvPr userDrawn="1"/>
          </p:nvSpPr>
          <p:spPr bwMode="white">
            <a:xfrm flipV="1">
              <a:off x="976383" y="998234"/>
              <a:ext cx="199956" cy="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399" dirty="0">
                <a:solidFill>
                  <a:prstClr val="white"/>
                </a:solidFill>
              </a:endParaRPr>
            </a:p>
          </p:txBody>
        </p:sp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-3347" y="1004580"/>
              <a:ext cx="9141568" cy="98425"/>
            </a:xfrm>
            <a:custGeom>
              <a:avLst/>
              <a:gdLst>
                <a:gd name="T0" fmla="*/ 5760 w 5760"/>
                <a:gd name="T1" fmla="*/ 0 h 62"/>
                <a:gd name="T2" fmla="*/ 996 w 5760"/>
                <a:gd name="T3" fmla="*/ 0 h 62"/>
                <a:gd name="T4" fmla="*/ 945 w 5760"/>
                <a:gd name="T5" fmla="*/ 62 h 62"/>
                <a:gd name="T6" fmla="*/ 888 w 5760"/>
                <a:gd name="T7" fmla="*/ 0 h 62"/>
                <a:gd name="T8" fmla="*/ 0 w 5760"/>
                <a:gd name="T9" fmla="*/ 0 h 62"/>
                <a:gd name="connsiteX0" fmla="*/ 9544 w 9544"/>
                <a:gd name="connsiteY0" fmla="*/ 0 h 10000"/>
                <a:gd name="connsiteX1" fmla="*/ 1273 w 9544"/>
                <a:gd name="connsiteY1" fmla="*/ 0 h 10000"/>
                <a:gd name="connsiteX2" fmla="*/ 1185 w 9544"/>
                <a:gd name="connsiteY2" fmla="*/ 10000 h 10000"/>
                <a:gd name="connsiteX3" fmla="*/ 1086 w 9544"/>
                <a:gd name="connsiteY3" fmla="*/ 0 h 10000"/>
                <a:gd name="connsiteX4" fmla="*/ 0 w 9544"/>
                <a:gd name="connsiteY4" fmla="*/ 0 h 10000"/>
                <a:gd name="connsiteX0" fmla="*/ 10196 w 10196"/>
                <a:gd name="connsiteY0" fmla="*/ 0 h 10000"/>
                <a:gd name="connsiteX1" fmla="*/ 1334 w 10196"/>
                <a:gd name="connsiteY1" fmla="*/ 0 h 10000"/>
                <a:gd name="connsiteX2" fmla="*/ 1242 w 10196"/>
                <a:gd name="connsiteY2" fmla="*/ 10000 h 10000"/>
                <a:gd name="connsiteX3" fmla="*/ 1138 w 10196"/>
                <a:gd name="connsiteY3" fmla="*/ 0 h 10000"/>
                <a:gd name="connsiteX4" fmla="*/ 0 w 10196"/>
                <a:gd name="connsiteY4" fmla="*/ 0 h 10000"/>
                <a:gd name="connsiteX0" fmla="*/ 10341 w 10341"/>
                <a:gd name="connsiteY0" fmla="*/ 0 h 10000"/>
                <a:gd name="connsiteX1" fmla="*/ 1334 w 10341"/>
                <a:gd name="connsiteY1" fmla="*/ 0 h 10000"/>
                <a:gd name="connsiteX2" fmla="*/ 1242 w 10341"/>
                <a:gd name="connsiteY2" fmla="*/ 10000 h 10000"/>
                <a:gd name="connsiteX3" fmla="*/ 1138 w 10341"/>
                <a:gd name="connsiteY3" fmla="*/ 0 h 10000"/>
                <a:gd name="connsiteX4" fmla="*/ 0 w 10341"/>
                <a:gd name="connsiteY4" fmla="*/ 0 h 10000"/>
                <a:gd name="connsiteX0" fmla="*/ 10475 w 10475"/>
                <a:gd name="connsiteY0" fmla="*/ 0 h 10000"/>
                <a:gd name="connsiteX1" fmla="*/ 1334 w 10475"/>
                <a:gd name="connsiteY1" fmla="*/ 0 h 10000"/>
                <a:gd name="connsiteX2" fmla="*/ 1242 w 10475"/>
                <a:gd name="connsiteY2" fmla="*/ 10000 h 10000"/>
                <a:gd name="connsiteX3" fmla="*/ 1138 w 10475"/>
                <a:gd name="connsiteY3" fmla="*/ 0 h 10000"/>
                <a:gd name="connsiteX4" fmla="*/ 0 w 10475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" h="10000">
                  <a:moveTo>
                    <a:pt x="10475" y="0"/>
                  </a:moveTo>
                  <a:lnTo>
                    <a:pt x="1334" y="0"/>
                  </a:lnTo>
                  <a:cubicBezTo>
                    <a:pt x="1303" y="3333"/>
                    <a:pt x="1272" y="6667"/>
                    <a:pt x="1242" y="10000"/>
                  </a:cubicBezTo>
                  <a:cubicBezTo>
                    <a:pt x="1207" y="6667"/>
                    <a:pt x="1172" y="3333"/>
                    <a:pt x="1138" y="0"/>
                  </a:cubicBezTo>
                  <a:lnTo>
                    <a:pt x="0" y="0"/>
                  </a:lnTo>
                </a:path>
              </a:pathLst>
            </a:custGeom>
            <a:noFill/>
            <a:ln w="7938" cap="rnd">
              <a:solidFill>
                <a:srgbClr val="E1301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399" dirty="0">
                <a:solidFill>
                  <a:prstClr val="black"/>
                </a:solidFill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/>
          <a:stretch/>
        </p:blipFill>
        <p:spPr>
          <a:xfrm>
            <a:off x="5245224" y="285800"/>
            <a:ext cx="4536504" cy="72728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1984" y="1797968"/>
            <a:ext cx="5029200" cy="23852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solidFill>
                  <a:schemeClr val="accent2"/>
                </a:solidFill>
                <a:latin typeface="+mj-lt"/>
              </a:rPr>
              <a:t>Principi</a:t>
            </a:r>
            <a:r>
              <a:rPr lang="sr-Latn-RS" sz="2400" b="1" i="1" dirty="0">
                <a:solidFill>
                  <a:schemeClr val="accent2"/>
                </a:solidFill>
                <a:latin typeface="+mj-lt"/>
              </a:rPr>
              <a:t> oporezivanja dobiti</a:t>
            </a:r>
            <a:endParaRPr lang="en-GB" sz="2400" b="1" i="1" dirty="0">
              <a:solidFill>
                <a:schemeClr val="accent2"/>
              </a:solidFill>
              <a:latin typeface="+mj-lt"/>
            </a:endParaRPr>
          </a:p>
          <a:p>
            <a:pPr marL="28575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Pravičnost</a:t>
            </a:r>
          </a:p>
          <a:p>
            <a:pPr marL="606425" lvl="1" indent="-342900" defTabSz="1019175" fontAlgn="base">
              <a:spcAft>
                <a:spcPts val="600"/>
              </a:spcAft>
              <a:buClr>
                <a:srgbClr val="000000"/>
              </a:buClr>
              <a:buFont typeface="Georgia" panose="02040502050405020303" pitchFamily="18" charset="0"/>
              <a:buChar char="-"/>
            </a:pPr>
            <a:r>
              <a:rPr lang="sr-Latn-RS" sz="2000" dirty="0">
                <a:latin typeface="Georgia" pitchFamily="18" charset="0"/>
              </a:rPr>
              <a:t>Objektivnost</a:t>
            </a:r>
            <a:endParaRPr lang="en-GB" sz="2000" dirty="0">
              <a:latin typeface="Georgia" pitchFamily="18" charset="0"/>
            </a:endParaRPr>
          </a:p>
          <a:p>
            <a:pPr marL="606425" lvl="1" indent="-342900" defTabSz="1019175" fontAlgn="base">
              <a:spcAft>
                <a:spcPts val="600"/>
              </a:spcAft>
              <a:buClr>
                <a:srgbClr val="000000"/>
              </a:buClr>
              <a:buFont typeface="Georgia" panose="02040502050405020303" pitchFamily="18" charset="0"/>
              <a:buChar char="-"/>
            </a:pPr>
            <a:r>
              <a:rPr lang="sr-Latn-RS" sz="2000" dirty="0">
                <a:latin typeface="Georgia" pitchFamily="18" charset="0"/>
              </a:rPr>
              <a:t>Izvesnost</a:t>
            </a:r>
          </a:p>
          <a:p>
            <a:pPr marL="606425" lvl="1" indent="-342900" defTabSz="1019175" fontAlgn="base">
              <a:spcAft>
                <a:spcPts val="600"/>
              </a:spcAft>
              <a:buClr>
                <a:srgbClr val="000000"/>
              </a:buClr>
              <a:buFont typeface="Georgia" panose="02040502050405020303" pitchFamily="18" charset="0"/>
              <a:buChar char="-"/>
            </a:pPr>
            <a:r>
              <a:rPr lang="sr-Latn-RS" sz="2000" dirty="0">
                <a:latin typeface="Georgia" pitchFamily="18" charset="0"/>
              </a:rPr>
              <a:t>Sposobnost plaćanja</a:t>
            </a:r>
          </a:p>
          <a:p>
            <a:pPr marL="28575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Ekonomičnost</a:t>
            </a:r>
            <a:endParaRPr lang="en-GB" sz="2000" dirty="0">
              <a:latin typeface="Georgia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RS" sz="2800" dirty="0" smtClean="0">
                <a:solidFill>
                  <a:schemeClr val="accent2"/>
                </a:solidFill>
              </a:rPr>
              <a:t>Malo teorije za početak…</a:t>
            </a:r>
            <a:endParaRPr lang="en-GB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CS" sz="2800" dirty="0" smtClean="0">
                <a:solidFill>
                  <a:schemeClr val="accent2"/>
                </a:solidFill>
              </a:rPr>
              <a:t>MSFI u Srbiji</a:t>
            </a:r>
            <a:endParaRPr lang="sr-Latn-CS" sz="2800" dirty="0">
              <a:solidFill>
                <a:schemeClr val="accent2"/>
              </a:solidFill>
            </a:endParaRPr>
          </a:p>
        </p:txBody>
      </p:sp>
      <p:sp>
        <p:nvSpPr>
          <p:cNvPr id="58" name="Content Placeholder 3"/>
          <p:cNvSpPr txBox="1">
            <a:spLocks/>
          </p:cNvSpPr>
          <p:nvPr/>
        </p:nvSpPr>
        <p:spPr>
          <a:xfrm>
            <a:off x="351984" y="1941984"/>
            <a:ext cx="8767124" cy="132474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sz="2400" b="1" i="1" dirty="0" smtClean="0">
                <a:solidFill>
                  <a:schemeClr val="accent2"/>
                </a:solidFill>
              </a:rPr>
              <a:t>Osnovni pojmovi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chemeClr val="accent2"/>
                </a:solidFill>
              </a:rPr>
              <a:t>MRS (Međunarodni računovodstveni standardi)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chemeClr val="accent2"/>
                </a:solidFill>
              </a:rPr>
              <a:t>MSFI (Međunarodni standardni finansijskog izveštavanja)</a:t>
            </a:r>
          </a:p>
          <a:p>
            <a:endParaRPr lang="sr-Latn-CS" dirty="0"/>
          </a:p>
        </p:txBody>
      </p:sp>
      <p:sp>
        <p:nvSpPr>
          <p:cNvPr id="60" name="Content Placeholder 5"/>
          <p:cNvSpPr txBox="1">
            <a:spLocks/>
          </p:cNvSpPr>
          <p:nvPr/>
        </p:nvSpPr>
        <p:spPr>
          <a:xfrm>
            <a:off x="492696" y="3520480"/>
            <a:ext cx="3672008" cy="124732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/>
              <a:t>Standarde postavlja </a:t>
            </a:r>
            <a:endParaRPr lang="en-US" dirty="0" smtClean="0"/>
          </a:p>
          <a:p>
            <a:r>
              <a:rPr lang="sr-Latn-CS" dirty="0" smtClean="0"/>
              <a:t>IFRS </a:t>
            </a:r>
            <a:r>
              <a:rPr lang="sr-Latn-CS" dirty="0" err="1" smtClean="0"/>
              <a:t>Foundation</a:t>
            </a:r>
            <a:r>
              <a:rPr lang="sr-Latn-CS" dirty="0" smtClean="0"/>
              <a:t> i IASB</a:t>
            </a:r>
          </a:p>
          <a:p>
            <a:endParaRPr lang="sr-Latn-CS" dirty="0"/>
          </a:p>
        </p:txBody>
      </p:sp>
      <p:sp>
        <p:nvSpPr>
          <p:cNvPr id="61" name="Content Placeholder 6"/>
          <p:cNvSpPr txBox="1">
            <a:spLocks/>
          </p:cNvSpPr>
          <p:nvPr/>
        </p:nvSpPr>
        <p:spPr>
          <a:xfrm>
            <a:off x="5029600" y="3520480"/>
            <a:ext cx="4320080" cy="2359152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/>
              <a:t>Srbija primenjuje MSFI za svrhe finansijskog izveštavanja od 2004. godine – privredna društva vode knjige i sastavljaju bilanse u skladu sa MSFI</a:t>
            </a:r>
          </a:p>
          <a:p>
            <a:endParaRPr lang="sr-Latn-CS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26764" y="1869976"/>
            <a:ext cx="8784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564704" y="3454152"/>
            <a:ext cx="360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ontent Placeholder 5"/>
          <p:cNvSpPr txBox="1">
            <a:spLocks/>
          </p:cNvSpPr>
          <p:nvPr/>
        </p:nvSpPr>
        <p:spPr>
          <a:xfrm>
            <a:off x="492696" y="5343472"/>
            <a:ext cx="3816424" cy="1590728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b="1" dirty="0" smtClean="0"/>
              <a:t>Zakon porezu na dobit - dobit iskazana u bilansu uspeha prema MSFI je polazna osnova za utvrđivanje oporezive dobiti</a:t>
            </a:r>
          </a:p>
          <a:p>
            <a:endParaRPr lang="sr-Latn-CS" dirty="0"/>
          </a:p>
        </p:txBody>
      </p:sp>
      <p:sp>
        <p:nvSpPr>
          <p:cNvPr id="65" name="Content Placeholder 6"/>
          <p:cNvSpPr txBox="1">
            <a:spLocks/>
          </p:cNvSpPr>
          <p:nvPr/>
        </p:nvSpPr>
        <p:spPr>
          <a:xfrm>
            <a:off x="4923984" y="5343472"/>
            <a:ext cx="4425696" cy="1423048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/>
              <a:t>Prihodi i rashodi za koje ZPD ne propisuje posebna pravila, priznaju se u skladu sa MSFI</a:t>
            </a:r>
          </a:p>
          <a:p>
            <a:endParaRPr lang="sr-Latn-CS" dirty="0"/>
          </a:p>
        </p:txBody>
      </p:sp>
      <p:sp>
        <p:nvSpPr>
          <p:cNvPr id="73" name="Freeform 98"/>
          <p:cNvSpPr>
            <a:spLocks noChangeAspect="1" noEditPoints="1"/>
          </p:cNvSpPr>
          <p:nvPr/>
        </p:nvSpPr>
        <p:spPr bwMode="ltGray">
          <a:xfrm>
            <a:off x="220886" y="3371053"/>
            <a:ext cx="255588" cy="255588"/>
          </a:xfrm>
          <a:custGeom>
            <a:avLst/>
            <a:gdLst>
              <a:gd name="T0" fmla="*/ 2393 w 5171"/>
              <a:gd name="T1" fmla="*/ 3724 h 5170"/>
              <a:gd name="T2" fmla="*/ 1125 w 5171"/>
              <a:gd name="T3" fmla="*/ 2453 h 5170"/>
              <a:gd name="T4" fmla="*/ 1490 w 5171"/>
              <a:gd name="T5" fmla="*/ 2143 h 5170"/>
              <a:gd name="T6" fmla="*/ 2347 w 5171"/>
              <a:gd name="T7" fmla="*/ 3073 h 5170"/>
              <a:gd name="T8" fmla="*/ 4714 w 5171"/>
              <a:gd name="T9" fmla="*/ 813 h 5170"/>
              <a:gd name="T10" fmla="*/ 5085 w 5171"/>
              <a:gd name="T11" fmla="*/ 1142 h 5170"/>
              <a:gd name="T12" fmla="*/ 2393 w 5171"/>
              <a:gd name="T13" fmla="*/ 3724 h 5170"/>
              <a:gd name="T14" fmla="*/ 4643 w 5171"/>
              <a:gd name="T15" fmla="*/ 3009 h 5170"/>
              <a:gd name="T16" fmla="*/ 2585 w 5171"/>
              <a:gd name="T17" fmla="*/ 4685 h 5170"/>
              <a:gd name="T18" fmla="*/ 485 w 5171"/>
              <a:gd name="T19" fmla="*/ 2585 h 5170"/>
              <a:gd name="T20" fmla="*/ 2585 w 5171"/>
              <a:gd name="T21" fmla="*/ 485 h 5170"/>
              <a:gd name="T22" fmla="*/ 3525 w 5171"/>
              <a:gd name="T23" fmla="*/ 706 h 5170"/>
              <a:gd name="T24" fmla="*/ 3584 w 5171"/>
              <a:gd name="T25" fmla="*/ 738 h 5170"/>
              <a:gd name="T26" fmla="*/ 3939 w 5171"/>
              <a:gd name="T27" fmla="*/ 383 h 5170"/>
              <a:gd name="T28" fmla="*/ 3742 w 5171"/>
              <a:gd name="T29" fmla="*/ 272 h 5170"/>
              <a:gd name="T30" fmla="*/ 2585 w 5171"/>
              <a:gd name="T31" fmla="*/ 0 h 5170"/>
              <a:gd name="T32" fmla="*/ 0 w 5171"/>
              <a:gd name="T33" fmla="*/ 2585 h 5170"/>
              <a:gd name="T34" fmla="*/ 2585 w 5171"/>
              <a:gd name="T35" fmla="*/ 5170 h 5170"/>
              <a:gd name="T36" fmla="*/ 5118 w 5171"/>
              <a:gd name="T37" fmla="*/ 3106 h 5170"/>
              <a:gd name="T38" fmla="*/ 5171 w 5171"/>
              <a:gd name="T39" fmla="*/ 2585 h 5170"/>
              <a:gd name="T40" fmla="*/ 4686 w 5171"/>
              <a:gd name="T41" fmla="*/ 2585 h 5170"/>
              <a:gd name="T42" fmla="*/ 4643 w 5171"/>
              <a:gd name="T43" fmla="*/ 3009 h 5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71" h="5170">
                <a:moveTo>
                  <a:pt x="2393" y="3724"/>
                </a:moveTo>
                <a:cubicBezTo>
                  <a:pt x="1962" y="3292"/>
                  <a:pt x="1550" y="2879"/>
                  <a:pt x="1125" y="2453"/>
                </a:cubicBezTo>
                <a:cubicBezTo>
                  <a:pt x="1232" y="2362"/>
                  <a:pt x="1347" y="2264"/>
                  <a:pt x="1490" y="2143"/>
                </a:cubicBezTo>
                <a:cubicBezTo>
                  <a:pt x="1753" y="2429"/>
                  <a:pt x="2047" y="2747"/>
                  <a:pt x="2347" y="3073"/>
                </a:cubicBezTo>
                <a:cubicBezTo>
                  <a:pt x="3170" y="2288"/>
                  <a:pt x="3945" y="1547"/>
                  <a:pt x="4714" y="813"/>
                </a:cubicBezTo>
                <a:cubicBezTo>
                  <a:pt x="4840" y="925"/>
                  <a:pt x="4955" y="1026"/>
                  <a:pt x="5085" y="1142"/>
                </a:cubicBezTo>
                <a:cubicBezTo>
                  <a:pt x="4177" y="2013"/>
                  <a:pt x="3287" y="2866"/>
                  <a:pt x="2393" y="3724"/>
                </a:cubicBezTo>
                <a:moveTo>
                  <a:pt x="4643" y="3009"/>
                </a:moveTo>
                <a:cubicBezTo>
                  <a:pt x="4444" y="3980"/>
                  <a:pt x="3579" y="4685"/>
                  <a:pt x="2585" y="4685"/>
                </a:cubicBezTo>
                <a:cubicBezTo>
                  <a:pt x="1427" y="4685"/>
                  <a:pt x="485" y="3743"/>
                  <a:pt x="485" y="2585"/>
                </a:cubicBezTo>
                <a:cubicBezTo>
                  <a:pt x="485" y="1427"/>
                  <a:pt x="1427" y="485"/>
                  <a:pt x="2585" y="485"/>
                </a:cubicBezTo>
                <a:cubicBezTo>
                  <a:pt x="2916" y="485"/>
                  <a:pt x="3232" y="559"/>
                  <a:pt x="3525" y="706"/>
                </a:cubicBezTo>
                <a:cubicBezTo>
                  <a:pt x="3545" y="716"/>
                  <a:pt x="3565" y="727"/>
                  <a:pt x="3584" y="738"/>
                </a:cubicBezTo>
                <a:cubicBezTo>
                  <a:pt x="3939" y="383"/>
                  <a:pt x="3939" y="383"/>
                  <a:pt x="3939" y="383"/>
                </a:cubicBezTo>
                <a:cubicBezTo>
                  <a:pt x="3875" y="344"/>
                  <a:pt x="3809" y="306"/>
                  <a:pt x="3742" y="272"/>
                </a:cubicBezTo>
                <a:cubicBezTo>
                  <a:pt x="3381" y="91"/>
                  <a:pt x="2992" y="0"/>
                  <a:pt x="2585" y="0"/>
                </a:cubicBezTo>
                <a:cubicBezTo>
                  <a:pt x="1160" y="0"/>
                  <a:pt x="0" y="1160"/>
                  <a:pt x="0" y="2585"/>
                </a:cubicBezTo>
                <a:cubicBezTo>
                  <a:pt x="0" y="4011"/>
                  <a:pt x="1160" y="5170"/>
                  <a:pt x="2585" y="5170"/>
                </a:cubicBezTo>
                <a:cubicBezTo>
                  <a:pt x="3808" y="5170"/>
                  <a:pt x="4874" y="4302"/>
                  <a:pt x="5118" y="3106"/>
                </a:cubicBezTo>
                <a:cubicBezTo>
                  <a:pt x="5153" y="2935"/>
                  <a:pt x="5171" y="2760"/>
                  <a:pt x="5171" y="2585"/>
                </a:cubicBezTo>
                <a:cubicBezTo>
                  <a:pt x="4686" y="2585"/>
                  <a:pt x="4686" y="2585"/>
                  <a:pt x="4686" y="2585"/>
                </a:cubicBezTo>
                <a:cubicBezTo>
                  <a:pt x="4686" y="2728"/>
                  <a:pt x="4672" y="2870"/>
                  <a:pt x="4643" y="3009"/>
                </a:cubicBezTo>
              </a:path>
            </a:pathLst>
          </a:custGeom>
          <a:solidFill>
            <a:srgbClr val="E0301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CS" sz="1800" b="0" i="0" u="none" strike="noStrike" kern="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565104" y="5225879"/>
            <a:ext cx="360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98"/>
          <p:cNvSpPr>
            <a:spLocks noChangeAspect="1" noEditPoints="1"/>
          </p:cNvSpPr>
          <p:nvPr/>
        </p:nvSpPr>
        <p:spPr bwMode="ltGray">
          <a:xfrm>
            <a:off x="221286" y="5142780"/>
            <a:ext cx="255588" cy="255588"/>
          </a:xfrm>
          <a:custGeom>
            <a:avLst/>
            <a:gdLst>
              <a:gd name="T0" fmla="*/ 2393 w 5171"/>
              <a:gd name="T1" fmla="*/ 3724 h 5170"/>
              <a:gd name="T2" fmla="*/ 1125 w 5171"/>
              <a:gd name="T3" fmla="*/ 2453 h 5170"/>
              <a:gd name="T4" fmla="*/ 1490 w 5171"/>
              <a:gd name="T5" fmla="*/ 2143 h 5170"/>
              <a:gd name="T6" fmla="*/ 2347 w 5171"/>
              <a:gd name="T7" fmla="*/ 3073 h 5170"/>
              <a:gd name="T8" fmla="*/ 4714 w 5171"/>
              <a:gd name="T9" fmla="*/ 813 h 5170"/>
              <a:gd name="T10" fmla="*/ 5085 w 5171"/>
              <a:gd name="T11" fmla="*/ 1142 h 5170"/>
              <a:gd name="T12" fmla="*/ 2393 w 5171"/>
              <a:gd name="T13" fmla="*/ 3724 h 5170"/>
              <a:gd name="T14" fmla="*/ 4643 w 5171"/>
              <a:gd name="T15" fmla="*/ 3009 h 5170"/>
              <a:gd name="T16" fmla="*/ 2585 w 5171"/>
              <a:gd name="T17" fmla="*/ 4685 h 5170"/>
              <a:gd name="T18" fmla="*/ 485 w 5171"/>
              <a:gd name="T19" fmla="*/ 2585 h 5170"/>
              <a:gd name="T20" fmla="*/ 2585 w 5171"/>
              <a:gd name="T21" fmla="*/ 485 h 5170"/>
              <a:gd name="T22" fmla="*/ 3525 w 5171"/>
              <a:gd name="T23" fmla="*/ 706 h 5170"/>
              <a:gd name="T24" fmla="*/ 3584 w 5171"/>
              <a:gd name="T25" fmla="*/ 738 h 5170"/>
              <a:gd name="T26" fmla="*/ 3939 w 5171"/>
              <a:gd name="T27" fmla="*/ 383 h 5170"/>
              <a:gd name="T28" fmla="*/ 3742 w 5171"/>
              <a:gd name="T29" fmla="*/ 272 h 5170"/>
              <a:gd name="T30" fmla="*/ 2585 w 5171"/>
              <a:gd name="T31" fmla="*/ 0 h 5170"/>
              <a:gd name="T32" fmla="*/ 0 w 5171"/>
              <a:gd name="T33" fmla="*/ 2585 h 5170"/>
              <a:gd name="T34" fmla="*/ 2585 w 5171"/>
              <a:gd name="T35" fmla="*/ 5170 h 5170"/>
              <a:gd name="T36" fmla="*/ 5118 w 5171"/>
              <a:gd name="T37" fmla="*/ 3106 h 5170"/>
              <a:gd name="T38" fmla="*/ 5171 w 5171"/>
              <a:gd name="T39" fmla="*/ 2585 h 5170"/>
              <a:gd name="T40" fmla="*/ 4686 w 5171"/>
              <a:gd name="T41" fmla="*/ 2585 h 5170"/>
              <a:gd name="T42" fmla="*/ 4643 w 5171"/>
              <a:gd name="T43" fmla="*/ 3009 h 5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71" h="5170">
                <a:moveTo>
                  <a:pt x="2393" y="3724"/>
                </a:moveTo>
                <a:cubicBezTo>
                  <a:pt x="1962" y="3292"/>
                  <a:pt x="1550" y="2879"/>
                  <a:pt x="1125" y="2453"/>
                </a:cubicBezTo>
                <a:cubicBezTo>
                  <a:pt x="1232" y="2362"/>
                  <a:pt x="1347" y="2264"/>
                  <a:pt x="1490" y="2143"/>
                </a:cubicBezTo>
                <a:cubicBezTo>
                  <a:pt x="1753" y="2429"/>
                  <a:pt x="2047" y="2747"/>
                  <a:pt x="2347" y="3073"/>
                </a:cubicBezTo>
                <a:cubicBezTo>
                  <a:pt x="3170" y="2288"/>
                  <a:pt x="3945" y="1547"/>
                  <a:pt x="4714" y="813"/>
                </a:cubicBezTo>
                <a:cubicBezTo>
                  <a:pt x="4840" y="925"/>
                  <a:pt x="4955" y="1026"/>
                  <a:pt x="5085" y="1142"/>
                </a:cubicBezTo>
                <a:cubicBezTo>
                  <a:pt x="4177" y="2013"/>
                  <a:pt x="3287" y="2866"/>
                  <a:pt x="2393" y="3724"/>
                </a:cubicBezTo>
                <a:moveTo>
                  <a:pt x="4643" y="3009"/>
                </a:moveTo>
                <a:cubicBezTo>
                  <a:pt x="4444" y="3980"/>
                  <a:pt x="3579" y="4685"/>
                  <a:pt x="2585" y="4685"/>
                </a:cubicBezTo>
                <a:cubicBezTo>
                  <a:pt x="1427" y="4685"/>
                  <a:pt x="485" y="3743"/>
                  <a:pt x="485" y="2585"/>
                </a:cubicBezTo>
                <a:cubicBezTo>
                  <a:pt x="485" y="1427"/>
                  <a:pt x="1427" y="485"/>
                  <a:pt x="2585" y="485"/>
                </a:cubicBezTo>
                <a:cubicBezTo>
                  <a:pt x="2916" y="485"/>
                  <a:pt x="3232" y="559"/>
                  <a:pt x="3525" y="706"/>
                </a:cubicBezTo>
                <a:cubicBezTo>
                  <a:pt x="3545" y="716"/>
                  <a:pt x="3565" y="727"/>
                  <a:pt x="3584" y="738"/>
                </a:cubicBezTo>
                <a:cubicBezTo>
                  <a:pt x="3939" y="383"/>
                  <a:pt x="3939" y="383"/>
                  <a:pt x="3939" y="383"/>
                </a:cubicBezTo>
                <a:cubicBezTo>
                  <a:pt x="3875" y="344"/>
                  <a:pt x="3809" y="306"/>
                  <a:pt x="3742" y="272"/>
                </a:cubicBezTo>
                <a:cubicBezTo>
                  <a:pt x="3381" y="91"/>
                  <a:pt x="2992" y="0"/>
                  <a:pt x="2585" y="0"/>
                </a:cubicBezTo>
                <a:cubicBezTo>
                  <a:pt x="1160" y="0"/>
                  <a:pt x="0" y="1160"/>
                  <a:pt x="0" y="2585"/>
                </a:cubicBezTo>
                <a:cubicBezTo>
                  <a:pt x="0" y="4011"/>
                  <a:pt x="1160" y="5170"/>
                  <a:pt x="2585" y="5170"/>
                </a:cubicBezTo>
                <a:cubicBezTo>
                  <a:pt x="3808" y="5170"/>
                  <a:pt x="4874" y="4302"/>
                  <a:pt x="5118" y="3106"/>
                </a:cubicBezTo>
                <a:cubicBezTo>
                  <a:pt x="5153" y="2935"/>
                  <a:pt x="5171" y="2760"/>
                  <a:pt x="5171" y="2585"/>
                </a:cubicBezTo>
                <a:cubicBezTo>
                  <a:pt x="4686" y="2585"/>
                  <a:pt x="4686" y="2585"/>
                  <a:pt x="4686" y="2585"/>
                </a:cubicBezTo>
                <a:cubicBezTo>
                  <a:pt x="4686" y="2728"/>
                  <a:pt x="4672" y="2870"/>
                  <a:pt x="4643" y="3009"/>
                </a:cubicBezTo>
              </a:path>
            </a:pathLst>
          </a:custGeom>
          <a:solidFill>
            <a:srgbClr val="E0301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CS" sz="1800" b="0" i="0" u="none" strike="noStrike" kern="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5029600" y="3465243"/>
            <a:ext cx="396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reeform 98"/>
          <p:cNvSpPr>
            <a:spLocks noChangeAspect="1" noEditPoints="1"/>
          </p:cNvSpPr>
          <p:nvPr/>
        </p:nvSpPr>
        <p:spPr bwMode="ltGray">
          <a:xfrm>
            <a:off x="4685782" y="3382144"/>
            <a:ext cx="255588" cy="255588"/>
          </a:xfrm>
          <a:custGeom>
            <a:avLst/>
            <a:gdLst>
              <a:gd name="T0" fmla="*/ 2393 w 5171"/>
              <a:gd name="T1" fmla="*/ 3724 h 5170"/>
              <a:gd name="T2" fmla="*/ 1125 w 5171"/>
              <a:gd name="T3" fmla="*/ 2453 h 5170"/>
              <a:gd name="T4" fmla="*/ 1490 w 5171"/>
              <a:gd name="T5" fmla="*/ 2143 h 5170"/>
              <a:gd name="T6" fmla="*/ 2347 w 5171"/>
              <a:gd name="T7" fmla="*/ 3073 h 5170"/>
              <a:gd name="T8" fmla="*/ 4714 w 5171"/>
              <a:gd name="T9" fmla="*/ 813 h 5170"/>
              <a:gd name="T10" fmla="*/ 5085 w 5171"/>
              <a:gd name="T11" fmla="*/ 1142 h 5170"/>
              <a:gd name="T12" fmla="*/ 2393 w 5171"/>
              <a:gd name="T13" fmla="*/ 3724 h 5170"/>
              <a:gd name="T14" fmla="*/ 4643 w 5171"/>
              <a:gd name="T15" fmla="*/ 3009 h 5170"/>
              <a:gd name="T16" fmla="*/ 2585 w 5171"/>
              <a:gd name="T17" fmla="*/ 4685 h 5170"/>
              <a:gd name="T18" fmla="*/ 485 w 5171"/>
              <a:gd name="T19" fmla="*/ 2585 h 5170"/>
              <a:gd name="T20" fmla="*/ 2585 w 5171"/>
              <a:gd name="T21" fmla="*/ 485 h 5170"/>
              <a:gd name="T22" fmla="*/ 3525 w 5171"/>
              <a:gd name="T23" fmla="*/ 706 h 5170"/>
              <a:gd name="T24" fmla="*/ 3584 w 5171"/>
              <a:gd name="T25" fmla="*/ 738 h 5170"/>
              <a:gd name="T26" fmla="*/ 3939 w 5171"/>
              <a:gd name="T27" fmla="*/ 383 h 5170"/>
              <a:gd name="T28" fmla="*/ 3742 w 5171"/>
              <a:gd name="T29" fmla="*/ 272 h 5170"/>
              <a:gd name="T30" fmla="*/ 2585 w 5171"/>
              <a:gd name="T31" fmla="*/ 0 h 5170"/>
              <a:gd name="T32" fmla="*/ 0 w 5171"/>
              <a:gd name="T33" fmla="*/ 2585 h 5170"/>
              <a:gd name="T34" fmla="*/ 2585 w 5171"/>
              <a:gd name="T35" fmla="*/ 5170 h 5170"/>
              <a:gd name="T36" fmla="*/ 5118 w 5171"/>
              <a:gd name="T37" fmla="*/ 3106 h 5170"/>
              <a:gd name="T38" fmla="*/ 5171 w 5171"/>
              <a:gd name="T39" fmla="*/ 2585 h 5170"/>
              <a:gd name="T40" fmla="*/ 4686 w 5171"/>
              <a:gd name="T41" fmla="*/ 2585 h 5170"/>
              <a:gd name="T42" fmla="*/ 4643 w 5171"/>
              <a:gd name="T43" fmla="*/ 3009 h 5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71" h="5170">
                <a:moveTo>
                  <a:pt x="2393" y="3724"/>
                </a:moveTo>
                <a:cubicBezTo>
                  <a:pt x="1962" y="3292"/>
                  <a:pt x="1550" y="2879"/>
                  <a:pt x="1125" y="2453"/>
                </a:cubicBezTo>
                <a:cubicBezTo>
                  <a:pt x="1232" y="2362"/>
                  <a:pt x="1347" y="2264"/>
                  <a:pt x="1490" y="2143"/>
                </a:cubicBezTo>
                <a:cubicBezTo>
                  <a:pt x="1753" y="2429"/>
                  <a:pt x="2047" y="2747"/>
                  <a:pt x="2347" y="3073"/>
                </a:cubicBezTo>
                <a:cubicBezTo>
                  <a:pt x="3170" y="2288"/>
                  <a:pt x="3945" y="1547"/>
                  <a:pt x="4714" y="813"/>
                </a:cubicBezTo>
                <a:cubicBezTo>
                  <a:pt x="4840" y="925"/>
                  <a:pt x="4955" y="1026"/>
                  <a:pt x="5085" y="1142"/>
                </a:cubicBezTo>
                <a:cubicBezTo>
                  <a:pt x="4177" y="2013"/>
                  <a:pt x="3287" y="2866"/>
                  <a:pt x="2393" y="3724"/>
                </a:cubicBezTo>
                <a:moveTo>
                  <a:pt x="4643" y="3009"/>
                </a:moveTo>
                <a:cubicBezTo>
                  <a:pt x="4444" y="3980"/>
                  <a:pt x="3579" y="4685"/>
                  <a:pt x="2585" y="4685"/>
                </a:cubicBezTo>
                <a:cubicBezTo>
                  <a:pt x="1427" y="4685"/>
                  <a:pt x="485" y="3743"/>
                  <a:pt x="485" y="2585"/>
                </a:cubicBezTo>
                <a:cubicBezTo>
                  <a:pt x="485" y="1427"/>
                  <a:pt x="1427" y="485"/>
                  <a:pt x="2585" y="485"/>
                </a:cubicBezTo>
                <a:cubicBezTo>
                  <a:pt x="2916" y="485"/>
                  <a:pt x="3232" y="559"/>
                  <a:pt x="3525" y="706"/>
                </a:cubicBezTo>
                <a:cubicBezTo>
                  <a:pt x="3545" y="716"/>
                  <a:pt x="3565" y="727"/>
                  <a:pt x="3584" y="738"/>
                </a:cubicBezTo>
                <a:cubicBezTo>
                  <a:pt x="3939" y="383"/>
                  <a:pt x="3939" y="383"/>
                  <a:pt x="3939" y="383"/>
                </a:cubicBezTo>
                <a:cubicBezTo>
                  <a:pt x="3875" y="344"/>
                  <a:pt x="3809" y="306"/>
                  <a:pt x="3742" y="272"/>
                </a:cubicBezTo>
                <a:cubicBezTo>
                  <a:pt x="3381" y="91"/>
                  <a:pt x="2992" y="0"/>
                  <a:pt x="2585" y="0"/>
                </a:cubicBezTo>
                <a:cubicBezTo>
                  <a:pt x="1160" y="0"/>
                  <a:pt x="0" y="1160"/>
                  <a:pt x="0" y="2585"/>
                </a:cubicBezTo>
                <a:cubicBezTo>
                  <a:pt x="0" y="4011"/>
                  <a:pt x="1160" y="5170"/>
                  <a:pt x="2585" y="5170"/>
                </a:cubicBezTo>
                <a:cubicBezTo>
                  <a:pt x="3808" y="5170"/>
                  <a:pt x="4874" y="4302"/>
                  <a:pt x="5118" y="3106"/>
                </a:cubicBezTo>
                <a:cubicBezTo>
                  <a:pt x="5153" y="2935"/>
                  <a:pt x="5171" y="2760"/>
                  <a:pt x="5171" y="2585"/>
                </a:cubicBezTo>
                <a:cubicBezTo>
                  <a:pt x="4686" y="2585"/>
                  <a:pt x="4686" y="2585"/>
                  <a:pt x="4686" y="2585"/>
                </a:cubicBezTo>
                <a:cubicBezTo>
                  <a:pt x="4686" y="2728"/>
                  <a:pt x="4672" y="2870"/>
                  <a:pt x="4643" y="3009"/>
                </a:cubicBezTo>
              </a:path>
            </a:pathLst>
          </a:custGeom>
          <a:solidFill>
            <a:srgbClr val="E0301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CS" sz="1800" b="0" i="0" u="none" strike="noStrike" kern="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5012978" y="5225879"/>
            <a:ext cx="396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Freeform 98"/>
          <p:cNvSpPr>
            <a:spLocks noChangeAspect="1" noEditPoints="1"/>
          </p:cNvSpPr>
          <p:nvPr/>
        </p:nvSpPr>
        <p:spPr bwMode="ltGray">
          <a:xfrm>
            <a:off x="4669160" y="5142780"/>
            <a:ext cx="255588" cy="255588"/>
          </a:xfrm>
          <a:custGeom>
            <a:avLst/>
            <a:gdLst>
              <a:gd name="T0" fmla="*/ 2393 w 5171"/>
              <a:gd name="T1" fmla="*/ 3724 h 5170"/>
              <a:gd name="T2" fmla="*/ 1125 w 5171"/>
              <a:gd name="T3" fmla="*/ 2453 h 5170"/>
              <a:gd name="T4" fmla="*/ 1490 w 5171"/>
              <a:gd name="T5" fmla="*/ 2143 h 5170"/>
              <a:gd name="T6" fmla="*/ 2347 w 5171"/>
              <a:gd name="T7" fmla="*/ 3073 h 5170"/>
              <a:gd name="T8" fmla="*/ 4714 w 5171"/>
              <a:gd name="T9" fmla="*/ 813 h 5170"/>
              <a:gd name="T10" fmla="*/ 5085 w 5171"/>
              <a:gd name="T11" fmla="*/ 1142 h 5170"/>
              <a:gd name="T12" fmla="*/ 2393 w 5171"/>
              <a:gd name="T13" fmla="*/ 3724 h 5170"/>
              <a:gd name="T14" fmla="*/ 4643 w 5171"/>
              <a:gd name="T15" fmla="*/ 3009 h 5170"/>
              <a:gd name="T16" fmla="*/ 2585 w 5171"/>
              <a:gd name="T17" fmla="*/ 4685 h 5170"/>
              <a:gd name="T18" fmla="*/ 485 w 5171"/>
              <a:gd name="T19" fmla="*/ 2585 h 5170"/>
              <a:gd name="T20" fmla="*/ 2585 w 5171"/>
              <a:gd name="T21" fmla="*/ 485 h 5170"/>
              <a:gd name="T22" fmla="*/ 3525 w 5171"/>
              <a:gd name="T23" fmla="*/ 706 h 5170"/>
              <a:gd name="T24" fmla="*/ 3584 w 5171"/>
              <a:gd name="T25" fmla="*/ 738 h 5170"/>
              <a:gd name="T26" fmla="*/ 3939 w 5171"/>
              <a:gd name="T27" fmla="*/ 383 h 5170"/>
              <a:gd name="T28" fmla="*/ 3742 w 5171"/>
              <a:gd name="T29" fmla="*/ 272 h 5170"/>
              <a:gd name="T30" fmla="*/ 2585 w 5171"/>
              <a:gd name="T31" fmla="*/ 0 h 5170"/>
              <a:gd name="T32" fmla="*/ 0 w 5171"/>
              <a:gd name="T33" fmla="*/ 2585 h 5170"/>
              <a:gd name="T34" fmla="*/ 2585 w 5171"/>
              <a:gd name="T35" fmla="*/ 5170 h 5170"/>
              <a:gd name="T36" fmla="*/ 5118 w 5171"/>
              <a:gd name="T37" fmla="*/ 3106 h 5170"/>
              <a:gd name="T38" fmla="*/ 5171 w 5171"/>
              <a:gd name="T39" fmla="*/ 2585 h 5170"/>
              <a:gd name="T40" fmla="*/ 4686 w 5171"/>
              <a:gd name="T41" fmla="*/ 2585 h 5170"/>
              <a:gd name="T42" fmla="*/ 4643 w 5171"/>
              <a:gd name="T43" fmla="*/ 3009 h 5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71" h="5170">
                <a:moveTo>
                  <a:pt x="2393" y="3724"/>
                </a:moveTo>
                <a:cubicBezTo>
                  <a:pt x="1962" y="3292"/>
                  <a:pt x="1550" y="2879"/>
                  <a:pt x="1125" y="2453"/>
                </a:cubicBezTo>
                <a:cubicBezTo>
                  <a:pt x="1232" y="2362"/>
                  <a:pt x="1347" y="2264"/>
                  <a:pt x="1490" y="2143"/>
                </a:cubicBezTo>
                <a:cubicBezTo>
                  <a:pt x="1753" y="2429"/>
                  <a:pt x="2047" y="2747"/>
                  <a:pt x="2347" y="3073"/>
                </a:cubicBezTo>
                <a:cubicBezTo>
                  <a:pt x="3170" y="2288"/>
                  <a:pt x="3945" y="1547"/>
                  <a:pt x="4714" y="813"/>
                </a:cubicBezTo>
                <a:cubicBezTo>
                  <a:pt x="4840" y="925"/>
                  <a:pt x="4955" y="1026"/>
                  <a:pt x="5085" y="1142"/>
                </a:cubicBezTo>
                <a:cubicBezTo>
                  <a:pt x="4177" y="2013"/>
                  <a:pt x="3287" y="2866"/>
                  <a:pt x="2393" y="3724"/>
                </a:cubicBezTo>
                <a:moveTo>
                  <a:pt x="4643" y="3009"/>
                </a:moveTo>
                <a:cubicBezTo>
                  <a:pt x="4444" y="3980"/>
                  <a:pt x="3579" y="4685"/>
                  <a:pt x="2585" y="4685"/>
                </a:cubicBezTo>
                <a:cubicBezTo>
                  <a:pt x="1427" y="4685"/>
                  <a:pt x="485" y="3743"/>
                  <a:pt x="485" y="2585"/>
                </a:cubicBezTo>
                <a:cubicBezTo>
                  <a:pt x="485" y="1427"/>
                  <a:pt x="1427" y="485"/>
                  <a:pt x="2585" y="485"/>
                </a:cubicBezTo>
                <a:cubicBezTo>
                  <a:pt x="2916" y="485"/>
                  <a:pt x="3232" y="559"/>
                  <a:pt x="3525" y="706"/>
                </a:cubicBezTo>
                <a:cubicBezTo>
                  <a:pt x="3545" y="716"/>
                  <a:pt x="3565" y="727"/>
                  <a:pt x="3584" y="738"/>
                </a:cubicBezTo>
                <a:cubicBezTo>
                  <a:pt x="3939" y="383"/>
                  <a:pt x="3939" y="383"/>
                  <a:pt x="3939" y="383"/>
                </a:cubicBezTo>
                <a:cubicBezTo>
                  <a:pt x="3875" y="344"/>
                  <a:pt x="3809" y="306"/>
                  <a:pt x="3742" y="272"/>
                </a:cubicBezTo>
                <a:cubicBezTo>
                  <a:pt x="3381" y="91"/>
                  <a:pt x="2992" y="0"/>
                  <a:pt x="2585" y="0"/>
                </a:cubicBezTo>
                <a:cubicBezTo>
                  <a:pt x="1160" y="0"/>
                  <a:pt x="0" y="1160"/>
                  <a:pt x="0" y="2585"/>
                </a:cubicBezTo>
                <a:cubicBezTo>
                  <a:pt x="0" y="4011"/>
                  <a:pt x="1160" y="5170"/>
                  <a:pt x="2585" y="5170"/>
                </a:cubicBezTo>
                <a:cubicBezTo>
                  <a:pt x="3808" y="5170"/>
                  <a:pt x="4874" y="4302"/>
                  <a:pt x="5118" y="3106"/>
                </a:cubicBezTo>
                <a:cubicBezTo>
                  <a:pt x="5153" y="2935"/>
                  <a:pt x="5171" y="2760"/>
                  <a:pt x="5171" y="2585"/>
                </a:cubicBezTo>
                <a:cubicBezTo>
                  <a:pt x="4686" y="2585"/>
                  <a:pt x="4686" y="2585"/>
                  <a:pt x="4686" y="2585"/>
                </a:cubicBezTo>
                <a:cubicBezTo>
                  <a:pt x="4686" y="2728"/>
                  <a:pt x="4672" y="2870"/>
                  <a:pt x="4643" y="3009"/>
                </a:cubicBezTo>
              </a:path>
            </a:pathLst>
          </a:custGeom>
          <a:solidFill>
            <a:srgbClr val="E0301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CS" sz="1800" b="0" i="0" u="none" strike="noStrike" kern="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823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/>
          <p:cNvGrpSpPr/>
          <p:nvPr/>
        </p:nvGrpSpPr>
        <p:grpSpPr>
          <a:xfrm>
            <a:off x="-4462" y="573832"/>
            <a:ext cx="9642174" cy="139695"/>
            <a:chOff x="-3347" y="998234"/>
            <a:chExt cx="9141568" cy="104771"/>
          </a:xfrm>
        </p:grpSpPr>
        <p:sp>
          <p:nvSpPr>
            <p:cNvPr id="58" name="Isosceles Triangle 57"/>
            <p:cNvSpPr/>
            <p:nvPr userDrawn="1"/>
          </p:nvSpPr>
          <p:spPr bwMode="white">
            <a:xfrm flipV="1">
              <a:off x="976383" y="998234"/>
              <a:ext cx="199956" cy="9732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399" dirty="0">
                <a:solidFill>
                  <a:prstClr val="white"/>
                </a:solidFill>
              </a:endParaRPr>
            </a:p>
          </p:txBody>
        </p:sp>
        <p:sp>
          <p:nvSpPr>
            <p:cNvPr id="59" name="Freeform 5"/>
            <p:cNvSpPr>
              <a:spLocks/>
            </p:cNvSpPr>
            <p:nvPr userDrawn="1"/>
          </p:nvSpPr>
          <p:spPr bwMode="auto">
            <a:xfrm>
              <a:off x="-3347" y="1004580"/>
              <a:ext cx="9141568" cy="98425"/>
            </a:xfrm>
            <a:custGeom>
              <a:avLst/>
              <a:gdLst>
                <a:gd name="T0" fmla="*/ 5760 w 5760"/>
                <a:gd name="T1" fmla="*/ 0 h 62"/>
                <a:gd name="T2" fmla="*/ 996 w 5760"/>
                <a:gd name="T3" fmla="*/ 0 h 62"/>
                <a:gd name="T4" fmla="*/ 945 w 5760"/>
                <a:gd name="T5" fmla="*/ 62 h 62"/>
                <a:gd name="T6" fmla="*/ 888 w 5760"/>
                <a:gd name="T7" fmla="*/ 0 h 62"/>
                <a:gd name="T8" fmla="*/ 0 w 5760"/>
                <a:gd name="T9" fmla="*/ 0 h 62"/>
                <a:gd name="connsiteX0" fmla="*/ 9544 w 9544"/>
                <a:gd name="connsiteY0" fmla="*/ 0 h 10000"/>
                <a:gd name="connsiteX1" fmla="*/ 1273 w 9544"/>
                <a:gd name="connsiteY1" fmla="*/ 0 h 10000"/>
                <a:gd name="connsiteX2" fmla="*/ 1185 w 9544"/>
                <a:gd name="connsiteY2" fmla="*/ 10000 h 10000"/>
                <a:gd name="connsiteX3" fmla="*/ 1086 w 9544"/>
                <a:gd name="connsiteY3" fmla="*/ 0 h 10000"/>
                <a:gd name="connsiteX4" fmla="*/ 0 w 9544"/>
                <a:gd name="connsiteY4" fmla="*/ 0 h 10000"/>
                <a:gd name="connsiteX0" fmla="*/ 10196 w 10196"/>
                <a:gd name="connsiteY0" fmla="*/ 0 h 10000"/>
                <a:gd name="connsiteX1" fmla="*/ 1334 w 10196"/>
                <a:gd name="connsiteY1" fmla="*/ 0 h 10000"/>
                <a:gd name="connsiteX2" fmla="*/ 1242 w 10196"/>
                <a:gd name="connsiteY2" fmla="*/ 10000 h 10000"/>
                <a:gd name="connsiteX3" fmla="*/ 1138 w 10196"/>
                <a:gd name="connsiteY3" fmla="*/ 0 h 10000"/>
                <a:gd name="connsiteX4" fmla="*/ 0 w 10196"/>
                <a:gd name="connsiteY4" fmla="*/ 0 h 10000"/>
                <a:gd name="connsiteX0" fmla="*/ 10341 w 10341"/>
                <a:gd name="connsiteY0" fmla="*/ 0 h 10000"/>
                <a:gd name="connsiteX1" fmla="*/ 1334 w 10341"/>
                <a:gd name="connsiteY1" fmla="*/ 0 h 10000"/>
                <a:gd name="connsiteX2" fmla="*/ 1242 w 10341"/>
                <a:gd name="connsiteY2" fmla="*/ 10000 h 10000"/>
                <a:gd name="connsiteX3" fmla="*/ 1138 w 10341"/>
                <a:gd name="connsiteY3" fmla="*/ 0 h 10000"/>
                <a:gd name="connsiteX4" fmla="*/ 0 w 10341"/>
                <a:gd name="connsiteY4" fmla="*/ 0 h 10000"/>
                <a:gd name="connsiteX0" fmla="*/ 10475 w 10475"/>
                <a:gd name="connsiteY0" fmla="*/ 0 h 10000"/>
                <a:gd name="connsiteX1" fmla="*/ 1334 w 10475"/>
                <a:gd name="connsiteY1" fmla="*/ 0 h 10000"/>
                <a:gd name="connsiteX2" fmla="*/ 1242 w 10475"/>
                <a:gd name="connsiteY2" fmla="*/ 10000 h 10000"/>
                <a:gd name="connsiteX3" fmla="*/ 1138 w 10475"/>
                <a:gd name="connsiteY3" fmla="*/ 0 h 10000"/>
                <a:gd name="connsiteX4" fmla="*/ 0 w 10475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" h="10000">
                  <a:moveTo>
                    <a:pt x="10475" y="0"/>
                  </a:moveTo>
                  <a:lnTo>
                    <a:pt x="1334" y="0"/>
                  </a:lnTo>
                  <a:cubicBezTo>
                    <a:pt x="1303" y="3333"/>
                    <a:pt x="1272" y="6667"/>
                    <a:pt x="1242" y="10000"/>
                  </a:cubicBezTo>
                  <a:cubicBezTo>
                    <a:pt x="1207" y="6667"/>
                    <a:pt x="1172" y="3333"/>
                    <a:pt x="1138" y="0"/>
                  </a:cubicBezTo>
                  <a:lnTo>
                    <a:pt x="0" y="0"/>
                  </a:lnTo>
                </a:path>
              </a:pathLst>
            </a:custGeom>
            <a:noFill/>
            <a:ln w="7938" cap="rnd">
              <a:solidFill>
                <a:srgbClr val="E1301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399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en-GB" sz="2800" dirty="0" smtClean="0">
                <a:solidFill>
                  <a:schemeClr val="accent2"/>
                </a:solidFill>
              </a:rPr>
              <a:t>MSFI u Srbiji</a:t>
            </a:r>
            <a:endParaRPr lang="en-GB" sz="2800" dirty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7" r="14192"/>
          <a:stretch/>
        </p:blipFill>
        <p:spPr>
          <a:xfrm>
            <a:off x="4525144" y="206924"/>
            <a:ext cx="5400601" cy="7423692"/>
          </a:xfrm>
          <a:prstGeom prst="rect">
            <a:avLst/>
          </a:prstGeom>
        </p:spPr>
      </p:pic>
      <p:sp>
        <p:nvSpPr>
          <p:cNvPr id="54" name="Content Placeholder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680" y="1581944"/>
            <a:ext cx="5184576" cy="496855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sz="2400" b="1" i="1" dirty="0" smtClean="0">
                <a:solidFill>
                  <a:schemeClr val="accent2"/>
                </a:solidFill>
              </a:rPr>
              <a:t>Istorija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CS" dirty="0" smtClean="0"/>
              <a:t>Do 2004. – Zakon o računovodstvu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2004. – Sva privredna društva primenjuju MSFI (banke od 2003. godine)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Izmene Zakona o porezu na dobit (ZPD) 2003./2004. godine – ostala značajna neusklađenost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Izmene ZPD 2010. godine – nepotpune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Izmene ZPD 2012.  - 2017. godine – manje korekcije, i dalje nepotpuno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Za sve to vreme, MSFI evoluiraju i menjaju se</a:t>
            </a:r>
            <a:endParaRPr lang="sr-Latn-C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438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4" name="Content Placeholder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680" y="1899006"/>
            <a:ext cx="4464496" cy="3931409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RS" sz="2400" b="1" i="1" dirty="0" smtClean="0">
                <a:solidFill>
                  <a:schemeClr val="accent2"/>
                </a:solidFill>
              </a:rPr>
              <a:t>Stari Zakon o računovodstvu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 err="1" smtClean="0"/>
              <a:t>Preskriptivan</a:t>
            </a:r>
            <a:r>
              <a:rPr lang="sr-Latn-RS" dirty="0" smtClean="0"/>
              <a:t>, formalistički, rigidan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Detaljno definisani kriterijumi priznavanja, klasifikovanja i vrednovanja bilansnih stavki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Načela:</a:t>
            </a:r>
          </a:p>
          <a:p>
            <a:pPr marL="520700" lvl="1" indent="-285750">
              <a:buFont typeface="Georgia" panose="02040502050405020303" pitchFamily="18" charset="0"/>
              <a:buChar char="-"/>
            </a:pPr>
            <a:r>
              <a:rPr lang="sr-Latn-RS" dirty="0" smtClean="0"/>
              <a:t>Istorijskog troška (NC/CK)</a:t>
            </a:r>
          </a:p>
          <a:p>
            <a:pPr marL="520700" lvl="1" indent="-285750">
              <a:buFont typeface="Georgia" panose="02040502050405020303" pitchFamily="18" charset="0"/>
              <a:buChar char="-"/>
            </a:pPr>
            <a:r>
              <a:rPr lang="sr-Latn-RS" dirty="0" smtClean="0"/>
              <a:t>Realizacije</a:t>
            </a:r>
          </a:p>
          <a:p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en-GB" sz="2800" dirty="0" smtClean="0">
                <a:solidFill>
                  <a:schemeClr val="accent2"/>
                </a:solidFill>
              </a:rPr>
              <a:t>Stari ZOR vs MSFI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813176" y="1899007"/>
            <a:ext cx="5029200" cy="45397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r-Latn-RS" sz="2400" b="1" i="1" dirty="0">
                <a:solidFill>
                  <a:schemeClr val="accent2"/>
                </a:solidFill>
                <a:latin typeface="+mj-lt"/>
              </a:rPr>
              <a:t>MSFI</a:t>
            </a:r>
          </a:p>
          <a:p>
            <a:pPr marL="285750" lvl="0" indent="-285750" defTabSz="1019175" fontAlgn="base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Preko 50 standarda + tumačenja</a:t>
            </a:r>
          </a:p>
          <a:p>
            <a:pPr marL="285750" lvl="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Principi, suština iznad forme</a:t>
            </a:r>
          </a:p>
          <a:p>
            <a:pPr marL="285750" lvl="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Fokus na bilansu stanja</a:t>
            </a:r>
          </a:p>
          <a:p>
            <a:pPr marL="285750" lvl="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Novi pojmovi: PPE, biološka sredstva, investicione nekretnine</a:t>
            </a:r>
          </a:p>
          <a:p>
            <a:pPr marL="285750" lvl="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Novi modeli vrednovanja imovine: </a:t>
            </a:r>
          </a:p>
          <a:p>
            <a:pPr marL="520700" lvl="1" indent="-285750" defTabSz="1019175" fontAlgn="base">
              <a:spcAft>
                <a:spcPts val="600"/>
              </a:spcAft>
              <a:buClr>
                <a:srgbClr val="000000"/>
              </a:buClr>
              <a:buFont typeface="Georgia" panose="02040502050405020303" pitchFamily="18" charset="0"/>
              <a:buChar char="-"/>
            </a:pPr>
            <a:r>
              <a:rPr lang="sr-Latn-RS" sz="2000" dirty="0">
                <a:latin typeface="Georgia" pitchFamily="18" charset="0"/>
              </a:rPr>
              <a:t>Model fer vrednosti, </a:t>
            </a:r>
          </a:p>
          <a:p>
            <a:pPr marL="520700" lvl="1" indent="-285750" defTabSz="1019175" fontAlgn="base">
              <a:spcAft>
                <a:spcPts val="600"/>
              </a:spcAft>
              <a:buClr>
                <a:srgbClr val="000000"/>
              </a:buClr>
              <a:buFont typeface="Georgia" panose="02040502050405020303" pitchFamily="18" charset="0"/>
              <a:buChar char="-"/>
            </a:pPr>
            <a:r>
              <a:rPr lang="sr-Latn-RS" sz="2000" dirty="0">
                <a:latin typeface="Georgia" pitchFamily="18" charset="0"/>
              </a:rPr>
              <a:t>Revalorizacioni model,</a:t>
            </a:r>
          </a:p>
          <a:p>
            <a:pPr marL="520700" lvl="1" indent="-285750" defTabSz="1019175" fontAlgn="base">
              <a:spcAft>
                <a:spcPts val="600"/>
              </a:spcAft>
              <a:buClr>
                <a:srgbClr val="000000"/>
              </a:buClr>
              <a:buFont typeface="Georgia" panose="02040502050405020303" pitchFamily="18" charset="0"/>
              <a:buChar char="-"/>
            </a:pPr>
            <a:r>
              <a:rPr lang="sr-Latn-RS" sz="2000" dirty="0">
                <a:latin typeface="Georgia" pitchFamily="18" charset="0"/>
              </a:rPr>
              <a:t>Model amortizovanog troška</a:t>
            </a:r>
          </a:p>
          <a:p>
            <a:pPr marL="285750" lvl="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Mogućnost izbora računovodstvenih politika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8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4" name="Content Placeholder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680" y="1709985"/>
            <a:ext cx="4464496" cy="273630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RS" sz="2400" b="1" i="1" dirty="0" smtClean="0">
                <a:solidFill>
                  <a:schemeClr val="accent2"/>
                </a:solidFill>
              </a:rPr>
              <a:t>Izvršena usklađivanja u prethodnom periodu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r-Latn-RS" dirty="0" smtClean="0"/>
              <a:t>Poreska neutralnosti statusnih promena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/>
              <a:t>Priznavanje procenjenih rashoda onda kada su objektivno realizovani:</a:t>
            </a:r>
          </a:p>
          <a:p>
            <a:pPr marL="520700" lvl="1" indent="-285750">
              <a:buFont typeface="Georgia" panose="02040502050405020303" pitchFamily="18" charset="0"/>
              <a:buChar char="-"/>
            </a:pPr>
            <a:r>
              <a:rPr lang="sr-Latn-RS" dirty="0" smtClean="0"/>
              <a:t>Obezvređenje imovine</a:t>
            </a:r>
          </a:p>
          <a:p>
            <a:pPr marL="520700" lvl="1" indent="-285750">
              <a:buFont typeface="Georgia" panose="02040502050405020303" pitchFamily="18" charset="0"/>
              <a:buChar char="-"/>
            </a:pPr>
            <a:r>
              <a:rPr lang="sr-Latn-RS" dirty="0" smtClean="0"/>
              <a:t>Rezervisanja</a:t>
            </a:r>
            <a:endParaRPr lang="sr-Latn-RS" dirty="0"/>
          </a:p>
          <a:p>
            <a:endParaRPr lang="sr-Latn-R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 smtClean="0"/>
          </a:p>
          <a:p>
            <a:endParaRPr lang="sr-Latn-R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RS" sz="2800" dirty="0" smtClean="0">
                <a:solidFill>
                  <a:schemeClr val="accent2"/>
                </a:solidFill>
              </a:rPr>
              <a:t>Neusklađenost poreza na dobit sa MSFI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1587851" y="5853041"/>
            <a:ext cx="6288224" cy="1561551"/>
          </a:xfrm>
          <a:custGeom>
            <a:avLst/>
            <a:gdLst>
              <a:gd name="connsiteX0" fmla="*/ 0 w 6288224"/>
              <a:gd name="connsiteY0" fmla="*/ 1176421 h 1561551"/>
              <a:gd name="connsiteX1" fmla="*/ 2382252 w 6288224"/>
              <a:gd name="connsiteY1" fmla="*/ 298115 h 1561551"/>
              <a:gd name="connsiteX2" fmla="*/ 3826042 w 6288224"/>
              <a:gd name="connsiteY2" fmla="*/ 1561431 h 1561551"/>
              <a:gd name="connsiteX3" fmla="*/ 5931568 w 6288224"/>
              <a:gd name="connsiteY3" fmla="*/ 213894 h 1561551"/>
              <a:gd name="connsiteX4" fmla="*/ 6268452 w 6288224"/>
              <a:gd name="connsiteY4" fmla="*/ 21389 h 1561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8224" h="1561551">
                <a:moveTo>
                  <a:pt x="0" y="1176421"/>
                </a:moveTo>
                <a:cubicBezTo>
                  <a:pt x="872289" y="705184"/>
                  <a:pt x="1744578" y="233947"/>
                  <a:pt x="2382252" y="298115"/>
                </a:cubicBezTo>
                <a:cubicBezTo>
                  <a:pt x="3019926" y="362283"/>
                  <a:pt x="3234489" y="1575468"/>
                  <a:pt x="3826042" y="1561431"/>
                </a:cubicBezTo>
                <a:cubicBezTo>
                  <a:pt x="4417595" y="1547394"/>
                  <a:pt x="5524500" y="470568"/>
                  <a:pt x="5931568" y="213894"/>
                </a:cubicBezTo>
                <a:cubicBezTo>
                  <a:pt x="6338636" y="-42780"/>
                  <a:pt x="6303544" y="-10696"/>
                  <a:pt x="6268452" y="21389"/>
                </a:cubicBezTo>
              </a:path>
            </a:pathLst>
          </a:custGeom>
          <a:noFill/>
          <a:ln w="635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0" name="TextBox 59"/>
          <p:cNvSpPr txBox="1"/>
          <p:nvPr/>
        </p:nvSpPr>
        <p:spPr>
          <a:xfrm>
            <a:off x="8022632" y="5751054"/>
            <a:ext cx="895000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sr-Latn-RS" sz="1400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FV</a:t>
            </a:r>
            <a:endParaRPr lang="en-GB" sz="1400" noProof="0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1587851" y="6429105"/>
            <a:ext cx="746149" cy="360040"/>
          </a:xfrm>
          <a:prstGeom prst="straightConnector1">
            <a:avLst/>
          </a:prstGeom>
          <a:ln w="12700">
            <a:solidFill>
              <a:srgbClr val="DC6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96441" y="6408167"/>
            <a:ext cx="1178197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sr-Latn-RS" sz="1400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Oporeziv prihod</a:t>
            </a:r>
            <a:endParaRPr lang="en-GB" sz="1400" noProof="0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18844" y="6464539"/>
            <a:ext cx="1178197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sr-Latn-RS" sz="1400" noProof="0" dirty="0" err="1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Neodbitan</a:t>
            </a:r>
            <a:r>
              <a:rPr lang="sr-Latn-RS" sz="1400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rashod</a:t>
            </a:r>
            <a:endParaRPr lang="en-GB" sz="1400" noProof="0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4579346" y="6261505"/>
            <a:ext cx="350461" cy="509520"/>
          </a:xfrm>
          <a:prstGeom prst="straightConnector1">
            <a:avLst/>
          </a:prstGeom>
          <a:ln w="12700">
            <a:solidFill>
              <a:srgbClr val="DC6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6789899" y="6542355"/>
            <a:ext cx="456669" cy="360040"/>
          </a:xfrm>
          <a:prstGeom prst="straightConnector1">
            <a:avLst/>
          </a:prstGeom>
          <a:ln w="12700">
            <a:solidFill>
              <a:srgbClr val="DC6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229274" y="6687158"/>
            <a:ext cx="1178197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sr-Latn-RS" sz="1400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Oporeziv prihod</a:t>
            </a:r>
            <a:endParaRPr lang="en-GB" sz="1400" noProof="0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1301825" y="6134614"/>
            <a:ext cx="6912768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956048" y="1709985"/>
            <a:ext cx="5029200" cy="36163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2400" b="1" i="1" dirty="0">
                <a:solidFill>
                  <a:schemeClr val="accent2"/>
                </a:solidFill>
                <a:latin typeface="+mj-lt"/>
              </a:rPr>
              <a:t>Još uvek nerešena pitanja</a:t>
            </a:r>
            <a:endParaRPr lang="en-GB" sz="2400" b="1" i="1" dirty="0">
              <a:solidFill>
                <a:schemeClr val="accent2"/>
              </a:solidFill>
              <a:latin typeface="+mj-lt"/>
            </a:endParaRPr>
          </a:p>
          <a:p>
            <a:pPr marL="285750" indent="-285750" defTabSz="1019175" fontAlgn="base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Grupno amortizovanje sredstava</a:t>
            </a:r>
          </a:p>
          <a:p>
            <a:pPr marL="28575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Uticaj izbora računovodstvene politike na visinu oporezive dobiti</a:t>
            </a:r>
          </a:p>
          <a:p>
            <a:pPr marL="28575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Oporezivanje nerealizovanih dobitaka (povećanja fer vrednosti)</a:t>
            </a:r>
          </a:p>
          <a:p>
            <a:pPr marL="28575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Nepravičan tretman smanjenja fer vrednosti</a:t>
            </a:r>
          </a:p>
          <a:p>
            <a:pPr marL="285750" indent="-285750" defTabSz="1019175" fontAlgn="base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sr-Latn-RS" sz="2000" dirty="0">
                <a:latin typeface="Georgia" pitchFamily="18" charset="0"/>
              </a:rPr>
              <a:t>Poreska amortizacija sredstava koja se vode po fer vrednosti?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4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656" y="213792"/>
            <a:ext cx="9793088" cy="3520008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r-Latn-CS" dirty="0" smtClean="0"/>
          </a:p>
        </p:txBody>
      </p:sp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1892824"/>
            <a:ext cx="8997696" cy="841248"/>
          </a:xfrm>
        </p:spPr>
        <p:txBody>
          <a:bodyPr/>
          <a:lstStyle/>
          <a:p>
            <a:r>
              <a:rPr lang="sr-Latn-RS" sz="4600" dirty="0" smtClean="0">
                <a:solidFill>
                  <a:schemeClr val="bg1"/>
                </a:solidFill>
              </a:rPr>
              <a:t>MSFI 15</a:t>
            </a:r>
            <a:endParaRPr lang="en-GB" sz="4600" dirty="0">
              <a:solidFill>
                <a:schemeClr val="bg1"/>
              </a:solidFill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8" b="16798"/>
          <a:stretch/>
        </p:blipFill>
        <p:spPr>
          <a:xfrm>
            <a:off x="132656" y="3598168"/>
            <a:ext cx="9793088" cy="4032448"/>
          </a:xfrm>
          <a:prstGeom prst="rect">
            <a:avLst/>
          </a:prstGeom>
        </p:spPr>
      </p:pic>
      <p:sp>
        <p:nvSpPr>
          <p:cNvPr id="59" name="Freeform 5"/>
          <p:cNvSpPr>
            <a:spLocks/>
          </p:cNvSpPr>
          <p:nvPr userDrawn="1"/>
        </p:nvSpPr>
        <p:spPr bwMode="auto">
          <a:xfrm>
            <a:off x="139554" y="3610951"/>
            <a:ext cx="9786190" cy="131233"/>
          </a:xfrm>
          <a:custGeom>
            <a:avLst/>
            <a:gdLst>
              <a:gd name="T0" fmla="*/ 5760 w 5760"/>
              <a:gd name="T1" fmla="*/ 0 h 62"/>
              <a:gd name="T2" fmla="*/ 996 w 5760"/>
              <a:gd name="T3" fmla="*/ 0 h 62"/>
              <a:gd name="T4" fmla="*/ 945 w 5760"/>
              <a:gd name="T5" fmla="*/ 62 h 62"/>
              <a:gd name="T6" fmla="*/ 888 w 5760"/>
              <a:gd name="T7" fmla="*/ 0 h 62"/>
              <a:gd name="T8" fmla="*/ 0 w 5760"/>
              <a:gd name="T9" fmla="*/ 0 h 62"/>
              <a:gd name="connsiteX0" fmla="*/ 9544 w 9544"/>
              <a:gd name="connsiteY0" fmla="*/ 0 h 10000"/>
              <a:gd name="connsiteX1" fmla="*/ 1273 w 9544"/>
              <a:gd name="connsiteY1" fmla="*/ 0 h 10000"/>
              <a:gd name="connsiteX2" fmla="*/ 1185 w 9544"/>
              <a:gd name="connsiteY2" fmla="*/ 10000 h 10000"/>
              <a:gd name="connsiteX3" fmla="*/ 1086 w 9544"/>
              <a:gd name="connsiteY3" fmla="*/ 0 h 10000"/>
              <a:gd name="connsiteX4" fmla="*/ 0 w 9544"/>
              <a:gd name="connsiteY4" fmla="*/ 0 h 10000"/>
              <a:gd name="connsiteX0" fmla="*/ 10196 w 10196"/>
              <a:gd name="connsiteY0" fmla="*/ 0 h 10000"/>
              <a:gd name="connsiteX1" fmla="*/ 1334 w 10196"/>
              <a:gd name="connsiteY1" fmla="*/ 0 h 10000"/>
              <a:gd name="connsiteX2" fmla="*/ 1242 w 10196"/>
              <a:gd name="connsiteY2" fmla="*/ 10000 h 10000"/>
              <a:gd name="connsiteX3" fmla="*/ 1138 w 10196"/>
              <a:gd name="connsiteY3" fmla="*/ 0 h 10000"/>
              <a:gd name="connsiteX4" fmla="*/ 0 w 10196"/>
              <a:gd name="connsiteY4" fmla="*/ 0 h 10000"/>
              <a:gd name="connsiteX0" fmla="*/ 10341 w 10341"/>
              <a:gd name="connsiteY0" fmla="*/ 0 h 10000"/>
              <a:gd name="connsiteX1" fmla="*/ 1334 w 10341"/>
              <a:gd name="connsiteY1" fmla="*/ 0 h 10000"/>
              <a:gd name="connsiteX2" fmla="*/ 1242 w 10341"/>
              <a:gd name="connsiteY2" fmla="*/ 10000 h 10000"/>
              <a:gd name="connsiteX3" fmla="*/ 1138 w 10341"/>
              <a:gd name="connsiteY3" fmla="*/ 0 h 10000"/>
              <a:gd name="connsiteX4" fmla="*/ 0 w 10341"/>
              <a:gd name="connsiteY4" fmla="*/ 0 h 10000"/>
              <a:gd name="connsiteX0" fmla="*/ 10475 w 10475"/>
              <a:gd name="connsiteY0" fmla="*/ 0 h 10000"/>
              <a:gd name="connsiteX1" fmla="*/ 1334 w 10475"/>
              <a:gd name="connsiteY1" fmla="*/ 0 h 10000"/>
              <a:gd name="connsiteX2" fmla="*/ 1242 w 10475"/>
              <a:gd name="connsiteY2" fmla="*/ 10000 h 10000"/>
              <a:gd name="connsiteX3" fmla="*/ 1138 w 10475"/>
              <a:gd name="connsiteY3" fmla="*/ 0 h 10000"/>
              <a:gd name="connsiteX4" fmla="*/ 0 w 10475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5" h="10000">
                <a:moveTo>
                  <a:pt x="10475" y="0"/>
                </a:moveTo>
                <a:lnTo>
                  <a:pt x="1334" y="0"/>
                </a:lnTo>
                <a:cubicBezTo>
                  <a:pt x="1303" y="3333"/>
                  <a:pt x="1272" y="6667"/>
                  <a:pt x="1242" y="10000"/>
                </a:cubicBezTo>
                <a:cubicBezTo>
                  <a:pt x="1207" y="6667"/>
                  <a:pt x="1172" y="3333"/>
                  <a:pt x="1138" y="0"/>
                </a:cubicBezTo>
                <a:lnTo>
                  <a:pt x="0" y="0"/>
                </a:lnTo>
              </a:path>
            </a:pathLst>
          </a:custGeom>
          <a:solidFill>
            <a:schemeClr val="bg2"/>
          </a:solidFill>
          <a:ln w="7938" cap="rnd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399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21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4" name="Content Placeholder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68760" y="1581944"/>
            <a:ext cx="8064896" cy="475456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/>
              <a:t>Stupanje na snagu: </a:t>
            </a:r>
            <a:r>
              <a:rPr lang="sr-Latn-CS" b="1" dirty="0" smtClean="0">
                <a:solidFill>
                  <a:schemeClr val="accent2"/>
                </a:solidFill>
              </a:rPr>
              <a:t>1. januar 2018. godine</a:t>
            </a:r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CS" sz="2800" dirty="0" smtClean="0">
                <a:solidFill>
                  <a:schemeClr val="accent2"/>
                </a:solidFill>
              </a:rPr>
              <a:t>MSFI 15 – Prihodi od ugovora sa kupcima</a:t>
            </a:r>
            <a:endParaRPr lang="sr-Latn-CS" sz="2800" dirty="0">
              <a:solidFill>
                <a:schemeClr val="accent2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5319164"/>
              </p:ext>
            </p:extLst>
          </p:nvPr>
        </p:nvGraphicFramePr>
        <p:xfrm>
          <a:off x="351984" y="2302024"/>
          <a:ext cx="5173216" cy="4857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7" name="Diagram 56"/>
          <p:cNvGraphicFramePr/>
          <p:nvPr>
            <p:extLst>
              <p:ext uri="{D42A27DB-BD31-4B8C-83A1-F6EECF244321}">
                <p14:modId xmlns:p14="http://schemas.microsoft.com/office/powerpoint/2010/main" val="531596994"/>
              </p:ext>
            </p:extLst>
          </p:nvPr>
        </p:nvGraphicFramePr>
        <p:xfrm>
          <a:off x="5677272" y="2367879"/>
          <a:ext cx="4259832" cy="366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8" name="Freeform 5"/>
          <p:cNvSpPr>
            <a:spLocks noChangeAspect="1" noEditPoints="1"/>
          </p:cNvSpPr>
          <p:nvPr/>
        </p:nvSpPr>
        <p:spPr bwMode="ltGray">
          <a:xfrm>
            <a:off x="348680" y="1509936"/>
            <a:ext cx="650009" cy="684000"/>
          </a:xfrm>
          <a:custGeom>
            <a:avLst/>
            <a:gdLst>
              <a:gd name="T0" fmla="*/ 1 w 4918"/>
              <a:gd name="T1" fmla="*/ 3887 h 5170"/>
              <a:gd name="T2" fmla="*/ 3881 w 4918"/>
              <a:gd name="T3" fmla="*/ 3887 h 5170"/>
              <a:gd name="T4" fmla="*/ 3881 w 4918"/>
              <a:gd name="T5" fmla="*/ 4366 h 5170"/>
              <a:gd name="T6" fmla="*/ 4143 w 4918"/>
              <a:gd name="T7" fmla="*/ 4656 h 5170"/>
              <a:gd name="T8" fmla="*/ 4403 w 4918"/>
              <a:gd name="T9" fmla="*/ 4369 h 5170"/>
              <a:gd name="T10" fmla="*/ 4403 w 4918"/>
              <a:gd name="T11" fmla="*/ 596 h 5170"/>
              <a:gd name="T12" fmla="*/ 4403 w 4918"/>
              <a:gd name="T13" fmla="*/ 511 h 5170"/>
              <a:gd name="T14" fmla="*/ 1029 w 4918"/>
              <a:gd name="T15" fmla="*/ 511 h 5170"/>
              <a:gd name="T16" fmla="*/ 1029 w 4918"/>
              <a:gd name="T17" fmla="*/ 3608 h 5170"/>
              <a:gd name="T18" fmla="*/ 528 w 4918"/>
              <a:gd name="T19" fmla="*/ 3608 h 5170"/>
              <a:gd name="T20" fmla="*/ 528 w 4918"/>
              <a:gd name="T21" fmla="*/ 0 h 5170"/>
              <a:gd name="T22" fmla="*/ 4917 w 4918"/>
              <a:gd name="T23" fmla="*/ 0 h 5170"/>
              <a:gd name="T24" fmla="*/ 4917 w 4918"/>
              <a:gd name="T25" fmla="*/ 106 h 5170"/>
              <a:gd name="T26" fmla="*/ 4917 w 4918"/>
              <a:gd name="T27" fmla="*/ 4356 h 5170"/>
              <a:gd name="T28" fmla="*/ 4100 w 4918"/>
              <a:gd name="T29" fmla="*/ 5170 h 5170"/>
              <a:gd name="T30" fmla="*/ 555 w 4918"/>
              <a:gd name="T31" fmla="*/ 5170 h 5170"/>
              <a:gd name="T32" fmla="*/ 1 w 4918"/>
              <a:gd name="T33" fmla="*/ 4623 h 5170"/>
              <a:gd name="T34" fmla="*/ 1 w 4918"/>
              <a:gd name="T35" fmla="*/ 3887 h 5170"/>
              <a:gd name="T36" fmla="*/ 3877 w 4918"/>
              <a:gd name="T37" fmla="*/ 2591 h 5170"/>
              <a:gd name="T38" fmla="*/ 2337 w 4918"/>
              <a:gd name="T39" fmla="*/ 2591 h 5170"/>
              <a:gd name="T40" fmla="*/ 2337 w 4918"/>
              <a:gd name="T41" fmla="*/ 3090 h 5170"/>
              <a:gd name="T42" fmla="*/ 3877 w 4918"/>
              <a:gd name="T43" fmla="*/ 3090 h 5170"/>
              <a:gd name="T44" fmla="*/ 3877 w 4918"/>
              <a:gd name="T45" fmla="*/ 2591 h 5170"/>
              <a:gd name="T46" fmla="*/ 2334 w 4918"/>
              <a:gd name="T47" fmla="*/ 1792 h 5170"/>
              <a:gd name="T48" fmla="*/ 3873 w 4918"/>
              <a:gd name="T49" fmla="*/ 1792 h 5170"/>
              <a:gd name="T50" fmla="*/ 3873 w 4918"/>
              <a:gd name="T51" fmla="*/ 1298 h 5170"/>
              <a:gd name="T52" fmla="*/ 2334 w 4918"/>
              <a:gd name="T53" fmla="*/ 1298 h 5170"/>
              <a:gd name="T54" fmla="*/ 2334 w 4918"/>
              <a:gd name="T55" fmla="*/ 1792 h 5170"/>
              <a:gd name="T56" fmla="*/ 2057 w 4918"/>
              <a:gd name="T57" fmla="*/ 2590 h 5170"/>
              <a:gd name="T58" fmla="*/ 1563 w 4918"/>
              <a:gd name="T59" fmla="*/ 2590 h 5170"/>
              <a:gd name="T60" fmla="*/ 1563 w 4918"/>
              <a:gd name="T61" fmla="*/ 3093 h 5170"/>
              <a:gd name="T62" fmla="*/ 2057 w 4918"/>
              <a:gd name="T63" fmla="*/ 3093 h 5170"/>
              <a:gd name="T64" fmla="*/ 2057 w 4918"/>
              <a:gd name="T65" fmla="*/ 2590 h 5170"/>
              <a:gd name="T66" fmla="*/ 2058 w 4918"/>
              <a:gd name="T67" fmla="*/ 1298 h 5170"/>
              <a:gd name="T68" fmla="*/ 1563 w 4918"/>
              <a:gd name="T69" fmla="*/ 1298 h 5170"/>
              <a:gd name="T70" fmla="*/ 1563 w 4918"/>
              <a:gd name="T71" fmla="*/ 1788 h 5170"/>
              <a:gd name="T72" fmla="*/ 2058 w 4918"/>
              <a:gd name="T73" fmla="*/ 1788 h 5170"/>
              <a:gd name="T74" fmla="*/ 2058 w 4918"/>
              <a:gd name="T75" fmla="*/ 1298 h 5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18" h="5170">
                <a:moveTo>
                  <a:pt x="1" y="3887"/>
                </a:moveTo>
                <a:cubicBezTo>
                  <a:pt x="3881" y="3887"/>
                  <a:pt x="3881" y="3887"/>
                  <a:pt x="3881" y="3887"/>
                </a:cubicBezTo>
                <a:cubicBezTo>
                  <a:pt x="3881" y="4050"/>
                  <a:pt x="3880" y="4208"/>
                  <a:pt x="3881" y="4366"/>
                </a:cubicBezTo>
                <a:cubicBezTo>
                  <a:pt x="3882" y="4553"/>
                  <a:pt x="3977" y="4657"/>
                  <a:pt x="4143" y="4656"/>
                </a:cubicBezTo>
                <a:cubicBezTo>
                  <a:pt x="4296" y="4654"/>
                  <a:pt x="4403" y="4539"/>
                  <a:pt x="4403" y="4369"/>
                </a:cubicBezTo>
                <a:cubicBezTo>
                  <a:pt x="4403" y="3112"/>
                  <a:pt x="4403" y="1854"/>
                  <a:pt x="4403" y="596"/>
                </a:cubicBezTo>
                <a:cubicBezTo>
                  <a:pt x="4403" y="511"/>
                  <a:pt x="4403" y="511"/>
                  <a:pt x="4403" y="511"/>
                </a:cubicBezTo>
                <a:cubicBezTo>
                  <a:pt x="1029" y="511"/>
                  <a:pt x="1029" y="511"/>
                  <a:pt x="1029" y="511"/>
                </a:cubicBezTo>
                <a:cubicBezTo>
                  <a:pt x="1029" y="3608"/>
                  <a:pt x="1029" y="3608"/>
                  <a:pt x="1029" y="3608"/>
                </a:cubicBezTo>
                <a:cubicBezTo>
                  <a:pt x="528" y="3608"/>
                  <a:pt x="528" y="3608"/>
                  <a:pt x="528" y="3608"/>
                </a:cubicBezTo>
                <a:cubicBezTo>
                  <a:pt x="528" y="0"/>
                  <a:pt x="528" y="0"/>
                  <a:pt x="528" y="0"/>
                </a:cubicBezTo>
                <a:cubicBezTo>
                  <a:pt x="4917" y="0"/>
                  <a:pt x="4917" y="0"/>
                  <a:pt x="4917" y="0"/>
                </a:cubicBezTo>
                <a:cubicBezTo>
                  <a:pt x="4917" y="106"/>
                  <a:pt x="4917" y="106"/>
                  <a:pt x="4917" y="106"/>
                </a:cubicBezTo>
                <a:cubicBezTo>
                  <a:pt x="4917" y="1523"/>
                  <a:pt x="4918" y="2940"/>
                  <a:pt x="4917" y="4356"/>
                </a:cubicBezTo>
                <a:cubicBezTo>
                  <a:pt x="4917" y="4834"/>
                  <a:pt x="4580" y="5170"/>
                  <a:pt x="4100" y="5170"/>
                </a:cubicBezTo>
                <a:cubicBezTo>
                  <a:pt x="2919" y="5170"/>
                  <a:pt x="1737" y="5170"/>
                  <a:pt x="555" y="5170"/>
                </a:cubicBezTo>
                <a:cubicBezTo>
                  <a:pt x="218" y="5170"/>
                  <a:pt x="3" y="4957"/>
                  <a:pt x="1" y="4623"/>
                </a:cubicBezTo>
                <a:cubicBezTo>
                  <a:pt x="0" y="4382"/>
                  <a:pt x="1" y="4141"/>
                  <a:pt x="1" y="3887"/>
                </a:cubicBezTo>
                <a:moveTo>
                  <a:pt x="3877" y="2591"/>
                </a:moveTo>
                <a:cubicBezTo>
                  <a:pt x="2337" y="2591"/>
                  <a:pt x="2337" y="2591"/>
                  <a:pt x="2337" y="2591"/>
                </a:cubicBezTo>
                <a:cubicBezTo>
                  <a:pt x="2337" y="3090"/>
                  <a:pt x="2337" y="3090"/>
                  <a:pt x="2337" y="3090"/>
                </a:cubicBezTo>
                <a:cubicBezTo>
                  <a:pt x="3877" y="3090"/>
                  <a:pt x="3877" y="3090"/>
                  <a:pt x="3877" y="3090"/>
                </a:cubicBezTo>
                <a:lnTo>
                  <a:pt x="3877" y="2591"/>
                </a:lnTo>
                <a:close/>
                <a:moveTo>
                  <a:pt x="2334" y="1792"/>
                </a:moveTo>
                <a:cubicBezTo>
                  <a:pt x="3873" y="1792"/>
                  <a:pt x="3873" y="1792"/>
                  <a:pt x="3873" y="1792"/>
                </a:cubicBezTo>
                <a:cubicBezTo>
                  <a:pt x="3873" y="1298"/>
                  <a:pt x="3873" y="1298"/>
                  <a:pt x="3873" y="1298"/>
                </a:cubicBezTo>
                <a:cubicBezTo>
                  <a:pt x="2334" y="1298"/>
                  <a:pt x="2334" y="1298"/>
                  <a:pt x="2334" y="1298"/>
                </a:cubicBezTo>
                <a:lnTo>
                  <a:pt x="2334" y="1792"/>
                </a:lnTo>
                <a:close/>
                <a:moveTo>
                  <a:pt x="2057" y="2590"/>
                </a:moveTo>
                <a:cubicBezTo>
                  <a:pt x="1563" y="2590"/>
                  <a:pt x="1563" y="2590"/>
                  <a:pt x="1563" y="2590"/>
                </a:cubicBezTo>
                <a:cubicBezTo>
                  <a:pt x="1563" y="3093"/>
                  <a:pt x="1563" y="3093"/>
                  <a:pt x="1563" y="3093"/>
                </a:cubicBezTo>
                <a:cubicBezTo>
                  <a:pt x="2057" y="3093"/>
                  <a:pt x="2057" y="3093"/>
                  <a:pt x="2057" y="3093"/>
                </a:cubicBezTo>
                <a:lnTo>
                  <a:pt x="2057" y="2590"/>
                </a:lnTo>
                <a:close/>
                <a:moveTo>
                  <a:pt x="2058" y="1298"/>
                </a:moveTo>
                <a:cubicBezTo>
                  <a:pt x="1563" y="1298"/>
                  <a:pt x="1563" y="1298"/>
                  <a:pt x="1563" y="1298"/>
                </a:cubicBezTo>
                <a:cubicBezTo>
                  <a:pt x="1563" y="1788"/>
                  <a:pt x="1563" y="1788"/>
                  <a:pt x="1563" y="1788"/>
                </a:cubicBezTo>
                <a:cubicBezTo>
                  <a:pt x="2058" y="1788"/>
                  <a:pt x="2058" y="1788"/>
                  <a:pt x="2058" y="1788"/>
                </a:cubicBezTo>
                <a:lnTo>
                  <a:pt x="2058" y="1298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507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CS" sz="2800" dirty="0" smtClean="0">
                <a:solidFill>
                  <a:schemeClr val="accent2"/>
                </a:solidFill>
              </a:rPr>
              <a:t>Šta donosi MSFI 15?</a:t>
            </a:r>
            <a:endParaRPr lang="sr-Latn-CS" sz="2800" dirty="0">
              <a:solidFill>
                <a:schemeClr val="accent2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84941547"/>
              </p:ext>
            </p:extLst>
          </p:nvPr>
        </p:nvGraphicFramePr>
        <p:xfrm>
          <a:off x="351984" y="1799952"/>
          <a:ext cx="9429744" cy="4869056"/>
        </p:xfrm>
        <a:graphic>
          <a:graphicData uri="http://schemas.openxmlformats.org/drawingml/2006/table">
            <a:tbl>
              <a:tblPr firstRow="1" firstCol="1" bandRow="1">
                <a:tableStyleId>{74ED0A72-4B8E-423B-AE2F-120ADE3C16FB}</a:tableStyleId>
              </a:tblPr>
              <a:tblGrid>
                <a:gridCol w="4714872">
                  <a:extLst>
                    <a:ext uri="{9D8B030D-6E8A-4147-A177-3AD203B41FA5}">
                      <a16:colId xmlns:a16="http://schemas.microsoft.com/office/drawing/2014/main" val="3391155978"/>
                    </a:ext>
                  </a:extLst>
                </a:gridCol>
                <a:gridCol w="4714872">
                  <a:extLst>
                    <a:ext uri="{9D8B030D-6E8A-4147-A177-3AD203B41FA5}">
                      <a16:colId xmlns:a16="http://schemas.microsoft.com/office/drawing/2014/main" val="2086186317"/>
                    </a:ext>
                  </a:extLst>
                </a:gridCol>
              </a:tblGrid>
              <a:tr h="994301">
                <a:tc>
                  <a:txBody>
                    <a:bodyPr/>
                    <a:lstStyle/>
                    <a:p>
                      <a:pPr algn="ctr"/>
                      <a:r>
                        <a:rPr lang="sr-Latn-CS" sz="2400" noProof="0" dirty="0" smtClean="0">
                          <a:solidFill>
                            <a:schemeClr val="bg2"/>
                          </a:solidFill>
                        </a:rPr>
                        <a:t>MRS</a:t>
                      </a:r>
                      <a:r>
                        <a:rPr lang="sr-Latn-CS" sz="2400" baseline="0" noProof="0" dirty="0" smtClean="0">
                          <a:solidFill>
                            <a:schemeClr val="bg2"/>
                          </a:solidFill>
                        </a:rPr>
                        <a:t> 18 / MRS 11</a:t>
                      </a:r>
                      <a:endParaRPr lang="sr-Latn-CS" sz="2400" noProof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400" noProof="0" dirty="0" smtClean="0">
                          <a:solidFill>
                            <a:schemeClr val="bg2"/>
                          </a:solidFill>
                        </a:rPr>
                        <a:t>MSFI 15</a:t>
                      </a:r>
                      <a:endParaRPr lang="sr-Latn-CS" sz="2400" noProof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25365"/>
                  </a:ext>
                </a:extLst>
              </a:tr>
              <a:tr h="994301">
                <a:tc>
                  <a:txBody>
                    <a:bodyPr/>
                    <a:lstStyle/>
                    <a:p>
                      <a:pPr algn="l"/>
                      <a:r>
                        <a:rPr lang="sr-Latn-CS" sz="1800" b="1" noProof="0" dirty="0" smtClean="0">
                          <a:solidFill>
                            <a:schemeClr val="bg2"/>
                          </a:solidFill>
                        </a:rPr>
                        <a:t>Posebni modeli za: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baseline="0" noProof="0" dirty="0" smtClean="0">
                          <a:solidFill>
                            <a:schemeClr val="bg2"/>
                          </a:solidFill>
                        </a:rPr>
                        <a:t>Ugovore o izgradnji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baseline="0" noProof="0" dirty="0" smtClean="0">
                          <a:solidFill>
                            <a:schemeClr val="bg2"/>
                          </a:solidFill>
                        </a:rPr>
                        <a:t>Dobra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baseline="0" noProof="0" dirty="0" smtClean="0">
                          <a:solidFill>
                            <a:schemeClr val="bg2"/>
                          </a:solidFill>
                        </a:rPr>
                        <a:t>Usluge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sr-Latn-CS" sz="1400" b="0" noProof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r-Latn-CS" sz="1800" b="1" kern="120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Jedinstveni model za obaveze izvršenja koje se:</a:t>
                      </a:r>
                      <a:endParaRPr lang="sr-Latn-CS" sz="1000" b="0" noProof="0" dirty="0" smtClean="0"/>
                    </a:p>
                    <a:p>
                      <a:pPr marL="171450" indent="-171450" algn="l" defTabSz="1018824" rtl="0" eaLnBrk="1" latinLnBrk="0" hangingPunct="1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kern="1200" baseline="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Ispunjavaju tokom vremena</a:t>
                      </a:r>
                    </a:p>
                    <a:p>
                      <a:pPr marL="171450" indent="-171450" algn="l" defTabSz="1018824" rtl="0" eaLnBrk="1" latinLnBrk="0" hangingPunct="1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kern="1200" baseline="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Ispunjavaju u određenom trenutku</a:t>
                      </a:r>
                    </a:p>
                    <a:p>
                      <a:pPr marL="0" indent="0" algn="l" defTabSz="1018824" rtl="0" eaLnBrk="1" latinLnBrk="0" hangingPunct="1">
                        <a:buFontTx/>
                        <a:buNone/>
                      </a:pPr>
                      <a:endParaRPr lang="sr-Latn-CS" sz="1400" b="0" kern="1200" baseline="0" noProof="0" dirty="0">
                        <a:solidFill>
                          <a:schemeClr val="bg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330772"/>
                  </a:ext>
                </a:extLst>
              </a:tr>
              <a:tr h="613395">
                <a:tc>
                  <a:txBody>
                    <a:bodyPr/>
                    <a:lstStyle/>
                    <a:p>
                      <a:pPr algn="l"/>
                      <a:r>
                        <a:rPr lang="sr-Latn-CS" sz="1800" noProof="0" dirty="0" smtClean="0">
                          <a:solidFill>
                            <a:schemeClr val="bg2"/>
                          </a:solidFill>
                        </a:rPr>
                        <a:t>Fokus je na rizicima i nagradama</a:t>
                      </a:r>
                      <a:endParaRPr lang="sr-Latn-CS" sz="1800" noProof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18824" rtl="0" eaLnBrk="1" latinLnBrk="0" hangingPunct="1"/>
                      <a:r>
                        <a:rPr lang="sr-Latn-CS" sz="1800" b="1" kern="120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Fokus je na kontroli</a:t>
                      </a:r>
                      <a:endParaRPr lang="sr-Latn-CS" sz="1800" b="1" kern="1200" noProof="0" dirty="0">
                        <a:solidFill>
                          <a:schemeClr val="bg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034476"/>
                  </a:ext>
                </a:extLst>
              </a:tr>
              <a:tr h="994301">
                <a:tc>
                  <a:txBody>
                    <a:bodyPr/>
                    <a:lstStyle/>
                    <a:p>
                      <a:pPr algn="l"/>
                      <a:r>
                        <a:rPr lang="sr-Latn-CS" sz="1800" noProof="0" dirty="0" smtClean="0">
                          <a:solidFill>
                            <a:schemeClr val="bg2"/>
                          </a:solidFill>
                        </a:rPr>
                        <a:t>Ograničene smernice u vezi sa:</a:t>
                      </a:r>
                    </a:p>
                    <a:p>
                      <a:pPr marL="171450" indent="-171450" algn="l" defTabSz="1018824" rtl="0" eaLnBrk="1" latinLnBrk="0" hangingPunct="1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kern="1200" baseline="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Aranžmanima sa više elemenata</a:t>
                      </a:r>
                    </a:p>
                    <a:p>
                      <a:pPr marL="171450" indent="-171450" algn="l" defTabSz="1018824" rtl="0" eaLnBrk="1" latinLnBrk="0" hangingPunct="1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kern="1200" baseline="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Promenljivom naknadom</a:t>
                      </a:r>
                    </a:p>
                    <a:p>
                      <a:pPr marL="171450" indent="-171450" algn="l" defTabSz="1018824" rtl="0" eaLnBrk="1" latinLnBrk="0" hangingPunct="1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sr-Latn-CS" sz="1800" b="0" kern="1200" baseline="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Licencama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sr-Latn-CS" sz="1400" b="0" noProof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18824" rtl="0" eaLnBrk="1" latinLnBrk="0" hangingPunct="1"/>
                      <a:r>
                        <a:rPr lang="sr-Latn-CS" sz="1800" b="1" kern="120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Više smernica o:</a:t>
                      </a:r>
                    </a:p>
                    <a:p>
                      <a:pPr marL="0" indent="0" algn="l" defTabSz="1018824" rtl="0" eaLnBrk="1" latinLnBrk="0" hangingPunct="1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sr-Latn-CS" sz="1800" b="0" kern="1200" baseline="0" noProof="0" dirty="0" smtClean="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+mj-cs"/>
                        </a:rPr>
                        <a:t>Odvajanju elemenata ugovora, alokaciji transakcione cene, varijabilnoj naknadi, licencama, opcijama, odgovorima ponovne kupovine i dr.</a:t>
                      </a:r>
                      <a:endParaRPr lang="sr-Latn-CS" sz="1800" b="0" kern="1200" baseline="0" noProof="0" dirty="0">
                        <a:solidFill>
                          <a:schemeClr val="bg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61362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9142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4" name="Content Placeholder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680" y="2878088"/>
            <a:ext cx="6134416" cy="2388096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b="1" i="1" dirty="0" smtClean="0">
                <a:solidFill>
                  <a:schemeClr val="accent2"/>
                </a:solidFill>
              </a:rPr>
              <a:t>Koraci: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dirty="0" smtClean="0"/>
              <a:t>Identifikovanje ugovora sa kupcem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dirty="0" smtClean="0"/>
              <a:t>Identifikovanje obaveza izvršenja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dirty="0" smtClean="0"/>
              <a:t>Utvrđivanje transakcione cene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dirty="0" smtClean="0"/>
              <a:t>Alokacija transakcione cene</a:t>
            </a:r>
          </a:p>
          <a:p>
            <a:pPr marL="342900" indent="-342900">
              <a:buFont typeface="+mj-lt"/>
              <a:buAutoNum type="arabicPeriod"/>
            </a:pPr>
            <a:r>
              <a:rPr lang="sr-Latn-CS" dirty="0" smtClean="0"/>
              <a:t>Priznavanje prihoda onda kada (ili ako) se izvrši obaveza</a:t>
            </a:r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CS" sz="2800" dirty="0" smtClean="0">
                <a:solidFill>
                  <a:schemeClr val="accent2"/>
                </a:solidFill>
              </a:rPr>
              <a:t>Primena MSFI 15 u pet koraka</a:t>
            </a:r>
            <a:endParaRPr lang="sr-Latn-CS" sz="2800" dirty="0">
              <a:solidFill>
                <a:schemeClr val="accent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8680" y="1633018"/>
            <a:ext cx="6552728" cy="1112096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r-Latn-CS" sz="2400" b="1" i="1" dirty="0" smtClean="0">
                <a:solidFill>
                  <a:schemeClr val="bg2"/>
                </a:solidFill>
                <a:latin typeface="+mj-lt"/>
              </a:rPr>
              <a:t>Osnovni princip</a:t>
            </a:r>
          </a:p>
          <a:p>
            <a:pPr algn="ctr"/>
            <a:r>
              <a:rPr lang="sr-Latn-CS" sz="2000" dirty="0" smtClean="0">
                <a:solidFill>
                  <a:schemeClr val="bg2"/>
                </a:solidFill>
                <a:latin typeface="+mj-lt"/>
              </a:rPr>
              <a:t>Prihod se priznaje tako da odražava transfer dobara i usluga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48680" y="5687190"/>
            <a:ext cx="2952328" cy="1774314"/>
          </a:xfrm>
          <a:prstGeom prst="rect">
            <a:avLst/>
          </a:prstGeom>
          <a:solidFill>
            <a:srgbClr val="C00000"/>
          </a:solidFill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r-Latn-CS" sz="2400" b="1" i="1" dirty="0" smtClean="0">
                <a:solidFill>
                  <a:schemeClr val="bg2"/>
                </a:solidFill>
                <a:latin typeface="+mj-lt"/>
              </a:rPr>
              <a:t>Primer</a:t>
            </a:r>
          </a:p>
          <a:p>
            <a:pPr algn="ctr"/>
            <a:r>
              <a:rPr lang="sr-Latn-CS" sz="2000" dirty="0" smtClean="0">
                <a:solidFill>
                  <a:schemeClr val="bg2"/>
                </a:solidFill>
                <a:latin typeface="+mj-lt"/>
              </a:rPr>
              <a:t>Telefon + internet za fiksnu mesečnu naknadu tokom 24 meseca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445024" y="5692352"/>
            <a:ext cx="3456384" cy="1774314"/>
          </a:xfrm>
          <a:prstGeom prst="rect">
            <a:avLst/>
          </a:prstGeom>
          <a:solidFill>
            <a:schemeClr val="accent4"/>
          </a:solidFill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r-Latn-CS" sz="2400" b="1" i="1" dirty="0" smtClean="0">
                <a:solidFill>
                  <a:schemeClr val="bg2"/>
                </a:solidFill>
                <a:latin typeface="+mj-lt"/>
              </a:rPr>
              <a:t>Prihodi</a:t>
            </a:r>
          </a:p>
          <a:p>
            <a:pPr marL="285750" indent="-285750">
              <a:buFontTx/>
              <a:buChar char="-"/>
            </a:pPr>
            <a:r>
              <a:rPr lang="sr-Latn-CS" sz="2000" dirty="0" smtClean="0">
                <a:solidFill>
                  <a:schemeClr val="bg2"/>
                </a:solidFill>
                <a:latin typeface="+mj-lt"/>
              </a:rPr>
              <a:t>Fer vrednost telefona odmah</a:t>
            </a:r>
          </a:p>
          <a:p>
            <a:pPr marL="285750" indent="-285750">
              <a:buFontTx/>
              <a:buChar char="-"/>
            </a:pPr>
            <a:r>
              <a:rPr lang="sr-Latn-CS" sz="2000" dirty="0" smtClean="0">
                <a:solidFill>
                  <a:schemeClr val="bg2"/>
                </a:solidFill>
                <a:latin typeface="+mj-lt"/>
              </a:rPr>
              <a:t>Ostatak proporcionalno tokom trajanja ugovora</a:t>
            </a:r>
          </a:p>
        </p:txBody>
      </p:sp>
      <p:sp>
        <p:nvSpPr>
          <p:cNvPr id="59" name="Content Placeholder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7261448" y="1631104"/>
            <a:ext cx="2764541" cy="488814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sz="2400" b="1" i="1" dirty="0" smtClean="0">
                <a:solidFill>
                  <a:schemeClr val="accent2"/>
                </a:solidFill>
              </a:rPr>
              <a:t>Na koga utiče?</a:t>
            </a:r>
          </a:p>
          <a:p>
            <a:pPr marL="174625" indent="-174625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sr-Latn-CS" b="1" dirty="0" smtClean="0">
                <a:solidFill>
                  <a:schemeClr val="accent1"/>
                </a:solidFill>
              </a:rPr>
              <a:t>IT/Softver</a:t>
            </a:r>
          </a:p>
          <a:p>
            <a:pPr marL="174625" indent="-174625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sr-Latn-CS" b="1" dirty="0" smtClean="0">
                <a:solidFill>
                  <a:schemeClr val="accent1"/>
                </a:solidFill>
              </a:rPr>
              <a:t>Telekomunikacije</a:t>
            </a:r>
          </a:p>
          <a:p>
            <a:pPr marL="174625" indent="-174625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sr-Latn-CS" b="1" dirty="0" smtClean="0">
                <a:solidFill>
                  <a:schemeClr val="accent1"/>
                </a:solidFill>
              </a:rPr>
              <a:t>Zabava i mediji</a:t>
            </a:r>
          </a:p>
          <a:p>
            <a:pPr marL="174625" indent="-174625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rgbClr val="C00000"/>
                </a:solidFill>
              </a:rPr>
              <a:t>Automobilska industrija</a:t>
            </a:r>
          </a:p>
          <a:p>
            <a:pPr marL="174625" indent="-174625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rgbClr val="C00000"/>
                </a:solidFill>
              </a:rPr>
              <a:t>Zdravstvo</a:t>
            </a:r>
          </a:p>
          <a:p>
            <a:pPr marL="174625" indent="-174625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rgbClr val="C00000"/>
                </a:solidFill>
              </a:rPr>
              <a:t>Tehnologije</a:t>
            </a:r>
          </a:p>
          <a:p>
            <a:pPr marL="174625" indent="-174625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rgbClr val="C00000"/>
                </a:solidFill>
              </a:rPr>
              <a:t>Projektovanje i izgradnja</a:t>
            </a:r>
          </a:p>
          <a:p>
            <a:pPr marL="174625" indent="-17462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chemeClr val="accent4"/>
                </a:solidFill>
              </a:rPr>
              <a:t>Prevoz i logistika</a:t>
            </a:r>
          </a:p>
          <a:p>
            <a:pPr marL="174625" indent="-17462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chemeClr val="accent4"/>
                </a:solidFill>
              </a:rPr>
              <a:t>Nekretnine</a:t>
            </a:r>
          </a:p>
          <a:p>
            <a:pPr marL="174625" indent="-17462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sr-Latn-CS" dirty="0" smtClean="0">
                <a:solidFill>
                  <a:schemeClr val="accent4"/>
                </a:solidFill>
              </a:rPr>
              <a:t>Maloprodaja</a:t>
            </a:r>
          </a:p>
          <a:p>
            <a:endParaRPr lang="sr-Latn-CS" dirty="0" smtClean="0"/>
          </a:p>
          <a:p>
            <a:endParaRPr lang="sr-Latn-CS" dirty="0" smtClean="0"/>
          </a:p>
          <a:p>
            <a:endParaRPr lang="sr-Latn-CS" dirty="0" smtClean="0"/>
          </a:p>
          <a:p>
            <a:endParaRPr lang="sr-Latn-CS" dirty="0" smtClean="0"/>
          </a:p>
        </p:txBody>
      </p:sp>
      <p:cxnSp>
        <p:nvCxnSpPr>
          <p:cNvPr id="60" name="Straight Connector 59"/>
          <p:cNvCxnSpPr/>
          <p:nvPr/>
        </p:nvCxnSpPr>
        <p:spPr>
          <a:xfrm>
            <a:off x="7297736" y="1633018"/>
            <a:ext cx="2556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297736" y="6550496"/>
            <a:ext cx="2556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9303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2" grpId="0" animBg="1"/>
      <p:bldP spid="57" grpId="0" animBg="1"/>
      <p:bldP spid="58" grpId="0" animBg="1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4" name="Group 3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4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51984" y="789856"/>
            <a:ext cx="8997696" cy="841248"/>
          </a:xfrm>
        </p:spPr>
        <p:txBody>
          <a:bodyPr/>
          <a:lstStyle/>
          <a:p>
            <a:r>
              <a:rPr lang="sr-Latn-CS" sz="2800" dirty="0" smtClean="0">
                <a:solidFill>
                  <a:schemeClr val="accent2"/>
                </a:solidFill>
              </a:rPr>
              <a:t>MSFI 15 – Poreska pitanja</a:t>
            </a:r>
            <a:endParaRPr lang="sr-Latn-CS" sz="2800" dirty="0">
              <a:solidFill>
                <a:schemeClr val="accent2"/>
              </a:solidFill>
            </a:endParaRPr>
          </a:p>
        </p:txBody>
      </p:sp>
      <p:sp>
        <p:nvSpPr>
          <p:cNvPr id="58" name="Content Placeholder 3"/>
          <p:cNvSpPr txBox="1">
            <a:spLocks/>
          </p:cNvSpPr>
          <p:nvPr/>
        </p:nvSpPr>
        <p:spPr>
          <a:xfrm>
            <a:off x="351984" y="2230016"/>
            <a:ext cx="4425696" cy="132474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/>
              <a:t>Nema posebnih pravila u ZPD -&gt; prihod je oporeziv kada je priznat u bilansu uspeha</a:t>
            </a:r>
          </a:p>
          <a:p>
            <a:endParaRPr lang="sr-Latn-CS" dirty="0"/>
          </a:p>
        </p:txBody>
      </p:sp>
      <p:sp>
        <p:nvSpPr>
          <p:cNvPr id="60" name="Content Placeholder 5"/>
          <p:cNvSpPr txBox="1">
            <a:spLocks/>
          </p:cNvSpPr>
          <p:nvPr/>
        </p:nvSpPr>
        <p:spPr>
          <a:xfrm>
            <a:off x="351984" y="3808512"/>
            <a:ext cx="4425696" cy="2359152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>
                <a:solidFill>
                  <a:schemeClr val="accent2"/>
                </a:solidFill>
              </a:rPr>
              <a:t>Alokacija transakcione cene: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Da li je fer vrednost prihvatljiva za svrhe oporezivanja?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Ko drugi može da utvrđuje fer vrednost?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Šta ako se Poreska uprava ne slaže sa alokacijom ili fer vrednostima?</a:t>
            </a:r>
          </a:p>
          <a:p>
            <a:endParaRPr lang="sr-Latn-CS" dirty="0"/>
          </a:p>
        </p:txBody>
      </p:sp>
      <p:sp>
        <p:nvSpPr>
          <p:cNvPr id="61" name="Content Placeholder 6"/>
          <p:cNvSpPr txBox="1">
            <a:spLocks/>
          </p:cNvSpPr>
          <p:nvPr/>
        </p:nvSpPr>
        <p:spPr>
          <a:xfrm>
            <a:off x="4923984" y="3808512"/>
            <a:ext cx="4425696" cy="2359152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>
                <a:solidFill>
                  <a:schemeClr val="accent2"/>
                </a:solidFill>
              </a:rPr>
              <a:t>PDV: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Šta ako je ugovorna obaveza (npr. naknada za telefon) različita od fer vrednosti?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CS" dirty="0" smtClean="0"/>
              <a:t>Primer: telefon za 1 dinar, mesečna pretplata 2,000 dinara na 24 meseca</a:t>
            </a:r>
          </a:p>
          <a:p>
            <a:endParaRPr lang="sr-Latn-CS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26764" y="2158008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4957192" y="2158008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48680" y="3742184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979108" y="3742184"/>
            <a:ext cx="4140000" cy="0"/>
          </a:xfrm>
          <a:prstGeom prst="line">
            <a:avLst/>
          </a:prstGeom>
          <a:ln w="12700">
            <a:solidFill>
              <a:srgbClr val="DC6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4"/>
          <p:cNvSpPr txBox="1">
            <a:spLocks/>
          </p:cNvSpPr>
          <p:nvPr/>
        </p:nvSpPr>
        <p:spPr>
          <a:xfrm>
            <a:off x="5076384" y="2230016"/>
            <a:ext cx="4425696" cy="1324744"/>
          </a:xfrm>
          <a:prstGeom prst="rect">
            <a:avLst/>
          </a:prstGeom>
        </p:spPr>
        <p:txBody>
          <a:bodyPr/>
          <a:lstStyle>
            <a:lvl1pPr marL="0" marR="0" indent="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23495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Times New Roman" pitchFamily="18" charset="0"/>
              <a:buChar char="•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4680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itchFamily="34" charset="0"/>
              <a:buChar char="-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694800" marR="0" indent="-2304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◦"/>
              <a:tabLst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914400" marR="0" indent="-228600" algn="l" defTabSz="101917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Georgia" pitchFamily="18" charset="0"/>
              <a:buChar char="›"/>
              <a:tabLst/>
              <a:defRPr sz="20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234000" indent="-2304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6pPr>
            <a:lvl7pPr marL="4680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7pPr>
            <a:lvl8pPr marL="694800" indent="-22860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 lang="en-GB" sz="2000" kern="1200" baseline="0" noProof="0" dirty="0" smtClean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8pPr>
            <a:lvl9pPr marL="0" indent="0" algn="l" defTabSz="101882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lang="en-GB" sz="2000" b="1" kern="1200" baseline="0" noProof="0" dirty="0" smtClean="0">
                <a:solidFill>
                  <a:schemeClr val="tx2"/>
                </a:solidFill>
                <a:latin typeface="Georgia" pitchFamily="18" charset="0"/>
                <a:ea typeface="+mn-ea"/>
                <a:cs typeface="+mn-cs"/>
              </a:defRPr>
            </a:lvl9pPr>
          </a:lstStyle>
          <a:p>
            <a:r>
              <a:rPr lang="sr-Latn-CS" dirty="0" smtClean="0"/>
              <a:t>Iskustvo iz Crne Gore: MRS 11 i „načelo fakturisane realizacije“</a:t>
            </a:r>
          </a:p>
          <a:p>
            <a:endParaRPr lang="sr-Latn-C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6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1"/>
          <a:stretch/>
        </p:blipFill>
        <p:spPr>
          <a:xfrm>
            <a:off x="132656" y="141784"/>
            <a:ext cx="9793088" cy="7488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600" dirty="0" err="1" smtClean="0">
                <a:solidFill>
                  <a:schemeClr val="accent2"/>
                </a:solidFill>
              </a:rPr>
              <a:t>Pitanja</a:t>
            </a:r>
            <a:r>
              <a:rPr lang="en-GB" sz="4600" dirty="0" smtClean="0">
                <a:solidFill>
                  <a:schemeClr val="accent2"/>
                </a:solidFill>
              </a:rPr>
              <a:t>?</a:t>
            </a:r>
            <a:endParaRPr lang="sr-Latn-CS" sz="4600" dirty="0">
              <a:solidFill>
                <a:schemeClr val="accent2"/>
              </a:solidFill>
            </a:endParaRPr>
          </a:p>
        </p:txBody>
      </p:sp>
      <p:sp>
        <p:nvSpPr>
          <p:cNvPr id="9" name="Freeform 5"/>
          <p:cNvSpPr>
            <a:spLocks/>
          </p:cNvSpPr>
          <p:nvPr userDrawn="1"/>
        </p:nvSpPr>
        <p:spPr bwMode="auto">
          <a:xfrm>
            <a:off x="277504" y="874646"/>
            <a:ext cx="7488000" cy="131234"/>
          </a:xfrm>
          <a:custGeom>
            <a:avLst/>
            <a:gdLst>
              <a:gd name="T0" fmla="*/ 5760 w 5760"/>
              <a:gd name="T1" fmla="*/ 0 h 62"/>
              <a:gd name="T2" fmla="*/ 996 w 5760"/>
              <a:gd name="T3" fmla="*/ 0 h 62"/>
              <a:gd name="T4" fmla="*/ 945 w 5760"/>
              <a:gd name="T5" fmla="*/ 62 h 62"/>
              <a:gd name="T6" fmla="*/ 888 w 5760"/>
              <a:gd name="T7" fmla="*/ 0 h 62"/>
              <a:gd name="T8" fmla="*/ 0 w 5760"/>
              <a:gd name="T9" fmla="*/ 0 h 62"/>
              <a:gd name="connsiteX0" fmla="*/ 9544 w 9544"/>
              <a:gd name="connsiteY0" fmla="*/ 0 h 10000"/>
              <a:gd name="connsiteX1" fmla="*/ 1273 w 9544"/>
              <a:gd name="connsiteY1" fmla="*/ 0 h 10000"/>
              <a:gd name="connsiteX2" fmla="*/ 1185 w 9544"/>
              <a:gd name="connsiteY2" fmla="*/ 10000 h 10000"/>
              <a:gd name="connsiteX3" fmla="*/ 1086 w 9544"/>
              <a:gd name="connsiteY3" fmla="*/ 0 h 10000"/>
              <a:gd name="connsiteX4" fmla="*/ 0 w 9544"/>
              <a:gd name="connsiteY4" fmla="*/ 0 h 10000"/>
              <a:gd name="connsiteX0" fmla="*/ 10196 w 10196"/>
              <a:gd name="connsiteY0" fmla="*/ 0 h 10000"/>
              <a:gd name="connsiteX1" fmla="*/ 1334 w 10196"/>
              <a:gd name="connsiteY1" fmla="*/ 0 h 10000"/>
              <a:gd name="connsiteX2" fmla="*/ 1242 w 10196"/>
              <a:gd name="connsiteY2" fmla="*/ 10000 h 10000"/>
              <a:gd name="connsiteX3" fmla="*/ 1138 w 10196"/>
              <a:gd name="connsiteY3" fmla="*/ 0 h 10000"/>
              <a:gd name="connsiteX4" fmla="*/ 0 w 10196"/>
              <a:gd name="connsiteY4" fmla="*/ 0 h 10000"/>
              <a:gd name="connsiteX0" fmla="*/ 10341 w 10341"/>
              <a:gd name="connsiteY0" fmla="*/ 0 h 10000"/>
              <a:gd name="connsiteX1" fmla="*/ 1334 w 10341"/>
              <a:gd name="connsiteY1" fmla="*/ 0 h 10000"/>
              <a:gd name="connsiteX2" fmla="*/ 1242 w 10341"/>
              <a:gd name="connsiteY2" fmla="*/ 10000 h 10000"/>
              <a:gd name="connsiteX3" fmla="*/ 1138 w 10341"/>
              <a:gd name="connsiteY3" fmla="*/ 0 h 10000"/>
              <a:gd name="connsiteX4" fmla="*/ 0 w 10341"/>
              <a:gd name="connsiteY4" fmla="*/ 0 h 10000"/>
              <a:gd name="connsiteX0" fmla="*/ 10475 w 10475"/>
              <a:gd name="connsiteY0" fmla="*/ 0 h 10000"/>
              <a:gd name="connsiteX1" fmla="*/ 1334 w 10475"/>
              <a:gd name="connsiteY1" fmla="*/ 0 h 10000"/>
              <a:gd name="connsiteX2" fmla="*/ 1242 w 10475"/>
              <a:gd name="connsiteY2" fmla="*/ 10000 h 10000"/>
              <a:gd name="connsiteX3" fmla="*/ 1138 w 10475"/>
              <a:gd name="connsiteY3" fmla="*/ 0 h 10000"/>
              <a:gd name="connsiteX4" fmla="*/ 0 w 10475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5" h="10000">
                <a:moveTo>
                  <a:pt x="10475" y="0"/>
                </a:moveTo>
                <a:lnTo>
                  <a:pt x="1334" y="0"/>
                </a:lnTo>
                <a:cubicBezTo>
                  <a:pt x="1303" y="3333"/>
                  <a:pt x="1272" y="6667"/>
                  <a:pt x="1242" y="10000"/>
                </a:cubicBezTo>
                <a:cubicBezTo>
                  <a:pt x="1207" y="6667"/>
                  <a:pt x="1172" y="3333"/>
                  <a:pt x="1138" y="0"/>
                </a:cubicBezTo>
                <a:lnTo>
                  <a:pt x="0" y="0"/>
                </a:lnTo>
              </a:path>
            </a:pathLst>
          </a:custGeom>
          <a:noFill/>
          <a:ln w="7938" cap="rnd">
            <a:solidFill>
              <a:srgbClr val="E1301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399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5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SABLE EXECUTIVE SUMMARY" val="Yes"/>
  <p:tag name="FOOTERHEIGHT" val="550"/>
  <p:tag name="FORECASTBOXCOLOR" val="252,212,182"/>
  <p:tag name="FORECASTBOXTRANSPARENCY" val="0"/>
  <p:tag name="HIGHLIGHTBOXCOLOR" val="232,230,223"/>
  <p:tag name="HIGHLIGHTBOXTRANSPARENCY" val="0"/>
  <p:tag name="HORIZONTALTOCTYPE" val="Header TOC"/>
  <p:tag name="INCLUDEINHORIZONTALTOC" val="Yes"/>
  <p:tag name="PAGINATIONSTART" val="Slide 1"/>
  <p:tag name="SHOWDISCLAIMERCLIENTNAME" val="No"/>
  <p:tag name="SHOWPRESENTATIONDISCLAIMER" val="Yes"/>
  <p:tag name="SMARTISVISIBLE" val="{@PresentationDisclaimer}!=No Disclaimer"/>
  <p:tag name="SMARTSHAPETYPE" val="PresentationDisclaimer"/>
  <p:tag name="SMRTDOCUMENTTYPE" val="2"/>
  <p:tag name="TABLEDEFAULTFONTSIZE" val="10"/>
  <p:tag name="TABLEHEADERFONTSIZE" val="12"/>
  <p:tag name="TABLESTYLEID" val="{74ED0A72-4B8E-423B-AE2F-120ADE3C16FB}"/>
  <p:tag name="TOCAPPENDIXTEXT" val="Appendices"/>
  <p:tag name="TOCOVERVIEWTEXT" val="Overview"/>
  <p:tag name="TOCSECTIONHEADERTEXT" val="Section"/>
  <p:tag name="TOCSECTIONTEXT" val=" "/>
  <p:tag name="SMARTTOCSLIDENUMBER" val="2"/>
  <p:tag name="PICTURE" val="A Bridge in Lucerne"/>
  <p:tag name="TOCAGENDATEXT" val="Agenda"/>
  <p:tag name="TOCPAGETEXT" val="Page"/>
  <p:tag name="GRIDON" val="No"/>
  <p:tag name="TOCTEXT" val="Agenda"/>
  <p:tag name="DRAFT STAMP" val="Draft"/>
  <p:tag name="BUSINESSUNITCOVERTEXT" val="www.pwc.rs"/>
  <p:tag name="CONFIDENTIALITY STAMP" val="9 November 2017"/>
  <p:tag name="TITLE" val="Tax Update"/>
  <p:tag name="REPORT DATE" val="10 April 2015"/>
  <p:tag name="SMARTTOCHYPERLINK" val="NO"/>
  <p:tag name="SHOW DRAFT STAMP" val="NO"/>
  <p:tag name="SHOW DATE FILEPATH" val="NO"/>
  <p:tag name="PRESENTATION THEME COLOR" val="Smart Report"/>
  <p:tag name="PRESENTATIONDISCLAIMER" val="Standard Disclaimer"/>
  <p:tag name="PRESENTATIONDISCLAIMERTEXT" val="Strictly private and confidential"/>
  <p:tag name="HASFRONTIMAGE" val="YES"/>
  <p:tag name="LANGUAGE" val="English (UK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BusinessUnitCoverText}"/>
  <p:tag name="SMARTREAD" val="{@BusinessUnitCoverText}"/>
  <p:tag name="SMARTOBJECT" val="Descriptor Large Title and Subtitle v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Title}"/>
  <p:tag name="SMARTREAD" val="{@Title}"/>
  <p:tag name="SMARTLINKEDSHAPEID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Subtitle}"/>
  <p:tag name="SMARTREAD" val="{@Subtitle}"/>
  <p:tag name="SMARTLINKEDSHAPEID" val="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ISVISIBLE" val="{@Show Draft stamp} = Yes"/>
  <p:tag name="SMARTREAD" val="{@Draft stamp}"/>
  <p:tag name="SMARTLINKEDSHAPEID" val="SideBar"/>
  <p:tag name="SMARTOBJECT" val="Draft stamp Default Cover v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Confidentiality stamp}"/>
  <p:tag name="SMARTWRITE" val="{@Confidentiality stamp}"/>
  <p:tag name="SMARTOBJECT" val="Confidentiality stamp Default Cover v.3"/>
  <p:tag name="SMARTLINKEDSHAPEID" val="SideBa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READ" val="{@Report date}"/>
  <p:tag name="SMARTLINKEDSHAPEID" val="SideBar"/>
  <p:tag name="SMARTOBJECT" val="Report date Default Cover v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dividertocplaceholder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TYPE" val="Section"/>
  <p:tag name="SMARTDIVIDERTEXT" val="Section"/>
  <p:tag name="SMARTDIVIDERLEVEL" val="0"/>
  <p:tag name="SMARTDIVIDERTOCSTYLE" val="Section TOC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dividertocplacehold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WRITE" val="{@Draft stamp}"/>
  <p:tag name="SMARTLOCKSHAPE" val="Yes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HOW EXECUTIVE SUMMARY" val="No"/>
  <p:tag name="SMARTDIVIDERTYPE" val="Section"/>
  <p:tag name="SMARTDIVIDERLEVEL" val="0"/>
  <p:tag name="SMARTDIVIDERTEXT" val="Section"/>
  <p:tag name="SMARTDIVIDERTOCSTYLE" val="Section TOC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BusinessUnitCoverText}"/>
  <p:tag name="SMARTREAD" val="{@BusinessUnitCoverText}"/>
  <p:tag name="SMARTOBJECT" val="Descriptor Large Title and Subtitle v.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Title}"/>
  <p:tag name="SMARTREAD" val="{@Title}"/>
  <p:tag name="SMARTLINKEDSHAPEID" val="Titl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Subtitle}"/>
  <p:tag name="SMARTREAD" val="{@Subtitle}"/>
  <p:tag name="SMARTLINKEDSHAPEID" val="Titl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Confidentiality stamp}"/>
  <p:tag name="SMARTWRITE" val="{@Confidentiality stamp}"/>
  <p:tag name="SMARTOBJECT" val="Confidentiality stamp Default Cover v.3"/>
  <p:tag name="SMARTLINKEDSHAPEID" val="SideBa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ISVISIBLE" val="{@Show Draft stamp} = Yes"/>
  <p:tag name="SMARTREAD" val="{@Draft stamp}"/>
  <p:tag name="SMARTLINKEDSHAPEID" val="SideBar"/>
  <p:tag name="SMARTOBJECT" val="Draft stamp Default Cover v.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READ" val="{@Report date}"/>
  <p:tag name="SMARTLINKEDSHAPEID" val="SideBar"/>
  <p:tag name="SMARTOBJECT" val="Report date Default Cover v.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ver Content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Table"/>
  <p:tag name="TABLEID" val="6c136322-f7be-4a15-a202-2bd92ad0aba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heme/theme1.xml><?xml version="1.0" encoding="utf-8"?>
<a:theme xmlns:a="http://schemas.openxmlformats.org/drawingml/2006/main" name="Presentation">
  <a:themeElements>
    <a:clrScheme name="Smart Report">
      <a:dk1>
        <a:srgbClr val="000000"/>
      </a:dk1>
      <a:lt1>
        <a:srgbClr val="FFFFFF"/>
      </a:lt1>
      <a:dk2>
        <a:srgbClr val="821A1A"/>
      </a:dk2>
      <a:lt2>
        <a:srgbClr val="FFFFFF"/>
      </a:lt2>
      <a:accent1>
        <a:srgbClr val="821A1A"/>
      </a:accent1>
      <a:accent2>
        <a:srgbClr val="D62E1C"/>
      </a:accent2>
      <a:accent3>
        <a:srgbClr val="FFCF48"/>
      </a:accent3>
      <a:accent4>
        <a:srgbClr val="E36A00"/>
      </a:accent4>
      <a:accent5>
        <a:srgbClr val="ABA591"/>
      </a:accent5>
      <a:accent6>
        <a:srgbClr val="877E62"/>
      </a:accent6>
      <a:hlink>
        <a:srgbClr val="821A1A"/>
      </a:hlink>
      <a:folHlink>
        <a:srgbClr val="821A1A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/>
        </a:defPPr>
      </a:lstStyle>
    </a:spDef>
    <a:lnDef>
      <a:spPr>
        <a:ln w="12700">
          <a:solidFill>
            <a:srgbClr val="DC69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spAutoFit/>
      </a:bodyPr>
      <a:lstStyle>
        <a:defPPr>
          <a:defRPr noProof="0" dirty="0" smtClean="0">
            <a:solidFill>
              <a:schemeClr val="tx1"/>
            </a:solidFill>
            <a:latin typeface="Georgia" pitchFamily="18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wC">
  <a:themeElements>
    <a:clrScheme name="PwC Burgundy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602320"/>
      </a:accent3>
      <a:accent4>
        <a:srgbClr val="DB536A"/>
      </a:accent4>
      <a:accent5>
        <a:srgbClr val="DC6900"/>
      </a:accent5>
      <a:accent6>
        <a:srgbClr val="FFB600"/>
      </a:accent6>
      <a:hlink>
        <a:srgbClr val="A32020"/>
      </a:hlink>
      <a:folHlink>
        <a:srgbClr val="A3202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795</TotalTime>
  <Words>756</Words>
  <Application>Microsoft Office PowerPoint</Application>
  <PresentationFormat>Custom</PresentationFormat>
  <Paragraphs>150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Georgia</vt:lpstr>
      <vt:lpstr>Times New Roman</vt:lpstr>
      <vt:lpstr>Wingdings</vt:lpstr>
      <vt:lpstr>Presentation</vt:lpstr>
      <vt:lpstr>PwC</vt:lpstr>
      <vt:lpstr>Porez na dobit i novi MSFI</vt:lpstr>
      <vt:lpstr>Malo teorije za početak…</vt:lpstr>
      <vt:lpstr>Malo teorije za početak…</vt:lpstr>
      <vt:lpstr>MSFI u Srbiji</vt:lpstr>
      <vt:lpstr>MSFI u Srbiji</vt:lpstr>
      <vt:lpstr>Stari ZOR vs MSFI</vt:lpstr>
      <vt:lpstr>Neusklađenost poreza na dobit sa MSFI</vt:lpstr>
      <vt:lpstr>MSFI 15</vt:lpstr>
      <vt:lpstr>MSFI 15 – Prihodi od ugovora sa kupcima</vt:lpstr>
      <vt:lpstr>Šta donosi MSFI 15?</vt:lpstr>
      <vt:lpstr>Primena MSFI 15 u pet koraka</vt:lpstr>
      <vt:lpstr>MSFI 15 – Poreska pitanja</vt:lpstr>
      <vt:lpstr>Pitanja?</vt:lpstr>
    </vt:vector>
  </TitlesOfParts>
  <Company>PricewaterhouseCoopers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Dragan Draca</dc:creator>
  <dc:description>Presentation</dc:description>
  <cp:lastModifiedBy>Dragan Draca</cp:lastModifiedBy>
  <cp:revision>79</cp:revision>
  <dcterms:created xsi:type="dcterms:W3CDTF">2015-12-17T00:12:34Z</dcterms:created>
  <dcterms:modified xsi:type="dcterms:W3CDTF">2018-03-28T09:49:50Z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mart Base Report Template Version">
    <vt:lpwstr>TS Global ND 20140514</vt:lpwstr>
  </property>
  <property fmtid="{D5CDD505-2E9C-101B-9397-08002B2CF9AE}" pid="3" name="Go Live Date">
    <vt:lpwstr>04_10_2015</vt:lpwstr>
  </property>
</Properties>
</file>