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73" r:id="rId5"/>
    <p:sldId id="269" r:id="rId6"/>
    <p:sldId id="270" r:id="rId7"/>
    <p:sldId id="276" r:id="rId8"/>
    <p:sldId id="277" r:id="rId9"/>
    <p:sldId id="278" r:id="rId10"/>
    <p:sldId id="274" r:id="rId11"/>
    <p:sldId id="27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stic, Svetislav (RS - Belgrade)" initials="KS(-B" lastIdx="8" clrIdx="0">
    <p:extLst/>
  </p:cmAuthor>
  <p:cmAuthor id="2" name="Kolundzija, Slobodanka (RS - Belgrade)" initials="KS(-B" lastIdx="4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8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44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82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33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1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69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5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63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37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4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3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654A6-478C-4FCC-9522-5C55512D6E9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9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551168"/>
          </a:xfrm>
        </p:spPr>
        <p:txBody>
          <a:bodyPr>
            <a:normAutofit/>
          </a:bodyPr>
          <a:lstStyle/>
          <a:p>
            <a:r>
              <a:rPr lang="sr-Cyrl-C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Предлог </a:t>
            </a:r>
            <a:r>
              <a:rPr lang="sr-Cyrl-C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измена Закона о порезу на </a:t>
            </a:r>
            <a:r>
              <a:rPr lang="sr-Cyrl-C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доходак грађана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17030" y="6392091"/>
            <a:ext cx="315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Београд, </a:t>
            </a: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новембар 2018. године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968" y="4116866"/>
            <a:ext cx="3493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 Драган </a:t>
            </a:r>
            <a:r>
              <a:rPr lang="sr-Cyrl-C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Демировић</a:t>
            </a:r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Cyrl-C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в.д</a:t>
            </a:r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Помоћник министра финансија за фискални систе</a:t>
            </a:r>
            <a:r>
              <a:rPr lang="sr-Cyrl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5256" y="4116866"/>
            <a:ext cx="3493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Слободанка Колунџија,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LL.M, </a:t>
            </a:r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руководилац </a:t>
            </a:r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пореском одељењу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Deloitte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79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0"/>
            <a:ext cx="7886700" cy="508362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Предложена измене:</a:t>
            </a: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Опорезивање хартија од вредности добијених од послодавца</a:t>
            </a:r>
            <a:endParaRPr lang="sr-Cyrl-C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Трошкови рекреације запослених и тим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билдинга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 по основу пружања угоститељских услуга</a:t>
            </a:r>
            <a:endParaRPr lang="sr-Latn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Остала усклађивања </a:t>
            </a:r>
            <a:r>
              <a:rPr lang="sr-Cyrl-C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измене</a:t>
            </a:r>
            <a:endParaRPr lang="sr-Cyrl-C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30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 члана 18 закона - Опорезивање хартија </a:t>
            </a:r>
            <a:b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 вредности добијених од послодавца или са послодавцем повезаног лица</a:t>
            </a:r>
            <a:endParaRPr lang="sr-Cyrl-C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 lvl="0"/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плаћа се порез на зараде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примања по основу 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сопствених акција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опција на сопствене акције или сопствених удела или акција послодавца или с послодавцем повезаног лица које запослени 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стекне без накнаде или по повлашћеној цени од послодавца или са послодавцем повезаног лица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Опорезивање се одлаже до отуђења - капитални добитак – набавна цена се одређује као стварно плаћена цена (дакле, може бити 0 РСД).</a:t>
            </a:r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Изузеци – сматраће се опорезивом зарадом у случају да:</a:t>
            </a:r>
          </a:p>
          <a:p>
            <a:pPr lvl="2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Запослени отуђи акције пре истека две године од кад је стекао право располагања на тим акцијама – у моменту отуђења;</a:t>
            </a:r>
          </a:p>
          <a:p>
            <a:pPr lvl="2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Послодавац или са послодавцем повезано лице откупе од запосленог сопствене акције – у моменту откупа; </a:t>
            </a:r>
          </a:p>
          <a:p>
            <a:pPr lvl="2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Запосленом престане радни однос код послодавца пре истека две године од дана стицања права располагања на тим акцијама (осим у посебним случајевима) – на последњи радни дан.</a:t>
            </a:r>
          </a:p>
          <a:p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Примењује се на сопствене акције стечене од 1. јануара 2019. године.</a:t>
            </a:r>
          </a:p>
          <a:p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Очекује се подзаконски акт!</a:t>
            </a:r>
          </a:p>
          <a:p>
            <a:pPr lvl="2"/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5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 члан 18а закона - Опорезивање издатака послодавца у вези са рекреацијом запослених/тим </a:t>
            </a:r>
            <a:r>
              <a:rPr lang="sr-Cyrl-C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билдингом</a:t>
            </a:r>
            <a:endParaRPr lang="sr-Cyrl-C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 lvl="0"/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плаћа се порез на зараде: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издатке послодавца у циљу стварања и одржавања услова за рекреацију запослених на радном месту (издаци за изградњу или набавку опреме за рекреацију на радном месту);</a:t>
            </a:r>
          </a:p>
          <a:p>
            <a:pPr lvl="2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накнаду трошкова колективне рекреације запослених;</a:t>
            </a:r>
          </a:p>
          <a:p>
            <a:pPr lvl="2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Накнаду трошкова организовања спортских догађаја и активности запослених које се спроводе у циљу побољшања здравља запослених и/или изградњи бољих односа између запослених односно запослених и послодавца (тим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билдинг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сл. догађаји).</a:t>
            </a:r>
          </a:p>
          <a:p>
            <a:pPr lvl="0"/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</a:t>
            </a:r>
            <a:r>
              <a:rPr lang="sr-Cyrl-C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 колективне рекреације се спроводе у складу са актима послодавца;</a:t>
            </a:r>
          </a:p>
          <a:p>
            <a:pPr lvl="2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 запослени имају право на рекреацију исте врсте, квалитета и обима (осим у посебним случајевима);</a:t>
            </a:r>
          </a:p>
          <a:p>
            <a:pPr lvl="2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Тим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билдинг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спортски догађаји – образложена одлука послодавца; у догађају учествује значајан број запослених.  </a:t>
            </a:r>
          </a:p>
          <a:p>
            <a:pPr lvl="0"/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Примењује се од 1. јануара 2019. године.</a:t>
            </a:r>
          </a:p>
          <a:p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Очекује се подзаконски акт!</a:t>
            </a:r>
          </a:p>
          <a:p>
            <a:pPr lvl="0"/>
            <a:endParaRPr lang="sr-Cyrl-C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79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 члан 84б закона - Приходи по основу пружања угоститељских услуга</a:t>
            </a:r>
            <a:endParaRPr lang="sr-Cyrl-C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0"/>
            <a:ext cx="7886700" cy="5083629"/>
          </a:xfrm>
        </p:spPr>
        <p:txBody>
          <a:bodyPr>
            <a:noAutofit/>
          </a:bodyPr>
          <a:lstStyle/>
          <a:p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 од угоститељских услуга – приходи које физичко лице оствари од пружања услуга смештаја у објектима домаће радиности и објекту сеоског туристичког домаћинства у периоду до 30 дана (стан на дан,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АирБнБ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угоститељских услуга у угоститељском објекту без обзира на време.</a:t>
            </a:r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Опорезив приход за календарску годину – 5% просечне месечне зараде по запосленом у Републици у години која претходи години за коју се утврђује порез, помножен бројем појединачних лежајева, односно камп парцела, и одговарајућим коефицијентом према категорији туристичког места сагласно законима којима се уређује угоститељство и туризам.</a:t>
            </a:r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Пореска стопа – 20% (очекивано од 700-2.000 РСД годишње по лежају).</a:t>
            </a:r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Порез се плаћа по решењу пореског органа, у року од 15 дана од дана истека квартала.</a:t>
            </a:r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Пореска пријава подноси се у року од 15 дана од дана правоснажности решења којим се објекат домаће радиности и сеоског туризма разврстава у одговарајућу категорију, као и у року од 15 дана од промене елемената од значаја за одређивање пореске обавезе, као и у року од 15 дана од дана престанка обављања делатности.</a:t>
            </a:r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која до 1. јула 2019. године започну са пружањем ових услуга, пореску пријаву подносе у периоду 1. мај – 30. јун 2019. године.</a:t>
            </a:r>
          </a:p>
          <a:p>
            <a:pPr lvl="0"/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Примењује од 1. јула 2019. године.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7388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12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Остале измене и допуне чланова закона</a:t>
            </a:r>
            <a:endParaRPr lang="sr-Cyrl-C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0"/>
            <a:ext cx="7886700" cy="50836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Усклађивање дефиниције опорезивог дохотка нерезидента – члан 8 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Дохотком оствареним на територији Републике Србије, нарочито се сматра доходак остварен: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основу рада који се обавља на територији Србије;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основу коришћења или располагања правом на територији Републике.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од ступања на снагу закона.</a:t>
            </a:r>
          </a:p>
          <a:p>
            <a:pPr marL="0" indent="0"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Пореска ослобођења – порез на зараде – члан 18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Порез на зараде не плаћа се на солидарну помоћ за случај рођења детета до висине просечне зараде исплаћене у Републици према последњем објављеном податку републичког органа надлежног за послове статистике, по новорођеном детету.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од ступања на снагу закона.</a:t>
            </a:r>
          </a:p>
          <a:p>
            <a:pPr marL="0" indent="0">
              <a:buNone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7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Остале измене и допуне чланова закона</a:t>
            </a:r>
            <a:endParaRPr lang="sr-Cyrl-C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0"/>
            <a:ext cx="7886700" cy="50836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Одређивање опорезивог капиталног добитка за предузетнике (члан 35)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Подстицај за иновативне делатности – изузима од опорезивања 80% капиталног добитка који оствари предузетник од отуђења депонованог ауторског дела.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Примењује се за утврђивање пореске обавезе за 2019. годину.</a:t>
            </a:r>
          </a:p>
          <a:p>
            <a:pPr marL="0" indent="0"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Капитални добитак – изузимање (члан 72б)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Укида се ограничење примене изузимања, у случају промене номиналне вредности удела у власништву преносиоца дуже од 10 година.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остварује се право на пореско изузимање (10 година у власништву) у случају да на основу преноса друштво стиче сопствене акције/уделе.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од дана ступања на снагу закона.</a:t>
            </a:r>
          </a:p>
          <a:p>
            <a:pPr marL="0" indent="0">
              <a:buNone/>
            </a:pPr>
            <a:r>
              <a:rPr lang="sr-Cyrl-C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Непорезиви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износ – добици од игара на срећу (члан 83)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Повећава се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неопорезиви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износ код пореза на добитке од игара на срећу са 11.684 динара на 100.000 динара.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од дана ступања на снагу закона.</a:t>
            </a:r>
          </a:p>
          <a:p>
            <a:pPr>
              <a:buFont typeface="Wingdings" panose="05000000000000000000" pitchFamily="2" charset="2"/>
              <a:buChar char="§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0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Остале измене и допуне чланова закона</a:t>
            </a:r>
            <a:endParaRPr lang="sr-Cyrl-C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0"/>
            <a:ext cx="7886700" cy="50836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Отпис потраживања – банке (члан 85)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плаћа се порез на друге приходе у случају отписа дела потраживања који банка има према дужнику по основу кредита када, сагласно међусобном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вансудском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поравнању, дужник исплати део потраживања који има према банци, а преостали део банка отпише.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од дана ступања на снагу закона.</a:t>
            </a:r>
          </a:p>
          <a:p>
            <a:pPr marL="0" indent="0"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Исплате ученицима (члан 9)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плаћа се порез на доходак грађана на накнаде које, у складу са Законом којим се уређује дуално образовање, као материјално и финансијско обезбеђење ученика остварују ученици који обављају учење кроз рад.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од дана ступања на снагу закона.</a:t>
            </a:r>
          </a:p>
          <a:p>
            <a:pPr marL="0" indent="0"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Пореска ослобођења за </a:t>
            </a:r>
            <a:r>
              <a:rPr lang="sr-Cyrl-C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новоснована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лица (члан 21ђ) </a:t>
            </a:r>
            <a:endParaRPr lang="sr-Cyrl-CS" dirty="0" smtClean="0"/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Ограничење ослобођења – примењује се искључиво на осниваче/предузетнике (не и на друге запослене).</a:t>
            </a:r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Максимални износ зараде која може бити ослобођена пореза и доприноса за обавезно социјално осигурање је 37 хиљада динара.</a:t>
            </a:r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Максимално трајање ослобођења – 12 месеци од оснивања.</a:t>
            </a:r>
          </a:p>
          <a:p>
            <a:pPr lvl="0"/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Већ стечена права на пореско ослобођење (до момента ступања измена на снагу) настављају да се примењује према одредбама претходног ЗПДГ. </a:t>
            </a:r>
          </a:p>
          <a:p>
            <a:pPr>
              <a:buFont typeface="Wingdings" panose="05000000000000000000" pitchFamily="2" charset="2"/>
              <a:buChar char="§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85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Остале измене и допуне чланова закона</a:t>
            </a:r>
            <a:endParaRPr lang="sr-Cyrl-C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0"/>
            <a:ext cx="7886700" cy="508362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 од издавања непокретности у закуп (члан 65б и 65в)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Обвезник је и лице које остварује приход од изнајмљивања соба  и станова за период дужи од 30 дана, а који не пружа угоститељске услуге (како је објашњено у наставку).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опорезив приход не урачунава се приход који је опорезован као приход од пружања угоститељских услуга.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од 1. јула 2019. године.</a:t>
            </a:r>
          </a:p>
          <a:p>
            <a:pPr marL="0" indent="0"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Утврђивање основице код примене </a:t>
            </a:r>
            <a:r>
              <a:rPr lang="sr-Cyrl-C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неопорезивог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износа (члан 85)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Разјашњење за утврђивање опорезиве основице код награда, новчане помоћи и примања из члана 9 ЗПДГ – разлика између оствареног прихода и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неопорезивог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износа, увећана за припадајуће обавезе које се плаћају на терет примаоца прихода.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од ступања на снагу закона.</a:t>
            </a:r>
          </a:p>
          <a:p>
            <a:pPr marL="0" lvl="0" indent="0">
              <a:buNone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46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sr-Cyrl-C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ПИТАЊА? </a:t>
            </a:r>
            <a:endParaRPr lang="sr-Cyrl-C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0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sr-Cyrl-C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ХВАЛА НА ПАЖЊИ!</a:t>
            </a:r>
            <a:endParaRPr lang="sr-Cyrl-C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78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902</TotalTime>
  <Words>1202</Words>
  <Application>Microsoft Office PowerPoint</Application>
  <PresentationFormat>On-screen Show (4:3)</PresentationFormat>
  <Paragraphs>97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Office Theme</vt:lpstr>
      <vt:lpstr>Предлог измена Закона о порезу на доходак грађана</vt:lpstr>
      <vt:lpstr>PowerPoint Presentation</vt:lpstr>
      <vt:lpstr>Измене члана 18 закона - Опорезивање хартија  од вредности добијених од послодавца или са послодавцем повезаног лица</vt:lpstr>
      <vt:lpstr>Нови члан 18а закона - Опорезивање издатака послодавца у вези са рекреацијом запослених/тим билдингом</vt:lpstr>
      <vt:lpstr>Нови члан 84б закона - Приходи по основу пружања угоститељских услуга</vt:lpstr>
      <vt:lpstr>Остале измене и допуне чланова закона</vt:lpstr>
      <vt:lpstr>Остале измене и допуне чланова закона</vt:lpstr>
      <vt:lpstr>Остале измене и допуне чланова закона</vt:lpstr>
      <vt:lpstr>Остале измене и допуне чланова закона</vt:lpstr>
      <vt:lpstr>PowerPoint Presentation</vt:lpstr>
      <vt:lpstr>PowerPoint Presentation</vt:lpstr>
    </vt:vector>
  </TitlesOfParts>
  <Company>Deloitte Touche Tohmatsu Services,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{</dc:title>
  <dc:creator>Kolundzija, Slobodanka (RS - Belgrade)</dc:creator>
  <cp:lastModifiedBy>Kolundzija, Slobodanka (RS - Belgrade)</cp:lastModifiedBy>
  <cp:revision>187</cp:revision>
  <dcterms:created xsi:type="dcterms:W3CDTF">2018-09-09T19:09:53Z</dcterms:created>
  <dcterms:modified xsi:type="dcterms:W3CDTF">2018-11-25T17:51:13Z</dcterms:modified>
</cp:coreProperties>
</file>