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73" r:id="rId5"/>
    <p:sldId id="269" r:id="rId6"/>
    <p:sldId id="270" r:id="rId7"/>
    <p:sldId id="264" r:id="rId8"/>
    <p:sldId id="265" r:id="rId9"/>
    <p:sldId id="271" r:id="rId10"/>
    <p:sldId id="268" r:id="rId11"/>
    <p:sldId id="274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tic, Svetislav (RS - Belgrade)" initials="KS(-B" lastIdx="8" clrIdx="0">
    <p:extLst/>
  </p:cmAuthor>
  <p:cmAuthor id="2" name="Kolundzija, Slobodanka (RS - Belgrade)" initials="KS(-B" lastIdx="4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4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82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33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1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6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5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63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37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4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3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654A6-478C-4FCC-9522-5C55512D6E96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F8FA8-86D5-4B0F-AEE2-8C6F713AD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9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551168"/>
          </a:xfrm>
        </p:spPr>
        <p:txBody>
          <a:bodyPr>
            <a:normAutofit/>
          </a:bodyPr>
          <a:lstStyle/>
          <a:p>
            <a:r>
              <a:rPr lang="sr-Cyrl-C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Нацрт предлога измена Закона о порезу на добит правних лица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17030" y="6392091"/>
            <a:ext cx="315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Београд, 13. новембар 2018. године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4116866"/>
            <a:ext cx="349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 Драган </a:t>
            </a:r>
            <a:r>
              <a:rPr lang="sr-Cyrl-C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Демировић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C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в.д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Помоћник министра финансија за фискални систе</a:t>
            </a:r>
            <a:r>
              <a:rPr lang="sr-Cyrl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5256" y="4116866"/>
            <a:ext cx="349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Дејан </a:t>
            </a:r>
            <a:r>
              <a:rPr lang="sr-Cyrl-C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Мраковић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LL.M, </a:t>
            </a:r>
            <a:r>
              <a:rPr lang="sr-Cyrl-C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 у пореском одељењу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Deloitte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79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Предложена измене: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 обрачуна пореске амортизације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Расходи рекламе и пропаганде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R&amp;D Deduction 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 Box</a:t>
            </a:r>
            <a:r>
              <a:rPr lang="sr-Cyrl-C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Постицаји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улагање у старт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друштва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Концесије и УППР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Капитални добици – иновативне делатности, порески кредит </a:t>
            </a: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173038"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0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 члан 10б – обрачун амортизације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Амортизација сталних средстава из свих 5 група, утврђује се применом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пропорционалне методе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Уколико је рачуноводствена амортизација утврђена у нижем износу од пореске, као расход се признаје рачуноводствена амортизација.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Амортизација нематеријалних средстава признаје се као расход у износу рачуноводствене амортизације. 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Амортизација инвестиционих некретнина које се након почетног признавања у пословним књигама обвезника вреднују по методу фер вредности, утврђује се применом стопе од 2,5% на набавну вредност.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 члан 10б примењује се на стална средства стечена од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1.1.2019. године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односно од првог дана пореског периода који почиње у 2019. години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Члан 10 Закона о порезу на добит примењује се за обрачун амортизације сталних средстава стечених закључно са 31.12.2018. године, а за средства од 2. до 5. групе примењује се најкасније за обрачун амортизације закључно са 31.12.2028. године, односно на последњи дан пореског периода који почиње у 2028. години.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Уколико је крајњи салдо са 2. групу мањи од 10%, 3. групу мањи од 15%, 4. групу мањи од 20%, 5. групу мањи од 30% у односу на салдо утврђен на 31.12.2018. године, односно на последњи дан пореске године која почиње у 2018. години као расход амортизације признаје се целокупан салдо групе.  </a:t>
            </a: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Расходи рекламе и пропаганде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sr-Cyrl-C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Признавање расхода рекламе и пропаганде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Укида се ограничење признавања трошкова рекламе и пропаганде, те обвезници ове трошкове могу признати у пуном износу.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за 2019. пореску годину!</a:t>
            </a:r>
          </a:p>
        </p:txBody>
      </p:sp>
    </p:spTree>
    <p:extLst>
      <p:ext uri="{BB962C8B-B14F-4D97-AF65-F5344CB8AC3E}">
        <p14:creationId xmlns:p14="http://schemas.microsoft.com/office/powerpoint/2010/main" val="224779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Подстицаји – услови које би требало да испуњавају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БЕПС Акциони план 5:</a:t>
            </a:r>
          </a:p>
          <a:p>
            <a:pPr marL="687388" indent="-285750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Nexus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 - условљава </a:t>
            </a: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давање погодности обимом активности истраживања и развоја п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ореског </a:t>
            </a: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обвезника који такву погодност користи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Споразум о стабилизацији и придруживању </a:t>
            </a:r>
          </a:p>
          <a:p>
            <a:pPr marL="687388" indent="-285750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</a:t>
            </a: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рана давања државне помоћи - сваки стварни или потенцијални јавни расход или умањено остварење јавног прихода, којим корисник државне помоћи стиче повољнији положај на тржишту у односу на конкуренте, чиме се нарушава или постоји опасност од нарушавања конкуренције на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тржишту.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ЕУ </a:t>
            </a: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 понашања пословног опорезивања, пореске мере које резултирају у значајно нижем ефективном нивоу опорезивања него што је уопштено применљиво у датој држави сматраће се потенцијално штетним. Приликом одлучивања да ли је потенцијално штетна мера заиста штетна требало би у обзир узети пет додатних фактора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sr-Cyrl-C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ли се предности одобравају само нерезидентима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sr-Cyrl-C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ли мера изолује домаће тржиште;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sr-Cyrl-C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ли се предности одобравају и у случајевима када не постоји стварна економска активност или значајна економска присутност у тој држави чланици;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sr-Cyrl-C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ли се правила за утврђивање добити у вези са активностима у оквиру мултинационалне компаније разликују од међународно прихваћених принципа, пре свега оних који су договорени у оквиру ОЕЦД.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sr-Cyrl-C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ли је мера довољно транспарентна.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7388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12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 чл. 22г – увећани одбитак за трошкове истраживања и развоја </a:t>
            </a:r>
            <a:r>
              <a:rPr lang="hr-H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(“</a:t>
            </a:r>
            <a:r>
              <a:rPr lang="hr-HR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R&amp;D 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deduction</a:t>
            </a:r>
            <a:r>
              <a:rPr lang="hr-H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0"/>
            <a:ext cx="7886700" cy="508362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Омогућава </a:t>
            </a: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обвезнику да му 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трошкови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који су непосредно повезани са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истраживањ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јем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које врши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Србији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 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признати као расход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потребе пореза на добит 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двоструком </a:t>
            </a:r>
            <a:r>
              <a:rPr lang="x-non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износу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Истраживањем се сматра оригинално или планирано истраживање предузето у циљу стицања новог научног или техничког знања и разумевања, а развојем примена резултата истраживања или примена другог научног достигнућа или дизајна производње нових значајно побољшаних материјала, уређаја, производа, процеса, система или услуге пре приступања комерцијалној производњи или коришћењу –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МРС 38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Ипак, одредба се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примењује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 трошкове истраживања настале у циљу проналажења и развоја нафте, гаса или минералних залиха у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екстрактивној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индустрији.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Министар финансија ће ближе уредити шта се сматра трошковима који су непосредно повезани са истраживањем и развојем као и услове и начин остваривања права – посебна пореска документација, засебно пореско књиговодство,</a:t>
            </a:r>
          </a:p>
        </p:txBody>
      </p:sp>
    </p:spTree>
    <p:extLst>
      <p:ext uri="{BB962C8B-B14F-4D97-AF65-F5344CB8AC3E}">
        <p14:creationId xmlns:p14="http://schemas.microsoft.com/office/powerpoint/2010/main" val="1178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 </a:t>
            </a:r>
            <a:r>
              <a:rPr lang="x-none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</a:t>
            </a:r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25б</a:t>
            </a:r>
            <a:r>
              <a:rPr lang="x-none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посебан порески третман прихода од интелектуалне својине</a:t>
            </a:r>
            <a:r>
              <a:rPr lang="hr-H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(“</a:t>
            </a:r>
            <a:r>
              <a:rPr lang="hr-H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Box</a:t>
            </a:r>
            <a:r>
              <a:rPr lang="hr-H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  <a:r>
              <a:rPr lang="x-non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x-non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Квалификовани 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који оствари обвезник, носилац ауторског или сродног права, по основу накнаде за искоришћавање 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депонованог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ауторског дела или предмета сродног права 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се изузети из пореске основице у износу од 80% тако оствареног прихода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Квалификовани приход се изузима из пореске основице умањен за износ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укупних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 (укупних историјских или текућих порески признатих расхода у вези са активностима истраживања и развоја које су као последицу имале настанак тог ауторског дела или предмета сродног права) – спречава се да један обвезник, за исту ствар, примени два пореска подстицаја.</a:t>
            </a:r>
            <a:endParaRPr lang="sr-Cyrl-CS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Испуњава </a:t>
            </a: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услове за порески подстицај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- ауторска дела и предмети сродног права депоновани у регистар надлежног органа почев од 1.1.2019. године. Сходна примена на патенте.  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Обвезник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 дужан да такве приходе посебно прикаже у свом пореском билансу,  и да има припремљену посебну документацију, на начин и у облику који пропише Министар финансија, а коју на захтев Пореске управе прилаже. 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Министар финансија ближе уређује примену члана на основу добре праксе ОЕЦД.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</a:t>
            </a:r>
            <a:r>
              <a:rPr lang="x-none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чл. 50ј – </a:t>
            </a:r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подстицаји </a:t>
            </a:r>
            <a:r>
              <a:rPr lang="x-none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x-non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улагање у новооснована привредна друштва која обављају иновациону делатност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бвезнику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(који се не може сматрати старт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друштвом)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који уложи у капитал новооснованог 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привредног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друштва које обавља 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иновациону делатност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признаје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порески кредит у висини 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 30%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извршеног улагања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Обвезник пре улагања, самостално или заједно са свим повезаним лицима, није поседовао више од 25% акција или удела новооснованог друштва.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порески кредит може се остварити само по основу у потпуности </a:t>
            </a:r>
            <a:r>
              <a:rPr lang="sr-Cyrl-C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уплаћеног</a:t>
            </a: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новчаних улога.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Обвезник не смањује износ улагања непрекидно у периоду од три године од дана улагања – порески кредит се први пут може користити у пореском периоду који следи периоду у којем је овај услов испуњен.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Максимални износ кредита</a:t>
            </a:r>
            <a:r>
              <a:rPr lang="sr-Cyrl-C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основу улагања у једно друштво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x-non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милиона динара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док обвезник у једној пореској години може искористити максимално </a:t>
            </a:r>
            <a:r>
              <a:rPr lang="x-non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милиона динара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пореског кредита од улагања у новооснована друштва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Новоосновано привредно друштво које обавља иновациону делатност: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Није прошло више од 3 године од оснивања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Претежно обавља иновациону делатност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Годишњи приход не премашује 500 милиона динара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 оснивања није расподељивало дивиденде, нити ће их расподељивати у периоду од три године од извршеног улагања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Центар пословних активности у Србији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Није настао статусном променом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сваком пореском периоду, почевши од оснивања па до испуњења услова за примену пореског кредита - трошкови истраживања и развоја чине најмање 15% укупних расхода, више од 80% запослених су висококвалификовани, </a:t>
            </a:r>
            <a:r>
              <a:rPr lang="sr-Cyrl-C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sr-Cyrl-C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руштво је власник или корисник депонованог ауторског дела или патента који је непосредно повезан са иновационом делатношћу.</a:t>
            </a:r>
          </a:p>
          <a:p>
            <a:pPr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51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Уговор о концесији и отпуст дуга у УППР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обвезника – даваоца концесије – настали по основу преноса </a:t>
            </a:r>
            <a:r>
              <a:rPr lang="sr-Cyrl-C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неновчане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имовине без накнаде који је извршио приватни партнер у поступку реализације уговора о концесији,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улазе у пореску основицу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пореском периоду у ком су исказани под условом да процењена </a:t>
            </a: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вредност концесије износи најмање 50 милиона евра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Капитални добици настали по основу преноса непокретности даваоцу концесије који је извршио приватни партнер у поступку реализације уговора о концесији, не улазе у пореску основицу приватног партнера у пореском периоду у ком су исказани под условом да процењена вредност концесије износи најмање 50 милиона евра.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Капитални губици настали по основу преноса непокретности, како је претходно описано, не могу се пребијати са капиталним добицима.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пореском периоду у коме су исказани не улазе у пореску основицу приходи обвезника настали по основу извршеног отпуста дуговања која обвезник има према корисницима јавних средстава дефинисаним у складу са законом којим се уређује буџетски систем, банкама у стечају и привредним коморама, када су наведена дуговања обухваћена унапред припремљеним планом реорганизације који је потврђен правоснажним решењем у складу са законом којим се уређује стечај. </a:t>
            </a:r>
            <a:endParaRPr lang="sr-Cyrl-C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1915"/>
            <a:ext cx="7886700" cy="906325"/>
          </a:xfrm>
        </p:spPr>
        <p:txBody>
          <a:bodyPr>
            <a:normAutofit/>
          </a:bodyPr>
          <a:lstStyle/>
          <a:p>
            <a:r>
              <a:rPr lang="sr-Cyrl-C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Обрачун капиталних добитака, порески кредит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Капитални добици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Уместо „индустријске“, користи се термин „интелектуална“ својина.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слобађа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од опорезивања 80% оствареног капиталног добитка оствареног отуђењем права интелектуалне 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својине (депонована ауторска или сродна дела)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патената</a:t>
            </a:r>
            <a:r>
              <a:rPr lang="x-non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Порески кредит за порез на капитални добитак плаћен у другој држави.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sr-Cyrl-C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Порески кредит за порез плаћен у иностранству – члан 53а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случају да порески обвезник примењује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 Box </a:t>
            </a:r>
            <a:r>
              <a:rPr lang="sr-Cyrl-C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режим, и да изузима 80% квалификованог прихода од опорезивања, имаће право да користи само сразмерни део пореског кредита за порез плаћен у другој држави (који се односи на део прихода који подлежу опорезивању у Србији).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60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sr-Cyrl-C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ПИТАЊА? </a:t>
            </a:r>
            <a:endParaRPr lang="sr-Cyrl-C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8571"/>
            <a:ext cx="7886700" cy="490551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sr-Cyrl-C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sr-Cyrl-C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ХВАЛА НА ПАЖЊИ!</a:t>
            </a:r>
            <a:endParaRPr lang="sr-Cyrl-C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sr-Cyrl-C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Cyrl-C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8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856</TotalTime>
  <Words>1481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 Theme</vt:lpstr>
      <vt:lpstr>Нацрт предлога измена Закона о порезу на добит правних лица</vt:lpstr>
      <vt:lpstr>PowerPoint Presentation</vt:lpstr>
      <vt:lpstr>Нови члан 10б – обрачун амортизације </vt:lpstr>
      <vt:lpstr>Расходи рекламе и пропаганде</vt:lpstr>
      <vt:lpstr>Подстицаји – услови које би требало да испуњавају </vt:lpstr>
      <vt:lpstr>Нови чл. 22г – увећани одбитак за трошкове истраживања и развоја (“R&amp;D deduction”)</vt:lpstr>
      <vt:lpstr>Нови чл. 25б - посебан порески третман прихода од интелектуалне својине (“IP Box”) </vt:lpstr>
      <vt:lpstr>Нови чл. 50ј – подстицаји за улагање у новооснована привредна друштва која обављају иновациону делатност</vt:lpstr>
      <vt:lpstr>Уговор о концесији и отпуст дуга у УППР</vt:lpstr>
      <vt:lpstr>Обрачун капиталних добитака, порески кредит</vt:lpstr>
      <vt:lpstr>PowerPoint Presentation</vt:lpstr>
      <vt:lpstr>PowerPoint Presentation</vt:lpstr>
    </vt:vector>
  </TitlesOfParts>
  <Company>Deloitte Touche Tohmatsu Services,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{</dc:title>
  <dc:creator>Kolundzija, Slobodanka (RS - Belgrade)</dc:creator>
  <cp:lastModifiedBy>Kolundzija, Slobodanka (RS - Belgrade)</cp:lastModifiedBy>
  <cp:revision>167</cp:revision>
  <dcterms:created xsi:type="dcterms:W3CDTF">2018-09-09T19:09:53Z</dcterms:created>
  <dcterms:modified xsi:type="dcterms:W3CDTF">2018-12-07T11:37:27Z</dcterms:modified>
</cp:coreProperties>
</file>