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7" r:id="rId4"/>
    <p:sldId id="309" r:id="rId5"/>
    <p:sldId id="311" r:id="rId6"/>
    <p:sldId id="310" r:id="rId7"/>
    <p:sldId id="312" r:id="rId8"/>
    <p:sldId id="313" r:id="rId9"/>
    <p:sldId id="314" r:id="rId10"/>
    <p:sldId id="319" r:id="rId11"/>
    <p:sldId id="315" r:id="rId12"/>
    <p:sldId id="318" r:id="rId13"/>
    <p:sldId id="320" r:id="rId14"/>
    <p:sldId id="321" r:id="rId15"/>
    <p:sldId id="323" r:id="rId16"/>
    <p:sldId id="322" r:id="rId17"/>
    <p:sldId id="30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5" autoAdjust="0"/>
    <p:restoredTop sz="94660"/>
  </p:normalViewPr>
  <p:slideViewPr>
    <p:cSldViewPr>
      <p:cViewPr varScale="1">
        <p:scale>
          <a:sx n="88" d="100"/>
          <a:sy n="88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272224-72CD-4B5A-9F60-B49D15636838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2FB1F53-5C9A-4583-8A06-D0EA220C28B7}">
      <dgm:prSet phldrT="[Text]"/>
      <dgm:spPr/>
      <dgm:t>
        <a:bodyPr/>
        <a:lstStyle/>
        <a:p>
          <a:r>
            <a:rPr lang="en-US" dirty="0" smtClean="0">
              <a:latin typeface="Cambria" panose="02040503050406030204" pitchFamily="18" charset="0"/>
            </a:rPr>
            <a:t>Determine the cost of providing the service </a:t>
          </a:r>
          <a:endParaRPr lang="en-GB" dirty="0">
            <a:latin typeface="Cambria" panose="02040503050406030204" pitchFamily="18" charset="0"/>
          </a:endParaRPr>
        </a:p>
      </dgm:t>
    </dgm:pt>
    <dgm:pt modelId="{1C15D2EF-36D4-491F-B4E1-8B88DEEF818B}" type="parTrans" cxnId="{EC48847E-62EB-45CD-9C1D-B881A3579087}">
      <dgm:prSet/>
      <dgm:spPr/>
      <dgm:t>
        <a:bodyPr/>
        <a:lstStyle/>
        <a:p>
          <a:endParaRPr lang="en-GB"/>
        </a:p>
      </dgm:t>
    </dgm:pt>
    <dgm:pt modelId="{B3C1CFE6-21B2-4AE8-BB0B-154251BB0918}" type="sibTrans" cxnId="{EC48847E-62EB-45CD-9C1D-B881A3579087}">
      <dgm:prSet/>
      <dgm:spPr>
        <a:solidFill>
          <a:srgbClr val="92D050"/>
        </a:solidFill>
      </dgm:spPr>
      <dgm:t>
        <a:bodyPr/>
        <a:lstStyle/>
        <a:p>
          <a:endParaRPr lang="en-GB"/>
        </a:p>
      </dgm:t>
    </dgm:pt>
    <dgm:pt modelId="{249D1235-48AC-4220-9BAD-D0DF19E14030}">
      <dgm:prSet phldrT="[Text]"/>
      <dgm:spPr/>
      <dgm:t>
        <a:bodyPr/>
        <a:lstStyle/>
        <a:p>
          <a:r>
            <a:rPr lang="en-US" dirty="0" smtClean="0">
              <a:latin typeface="Cambria" panose="02040503050406030204" pitchFamily="18" charset="0"/>
            </a:rPr>
            <a:t>Apply the fixed mark-up </a:t>
          </a:r>
        </a:p>
        <a:p>
          <a:r>
            <a:rPr lang="en-US" b="1" dirty="0" smtClean="0">
              <a:latin typeface="Cambria" panose="02040503050406030204" pitchFamily="18" charset="0"/>
            </a:rPr>
            <a:t>(5%)</a:t>
          </a:r>
          <a:endParaRPr lang="en-GB" b="1" dirty="0">
            <a:latin typeface="Cambria" panose="02040503050406030204" pitchFamily="18" charset="0"/>
          </a:endParaRPr>
        </a:p>
      </dgm:t>
    </dgm:pt>
    <dgm:pt modelId="{AE15220C-F9A5-4350-ACA8-08162823E70A}" type="parTrans" cxnId="{B086BA64-7CD5-4940-81C9-75F0C7F0CC0E}">
      <dgm:prSet/>
      <dgm:spPr/>
      <dgm:t>
        <a:bodyPr/>
        <a:lstStyle/>
        <a:p>
          <a:endParaRPr lang="en-GB"/>
        </a:p>
      </dgm:t>
    </dgm:pt>
    <dgm:pt modelId="{A3B82DD9-F794-4444-B58B-2F255F6769CA}" type="sibTrans" cxnId="{B086BA64-7CD5-4940-81C9-75F0C7F0CC0E}">
      <dgm:prSet/>
      <dgm:spPr>
        <a:solidFill>
          <a:srgbClr val="92D050"/>
        </a:solidFill>
      </dgm:spPr>
      <dgm:t>
        <a:bodyPr/>
        <a:lstStyle/>
        <a:p>
          <a:endParaRPr lang="en-GB"/>
        </a:p>
      </dgm:t>
    </dgm:pt>
    <dgm:pt modelId="{088C5AA5-0772-4BE0-9687-DDE4AAD2768E}">
      <dgm:prSet/>
      <dgm:spPr/>
      <dgm:t>
        <a:bodyPr/>
        <a:lstStyle/>
        <a:p>
          <a:r>
            <a:rPr lang="en-GB" altLang="en-US" dirty="0" smtClean="0">
              <a:solidFill>
                <a:schemeClr val="bg1"/>
              </a:solidFill>
              <a:latin typeface="Cambria" panose="02040503050406030204" pitchFamily="18" charset="0"/>
            </a:rPr>
            <a:t>Determine appropriate allocation key(s</a:t>
          </a:r>
          <a:r>
            <a:rPr lang="en-GB" altLang="en-US" dirty="0" smtClean="0"/>
            <a:t>)</a:t>
          </a:r>
          <a:endParaRPr lang="en-GB" dirty="0"/>
        </a:p>
      </dgm:t>
    </dgm:pt>
    <dgm:pt modelId="{38AE41A8-4126-4ED1-BBEC-693D32B6A2D0}" type="parTrans" cxnId="{E805F8BB-2068-4692-8B19-AB3E1EA5F59E}">
      <dgm:prSet/>
      <dgm:spPr/>
      <dgm:t>
        <a:bodyPr/>
        <a:lstStyle/>
        <a:p>
          <a:endParaRPr lang="en-GB"/>
        </a:p>
      </dgm:t>
    </dgm:pt>
    <dgm:pt modelId="{FFAD670D-B412-4F8B-AC65-6D3E20AE2AA8}" type="sibTrans" cxnId="{E805F8BB-2068-4692-8B19-AB3E1EA5F59E}">
      <dgm:prSet/>
      <dgm:spPr>
        <a:solidFill>
          <a:srgbClr val="92D050"/>
        </a:solidFill>
      </dgm:spPr>
      <dgm:t>
        <a:bodyPr/>
        <a:lstStyle/>
        <a:p>
          <a:endParaRPr lang="en-GB"/>
        </a:p>
      </dgm:t>
    </dgm:pt>
    <dgm:pt modelId="{4C7137A2-8C2C-4FBC-B4A1-6C3977327F54}">
      <dgm:prSet/>
      <dgm:spPr/>
      <dgm:t>
        <a:bodyPr/>
        <a:lstStyle/>
        <a:p>
          <a:r>
            <a:rPr lang="en-GB" altLang="en-US" dirty="0" smtClean="0">
              <a:latin typeface="Cambria" panose="02040503050406030204" pitchFamily="18" charset="0"/>
            </a:rPr>
            <a:t>Satisfy the benefits test through documentation and reporting</a:t>
          </a:r>
          <a:endParaRPr lang="en-GB" dirty="0">
            <a:latin typeface="Cambria" panose="02040503050406030204" pitchFamily="18" charset="0"/>
          </a:endParaRPr>
        </a:p>
      </dgm:t>
    </dgm:pt>
    <dgm:pt modelId="{70C06B42-90DE-49DF-8F84-C997CC669AA2}" type="parTrans" cxnId="{CC6D07B8-CFAE-44AC-A2D2-69D1B1BA3C56}">
      <dgm:prSet/>
      <dgm:spPr/>
      <dgm:t>
        <a:bodyPr/>
        <a:lstStyle/>
        <a:p>
          <a:endParaRPr lang="en-GB"/>
        </a:p>
      </dgm:t>
    </dgm:pt>
    <dgm:pt modelId="{257EC26D-CB38-4D11-BD3D-89FD61D98002}" type="sibTrans" cxnId="{CC6D07B8-CFAE-44AC-A2D2-69D1B1BA3C56}">
      <dgm:prSet/>
      <dgm:spPr>
        <a:solidFill>
          <a:srgbClr val="92D050"/>
        </a:solidFill>
      </dgm:spPr>
      <dgm:t>
        <a:bodyPr/>
        <a:lstStyle/>
        <a:p>
          <a:endParaRPr lang="en-GB"/>
        </a:p>
      </dgm:t>
    </dgm:pt>
    <dgm:pt modelId="{839109DD-2A63-40A0-BC24-FF1F63C691E4}">
      <dgm:prSet/>
      <dgm:spPr/>
      <dgm:t>
        <a:bodyPr/>
        <a:lstStyle/>
        <a:p>
          <a:r>
            <a:rPr lang="en-GB" altLang="en-US" dirty="0" smtClean="0">
              <a:latin typeface="Cambria" panose="02040503050406030204" pitchFamily="18" charset="0"/>
            </a:rPr>
            <a:t>A threshold may apply</a:t>
          </a:r>
        </a:p>
      </dgm:t>
    </dgm:pt>
    <dgm:pt modelId="{EC6443E6-F474-4A1E-8A6C-79520F431592}" type="parTrans" cxnId="{9A0538B5-B554-4302-8185-694FAB3D59DF}">
      <dgm:prSet/>
      <dgm:spPr/>
      <dgm:t>
        <a:bodyPr/>
        <a:lstStyle/>
        <a:p>
          <a:endParaRPr lang="en-GB"/>
        </a:p>
      </dgm:t>
    </dgm:pt>
    <dgm:pt modelId="{4FB855C0-02EE-4894-9063-50EF02C23F36}" type="sibTrans" cxnId="{9A0538B5-B554-4302-8185-694FAB3D59DF}">
      <dgm:prSet/>
      <dgm:spPr/>
      <dgm:t>
        <a:bodyPr/>
        <a:lstStyle/>
        <a:p>
          <a:endParaRPr lang="en-GB"/>
        </a:p>
      </dgm:t>
    </dgm:pt>
    <dgm:pt modelId="{2EBBE81C-C54D-4EBE-A834-92328E558686}" type="pres">
      <dgm:prSet presAssocID="{1C272224-72CD-4B5A-9F60-B49D1563683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32CA9F3-1D9C-4F4C-9B24-E8BE2C90773E}" type="pres">
      <dgm:prSet presAssocID="{32FB1F53-5C9A-4583-8A06-D0EA220C28B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2178D4-ED23-481A-A27A-734E654E7BBB}" type="pres">
      <dgm:prSet presAssocID="{B3C1CFE6-21B2-4AE8-BB0B-154251BB0918}" presName="sibTrans" presStyleLbl="sibTrans2D1" presStyleIdx="0" presStyleCnt="4"/>
      <dgm:spPr/>
      <dgm:t>
        <a:bodyPr/>
        <a:lstStyle/>
        <a:p>
          <a:endParaRPr lang="en-GB"/>
        </a:p>
      </dgm:t>
    </dgm:pt>
    <dgm:pt modelId="{3E1971CB-246A-4569-83A7-7430960A7FAB}" type="pres">
      <dgm:prSet presAssocID="{B3C1CFE6-21B2-4AE8-BB0B-154251BB0918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56756E32-304C-44FD-A15A-1C1268E33D6E}" type="pres">
      <dgm:prSet presAssocID="{088C5AA5-0772-4BE0-9687-DDE4AAD2768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A5DC6D-8407-4DFA-BA07-B2F240FA4CAB}" type="pres">
      <dgm:prSet presAssocID="{FFAD670D-B412-4F8B-AC65-6D3E20AE2AA8}" presName="sibTrans" presStyleLbl="sibTrans2D1" presStyleIdx="1" presStyleCnt="4"/>
      <dgm:spPr/>
      <dgm:t>
        <a:bodyPr/>
        <a:lstStyle/>
        <a:p>
          <a:endParaRPr lang="en-GB"/>
        </a:p>
      </dgm:t>
    </dgm:pt>
    <dgm:pt modelId="{BDACD8D2-7B6E-4D2C-A420-29DF3AC6A50C}" type="pres">
      <dgm:prSet presAssocID="{FFAD670D-B412-4F8B-AC65-6D3E20AE2AA8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3F3E2A08-B011-426D-91BD-6AC9454ADB32}" type="pres">
      <dgm:prSet presAssocID="{249D1235-48AC-4220-9BAD-D0DF19E1403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E6D604-D6D5-4000-96A3-73A70ECF8F36}" type="pres">
      <dgm:prSet presAssocID="{A3B82DD9-F794-4444-B58B-2F255F6769CA}" presName="sibTrans" presStyleLbl="sibTrans2D1" presStyleIdx="2" presStyleCnt="4"/>
      <dgm:spPr/>
      <dgm:t>
        <a:bodyPr/>
        <a:lstStyle/>
        <a:p>
          <a:endParaRPr lang="en-GB"/>
        </a:p>
      </dgm:t>
    </dgm:pt>
    <dgm:pt modelId="{83E59FF6-3DA4-44CF-91F5-853852570894}" type="pres">
      <dgm:prSet presAssocID="{A3B82DD9-F794-4444-B58B-2F255F6769CA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6F2BEDA7-6DC8-49A5-B5B0-F3D049C8F394}" type="pres">
      <dgm:prSet presAssocID="{4C7137A2-8C2C-4FBC-B4A1-6C3977327F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C7B419-FA55-4822-88B1-D74B57AC8C30}" type="pres">
      <dgm:prSet presAssocID="{257EC26D-CB38-4D11-BD3D-89FD61D98002}" presName="sibTrans" presStyleLbl="sibTrans2D1" presStyleIdx="3" presStyleCnt="4"/>
      <dgm:spPr/>
      <dgm:t>
        <a:bodyPr/>
        <a:lstStyle/>
        <a:p>
          <a:endParaRPr lang="en-GB"/>
        </a:p>
      </dgm:t>
    </dgm:pt>
    <dgm:pt modelId="{D0E43F86-D794-4691-9E9B-13F6D0048C73}" type="pres">
      <dgm:prSet presAssocID="{257EC26D-CB38-4D11-BD3D-89FD61D98002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A73FDAB6-EF69-4E3F-A998-C6CFFF8C49EA}" type="pres">
      <dgm:prSet presAssocID="{839109DD-2A63-40A0-BC24-FF1F63C691E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B07028A-4287-0445-8C61-4D2ABCF0E887}" type="presOf" srcId="{FFAD670D-B412-4F8B-AC65-6D3E20AE2AA8}" destId="{99A5DC6D-8407-4DFA-BA07-B2F240FA4CAB}" srcOrd="0" destOrd="0" presId="urn:microsoft.com/office/officeart/2005/8/layout/process5"/>
    <dgm:cxn modelId="{52CEB9A2-10FE-C04F-A663-076F65C021CE}" type="presOf" srcId="{088C5AA5-0772-4BE0-9687-DDE4AAD2768E}" destId="{56756E32-304C-44FD-A15A-1C1268E33D6E}" srcOrd="0" destOrd="0" presId="urn:microsoft.com/office/officeart/2005/8/layout/process5"/>
    <dgm:cxn modelId="{E805F8BB-2068-4692-8B19-AB3E1EA5F59E}" srcId="{1C272224-72CD-4B5A-9F60-B49D15636838}" destId="{088C5AA5-0772-4BE0-9687-DDE4AAD2768E}" srcOrd="1" destOrd="0" parTransId="{38AE41A8-4126-4ED1-BBEC-693D32B6A2D0}" sibTransId="{FFAD670D-B412-4F8B-AC65-6D3E20AE2AA8}"/>
    <dgm:cxn modelId="{CC6D07B8-CFAE-44AC-A2D2-69D1B1BA3C56}" srcId="{1C272224-72CD-4B5A-9F60-B49D15636838}" destId="{4C7137A2-8C2C-4FBC-B4A1-6C3977327F54}" srcOrd="3" destOrd="0" parTransId="{70C06B42-90DE-49DF-8F84-C997CC669AA2}" sibTransId="{257EC26D-CB38-4D11-BD3D-89FD61D98002}"/>
    <dgm:cxn modelId="{E31CBC9B-F60C-C946-A5D2-8246E8F0B7AA}" type="presOf" srcId="{B3C1CFE6-21B2-4AE8-BB0B-154251BB0918}" destId="{922178D4-ED23-481A-A27A-734E654E7BBB}" srcOrd="0" destOrd="0" presId="urn:microsoft.com/office/officeart/2005/8/layout/process5"/>
    <dgm:cxn modelId="{843EB00A-3EC2-7244-866F-0894C8C24410}" type="presOf" srcId="{1C272224-72CD-4B5A-9F60-B49D15636838}" destId="{2EBBE81C-C54D-4EBE-A834-92328E558686}" srcOrd="0" destOrd="0" presId="urn:microsoft.com/office/officeart/2005/8/layout/process5"/>
    <dgm:cxn modelId="{BF9EF6EE-96E9-5A48-BDC2-C3CA5A71F264}" type="presOf" srcId="{A3B82DD9-F794-4444-B58B-2F255F6769CA}" destId="{83E59FF6-3DA4-44CF-91F5-853852570894}" srcOrd="1" destOrd="0" presId="urn:microsoft.com/office/officeart/2005/8/layout/process5"/>
    <dgm:cxn modelId="{9A4CC631-1422-0C43-9E89-682961C9C31A}" type="presOf" srcId="{FFAD670D-B412-4F8B-AC65-6D3E20AE2AA8}" destId="{BDACD8D2-7B6E-4D2C-A420-29DF3AC6A50C}" srcOrd="1" destOrd="0" presId="urn:microsoft.com/office/officeart/2005/8/layout/process5"/>
    <dgm:cxn modelId="{B086BA64-7CD5-4940-81C9-75F0C7F0CC0E}" srcId="{1C272224-72CD-4B5A-9F60-B49D15636838}" destId="{249D1235-48AC-4220-9BAD-D0DF19E14030}" srcOrd="2" destOrd="0" parTransId="{AE15220C-F9A5-4350-ACA8-08162823E70A}" sibTransId="{A3B82DD9-F794-4444-B58B-2F255F6769CA}"/>
    <dgm:cxn modelId="{17149AAB-E670-DF44-AD28-1B7E0749CB81}" type="presOf" srcId="{249D1235-48AC-4220-9BAD-D0DF19E14030}" destId="{3F3E2A08-B011-426D-91BD-6AC9454ADB32}" srcOrd="0" destOrd="0" presId="urn:microsoft.com/office/officeart/2005/8/layout/process5"/>
    <dgm:cxn modelId="{E54DC85D-9B31-0147-B4F6-17F9C84D0E4E}" type="presOf" srcId="{32FB1F53-5C9A-4583-8A06-D0EA220C28B7}" destId="{832CA9F3-1D9C-4F4C-9B24-E8BE2C90773E}" srcOrd="0" destOrd="0" presId="urn:microsoft.com/office/officeart/2005/8/layout/process5"/>
    <dgm:cxn modelId="{9A0538B5-B554-4302-8185-694FAB3D59DF}" srcId="{1C272224-72CD-4B5A-9F60-B49D15636838}" destId="{839109DD-2A63-40A0-BC24-FF1F63C691E4}" srcOrd="4" destOrd="0" parTransId="{EC6443E6-F474-4A1E-8A6C-79520F431592}" sibTransId="{4FB855C0-02EE-4894-9063-50EF02C23F36}"/>
    <dgm:cxn modelId="{C8374C30-9650-A540-BAFA-FCFABECFF3EA}" type="presOf" srcId="{257EC26D-CB38-4D11-BD3D-89FD61D98002}" destId="{BBC7B419-FA55-4822-88B1-D74B57AC8C30}" srcOrd="0" destOrd="0" presId="urn:microsoft.com/office/officeart/2005/8/layout/process5"/>
    <dgm:cxn modelId="{46759ED8-B1F5-BF45-9C75-3423D2BAC82D}" type="presOf" srcId="{A3B82DD9-F794-4444-B58B-2F255F6769CA}" destId="{11E6D604-D6D5-4000-96A3-73A70ECF8F36}" srcOrd="0" destOrd="0" presId="urn:microsoft.com/office/officeart/2005/8/layout/process5"/>
    <dgm:cxn modelId="{EC48847E-62EB-45CD-9C1D-B881A3579087}" srcId="{1C272224-72CD-4B5A-9F60-B49D15636838}" destId="{32FB1F53-5C9A-4583-8A06-D0EA220C28B7}" srcOrd="0" destOrd="0" parTransId="{1C15D2EF-36D4-491F-B4E1-8B88DEEF818B}" sibTransId="{B3C1CFE6-21B2-4AE8-BB0B-154251BB0918}"/>
    <dgm:cxn modelId="{EAB362AE-1673-3A4A-8383-207AE2BD2991}" type="presOf" srcId="{B3C1CFE6-21B2-4AE8-BB0B-154251BB0918}" destId="{3E1971CB-246A-4569-83A7-7430960A7FAB}" srcOrd="1" destOrd="0" presId="urn:microsoft.com/office/officeart/2005/8/layout/process5"/>
    <dgm:cxn modelId="{1C58959A-A160-814C-9687-4D0A3616C7D9}" type="presOf" srcId="{839109DD-2A63-40A0-BC24-FF1F63C691E4}" destId="{A73FDAB6-EF69-4E3F-A998-C6CFFF8C49EA}" srcOrd="0" destOrd="0" presId="urn:microsoft.com/office/officeart/2005/8/layout/process5"/>
    <dgm:cxn modelId="{3901C2E5-E250-CA45-A701-77CFA468C2F2}" type="presOf" srcId="{257EC26D-CB38-4D11-BD3D-89FD61D98002}" destId="{D0E43F86-D794-4691-9E9B-13F6D0048C73}" srcOrd="1" destOrd="0" presId="urn:microsoft.com/office/officeart/2005/8/layout/process5"/>
    <dgm:cxn modelId="{D969FC0A-13C5-E047-BFFB-B0BA9927C200}" type="presOf" srcId="{4C7137A2-8C2C-4FBC-B4A1-6C3977327F54}" destId="{6F2BEDA7-6DC8-49A5-B5B0-F3D049C8F394}" srcOrd="0" destOrd="0" presId="urn:microsoft.com/office/officeart/2005/8/layout/process5"/>
    <dgm:cxn modelId="{626B0354-319A-C749-B9FF-2D60FBB0288F}" type="presParOf" srcId="{2EBBE81C-C54D-4EBE-A834-92328E558686}" destId="{832CA9F3-1D9C-4F4C-9B24-E8BE2C90773E}" srcOrd="0" destOrd="0" presId="urn:microsoft.com/office/officeart/2005/8/layout/process5"/>
    <dgm:cxn modelId="{408D80CB-39CB-724F-BDE7-FB1E27902B36}" type="presParOf" srcId="{2EBBE81C-C54D-4EBE-A834-92328E558686}" destId="{922178D4-ED23-481A-A27A-734E654E7BBB}" srcOrd="1" destOrd="0" presId="urn:microsoft.com/office/officeart/2005/8/layout/process5"/>
    <dgm:cxn modelId="{3E9A5E8C-B877-DD4A-91F3-0F5413F4C03F}" type="presParOf" srcId="{922178D4-ED23-481A-A27A-734E654E7BBB}" destId="{3E1971CB-246A-4569-83A7-7430960A7FAB}" srcOrd="0" destOrd="0" presId="urn:microsoft.com/office/officeart/2005/8/layout/process5"/>
    <dgm:cxn modelId="{ECE7179F-0AD3-0B48-A5FB-7EEA2207490C}" type="presParOf" srcId="{2EBBE81C-C54D-4EBE-A834-92328E558686}" destId="{56756E32-304C-44FD-A15A-1C1268E33D6E}" srcOrd="2" destOrd="0" presId="urn:microsoft.com/office/officeart/2005/8/layout/process5"/>
    <dgm:cxn modelId="{860C2E41-1993-3C46-A74D-56AD1CDC6509}" type="presParOf" srcId="{2EBBE81C-C54D-4EBE-A834-92328E558686}" destId="{99A5DC6D-8407-4DFA-BA07-B2F240FA4CAB}" srcOrd="3" destOrd="0" presId="urn:microsoft.com/office/officeart/2005/8/layout/process5"/>
    <dgm:cxn modelId="{7AA01EBA-3E20-5641-B705-3453245210F5}" type="presParOf" srcId="{99A5DC6D-8407-4DFA-BA07-B2F240FA4CAB}" destId="{BDACD8D2-7B6E-4D2C-A420-29DF3AC6A50C}" srcOrd="0" destOrd="0" presId="urn:microsoft.com/office/officeart/2005/8/layout/process5"/>
    <dgm:cxn modelId="{7DCD59E7-5A7A-0246-9E22-4E7ADF0AA390}" type="presParOf" srcId="{2EBBE81C-C54D-4EBE-A834-92328E558686}" destId="{3F3E2A08-B011-426D-91BD-6AC9454ADB32}" srcOrd="4" destOrd="0" presId="urn:microsoft.com/office/officeart/2005/8/layout/process5"/>
    <dgm:cxn modelId="{5253C7C7-DDF0-B94B-90BE-C4364382EBDE}" type="presParOf" srcId="{2EBBE81C-C54D-4EBE-A834-92328E558686}" destId="{11E6D604-D6D5-4000-96A3-73A70ECF8F36}" srcOrd="5" destOrd="0" presId="urn:microsoft.com/office/officeart/2005/8/layout/process5"/>
    <dgm:cxn modelId="{B2BD2D11-24E8-7740-8F2B-C20316304169}" type="presParOf" srcId="{11E6D604-D6D5-4000-96A3-73A70ECF8F36}" destId="{83E59FF6-3DA4-44CF-91F5-853852570894}" srcOrd="0" destOrd="0" presId="urn:microsoft.com/office/officeart/2005/8/layout/process5"/>
    <dgm:cxn modelId="{45121102-8D00-DC40-A706-D99A83C5A228}" type="presParOf" srcId="{2EBBE81C-C54D-4EBE-A834-92328E558686}" destId="{6F2BEDA7-6DC8-49A5-B5B0-F3D049C8F394}" srcOrd="6" destOrd="0" presId="urn:microsoft.com/office/officeart/2005/8/layout/process5"/>
    <dgm:cxn modelId="{7CEFE926-17B6-2B42-B85D-1639D4ADAEB5}" type="presParOf" srcId="{2EBBE81C-C54D-4EBE-A834-92328E558686}" destId="{BBC7B419-FA55-4822-88B1-D74B57AC8C30}" srcOrd="7" destOrd="0" presId="urn:microsoft.com/office/officeart/2005/8/layout/process5"/>
    <dgm:cxn modelId="{C2570D03-8F3A-A043-A18F-4C3DD4E8DE9E}" type="presParOf" srcId="{BBC7B419-FA55-4822-88B1-D74B57AC8C30}" destId="{D0E43F86-D794-4691-9E9B-13F6D0048C73}" srcOrd="0" destOrd="0" presId="urn:microsoft.com/office/officeart/2005/8/layout/process5"/>
    <dgm:cxn modelId="{365B2F93-CD51-DB44-AC9D-5F86F2CA8716}" type="presParOf" srcId="{2EBBE81C-C54D-4EBE-A834-92328E558686}" destId="{A73FDAB6-EF69-4E3F-A998-C6CFFF8C49EA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CA9F3-1D9C-4F4C-9B24-E8BE2C90773E}">
      <dsp:nvSpPr>
        <dsp:cNvPr id="0" name=""/>
        <dsp:cNvSpPr/>
      </dsp:nvSpPr>
      <dsp:spPr>
        <a:xfrm>
          <a:off x="7171" y="317161"/>
          <a:ext cx="2143547" cy="1286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mbria" panose="02040503050406030204" pitchFamily="18" charset="0"/>
            </a:rPr>
            <a:t>Determine the cost of providing the service </a:t>
          </a:r>
          <a:endParaRPr lang="en-GB" sz="1800" kern="1200" dirty="0">
            <a:latin typeface="Cambria" panose="02040503050406030204" pitchFamily="18" charset="0"/>
          </a:endParaRPr>
        </a:p>
      </dsp:txBody>
      <dsp:txXfrm>
        <a:off x="44840" y="354830"/>
        <a:ext cx="2068209" cy="1210790"/>
      </dsp:txXfrm>
    </dsp:sp>
    <dsp:sp modelId="{922178D4-ED23-481A-A27A-734E654E7BBB}">
      <dsp:nvSpPr>
        <dsp:cNvPr id="0" name=""/>
        <dsp:cNvSpPr/>
      </dsp:nvSpPr>
      <dsp:spPr>
        <a:xfrm>
          <a:off x="2339351" y="694426"/>
          <a:ext cx="454432" cy="531599"/>
        </a:xfrm>
        <a:prstGeom prst="righ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2339351" y="800746"/>
        <a:ext cx="318102" cy="318959"/>
      </dsp:txXfrm>
    </dsp:sp>
    <dsp:sp modelId="{56756E32-304C-44FD-A15A-1C1268E33D6E}">
      <dsp:nvSpPr>
        <dsp:cNvPr id="0" name=""/>
        <dsp:cNvSpPr/>
      </dsp:nvSpPr>
      <dsp:spPr>
        <a:xfrm>
          <a:off x="3008138" y="317161"/>
          <a:ext cx="2143547" cy="1286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1800" kern="1200" dirty="0" smtClean="0">
              <a:solidFill>
                <a:schemeClr val="bg1"/>
              </a:solidFill>
              <a:latin typeface="Cambria" panose="02040503050406030204" pitchFamily="18" charset="0"/>
            </a:rPr>
            <a:t>Determine appropriate allocation key(s</a:t>
          </a:r>
          <a:r>
            <a:rPr lang="en-GB" altLang="en-US" sz="1800" kern="1200" dirty="0" smtClean="0"/>
            <a:t>)</a:t>
          </a:r>
          <a:endParaRPr lang="en-GB" sz="1800" kern="1200" dirty="0"/>
        </a:p>
      </dsp:txBody>
      <dsp:txXfrm>
        <a:off x="3045807" y="354830"/>
        <a:ext cx="2068209" cy="1210790"/>
      </dsp:txXfrm>
    </dsp:sp>
    <dsp:sp modelId="{99A5DC6D-8407-4DFA-BA07-B2F240FA4CAB}">
      <dsp:nvSpPr>
        <dsp:cNvPr id="0" name=""/>
        <dsp:cNvSpPr/>
      </dsp:nvSpPr>
      <dsp:spPr>
        <a:xfrm>
          <a:off x="5340317" y="694426"/>
          <a:ext cx="454432" cy="531599"/>
        </a:xfrm>
        <a:prstGeom prst="righ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5340317" y="800746"/>
        <a:ext cx="318102" cy="318959"/>
      </dsp:txXfrm>
    </dsp:sp>
    <dsp:sp modelId="{3F3E2A08-B011-426D-91BD-6AC9454ADB32}">
      <dsp:nvSpPr>
        <dsp:cNvPr id="0" name=""/>
        <dsp:cNvSpPr/>
      </dsp:nvSpPr>
      <dsp:spPr>
        <a:xfrm>
          <a:off x="6009104" y="317161"/>
          <a:ext cx="2143547" cy="1286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mbria" panose="02040503050406030204" pitchFamily="18" charset="0"/>
            </a:rPr>
            <a:t>Apply the fixed mark-up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ambria" panose="02040503050406030204" pitchFamily="18" charset="0"/>
            </a:rPr>
            <a:t>(5%)</a:t>
          </a:r>
          <a:endParaRPr lang="en-GB" sz="1800" b="1" kern="1200" dirty="0">
            <a:latin typeface="Cambria" panose="02040503050406030204" pitchFamily="18" charset="0"/>
          </a:endParaRPr>
        </a:p>
      </dsp:txBody>
      <dsp:txXfrm>
        <a:off x="6046773" y="354830"/>
        <a:ext cx="2068209" cy="1210790"/>
      </dsp:txXfrm>
    </dsp:sp>
    <dsp:sp modelId="{11E6D604-D6D5-4000-96A3-73A70ECF8F36}">
      <dsp:nvSpPr>
        <dsp:cNvPr id="0" name=""/>
        <dsp:cNvSpPr/>
      </dsp:nvSpPr>
      <dsp:spPr>
        <a:xfrm rot="5400000">
          <a:off x="6853662" y="1753338"/>
          <a:ext cx="454432" cy="531599"/>
        </a:xfrm>
        <a:prstGeom prst="righ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-5400000">
        <a:off x="6921399" y="1791921"/>
        <a:ext cx="318959" cy="318102"/>
      </dsp:txXfrm>
    </dsp:sp>
    <dsp:sp modelId="{6F2BEDA7-6DC8-49A5-B5B0-F3D049C8F394}">
      <dsp:nvSpPr>
        <dsp:cNvPr id="0" name=""/>
        <dsp:cNvSpPr/>
      </dsp:nvSpPr>
      <dsp:spPr>
        <a:xfrm>
          <a:off x="6009104" y="2460709"/>
          <a:ext cx="2143547" cy="1286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1800" kern="1200" dirty="0" smtClean="0">
              <a:latin typeface="Cambria" panose="02040503050406030204" pitchFamily="18" charset="0"/>
            </a:rPr>
            <a:t>Satisfy the benefits test through documentation and reporting</a:t>
          </a:r>
          <a:endParaRPr lang="en-GB" sz="1800" kern="1200" dirty="0">
            <a:latin typeface="Cambria" panose="02040503050406030204" pitchFamily="18" charset="0"/>
          </a:endParaRPr>
        </a:p>
      </dsp:txBody>
      <dsp:txXfrm>
        <a:off x="6046773" y="2498378"/>
        <a:ext cx="2068209" cy="1210790"/>
      </dsp:txXfrm>
    </dsp:sp>
    <dsp:sp modelId="{BBC7B419-FA55-4822-88B1-D74B57AC8C30}">
      <dsp:nvSpPr>
        <dsp:cNvPr id="0" name=""/>
        <dsp:cNvSpPr/>
      </dsp:nvSpPr>
      <dsp:spPr>
        <a:xfrm rot="10800000">
          <a:off x="5366040" y="2837973"/>
          <a:ext cx="454432" cy="531599"/>
        </a:xfrm>
        <a:prstGeom prst="righ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5502370" y="2944293"/>
        <a:ext cx="318102" cy="318959"/>
      </dsp:txXfrm>
    </dsp:sp>
    <dsp:sp modelId="{A73FDAB6-EF69-4E3F-A998-C6CFFF8C49EA}">
      <dsp:nvSpPr>
        <dsp:cNvPr id="0" name=""/>
        <dsp:cNvSpPr/>
      </dsp:nvSpPr>
      <dsp:spPr>
        <a:xfrm>
          <a:off x="3008138" y="2460709"/>
          <a:ext cx="2143547" cy="1286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altLang="en-US" sz="1800" kern="1200" dirty="0" smtClean="0">
              <a:latin typeface="Cambria" panose="02040503050406030204" pitchFamily="18" charset="0"/>
            </a:rPr>
            <a:t>A threshold may apply</a:t>
          </a:r>
        </a:p>
      </dsp:txBody>
      <dsp:txXfrm>
        <a:off x="3045807" y="2498378"/>
        <a:ext cx="2068209" cy="1210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mbria" panose="02040503050406030204" pitchFamily="18" charset="0"/>
              </a:rPr>
              <a:t>TRANSFER PRICING AND INTRAGROUP SERVICES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pPr algn="r"/>
            <a:r>
              <a:rPr lang="en-US" dirty="0" smtClean="0">
                <a:latin typeface="Cambria" panose="02040503050406030204" pitchFamily="18" charset="0"/>
              </a:rPr>
              <a:t>Doc. Dr. Svetislav V. </a:t>
            </a:r>
            <a:r>
              <a:rPr lang="en-US" dirty="0" err="1" smtClean="0">
                <a:latin typeface="Cambria" panose="02040503050406030204" pitchFamily="18" charset="0"/>
              </a:rPr>
              <a:t>Kosti</a:t>
            </a:r>
            <a:r>
              <a:rPr lang="sr-Latn-CS" dirty="0">
                <a:latin typeface="Cambria" panose="02040503050406030204" pitchFamily="18" charset="0"/>
              </a:rPr>
              <a:t>ć</a:t>
            </a:r>
            <a:endParaRPr lang="en-US" dirty="0" smtClean="0">
              <a:latin typeface="Cambria" panose="02040503050406030204" pitchFamily="18" charset="0"/>
            </a:endParaRPr>
          </a:p>
          <a:p>
            <a:pPr algn="r"/>
            <a:r>
              <a:rPr lang="sr-Latn-CS" dirty="0" err="1" smtClean="0">
                <a:latin typeface="Cambria" panose="02040503050406030204" pitchFamily="18" charset="0"/>
              </a:rPr>
              <a:t>University</a:t>
            </a:r>
            <a:r>
              <a:rPr lang="sr-Latn-CS" dirty="0" smtClean="0">
                <a:latin typeface="Cambria" panose="02040503050406030204" pitchFamily="18" charset="0"/>
              </a:rPr>
              <a:t> </a:t>
            </a:r>
            <a:r>
              <a:rPr lang="sr-Latn-CS" dirty="0" err="1" smtClean="0">
                <a:latin typeface="Cambria" panose="02040503050406030204" pitchFamily="18" charset="0"/>
              </a:rPr>
              <a:t>of</a:t>
            </a:r>
            <a:r>
              <a:rPr lang="sr-Latn-CS" dirty="0" smtClean="0">
                <a:latin typeface="Cambria" panose="02040503050406030204" pitchFamily="18" charset="0"/>
              </a:rPr>
              <a:t> Belgrade </a:t>
            </a:r>
            <a:r>
              <a:rPr lang="sr-Latn-CS" dirty="0" err="1" smtClean="0">
                <a:latin typeface="Cambria" panose="02040503050406030204" pitchFamily="18" charset="0"/>
              </a:rPr>
              <a:t>Faculty</a:t>
            </a:r>
            <a:r>
              <a:rPr lang="sr-Latn-CS" dirty="0" smtClean="0">
                <a:latin typeface="Cambria" panose="02040503050406030204" pitchFamily="18" charset="0"/>
              </a:rPr>
              <a:t> </a:t>
            </a:r>
            <a:r>
              <a:rPr lang="sr-Latn-CS" dirty="0" err="1" smtClean="0">
                <a:latin typeface="Cambria" panose="02040503050406030204" pitchFamily="18" charset="0"/>
              </a:rPr>
              <a:t>of</a:t>
            </a:r>
            <a:r>
              <a:rPr lang="sr-Latn-CS" dirty="0" smtClean="0">
                <a:latin typeface="Cambria" panose="02040503050406030204" pitchFamily="18" charset="0"/>
              </a:rPr>
              <a:t> </a:t>
            </a:r>
            <a:r>
              <a:rPr lang="sr-Latn-CS" dirty="0" err="1" smtClean="0">
                <a:latin typeface="Cambria" panose="02040503050406030204" pitchFamily="18" charset="0"/>
              </a:rPr>
              <a:t>Law</a:t>
            </a:r>
            <a:endParaRPr lang="en-US" dirty="0" smtClean="0">
              <a:latin typeface="Cambria" panose="02040503050406030204" pitchFamily="18" charset="0"/>
            </a:endParaRPr>
          </a:p>
          <a:p>
            <a:pPr algn="r"/>
            <a:r>
              <a:rPr lang="sr-Latn-CS" dirty="0" smtClean="0">
                <a:latin typeface="Cambria" panose="02040503050406030204" pitchFamily="18" charset="0"/>
              </a:rPr>
              <a:t>Belgrade</a:t>
            </a:r>
            <a:r>
              <a:rPr lang="sr-Cyrl-CS" dirty="0" smtClean="0">
                <a:latin typeface="Cambria" panose="02040503050406030204" pitchFamily="18" charset="0"/>
              </a:rPr>
              <a:t>, </a:t>
            </a:r>
            <a:r>
              <a:rPr lang="sr-Latn-CS" dirty="0" smtClean="0">
                <a:latin typeface="Cambria" panose="02040503050406030204" pitchFamily="18" charset="0"/>
              </a:rPr>
              <a:t>21</a:t>
            </a:r>
            <a:r>
              <a:rPr lang="sr-Latn-CS" dirty="0">
                <a:latin typeface="Cambria" panose="02040503050406030204" pitchFamily="18" charset="0"/>
              </a:rPr>
              <a:t> </a:t>
            </a:r>
            <a:r>
              <a:rPr lang="sr-Latn-CS" dirty="0" smtClean="0">
                <a:latin typeface="Cambria" panose="02040503050406030204" pitchFamily="18" charset="0"/>
              </a:rPr>
              <a:t>June</a:t>
            </a:r>
            <a:r>
              <a:rPr lang="sr-Cyrl-CS" dirty="0" smtClean="0">
                <a:latin typeface="Cambria" panose="02040503050406030204" pitchFamily="18" charset="0"/>
              </a:rPr>
              <a:t> 2018</a:t>
            </a:r>
            <a:r>
              <a:rPr lang="en-US" dirty="0" smtClean="0">
                <a:latin typeface="Cambria" panose="02040503050406030204" pitchFamily="18" charset="0"/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1371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95534"/>
            <a:ext cx="2819400" cy="1352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007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sr-Latn-CS" sz="4000" b="1" dirty="0" smtClean="0">
                <a:latin typeface="Cambria" panose="02040503050406030204" pitchFamily="18" charset="0"/>
              </a:rPr>
              <a:t>THREE KEY ISSUES</a:t>
            </a:r>
            <a:r>
              <a:rPr lang="sr-Cyrl-CS" sz="4000" b="1" dirty="0" smtClean="0">
                <a:latin typeface="Cambria" panose="02040503050406030204" pitchFamily="18" charset="0"/>
              </a:rPr>
              <a:t> 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Cambria" panose="02040503050406030204" pitchFamily="18" charset="0"/>
              </a:rPr>
              <a:t>Was the service actually provided?</a:t>
            </a:r>
          </a:p>
          <a:p>
            <a:pPr lvl="0"/>
            <a:r>
              <a:rPr lang="en-US" dirty="0">
                <a:latin typeface="Cambria" panose="02040503050406030204" pitchFamily="18" charset="0"/>
              </a:rPr>
              <a:t>Did the recipient actually require the service?</a:t>
            </a:r>
          </a:p>
          <a:p>
            <a:pPr lvl="0"/>
            <a:r>
              <a:rPr lang="en-US" dirty="0">
                <a:latin typeface="Cambria" panose="02040503050406030204" pitchFamily="18" charset="0"/>
              </a:rPr>
              <a:t>What is the “arm’s” length price of the service</a:t>
            </a:r>
            <a:r>
              <a:rPr lang="en-US" dirty="0" smtClean="0">
                <a:latin typeface="Cambria" panose="02040503050406030204" pitchFamily="18" charset="0"/>
              </a:rPr>
              <a:t>?</a:t>
            </a:r>
            <a:endParaRPr lang="en-US" dirty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19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THE 0 SUM GAME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Cambria" panose="02040503050406030204" pitchFamily="18" charset="0"/>
              </a:rPr>
              <a:t>Issues </a:t>
            </a:r>
            <a:r>
              <a:rPr lang="en-US" dirty="0">
                <a:latin typeface="Cambria" panose="02040503050406030204" pitchFamily="18" charset="0"/>
              </a:rPr>
              <a:t>A</a:t>
            </a:r>
            <a:r>
              <a:rPr lang="en-US" dirty="0" smtClean="0">
                <a:latin typeface="Cambria" panose="02040503050406030204" pitchFamily="18" charset="0"/>
              </a:rPr>
              <a:t> and B provide us with a potentially easy answer with respect to the price of the services (at least from the perspective of the recipient) – if we fail either of them the price is always the same: </a:t>
            </a:r>
            <a:r>
              <a:rPr lang="en-US" dirty="0" smtClean="0">
                <a:solidFill>
                  <a:srgbClr val="FF0000"/>
                </a:solidFill>
                <a:latin typeface="Cambria" panose="02040503050406030204" pitchFamily="18" charset="0"/>
              </a:rPr>
              <a:t>0.  </a:t>
            </a:r>
            <a:endParaRPr lang="ru-RU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086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846" y="8842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Cambria" panose="02040503050406030204" pitchFamily="18" charset="0"/>
              </a:rPr>
              <a:t>WAS THE SERVICE ACTUALLY PROVIDED?</a:t>
            </a:r>
            <a:endParaRPr lang="en-US" sz="36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en-US" dirty="0" smtClean="0">
                <a:latin typeface="Cambria" panose="02040503050406030204" pitchFamily="18" charset="0"/>
              </a:rPr>
              <a:t>Documenting the expense (Art. 7a(1)(1) of the CITL).</a:t>
            </a:r>
          </a:p>
          <a:p>
            <a:r>
              <a:rPr lang="en-US" dirty="0" smtClean="0">
                <a:latin typeface="Cambria" panose="02040503050406030204" pitchFamily="18" charset="0"/>
              </a:rPr>
              <a:t>A reasonable approach to documentation requirements. </a:t>
            </a:r>
          </a:p>
          <a:p>
            <a:pPr marL="0" indent="0" algn="ctr">
              <a:buNone/>
            </a:pP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Cambria" panose="02040503050406030204" pitchFamily="18" charset="0"/>
              </a:rPr>
              <a:t>If the expense has not been documented does that immediately imply that the service has not been provided? </a:t>
            </a:r>
            <a:endParaRPr lang="ru-RU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</a:rPr>
              <a:t>(potential VAT </a:t>
            </a:r>
            <a:r>
              <a:rPr lang="en-US" dirty="0" smtClean="0">
                <a:solidFill>
                  <a:srgbClr val="FF0000"/>
                </a:solidFill>
                <a:latin typeface="Cambria" panose="02040503050406030204" pitchFamily="18" charset="0"/>
              </a:rPr>
              <a:t>issues, but also those relating to criminal tax evasion charges) </a:t>
            </a:r>
            <a:endParaRPr lang="en-US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185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5757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WAS THE SERVICE REQUIRED?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GB" b="1" dirty="0">
                <a:solidFill>
                  <a:srgbClr val="000000"/>
                </a:solidFill>
                <a:latin typeface="Cambria" panose="02040503050406030204" pitchFamily="18" charset="0"/>
                <a:cs typeface="Arial" pitchFamily="34" charset="0"/>
              </a:rPr>
              <a:t>Benefit test: 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  <a:cs typeface="Arial" pitchFamily="34" charset="0"/>
              </a:rPr>
              <a:t>Does the service provide the recipient with economic or commercial value to enhance or maintain its business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  <a:cs typeface="Arial" pitchFamily="34" charset="0"/>
              </a:rPr>
              <a:t>position? </a:t>
            </a:r>
            <a:endParaRPr lang="en-GB" dirty="0">
              <a:solidFill>
                <a:srgbClr val="000000"/>
              </a:solidFill>
              <a:latin typeface="Cambria" panose="02040503050406030204" pitchFamily="18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GB" b="1" dirty="0" smtClean="0">
                <a:solidFill>
                  <a:srgbClr val="000000"/>
                </a:solidFill>
                <a:latin typeface="Cambria" panose="02040503050406030204" pitchFamily="18" charset="0"/>
                <a:cs typeface="Arial" pitchFamily="34" charset="0"/>
              </a:rPr>
              <a:t>Art. 7a(1)(8) CITL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  <a:cs typeface="Arial" pitchFamily="34" charset="0"/>
              </a:rPr>
              <a:t>– expenses not incurred with respect to the performance of the taxpayer’s business activity.</a:t>
            </a:r>
            <a:endParaRPr lang="en-GB" dirty="0">
              <a:solidFill>
                <a:srgbClr val="000000"/>
              </a:solidFill>
              <a:latin typeface="Cambria" panose="02040503050406030204" pitchFamily="18" charset="0"/>
              <a:cs typeface="Arial" pitchFamily="34" charset="0"/>
            </a:endParaRPr>
          </a:p>
          <a:p>
            <a:pPr marL="0" indent="0" algn="just">
              <a:buNone/>
            </a:pPr>
            <a:endParaRPr lang="en-US" dirty="0" smtClean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Cambria" panose="02040503050406030204" pitchFamily="18" charset="0"/>
              </a:rPr>
              <a:t>W</a:t>
            </a:r>
            <a:r>
              <a:rPr lang="en-US" dirty="0" smtClean="0">
                <a:latin typeface="Cambria" panose="02040503050406030204" pitchFamily="18" charset="0"/>
              </a:rPr>
              <a:t>hether </a:t>
            </a:r>
            <a:r>
              <a:rPr lang="en-US" dirty="0">
                <a:latin typeface="Cambria" panose="02040503050406030204" pitchFamily="18" charset="0"/>
              </a:rPr>
              <a:t>an independent enterprise in comparable circumstances would have been willing to pay for the activity if performed for it by an independent enterprise or would have performed the activity in-house for </a:t>
            </a:r>
            <a:r>
              <a:rPr lang="en-US" dirty="0" smtClean="0">
                <a:latin typeface="Cambria" panose="02040503050406030204" pitchFamily="18" charset="0"/>
              </a:rPr>
              <a:t>itself? </a:t>
            </a:r>
          </a:p>
          <a:p>
            <a:pPr marL="0" indent="0" algn="just">
              <a:buNone/>
            </a:pPr>
            <a:endParaRPr lang="en-US" dirty="0" smtClean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Cambria" panose="02040503050406030204" pitchFamily="18" charset="0"/>
              </a:rPr>
              <a:t>If </a:t>
            </a:r>
            <a:r>
              <a:rPr lang="en-US" dirty="0">
                <a:latin typeface="Cambria" panose="02040503050406030204" pitchFamily="18" charset="0"/>
              </a:rPr>
              <a:t>the activity is not one for which the independent enterprise would have been willing to pay or perform for itself, the activity ordinarily should not be considered as an intra-group service under the arm’s length </a:t>
            </a:r>
            <a:r>
              <a:rPr lang="en-US" dirty="0" smtClean="0">
                <a:latin typeface="Cambria" panose="02040503050406030204" pitchFamily="18" charset="0"/>
              </a:rPr>
              <a:t>principle.</a:t>
            </a:r>
            <a:endParaRPr lang="ru-RU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290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963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>
                <a:latin typeface="Cambria" panose="02040503050406030204" pitchFamily="18" charset="0"/>
              </a:rPr>
              <a:t>SERVICES THAT DO NOT PROVIDE A BENEFIT 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pPr marL="646112" lvl="3" indent="-285750">
              <a:buFont typeface="Arial" panose="020B0604020202020204" pitchFamily="34" charset="0"/>
              <a:buChar char="•"/>
              <a:defRPr/>
            </a:pPr>
            <a:endParaRPr lang="en-GB" sz="1400" dirty="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360362" lvl="3" indent="0">
              <a:buNone/>
              <a:defRPr/>
            </a:pPr>
            <a:endParaRPr lang="en-GB" dirty="0" smtClean="0">
              <a:solidFill>
                <a:srgbClr val="000000"/>
              </a:solidFill>
              <a:latin typeface="Cambria" panose="02040503050406030204" pitchFamily="18" charset="0"/>
              <a:ea typeface="ＭＳ Ｐゴシック" charset="0"/>
              <a:cs typeface="ＭＳ Ｐゴシック" charset="0"/>
            </a:endParaRP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 charset="0"/>
                <a:cs typeface="ＭＳ Ｐゴシック" charset="0"/>
              </a:rPr>
              <a:t>Shareholder </a:t>
            </a:r>
            <a:r>
              <a:rPr lang="en-GB" sz="2800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 charset="0"/>
                <a:cs typeface="ＭＳ Ｐゴシック" charset="0"/>
              </a:rPr>
              <a:t>activities</a:t>
            </a:r>
            <a:endParaRPr lang="en-GB" sz="2800" dirty="0" smtClean="0">
              <a:solidFill>
                <a:srgbClr val="000000"/>
              </a:solidFill>
              <a:latin typeface="Cambria" panose="02040503050406030204" pitchFamily="18" charset="0"/>
              <a:ea typeface="ＭＳ Ｐゴシック" charset="0"/>
              <a:cs typeface="ＭＳ Ｐゴシック" charset="0"/>
            </a:endParaRPr>
          </a:p>
          <a:p>
            <a:pPr marL="360362" lvl="3" indent="0">
              <a:buNone/>
              <a:defRPr/>
            </a:pPr>
            <a:endParaRPr lang="en-GB" sz="2800" dirty="0">
              <a:solidFill>
                <a:srgbClr val="000000"/>
              </a:solidFill>
              <a:latin typeface="Cambria" panose="02040503050406030204" pitchFamily="18" charset="0"/>
              <a:ea typeface="ＭＳ Ｐゴシック" charset="0"/>
              <a:cs typeface="ＭＳ Ｐゴシック" charset="0"/>
            </a:endParaRP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charset="0"/>
                <a:cs typeface="ＭＳ Ｐゴシック" charset="0"/>
              </a:rPr>
              <a:t>Incidental benefits: Passive association with a MNE group </a:t>
            </a:r>
          </a:p>
          <a:p>
            <a:endParaRPr lang="ru-RU" sz="20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937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>
                <a:latin typeface="Cambria" panose="02040503050406030204" pitchFamily="18" charset="0"/>
              </a:rPr>
              <a:t>SERVICES THAT DO PROVIDE A BENEFIT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Management</a:t>
            </a: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Centralized 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services </a:t>
            </a:r>
            <a:endParaRPr lang="en-GB" dirty="0" smtClean="0">
              <a:solidFill>
                <a:srgbClr val="000000"/>
              </a:solidFill>
              <a:latin typeface="Cambria" panose="02040503050406030204" pitchFamily="18" charset="0"/>
              <a:ea typeface="ＭＳ Ｐゴシック"/>
              <a:cs typeface="ＭＳ Ｐゴシック" charset="0"/>
            </a:endParaRP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Contract 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or toll </a:t>
            </a: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manufacturing</a:t>
            </a: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Marketing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, sales, distribution or agency related activities </a:t>
            </a:r>
            <a:endParaRPr lang="en-US" dirty="0" smtClean="0">
              <a:solidFill>
                <a:srgbClr val="000000"/>
              </a:solidFill>
              <a:latin typeface="Cambria" panose="02040503050406030204" pitchFamily="18" charset="0"/>
              <a:ea typeface="ＭＳ Ｐゴシック"/>
              <a:cs typeface="ＭＳ Ｐゴシック" charset="0"/>
            </a:endParaRP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Technical 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and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Training</a:t>
            </a: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Research</a:t>
            </a: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Data 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management </a:t>
            </a:r>
            <a:endParaRPr lang="en-US" dirty="0" smtClean="0">
              <a:solidFill>
                <a:srgbClr val="000000"/>
              </a:solidFill>
              <a:latin typeface="Cambria" panose="02040503050406030204" pitchFamily="18" charset="0"/>
              <a:ea typeface="ＭＳ Ｐゴシック"/>
              <a:cs typeface="ＭＳ Ｐゴシック" charset="0"/>
            </a:endParaRP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Active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association with a MNE </a:t>
            </a: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Group</a:t>
            </a:r>
          </a:p>
          <a:p>
            <a:pPr marL="646112" lvl="3" indent="-28575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On 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  <a:ea typeface="ＭＳ Ｐゴシック"/>
                <a:cs typeface="ＭＳ Ｐゴシック" charset="0"/>
              </a:rPr>
              <a:t>call services</a:t>
            </a:r>
            <a:endParaRPr lang="ru-RU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Beware of duplicate services (but also resist the tendency to have double vision)!</a:t>
            </a:r>
            <a:endParaRPr lang="ru-RU" sz="2000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922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>
                <a:latin typeface="Cambria" panose="02040503050406030204" pitchFamily="18" charset="0"/>
              </a:rPr>
              <a:t>SINCE WE NOW KNOW IT’S NOT 0 – HOW MUCH?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7848600" cy="45259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latin typeface="Cambria" panose="02040503050406030204" pitchFamily="18" charset="0"/>
              </a:rPr>
              <a:t>Direct and indirect charging. </a:t>
            </a:r>
            <a:endParaRPr lang="ru-RU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234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DIRECT CHARGING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mbria" panose="02040503050406030204" pitchFamily="18" charset="0"/>
              </a:rPr>
              <a:t>Internal </a:t>
            </a:r>
            <a:r>
              <a:rPr lang="en-US" dirty="0" err="1" smtClean="0">
                <a:latin typeface="Cambria" panose="02040503050406030204" pitchFamily="18" charset="0"/>
              </a:rPr>
              <a:t>comparables</a:t>
            </a:r>
            <a:r>
              <a:rPr lang="en-US" dirty="0" smtClean="0">
                <a:latin typeface="Cambria" panose="02040503050406030204" pitchFamily="18" charset="0"/>
              </a:rPr>
              <a:t> at the level of the service provider.</a:t>
            </a:r>
          </a:p>
          <a:p>
            <a:r>
              <a:rPr lang="en-US" dirty="0" smtClean="0">
                <a:solidFill>
                  <a:srgbClr val="FF0000"/>
                </a:solidFill>
                <a:latin typeface="Cambria" panose="02040503050406030204" pitchFamily="18" charset="0"/>
              </a:rPr>
              <a:t>Documentation standards!</a:t>
            </a:r>
            <a:endParaRPr lang="ru-RU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49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INDIRECT CHARGING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mbria" panose="02040503050406030204" pitchFamily="18" charset="0"/>
              </a:rPr>
              <a:t>Cost allocation and reliance on assumptions (keys).</a:t>
            </a:r>
          </a:p>
          <a:p>
            <a:r>
              <a:rPr lang="en-US" dirty="0" smtClean="0">
                <a:solidFill>
                  <a:srgbClr val="FF0000"/>
                </a:solidFill>
                <a:latin typeface="Cambria" panose="02040503050406030204" pitchFamily="18" charset="0"/>
              </a:rPr>
              <a:t>Documentation standards!</a:t>
            </a:r>
            <a:endParaRPr lang="sr-Cyrl-CS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060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>
                <a:latin typeface="Cambria" panose="02040503050406030204" pitchFamily="18" charset="0"/>
              </a:rPr>
              <a:t>SHOULD ONE EARN FOR ONE’S WORK?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mbria" panose="02040503050406030204" pitchFamily="18" charset="0"/>
              </a:rPr>
              <a:t>Yes, but one may be allowed to be generous. </a:t>
            </a:r>
            <a:endParaRPr lang="sr-Latn-CS" dirty="0" smtClean="0">
              <a:latin typeface="Cambria" panose="02040503050406030204" pitchFamily="18" charset="0"/>
            </a:endParaRPr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20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TP METHODOLOGY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endParaRPr lang="sr-Cyrl-CS" dirty="0" smtClean="0">
              <a:latin typeface="Cambria" panose="02040503050406030204" pitchFamily="18" charset="0"/>
            </a:endParaRPr>
          </a:p>
          <a:p>
            <a:r>
              <a:rPr lang="en-US" dirty="0" smtClean="0">
                <a:latin typeface="Cambria" panose="02040503050406030204" pitchFamily="18" charset="0"/>
              </a:rPr>
              <a:t>CUP * </a:t>
            </a:r>
            <a:r>
              <a:rPr lang="en-US" dirty="0" smtClean="0">
                <a:solidFill>
                  <a:srgbClr val="FF0000"/>
                </a:solidFill>
                <a:latin typeface="Cambria" panose="02040503050406030204" pitchFamily="18" charset="0"/>
              </a:rPr>
              <a:t>(perspective!)</a:t>
            </a:r>
          </a:p>
          <a:p>
            <a:r>
              <a:rPr lang="en-US" dirty="0" smtClean="0">
                <a:latin typeface="Cambria" panose="02040503050406030204" pitchFamily="18" charset="0"/>
              </a:rPr>
              <a:t>Cost based methods</a:t>
            </a:r>
          </a:p>
          <a:p>
            <a:r>
              <a:rPr lang="en-US" dirty="0" smtClean="0">
                <a:latin typeface="Cambria" panose="02040503050406030204" pitchFamily="18" charset="0"/>
              </a:rPr>
              <a:t>Combination of methods </a:t>
            </a:r>
            <a:endParaRPr lang="sr-Latn-CS" dirty="0" smtClean="0">
              <a:latin typeface="Cambria" panose="02040503050406030204" pitchFamily="18" charset="0"/>
            </a:endParaRPr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990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>
                <a:latin typeface="Cambria" panose="02040503050406030204" pitchFamily="18" charset="0"/>
              </a:rPr>
              <a:t/>
            </a:r>
            <a:br>
              <a:rPr lang="sr-Cyrl-CS" sz="4000" b="1" dirty="0" smtClean="0">
                <a:latin typeface="Cambria" panose="02040503050406030204" pitchFamily="18" charset="0"/>
              </a:rPr>
            </a:br>
            <a:r>
              <a:rPr lang="en-US" sz="4000" b="1" dirty="0" smtClean="0">
                <a:latin typeface="Cambria" panose="02040503050406030204" pitchFamily="18" charset="0"/>
              </a:rPr>
              <a:t>A SAFE HARBOR FOR LOW VALUE ADDED SERVICES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 fontScale="77500" lnSpcReduction="20000"/>
          </a:bodyPr>
          <a:lstStyle/>
          <a:p>
            <a:pPr algn="just"/>
            <a:endParaRPr lang="sr-Cyrl-CS" dirty="0" smtClean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Cambria" panose="02040503050406030204" pitchFamily="18" charset="0"/>
              </a:rPr>
              <a:t>Low value-adding intra-group services are services performed by one member or more than one member of an MNE group on behalf of one or more other group members </a:t>
            </a:r>
            <a:r>
              <a:rPr lang="en-US" dirty="0" smtClean="0">
                <a:latin typeface="Cambria" panose="02040503050406030204" pitchFamily="18" charset="0"/>
              </a:rPr>
              <a:t>which</a:t>
            </a:r>
          </a:p>
          <a:p>
            <a:pPr algn="just"/>
            <a:r>
              <a:rPr lang="en-US" dirty="0" smtClean="0">
                <a:latin typeface="Cambria" panose="02040503050406030204" pitchFamily="18" charset="0"/>
              </a:rPr>
              <a:t>are </a:t>
            </a:r>
            <a:r>
              <a:rPr lang="en-US" dirty="0">
                <a:latin typeface="Cambria" panose="02040503050406030204" pitchFamily="18" charset="0"/>
              </a:rPr>
              <a:t>of a supportive nature; </a:t>
            </a:r>
          </a:p>
          <a:p>
            <a:pPr algn="just"/>
            <a:r>
              <a:rPr lang="en-US" dirty="0" smtClean="0">
                <a:latin typeface="Cambria" panose="02040503050406030204" pitchFamily="18" charset="0"/>
              </a:rPr>
              <a:t>are </a:t>
            </a:r>
            <a:r>
              <a:rPr lang="en-US" dirty="0">
                <a:latin typeface="Cambria" panose="02040503050406030204" pitchFamily="18" charset="0"/>
              </a:rPr>
              <a:t>not part of the core business of the MNE group; </a:t>
            </a:r>
          </a:p>
          <a:p>
            <a:pPr algn="just"/>
            <a:r>
              <a:rPr lang="en-US" dirty="0" smtClean="0">
                <a:latin typeface="Cambria" panose="02040503050406030204" pitchFamily="18" charset="0"/>
              </a:rPr>
              <a:t>do </a:t>
            </a:r>
            <a:r>
              <a:rPr lang="en-US" dirty="0">
                <a:latin typeface="Cambria" panose="02040503050406030204" pitchFamily="18" charset="0"/>
              </a:rPr>
              <a:t>not require the use of unique and valuable intangibles and do not lead to the creation of unique and valuable intangibles; and </a:t>
            </a:r>
            <a:endParaRPr lang="en-US" dirty="0" smtClean="0">
              <a:latin typeface="Cambria" panose="02040503050406030204" pitchFamily="18" charset="0"/>
            </a:endParaRPr>
          </a:p>
          <a:p>
            <a:pPr algn="just"/>
            <a:r>
              <a:rPr lang="en-US" dirty="0" smtClean="0">
                <a:latin typeface="Cambria" panose="02040503050406030204" pitchFamily="18" charset="0"/>
              </a:rPr>
              <a:t>do </a:t>
            </a:r>
            <a:r>
              <a:rPr lang="en-US" dirty="0">
                <a:latin typeface="Cambria" panose="02040503050406030204" pitchFamily="18" charset="0"/>
              </a:rPr>
              <a:t>not involve the assumption or control of substantial or significant risk and do not give rise to the creation of significant risk.</a:t>
            </a:r>
            <a:r>
              <a:rPr lang="sr-Cyrl-CS" dirty="0" smtClean="0">
                <a:latin typeface="Cambria" panose="02040503050406030204" pitchFamily="18" charset="0"/>
              </a:rPr>
              <a:t> 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450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>
                <a:latin typeface="Cambria" panose="02040503050406030204" pitchFamily="18" charset="0"/>
              </a:rPr>
              <a:t>EXAMPLES </a:t>
            </a:r>
            <a:r>
              <a:rPr lang="en-US" sz="4000" b="1" dirty="0" smtClean="0">
                <a:latin typeface="Cambria" panose="02040503050406030204" pitchFamily="18" charset="0"/>
              </a:rPr>
              <a:t>OF LVAS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spcAft>
                <a:spcPts val="1200"/>
              </a:spcAft>
              <a:buNone/>
              <a:defRPr/>
            </a:pPr>
            <a:endParaRPr lang="en-GB" sz="2400" b="1" i="1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>
              <a:spcBef>
                <a:spcPts val="600"/>
              </a:spcBef>
              <a:buSzPct val="139000"/>
              <a:defRPr/>
            </a:pP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</a:rPr>
              <a:t>Administrative and clerical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services,</a:t>
            </a:r>
          </a:p>
          <a:p>
            <a:pPr>
              <a:spcBef>
                <a:spcPts val="600"/>
              </a:spcBef>
              <a:buSzPct val="139000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Accounting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</a:rPr>
              <a:t>, auditing, tax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services,</a:t>
            </a:r>
          </a:p>
          <a:p>
            <a:pPr>
              <a:spcBef>
                <a:spcPts val="600"/>
              </a:spcBef>
              <a:buSzPct val="139000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Processing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</a:rPr>
              <a:t>, management of accounts receivables and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payables,</a:t>
            </a:r>
          </a:p>
          <a:p>
            <a:pPr>
              <a:spcBef>
                <a:spcPts val="600"/>
              </a:spcBef>
              <a:buSzPct val="139000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Human 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</a:rPr>
              <a:t>resources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activities,</a:t>
            </a:r>
          </a:p>
          <a:p>
            <a:pPr>
              <a:spcBef>
                <a:spcPts val="600"/>
              </a:spcBef>
              <a:buSzPct val="139000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Monitoring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</a:rPr>
              <a:t>, compilation of data relating to regulatory requirements (e.g. safety, environmental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standards),</a:t>
            </a:r>
          </a:p>
          <a:p>
            <a:pPr>
              <a:spcBef>
                <a:spcPts val="600"/>
              </a:spcBef>
              <a:buSzPct val="139000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IT support,</a:t>
            </a:r>
          </a:p>
          <a:p>
            <a:pPr>
              <a:spcBef>
                <a:spcPts val="600"/>
              </a:spcBef>
              <a:buSzPct val="139000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Communications 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</a:rPr>
              <a:t>and PR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support,</a:t>
            </a:r>
          </a:p>
          <a:p>
            <a:pPr>
              <a:spcBef>
                <a:spcPts val="600"/>
              </a:spcBef>
              <a:buSzPct val="139000"/>
              <a:defRPr/>
            </a:pP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General </a:t>
            </a:r>
            <a:r>
              <a:rPr lang="en-GB" dirty="0">
                <a:solidFill>
                  <a:srgbClr val="000000"/>
                </a:solidFill>
                <a:latin typeface="Cambria" panose="02040503050406030204" pitchFamily="18" charset="0"/>
              </a:rPr>
              <a:t>legal </a:t>
            </a:r>
            <a:r>
              <a:rPr lang="en-GB" dirty="0" smtClean="0">
                <a:solidFill>
                  <a:srgbClr val="000000"/>
                </a:solidFill>
                <a:latin typeface="Cambria" panose="02040503050406030204" pitchFamily="18" charset="0"/>
              </a:rPr>
              <a:t>services.</a:t>
            </a:r>
            <a:endParaRPr lang="en-GB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sr-Cyrl-CS" dirty="0" smtClean="0"/>
              <a:t> 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737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929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/>
            </a:r>
            <a:br>
              <a:rPr lang="en-US" sz="4000" b="1" dirty="0" smtClean="0">
                <a:latin typeface="Cambria" panose="02040503050406030204" pitchFamily="18" charset="0"/>
              </a:rPr>
            </a:br>
            <a:r>
              <a:rPr lang="en-US" sz="4000" b="1" dirty="0" smtClean="0">
                <a:latin typeface="Cambria" panose="02040503050406030204" pitchFamily="18" charset="0"/>
              </a:rPr>
              <a:t>EXAMPLES </a:t>
            </a:r>
            <a:r>
              <a:rPr lang="en-US" sz="4000" b="1" dirty="0" smtClean="0">
                <a:latin typeface="Cambria" panose="02040503050406030204" pitchFamily="18" charset="0"/>
              </a:rPr>
              <a:t>OF </a:t>
            </a:r>
            <a:r>
              <a:rPr lang="en-US" sz="4000" b="1" dirty="0" smtClean="0">
                <a:latin typeface="Cambria" panose="02040503050406030204" pitchFamily="18" charset="0"/>
              </a:rPr>
              <a:t>SERVICES THAT DO NOT QUALIFY AS LVAS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 fontScale="77500" lnSpcReduction="20000"/>
          </a:bodyPr>
          <a:lstStyle/>
          <a:p>
            <a:pPr algn="just">
              <a:buSzPct val="103000"/>
            </a:pPr>
            <a:endParaRPr lang="en-GB" altLang="en-US" dirty="0" smtClean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>
              <a:buSzPct val="103000"/>
            </a:pPr>
            <a:endParaRPr lang="en-GB" altLang="en-US" dirty="0" smtClean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>
              <a:buSzPct val="103000"/>
            </a:pP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Services </a:t>
            </a:r>
            <a:r>
              <a:rPr lang="en-GB" altLang="en-US" dirty="0">
                <a:solidFill>
                  <a:srgbClr val="000000"/>
                </a:solidFill>
                <a:latin typeface="Cambria" panose="02040503050406030204" pitchFamily="18" charset="0"/>
              </a:rPr>
              <a:t>that are the core business of the </a:t>
            </a: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group,</a:t>
            </a:r>
          </a:p>
          <a:p>
            <a:pPr algn="just">
              <a:buSzPct val="103000"/>
            </a:pP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Research </a:t>
            </a:r>
            <a:r>
              <a:rPr lang="en-GB" altLang="en-US" dirty="0">
                <a:solidFill>
                  <a:srgbClr val="000000"/>
                </a:solidFill>
                <a:latin typeface="Cambria" panose="02040503050406030204" pitchFamily="18" charset="0"/>
              </a:rPr>
              <a:t>and </a:t>
            </a: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development, </a:t>
            </a:r>
            <a:endParaRPr lang="en-GB" altLang="en-US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>
              <a:buSzPct val="103000"/>
            </a:pP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Manufacturing </a:t>
            </a:r>
            <a:r>
              <a:rPr lang="en-GB" altLang="en-US" dirty="0">
                <a:solidFill>
                  <a:srgbClr val="000000"/>
                </a:solidFill>
                <a:latin typeface="Cambria" panose="02040503050406030204" pitchFamily="18" charset="0"/>
              </a:rPr>
              <a:t>and production (including purchasing activities of materials used in production and manufacturing process</a:t>
            </a: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), </a:t>
            </a:r>
            <a:endParaRPr lang="en-GB" altLang="en-US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>
              <a:buSzPct val="103000"/>
            </a:pP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Sales</a:t>
            </a:r>
            <a:r>
              <a:rPr lang="en-GB" altLang="en-US" dirty="0">
                <a:solidFill>
                  <a:srgbClr val="000000"/>
                </a:solidFill>
                <a:latin typeface="Cambria" panose="02040503050406030204" pitchFamily="18" charset="0"/>
              </a:rPr>
              <a:t>, marketing and </a:t>
            </a: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distribution,</a:t>
            </a:r>
          </a:p>
          <a:p>
            <a:pPr algn="just">
              <a:buSzPct val="103000"/>
            </a:pP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Financial transactions,</a:t>
            </a:r>
          </a:p>
          <a:p>
            <a:pPr algn="just">
              <a:buSzPct val="103000"/>
            </a:pP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Extraction</a:t>
            </a:r>
            <a:r>
              <a:rPr lang="en-GB" altLang="en-US" dirty="0">
                <a:solidFill>
                  <a:srgbClr val="000000"/>
                </a:solidFill>
                <a:latin typeface="Cambria" panose="02040503050406030204" pitchFamily="18" charset="0"/>
              </a:rPr>
              <a:t>, exploration, or processing of natural </a:t>
            </a: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resources,</a:t>
            </a:r>
          </a:p>
          <a:p>
            <a:pPr algn="just">
              <a:buSzPct val="103000"/>
            </a:pP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Insurance </a:t>
            </a:r>
            <a:r>
              <a:rPr lang="en-GB" altLang="en-US" dirty="0">
                <a:solidFill>
                  <a:srgbClr val="000000"/>
                </a:solidFill>
                <a:latin typeface="Cambria" panose="02040503050406030204" pitchFamily="18" charset="0"/>
              </a:rPr>
              <a:t>and </a:t>
            </a:r>
            <a:r>
              <a:rPr lang="en-GB" alt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reinsurance.</a:t>
            </a:r>
            <a:endParaRPr lang="en-GB" altLang="en-US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429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>
                <a:latin typeface="Cambria" panose="02040503050406030204" pitchFamily="18" charset="0"/>
              </a:rPr>
              <a:t>THE OECD TP GUIDELINES SUGGESTED APPROACH FOR LVAS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endParaRPr lang="sr-Cyrl-CS" dirty="0" smtClean="0"/>
          </a:p>
          <a:p>
            <a:pPr marL="0" indent="0">
              <a:buNone/>
            </a:pPr>
            <a:r>
              <a:rPr lang="sr-Cyrl-CS" dirty="0" smtClean="0"/>
              <a:t> 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876426987"/>
              </p:ext>
            </p:extLst>
          </p:nvPr>
        </p:nvGraphicFramePr>
        <p:xfrm>
          <a:off x="381000" y="2362200"/>
          <a:ext cx="81598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4354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200400"/>
            <a:ext cx="82296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/>
              <a:t>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pPr algn="just"/>
            <a:endParaRPr lang="sr-Cyrl-CS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Cambria" panose="02040503050406030204" pitchFamily="18" charset="0"/>
              </a:rPr>
              <a:t>THANK YOU FOR YOUR ATTENTION!</a:t>
            </a:r>
            <a:endParaRPr lang="sr-Cyrl-CS" b="1" dirty="0" smtClean="0">
              <a:latin typeface="Cambria" panose="020405030504060302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158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644</Words>
  <Application>Microsoft Office PowerPoint</Application>
  <PresentationFormat>On-screen Show (4:3)</PresentationFormat>
  <Paragraphs>121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MS PGothic</vt:lpstr>
      <vt:lpstr>Arial</vt:lpstr>
      <vt:lpstr>Calibri</vt:lpstr>
      <vt:lpstr>Cambria</vt:lpstr>
      <vt:lpstr>Office Theme</vt:lpstr>
      <vt:lpstr>TRANSFER PRICING AND INTRAGROUP SERVICES</vt:lpstr>
      <vt:lpstr>THREE KEY ISSUES </vt:lpstr>
      <vt:lpstr>THE 0 SUM GAME</vt:lpstr>
      <vt:lpstr>WAS THE SERVICE ACTUALLY PROVIDED?</vt:lpstr>
      <vt:lpstr>WAS THE SERVICE REQUIRED?</vt:lpstr>
      <vt:lpstr> SERVICES THAT DO NOT PROVIDE A BENEFIT </vt:lpstr>
      <vt:lpstr> SERVICES THAT DO PROVIDE A BENEFIT</vt:lpstr>
      <vt:lpstr> SINCE WE NOW KNOW IT’S NOT 0 – HOW MUCH?</vt:lpstr>
      <vt:lpstr>DIRECT CHARGING</vt:lpstr>
      <vt:lpstr>INDIRECT CHARGING</vt:lpstr>
      <vt:lpstr> SHOULD ONE EARN FOR ONE’S WORK?</vt:lpstr>
      <vt:lpstr>TP METHODOLOGY</vt:lpstr>
      <vt:lpstr>  A SAFE HARBOR FOR LOW VALUE ADDED SERVICES</vt:lpstr>
      <vt:lpstr> EXAMPLES OF LVAS</vt:lpstr>
      <vt:lpstr> EXAMPLES OF SERVICES THAT DO NOT QUALIFY AS LVAS</vt:lpstr>
      <vt:lpstr> THE OECD TP GUIDELINES SUGGESTED APPROACH FOR LVAS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Забрана дискриминације у међународном опорезивању дохотка и имовине</dc:title>
  <dc:creator>Kostic, Svetislav (RS - Belgrade)</dc:creator>
  <cp:lastModifiedBy>Kostic, Svetislav (RS - Belgrade)</cp:lastModifiedBy>
  <cp:revision>77</cp:revision>
  <dcterms:created xsi:type="dcterms:W3CDTF">2006-08-16T00:00:00Z</dcterms:created>
  <dcterms:modified xsi:type="dcterms:W3CDTF">2018-06-20T11:21:18Z</dcterms:modified>
</cp:coreProperties>
</file>