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306" r:id="rId5"/>
    <p:sldId id="307" r:id="rId6"/>
    <p:sldId id="308" r:id="rId7"/>
    <p:sldId id="315" r:id="rId8"/>
    <p:sldId id="309" r:id="rId9"/>
    <p:sldId id="311" r:id="rId10"/>
    <p:sldId id="310" r:id="rId11"/>
    <p:sldId id="313" r:id="rId12"/>
    <p:sldId id="314" r:id="rId13"/>
    <p:sldId id="31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5" autoAdjust="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CS" b="1" dirty="0" smtClean="0"/>
              <a:t>Посрнули институционални оквир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pPr algn="r"/>
            <a:r>
              <a:rPr lang="sr-Cyrl-CS" dirty="0" err="1"/>
              <a:t>д</a:t>
            </a:r>
            <a:r>
              <a:rPr lang="sr-Cyrl-CS" dirty="0" err="1" smtClean="0"/>
              <a:t>оц</a:t>
            </a:r>
            <a:r>
              <a:rPr lang="sr-Cyrl-CS" dirty="0" smtClean="0"/>
              <a:t>. др Светислав В. </a:t>
            </a:r>
            <a:r>
              <a:rPr lang="sr-Cyrl-CS" dirty="0" smtClean="0"/>
              <a:t>Костић, Правни факултет Универзитета у Београду</a:t>
            </a:r>
            <a:endParaRPr lang="en-US" dirty="0" smtClean="0"/>
          </a:p>
          <a:p>
            <a:pPr algn="r"/>
            <a:r>
              <a:rPr lang="sr-Cyrl-CS" dirty="0" smtClean="0"/>
              <a:t>23. </a:t>
            </a:r>
            <a:r>
              <a:rPr lang="sr-Cyrl-CS" dirty="0"/>
              <a:t>ј</a:t>
            </a:r>
            <a:r>
              <a:rPr lang="sr-Cyrl-CS" dirty="0" smtClean="0"/>
              <a:t>ун </a:t>
            </a:r>
            <a:r>
              <a:rPr lang="en-US" dirty="0" smtClean="0"/>
              <a:t>201</a:t>
            </a:r>
            <a:r>
              <a:rPr lang="sr-Cyrl-CS" dirty="0" smtClean="0"/>
              <a:t>6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00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414"/>
            <a:ext cx="8229600" cy="595986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Повратак </a:t>
            </a:r>
            <a:r>
              <a:rPr lang="sr-Cyrl-CS" sz="4000" b="1" dirty="0" err="1" smtClean="0"/>
              <a:t>публиканима</a:t>
            </a:r>
            <a:r>
              <a:rPr lang="sr-Cyrl-CS" sz="4000" b="1" dirty="0"/>
              <a:t>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46376"/>
            <a:ext cx="5486400" cy="236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9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Преко 17.000 људи почетком </a:t>
            </a:r>
            <a:r>
              <a:rPr lang="en-US" dirty="0" smtClean="0"/>
              <a:t>XXI </a:t>
            </a:r>
            <a:r>
              <a:rPr lang="sr-Cyrl-CS" dirty="0" smtClean="0"/>
              <a:t>века (РУЈП, СДК…).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2003 Пореска управа Републике Србије:  8500 запослених (9.200 запослених по систематизацији).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2005 Пореска управа Републике Србије: 7.300 запослених (7.900 запослених по систематизацији).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2005 још 1200 запослених одлази из Пореске управе Републике Србије користећи стимулативне отпремнине.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01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2009. године Влада Републике Србије ограничава број запослених у Пореској управи на нешто испод 6.500.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2015. године Влада Републике Србије ограничава број запослених у Пореској управи на 5.459.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Предстоји нам још једна рационализација државне управе.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46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За 13 година број запослених у Пореској управи је готово преполовљен (ако се посматра период од 2001 до данас он је сведен на трећину).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Међутим, последњи пут када је Пореска управа примила значајнији број нових кадрова – 2007. година.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Стога, просечна старост запослених у Пореској управи Републике Србије је увелико прешла границу од 50 година (незванични подаци говоре да је прешла и границу од 55 година просечне старости запосленог). </a:t>
            </a: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Број инспектора теренске контроле је пао на мање од 500 (примера ради правних лица и предузетника у Србији имамо око 333.000).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Од три припадника Пореске управе Републике Србије који су 2006. године били међу 26 оснивача Српског фискалног друштва само је један остао у њој. </a:t>
            </a:r>
            <a:endParaRPr lang="sr-Cyrl-C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275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fontScale="925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2007. године буџет Пореске управе Републике Србије је у износио преко 140 милиона ЕУР (11,2 милијарди тадашњих динара – курс РСД</a:t>
            </a:r>
            <a:r>
              <a:rPr lang="en-US" dirty="0" smtClean="0"/>
              <a:t>/E</a:t>
            </a:r>
            <a:r>
              <a:rPr lang="sr-Cyrl-CS" dirty="0" smtClean="0"/>
              <a:t>УР </a:t>
            </a:r>
            <a:r>
              <a:rPr lang="sr-Cyrl-CS" dirty="0" smtClean="0"/>
              <a:t>79,23</a:t>
            </a:r>
            <a:r>
              <a:rPr lang="sr-Cyrl-CS" dirty="0" smtClean="0"/>
              <a:t>).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За 2016. годину буџет Пореске управе  Републике Србије износи мање од 70 милиона ЕУР (8,28 </a:t>
            </a:r>
            <a:r>
              <a:rPr lang="sr-Cyrl-CS" dirty="0" smtClean="0"/>
              <a:t>милијарди </a:t>
            </a:r>
            <a:r>
              <a:rPr lang="sr-Cyrl-CS" dirty="0" smtClean="0"/>
              <a:t>данашњих динара).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20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lnSpcReduction="1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З</a:t>
            </a:r>
            <a:r>
              <a:rPr lang="sr-Cyrl-CS" dirty="0" smtClean="0"/>
              <a:t>араде инспектора контроле Пореске управе Републике Србије износе између 38.819 и 58.656 динара. </a:t>
            </a:r>
            <a:r>
              <a:rPr lang="sr-Cyrl-CS" dirty="0" smtClean="0"/>
              <a:t>Један бивши директор Пореске управе је ипак испунио део онога што је обећао – запослени Пореске управе су се барем у платама изједначили са запосленима у </a:t>
            </a:r>
            <a:r>
              <a:rPr lang="sr-Cyrl-CS" dirty="0" err="1" smtClean="0"/>
              <a:t>Мекдоналд</a:t>
            </a:r>
            <a:r>
              <a:rPr lang="sr-Cyrl-CS" dirty="0" smtClean="0"/>
              <a:t> ресторанима!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787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Пореска управа – девојка за све: мењачки послови и девизно пословање, игре на срећу, спољно-трговинско пословање и спречавање прања новца и финансирања </a:t>
            </a:r>
            <a:r>
              <a:rPr lang="sr-Cyrl-CS" dirty="0" err="1" smtClean="0"/>
              <a:t>тероризм</a:t>
            </a:r>
            <a:r>
              <a:rPr lang="sr-Cyrl-CS" dirty="0" smtClean="0"/>
              <a:t>, законитост софтвера…</a:t>
            </a: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22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Однос државе према Пореској управи сведочи о деценијској непромишљеној пореској политици која је суштински заборавља да пореске законе на крају неко мора и да спроведе.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123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Стање Пореске управе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Пореској управи Републике Србије су неопходна значајна додатна средства и то на дугорочној основи за подизање сопствених стручних, људских и техничких способности.  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У супротном, и без било каквих додатних смањења, она неће бити у стању да одговори ни елементарним захтевима који су пред њу постављени.  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Другим речима из времена лоше примене полако али сигурно прелазимо у доба без примене пореских прописа. </a:t>
            </a: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763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Судска заштита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Неспремност Управног суда да се озбиљно ухвати у коштац са пореском материјом.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Неповерење пореских обвезника у судску заштиту. 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09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Правни оквир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Не предузимати измене прописа без веће нужде и претходне припреме.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Неопходност широке и темељне јавне расправе.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Припрема пратећих подзаконских аката, барем у нацрту који би био доступан јавности, истовремено са законским предлозима. 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sr-Cyrl-CS" dirty="0" smtClean="0"/>
              <a:t>Отварање органа извршне власти, али и Скупштине, за разговор са стручном јавношћу. 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sr-Cyrl-CS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813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71562"/>
            <a:ext cx="6781800" cy="604838"/>
          </a:xfrm>
        </p:spPr>
        <p:txBody>
          <a:bodyPr>
            <a:normAutofit fontScale="90000"/>
          </a:bodyPr>
          <a:lstStyle/>
          <a:p>
            <a:r>
              <a:rPr lang="sr-Cyrl-CS" sz="4000" b="1" dirty="0" smtClean="0"/>
              <a:t>Гусле моје, најлепша музико!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/>
          </a:bodyPr>
          <a:lstStyle/>
          <a:p>
            <a:pPr marL="0" lvl="0" indent="0">
              <a:buClr>
                <a:srgbClr val="FF0000"/>
              </a:buClr>
              <a:buNone/>
            </a:pPr>
            <a:endParaRPr lang="en-US" dirty="0" smtClean="0"/>
          </a:p>
          <a:p>
            <a:pPr marL="0" indent="0">
              <a:buClr>
                <a:srgbClr val="FF0000"/>
              </a:buClr>
              <a:buNone/>
            </a:pPr>
            <a:r>
              <a:rPr lang="sr-Cyrl-CS" dirty="0" smtClean="0"/>
              <a:t> </a:t>
            </a:r>
            <a:endParaRPr lang="sr-Cyrl-C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714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828800"/>
            <a:ext cx="4267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05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564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Посрнули институционални оквир</vt:lpstr>
      <vt:lpstr>Повратак публиканима?</vt:lpstr>
      <vt:lpstr>Стање Пореске управе </vt:lpstr>
      <vt:lpstr>Стање Пореске управе </vt:lpstr>
      <vt:lpstr>Стање Пореске управе </vt:lpstr>
      <vt:lpstr>Стање Пореске управе </vt:lpstr>
      <vt:lpstr>Стање Пореске управе </vt:lpstr>
      <vt:lpstr>Стање Пореске управе </vt:lpstr>
      <vt:lpstr>Стање Пореске управе </vt:lpstr>
      <vt:lpstr>Стање Пореске управе </vt:lpstr>
      <vt:lpstr>Судска заштита</vt:lpstr>
      <vt:lpstr>Правни оквир</vt:lpstr>
      <vt:lpstr>Гусле моје, најлепша музико!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Забрана дискриминације у међународном опорезивању дохотка и имовине</dc:title>
  <dc:creator>Kostic, Svetislav (RS - Belgrade)</dc:creator>
  <cp:lastModifiedBy>Kostic, Svetislav (RS - Belgrade)</cp:lastModifiedBy>
  <cp:revision>59</cp:revision>
  <dcterms:created xsi:type="dcterms:W3CDTF">2006-08-16T00:00:00Z</dcterms:created>
  <dcterms:modified xsi:type="dcterms:W3CDTF">2016-06-23T13:32:50Z</dcterms:modified>
</cp:coreProperties>
</file>