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B5211-6E42-4D7C-B7C1-7E711EABF539}" type="datetimeFigureOut">
              <a:rPr lang="en-US" smtClean="0"/>
              <a:t>23/05/17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B4CC4-3152-4906-815A-7289F277D8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2819400"/>
          </a:xfrm>
        </p:spPr>
        <p:txBody>
          <a:bodyPr>
            <a:normAutofit/>
          </a:bodyPr>
          <a:lstStyle/>
          <a:p>
            <a:r>
              <a:rPr lang="x-none" dirty="0" smtClean="0"/>
              <a:t/>
            </a:r>
            <a:br>
              <a:rPr lang="x-none" dirty="0" smtClean="0"/>
            </a:br>
            <a:r>
              <a:rPr lang="x-none" dirty="0" smtClean="0"/>
              <a:t>ПОЈАМ ЗАКОНА У ПРАКСИ ЕВРОПСКОГ СУДА ЗА ЉУДСКА ПРАВА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П</a:t>
            </a:r>
            <a:r>
              <a:rPr lang="sr-Cyrl-CS" dirty="0" smtClean="0"/>
              <a:t>роф. др Танасије Маринковић,</a:t>
            </a:r>
          </a:p>
          <a:p>
            <a:r>
              <a:rPr lang="sr-Cyrl-CS" dirty="0" smtClean="0"/>
              <a:t>Правни факултет Универзитета у Београду</a:t>
            </a:r>
            <a:endParaRPr lang="fr-FR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CS" sz="3600" b="1" dirty="0" smtClean="0"/>
              <a:t>Међународно право у Уставу Србије од 2006. (1)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sr-Cyrl-CS" u="sng" dirty="0" smtClean="0"/>
              <a:t>Општеприхваћена правила међународног права</a:t>
            </a:r>
            <a:r>
              <a:rPr lang="sr-Cyrl-CS" dirty="0" smtClean="0"/>
              <a:t> и </a:t>
            </a:r>
            <a:r>
              <a:rPr lang="sr-Cyrl-CS" u="sng" dirty="0" smtClean="0"/>
              <a:t>потврђени међународни уговори</a:t>
            </a:r>
            <a:r>
              <a:rPr lang="sr-Cyrl-CS" dirty="0" smtClean="0"/>
              <a:t> </a:t>
            </a:r>
            <a:r>
              <a:rPr lang="sr-Cyrl-CS" b="1" dirty="0" smtClean="0"/>
              <a:t>саставни су део правног поретка</a:t>
            </a:r>
            <a:r>
              <a:rPr lang="sr-Cyrl-CS" dirty="0" smtClean="0"/>
              <a:t> Републике Србије и </a:t>
            </a:r>
            <a:r>
              <a:rPr lang="sr-Cyrl-CS" b="1" dirty="0" smtClean="0"/>
              <a:t>непосредно се примењују</a:t>
            </a:r>
            <a:r>
              <a:rPr lang="sr-Cyrl-CS" dirty="0" smtClean="0"/>
              <a:t>.</a:t>
            </a:r>
            <a:r>
              <a:rPr lang="sr-Cyrl-CS" b="1" dirty="0" smtClean="0"/>
              <a:t> </a:t>
            </a:r>
            <a:r>
              <a:rPr lang="sr-Cyrl-CS" dirty="0" smtClean="0"/>
              <a:t>Потврђени међународни уговори морају бити у складу са Уставом (чл. 16, ст. 2) </a:t>
            </a:r>
          </a:p>
          <a:p>
            <a:pPr>
              <a:lnSpc>
                <a:spcPct val="90000"/>
              </a:lnSpc>
            </a:pPr>
            <a:r>
              <a:rPr lang="ru-RU" u="sng" dirty="0" smtClean="0"/>
              <a:t>Одредбе о људским и мањинским правима</a:t>
            </a:r>
            <a:r>
              <a:rPr lang="ru-RU" dirty="0" smtClean="0"/>
              <a:t> </a:t>
            </a:r>
            <a:r>
              <a:rPr lang="ru-RU" i="1" dirty="0" smtClean="0"/>
              <a:t>тумаче се</a:t>
            </a:r>
            <a:r>
              <a:rPr lang="ru-RU" dirty="0" smtClean="0"/>
              <a:t>... </a:t>
            </a:r>
            <a:r>
              <a:rPr lang="ru-RU" i="1" dirty="0" smtClean="0"/>
              <a:t>сагласно</a:t>
            </a:r>
            <a:r>
              <a:rPr lang="ru-RU" dirty="0" smtClean="0"/>
              <a:t> важећим међународним станд</a:t>
            </a:r>
            <a:r>
              <a:rPr lang="sr-Latn-CS" dirty="0" smtClean="0"/>
              <a:t>a</a:t>
            </a:r>
            <a:r>
              <a:rPr lang="ru-RU" dirty="0" smtClean="0"/>
              <a:t>рдима људских и мањинских права, као и </a:t>
            </a:r>
            <a:r>
              <a:rPr lang="ru-RU" b="1" dirty="0" smtClean="0"/>
              <a:t>пракси међународних институција кој</a:t>
            </a:r>
            <a:r>
              <a:rPr lang="sr-Latn-CS" b="1" dirty="0" smtClean="0"/>
              <a:t>e</a:t>
            </a:r>
            <a:r>
              <a:rPr lang="ru-RU" b="1" dirty="0" smtClean="0"/>
              <a:t> надзиру њихово спровођење</a:t>
            </a:r>
            <a:r>
              <a:rPr lang="ru-RU" dirty="0" smtClean="0"/>
              <a:t> (чл. 18, ст. 3)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 </a:t>
            </a:r>
            <a:r>
              <a:rPr lang="ru-RU" u="sng" dirty="0" smtClean="0"/>
              <a:t>Уставни суд</a:t>
            </a:r>
            <a:r>
              <a:rPr lang="ru-RU" i="1" u="sng" dirty="0" smtClean="0"/>
              <a:t> </a:t>
            </a:r>
            <a:r>
              <a:rPr lang="ru-RU" u="sng" dirty="0" smtClean="0"/>
              <a:t>одлучује</a:t>
            </a:r>
            <a:r>
              <a:rPr lang="ru-RU" dirty="0" smtClean="0"/>
              <a:t> о </a:t>
            </a:r>
            <a:r>
              <a:rPr lang="sl-SI" dirty="0" smtClean="0"/>
              <a:t>сагласности </a:t>
            </a:r>
            <a:r>
              <a:rPr lang="ru-RU" dirty="0" smtClean="0"/>
              <a:t>закона и других општих аката са Уставом, </a:t>
            </a:r>
            <a:r>
              <a:rPr lang="ru-RU" b="1" dirty="0" smtClean="0"/>
              <a:t>општеприхваћеним правилима међународног права и потврђеним међународним </a:t>
            </a:r>
            <a:r>
              <a:rPr lang="sl-SI" b="1" dirty="0" smtClean="0"/>
              <a:t>уговорима</a:t>
            </a:r>
            <a:r>
              <a:rPr lang="sr-Cyrl-CS" dirty="0" smtClean="0"/>
              <a:t> (чл. 167, ст. 1, тач. 1)</a:t>
            </a:r>
            <a:endParaRPr lang="fr-FR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b="1" dirty="0"/>
              <a:t>Међународно право у Уставу Србије од 2006</a:t>
            </a:r>
            <a:r>
              <a:rPr lang="sr-Cyrl-CS" b="1" dirty="0" smtClean="0"/>
              <a:t>. (2)</a:t>
            </a:r>
            <a:endParaRPr lang="x-non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r-Cyrl-CS" dirty="0" smtClean="0"/>
          </a:p>
          <a:p>
            <a:r>
              <a:rPr lang="sr-Cyrl-CS" dirty="0" smtClean="0"/>
              <a:t>Закони и други општи акти донети у Републици Србији не смеју бити у супротности са општеприхваћеним правилима </a:t>
            </a:r>
            <a:r>
              <a:rPr lang="sr-Cyrl-CS" dirty="0"/>
              <a:t>међународног права и </a:t>
            </a:r>
            <a:r>
              <a:rPr lang="sr-Cyrl-CS" dirty="0" smtClean="0"/>
              <a:t>потврђеним међународним уговорима (чл. 194. ст. 5)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022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x-none" sz="3600" b="1" dirty="0" smtClean="0"/>
              <a:t>Примена ЕКЉП у унутрашњем праву Србије</a:t>
            </a:r>
            <a:endParaRPr lang="x-none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x-none" dirty="0" smtClean="0"/>
          </a:p>
          <a:p>
            <a:pPr marL="0" indent="0">
              <a:buNone/>
            </a:pPr>
            <a:r>
              <a:rPr lang="x-none" dirty="0" smtClean="0"/>
              <a:t>1. </a:t>
            </a:r>
            <a:r>
              <a:rPr lang="x-none" u="sng" dirty="0" smtClean="0"/>
              <a:t>Снага конвенцијског права</a:t>
            </a:r>
          </a:p>
          <a:p>
            <a:r>
              <a:rPr lang="x-none" dirty="0"/>
              <a:t>о</a:t>
            </a:r>
            <a:r>
              <a:rPr lang="x-none" dirty="0" smtClean="0"/>
              <a:t>бавезујућа (</a:t>
            </a:r>
            <a:r>
              <a:rPr lang="x-none" i="1" dirty="0" smtClean="0"/>
              <a:t>res iudicata</a:t>
            </a:r>
            <a:r>
              <a:rPr lang="x-none" dirty="0" smtClean="0"/>
              <a:t>) </a:t>
            </a:r>
          </a:p>
          <a:p>
            <a:r>
              <a:rPr lang="x-none" dirty="0"/>
              <a:t>и</a:t>
            </a:r>
            <a:r>
              <a:rPr lang="x-none" dirty="0" smtClean="0"/>
              <a:t>нтерпретативна (</a:t>
            </a:r>
            <a:r>
              <a:rPr lang="x-none" i="1" dirty="0" smtClean="0"/>
              <a:t>res interpretata</a:t>
            </a:r>
            <a:r>
              <a:rPr lang="x-none" dirty="0" smtClean="0"/>
              <a:t>)</a:t>
            </a:r>
          </a:p>
          <a:p>
            <a:pPr marL="0" indent="0">
              <a:buNone/>
            </a:pPr>
            <a:endParaRPr lang="x-none" dirty="0" smtClean="0"/>
          </a:p>
          <a:p>
            <a:pPr marL="0" indent="0">
              <a:buNone/>
            </a:pPr>
            <a:r>
              <a:rPr lang="x-none" dirty="0" smtClean="0"/>
              <a:t>2. </a:t>
            </a:r>
            <a:r>
              <a:rPr lang="x-none" u="sng" dirty="0" smtClean="0"/>
              <a:t>Априорна и апостериорна</a:t>
            </a:r>
          </a:p>
          <a:p>
            <a:r>
              <a:rPr lang="x-none" dirty="0" smtClean="0"/>
              <a:t>законодавна власт</a:t>
            </a:r>
          </a:p>
          <a:p>
            <a:r>
              <a:rPr lang="x-none" dirty="0"/>
              <a:t>и</a:t>
            </a:r>
            <a:r>
              <a:rPr lang="x-none" dirty="0" smtClean="0"/>
              <a:t>звршна власт</a:t>
            </a:r>
          </a:p>
          <a:p>
            <a:r>
              <a:rPr lang="x-none" dirty="0"/>
              <a:t>с</a:t>
            </a:r>
            <a:r>
              <a:rPr lang="x-none" dirty="0" smtClean="0"/>
              <a:t>удска власт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3642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5240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Моралност</a:t>
            </a:r>
            <a:r>
              <a:rPr lang="en-US" sz="3200" dirty="0" smtClean="0"/>
              <a:t> </a:t>
            </a:r>
            <a:r>
              <a:rPr lang="en-US" sz="3200" dirty="0" err="1" smtClean="0"/>
              <a:t>која</a:t>
            </a:r>
            <a:r>
              <a:rPr lang="en-US" sz="3200" dirty="0" smtClean="0"/>
              <a:t> </a:t>
            </a:r>
            <a:r>
              <a:rPr lang="en-US" sz="3200" dirty="0" err="1" smtClean="0"/>
              <a:t>право</a:t>
            </a:r>
            <a:r>
              <a:rPr lang="en-US" sz="3200" dirty="0" smtClean="0"/>
              <a:t> </a:t>
            </a:r>
            <a:r>
              <a:rPr lang="en-US" sz="3200" dirty="0" err="1" smtClean="0"/>
              <a:t>чини</a:t>
            </a:r>
            <a:r>
              <a:rPr lang="en-US" sz="3200" dirty="0" smtClean="0"/>
              <a:t> </a:t>
            </a:r>
            <a:r>
              <a:rPr lang="en-US" sz="3200" dirty="0" err="1" smtClean="0"/>
              <a:t>могућним</a:t>
            </a:r>
            <a:r>
              <a:rPr lang="en-US" sz="3200" dirty="0" smtClean="0"/>
              <a:t> (</a:t>
            </a:r>
            <a:r>
              <a:rPr lang="en-US" sz="3200" dirty="0" err="1" smtClean="0"/>
              <a:t>Лон</a:t>
            </a:r>
            <a:r>
              <a:rPr lang="en-US" sz="3200" dirty="0" smtClean="0"/>
              <a:t> Л. </a:t>
            </a:r>
            <a:r>
              <a:rPr lang="en-US" sz="3200" dirty="0" err="1" smtClean="0"/>
              <a:t>Фулер</a:t>
            </a:r>
            <a:r>
              <a:rPr lang="en-US" sz="3200" dirty="0" smtClean="0"/>
              <a:t>)</a:t>
            </a:r>
            <a:r>
              <a:rPr lang="sr-Cyrl-CS" sz="3200" dirty="0" smtClean="0"/>
              <a:t> виђена очима ЕСЉП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x-none" sz="4400" dirty="0" smtClean="0"/>
          </a:p>
          <a:p>
            <a:r>
              <a:rPr lang="en-US" sz="4400" dirty="0" err="1" smtClean="0"/>
              <a:t>Општост</a:t>
            </a:r>
            <a:r>
              <a:rPr lang="en-US" sz="4400" dirty="0" smtClean="0"/>
              <a:t> </a:t>
            </a:r>
            <a:r>
              <a:rPr lang="en-US" sz="4400" dirty="0" err="1" smtClean="0"/>
              <a:t>права</a:t>
            </a:r>
            <a:endParaRPr lang="en-US" sz="4400" dirty="0" smtClean="0"/>
          </a:p>
          <a:p>
            <a:r>
              <a:rPr lang="sr-Latn-CS" i="1" dirty="0" smtClean="0"/>
              <a:t>Hasan and Chaush v. Bulgaria</a:t>
            </a:r>
            <a:r>
              <a:rPr lang="sr-Latn-CS" dirty="0" smtClean="0"/>
              <a:t> </a:t>
            </a:r>
            <a:r>
              <a:rPr lang="en-US" dirty="0" smtClean="0"/>
              <a:t>[GC]</a:t>
            </a:r>
            <a:r>
              <a:rPr lang="sr-Latn-CS" dirty="0" smtClean="0"/>
              <a:t>, </a:t>
            </a:r>
            <a:r>
              <a:rPr lang="en-US" i="1" dirty="0" smtClean="0"/>
              <a:t>no. 30985/96, </a:t>
            </a:r>
            <a:r>
              <a:rPr lang="sr-Latn-CS" dirty="0" smtClean="0"/>
              <a:t>26.10.2000, </a:t>
            </a:r>
            <a:r>
              <a:rPr lang="en-US" dirty="0" smtClean="0"/>
              <a:t>§86.</a:t>
            </a:r>
          </a:p>
          <a:p>
            <a:r>
              <a:rPr lang="en-US" i="1" dirty="0" smtClean="0"/>
              <a:t>Holy Synod of the Bulgarian Orthodox Church (Metropolitan </a:t>
            </a:r>
            <a:r>
              <a:rPr lang="en-US" i="1" dirty="0" err="1" smtClean="0"/>
              <a:t>Inokentiy</a:t>
            </a:r>
            <a:r>
              <a:rPr lang="en-US" i="1" dirty="0" smtClean="0"/>
              <a:t>) and Others v. Bulgaria</a:t>
            </a:r>
            <a:r>
              <a:rPr lang="en-US" dirty="0" smtClean="0"/>
              <a:t>, 412/03 35677/04, 22.1.2009, §157.</a:t>
            </a:r>
          </a:p>
          <a:p>
            <a:r>
              <a:rPr lang="en-US" sz="4400" dirty="0" err="1" smtClean="0"/>
              <a:t>Обнародовање</a:t>
            </a:r>
            <a:endParaRPr lang="en-US" sz="4400" dirty="0" smtClean="0"/>
          </a:p>
          <a:p>
            <a:r>
              <a:rPr lang="sr-Latn-CS" i="1" dirty="0" smtClean="0"/>
              <a:t>Sunday Times v. the United Kingdom</a:t>
            </a:r>
            <a:r>
              <a:rPr lang="sr-Latn-CS" dirty="0" smtClean="0"/>
              <a:t>, </a:t>
            </a:r>
            <a:r>
              <a:rPr lang="en-GB" dirty="0" smtClean="0"/>
              <a:t>no. 6538/74, </a:t>
            </a:r>
            <a:r>
              <a:rPr lang="sr-Latn-CS" dirty="0" smtClean="0"/>
              <a:t>26.4.1979, </a:t>
            </a:r>
            <a:r>
              <a:rPr lang="en-US" dirty="0" smtClean="0"/>
              <a:t>§</a:t>
            </a:r>
            <a:r>
              <a:rPr lang="sr-Latn-CS" dirty="0" smtClean="0"/>
              <a:t>49.</a:t>
            </a:r>
            <a:endParaRPr lang="en-US" dirty="0" smtClean="0"/>
          </a:p>
          <a:p>
            <a:r>
              <a:rPr lang="sr-Latn-CS" i="1" dirty="0" smtClean="0"/>
              <a:t>Silver and Others v. the United Kingdom</a:t>
            </a:r>
            <a:r>
              <a:rPr lang="sr-Latn-CS" dirty="0" smtClean="0"/>
              <a:t>, no. </a:t>
            </a:r>
            <a:r>
              <a:rPr lang="en-US" dirty="0" smtClean="0"/>
              <a:t>5947/72 </a:t>
            </a:r>
            <a:r>
              <a:rPr lang="en-US" i="1" dirty="0" smtClean="0"/>
              <a:t>et seq</a:t>
            </a:r>
            <a:r>
              <a:rPr lang="en-US" dirty="0" smtClean="0"/>
              <a:t>., </a:t>
            </a:r>
            <a:r>
              <a:rPr lang="sr-Latn-CS" dirty="0" smtClean="0"/>
              <a:t>11.10.1980, </a:t>
            </a:r>
            <a:r>
              <a:rPr lang="en-US" dirty="0" smtClean="0"/>
              <a:t>§284.</a:t>
            </a:r>
            <a:endParaRPr lang="en-US" sz="4400" dirty="0" smtClean="0"/>
          </a:p>
          <a:p>
            <a:r>
              <a:rPr lang="en-US" sz="4400" dirty="0" err="1" smtClean="0"/>
              <a:t>Јасност</a:t>
            </a:r>
            <a:r>
              <a:rPr lang="en-US" sz="4400" dirty="0" smtClean="0"/>
              <a:t> </a:t>
            </a:r>
            <a:r>
              <a:rPr lang="en-US" sz="4400" dirty="0" err="1" smtClean="0"/>
              <a:t>закона</a:t>
            </a:r>
            <a:endParaRPr lang="en-US" sz="4400" dirty="0" smtClean="0"/>
          </a:p>
          <a:p>
            <a:r>
              <a:rPr lang="sr-Latn-CS" i="1" dirty="0" smtClean="0"/>
              <a:t>Sunday Times v. the United Kingdom</a:t>
            </a:r>
            <a:r>
              <a:rPr lang="sr-Latn-CS" dirty="0" smtClean="0"/>
              <a:t>, </a:t>
            </a:r>
            <a:r>
              <a:rPr lang="en-GB" dirty="0" smtClean="0"/>
              <a:t>no. 6538/74, </a:t>
            </a:r>
            <a:r>
              <a:rPr lang="sr-Latn-CS" dirty="0" smtClean="0"/>
              <a:t>26.4.1979, </a:t>
            </a:r>
            <a:r>
              <a:rPr lang="en-US" dirty="0" smtClean="0"/>
              <a:t>§</a:t>
            </a:r>
            <a:r>
              <a:rPr lang="sr-Latn-CS" dirty="0" smtClean="0"/>
              <a:t>49.</a:t>
            </a:r>
            <a:endParaRPr lang="en-US" i="1" dirty="0" smtClean="0"/>
          </a:p>
          <a:p>
            <a:r>
              <a:rPr lang="sr-Latn-CS" i="1" dirty="0" smtClean="0"/>
              <a:t>Kervanci c. France</a:t>
            </a:r>
            <a:r>
              <a:rPr lang="sr-Latn-CS" dirty="0" smtClean="0"/>
              <a:t>, no. 31645/04, 4.12.2008, </a:t>
            </a:r>
            <a:r>
              <a:rPr lang="en-US" dirty="0" smtClean="0"/>
              <a:t>§57.</a:t>
            </a:r>
          </a:p>
          <a:p>
            <a:r>
              <a:rPr lang="sr-Latn-CS" i="1" dirty="0" smtClean="0"/>
              <a:t>Kokkinakis v. Greece</a:t>
            </a:r>
            <a:r>
              <a:rPr lang="sr-Latn-CS" dirty="0" smtClean="0"/>
              <a:t>, no. 14307/88, 25.5.1993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r>
              <a:rPr lang="en-US" sz="3200" dirty="0" err="1"/>
              <a:t>Моралност</a:t>
            </a:r>
            <a:r>
              <a:rPr lang="en-US" sz="3200" dirty="0"/>
              <a:t> </a:t>
            </a:r>
            <a:r>
              <a:rPr lang="en-US" sz="3200" dirty="0" err="1"/>
              <a:t>која</a:t>
            </a:r>
            <a:r>
              <a:rPr lang="en-US" sz="3200" dirty="0"/>
              <a:t> </a:t>
            </a:r>
            <a:r>
              <a:rPr lang="en-US" sz="3200" dirty="0" err="1"/>
              <a:t>право</a:t>
            </a:r>
            <a:r>
              <a:rPr lang="en-US" sz="3200" dirty="0"/>
              <a:t> </a:t>
            </a:r>
            <a:r>
              <a:rPr lang="en-US" sz="3200" dirty="0" err="1"/>
              <a:t>чини</a:t>
            </a:r>
            <a:r>
              <a:rPr lang="en-US" sz="3200" dirty="0"/>
              <a:t> </a:t>
            </a:r>
            <a:r>
              <a:rPr lang="en-US" sz="3200" dirty="0" err="1"/>
              <a:t>могућним</a:t>
            </a:r>
            <a:r>
              <a:rPr lang="en-US" sz="3200" dirty="0"/>
              <a:t> (</a:t>
            </a:r>
            <a:r>
              <a:rPr lang="en-US" sz="3200" dirty="0" err="1"/>
              <a:t>Лон</a:t>
            </a:r>
            <a:r>
              <a:rPr lang="en-US" sz="3200" dirty="0"/>
              <a:t> </a:t>
            </a:r>
            <a:r>
              <a:rPr lang="en-US" sz="3200" dirty="0" err="1"/>
              <a:t>Л</a:t>
            </a:r>
            <a:r>
              <a:rPr lang="en-US" sz="3200" dirty="0"/>
              <a:t>. </a:t>
            </a:r>
            <a:r>
              <a:rPr lang="en-US" sz="3200" dirty="0" err="1"/>
              <a:t>Фулер</a:t>
            </a:r>
            <a:r>
              <a:rPr lang="en-US" sz="3200" dirty="0"/>
              <a:t>)</a:t>
            </a:r>
            <a:r>
              <a:rPr lang="sr-Cyrl-CS" sz="3200" dirty="0"/>
              <a:t> виђена очима ЕСЉП</a:t>
            </a:r>
            <a:endParaRPr lang="x-none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648200"/>
          </a:xfrm>
        </p:spPr>
        <p:txBody>
          <a:bodyPr>
            <a:normAutofit fontScale="70000" lnSpcReduction="20000"/>
          </a:bodyPr>
          <a:lstStyle/>
          <a:p>
            <a:r>
              <a:rPr lang="x-none" altLang="x-none" sz="4400" dirty="0"/>
              <a:t>Противуречности у законима</a:t>
            </a:r>
          </a:p>
          <a:p>
            <a:r>
              <a:rPr lang="fr-FR" altLang="x-none" i="1" dirty="0"/>
              <a:t>R. </a:t>
            </a:r>
            <a:r>
              <a:rPr lang="fr-FR" altLang="x-none" i="1" dirty="0" err="1"/>
              <a:t>Kačapor</a:t>
            </a:r>
            <a:r>
              <a:rPr lang="fr-FR" altLang="x-none" i="1" dirty="0"/>
              <a:t> and </a:t>
            </a:r>
            <a:r>
              <a:rPr lang="fr-FR" altLang="x-none" i="1" dirty="0" err="1"/>
              <a:t>Others</a:t>
            </a:r>
            <a:r>
              <a:rPr lang="fr-FR" altLang="x-none" i="1" dirty="0"/>
              <a:t> v. </a:t>
            </a:r>
            <a:r>
              <a:rPr lang="fr-FR" altLang="x-none" i="1" dirty="0" err="1"/>
              <a:t>Serbia</a:t>
            </a:r>
            <a:r>
              <a:rPr lang="fr-FR" altLang="x-none" dirty="0"/>
              <a:t>, nos. 2269/06 et </a:t>
            </a:r>
            <a:r>
              <a:rPr lang="fr-FR" altLang="x-none" dirty="0" err="1"/>
              <a:t>seq</a:t>
            </a:r>
            <a:r>
              <a:rPr lang="fr-FR" altLang="x-none" dirty="0"/>
              <a:t>., 15 </a:t>
            </a:r>
            <a:r>
              <a:rPr lang="fr-FR" altLang="x-none" dirty="0" err="1"/>
              <a:t>January</a:t>
            </a:r>
            <a:r>
              <a:rPr lang="fr-FR" altLang="x-none" dirty="0"/>
              <a:t> 2008</a:t>
            </a:r>
            <a:r>
              <a:rPr lang="x-none" altLang="x-none" dirty="0"/>
              <a:t>.</a:t>
            </a:r>
          </a:p>
          <a:p>
            <a:r>
              <a:rPr lang="en-US" altLang="x-none" i="1" dirty="0" err="1"/>
              <a:t>Vinčić</a:t>
            </a:r>
            <a:r>
              <a:rPr lang="en-US" altLang="x-none" i="1" dirty="0"/>
              <a:t> and Others v. Serbia</a:t>
            </a:r>
            <a:r>
              <a:rPr lang="en-US" altLang="x-none" dirty="0"/>
              <a:t>, no. 44698 </a:t>
            </a:r>
            <a:r>
              <a:rPr lang="fr-FR" altLang="x-none" dirty="0"/>
              <a:t>et </a:t>
            </a:r>
            <a:r>
              <a:rPr lang="fr-FR" altLang="x-none" dirty="0" err="1"/>
              <a:t>seq</a:t>
            </a:r>
            <a:r>
              <a:rPr lang="fr-FR" altLang="x-none" dirty="0"/>
              <a:t>., </a:t>
            </a:r>
            <a:r>
              <a:rPr lang="en-US" altLang="x-none" dirty="0"/>
              <a:t>1</a:t>
            </a:r>
            <a:r>
              <a:rPr lang="x-none" altLang="x-none" dirty="0"/>
              <a:t> </a:t>
            </a:r>
            <a:r>
              <a:rPr lang="en-US" altLang="x-none" dirty="0"/>
              <a:t>December 2009.</a:t>
            </a:r>
            <a:endParaRPr lang="x-none" altLang="x-none" sz="4400" dirty="0"/>
          </a:p>
          <a:p>
            <a:r>
              <a:rPr lang="x-none" altLang="x-none" sz="4400" dirty="0"/>
              <a:t>Сталност закона у времену</a:t>
            </a:r>
          </a:p>
          <a:p>
            <a:r>
              <a:rPr lang="fr-FR" altLang="x-none" i="1" dirty="0"/>
              <a:t>Ahmet </a:t>
            </a:r>
            <a:r>
              <a:rPr lang="fr-FR" altLang="x-none" i="1" dirty="0" err="1"/>
              <a:t>Arslan</a:t>
            </a:r>
            <a:r>
              <a:rPr lang="fr-FR" altLang="x-none" i="1" dirty="0"/>
              <a:t> et autres c. </a:t>
            </a:r>
            <a:r>
              <a:rPr lang="fr-FR" altLang="x-none" i="1" dirty="0" err="1"/>
              <a:t>Turqui</a:t>
            </a:r>
            <a:r>
              <a:rPr lang="x-none" altLang="x-none" i="1" dirty="0"/>
              <a:t>е</a:t>
            </a:r>
            <a:r>
              <a:rPr lang="fr-FR" altLang="x-none" dirty="0"/>
              <a:t>, no. 41135/98, 23.2.2010, §</a:t>
            </a:r>
            <a:r>
              <a:rPr lang="x-none" altLang="x-none" dirty="0"/>
              <a:t>41.</a:t>
            </a:r>
            <a:r>
              <a:rPr lang="fr-FR" altLang="x-none" dirty="0"/>
              <a:t> </a:t>
            </a:r>
            <a:endParaRPr lang="x-none" altLang="x-none" dirty="0"/>
          </a:p>
          <a:p>
            <a:r>
              <a:rPr lang="en-US" altLang="x-none" i="1" dirty="0" err="1"/>
              <a:t>Tourancheau</a:t>
            </a:r>
            <a:r>
              <a:rPr lang="en-US" altLang="x-none" i="1" dirty="0"/>
              <a:t> et July c. France</a:t>
            </a:r>
            <a:r>
              <a:rPr lang="en-US" altLang="x-none" dirty="0"/>
              <a:t>, no. 53886/00, 24.11.2005.</a:t>
            </a:r>
            <a:endParaRPr lang="x-none" altLang="x-none" dirty="0"/>
          </a:p>
          <a:p>
            <a:r>
              <a:rPr lang="x-none" altLang="x-none" sz="4400" dirty="0"/>
              <a:t>Подударност између званичне радње и објављеног правила</a:t>
            </a:r>
          </a:p>
          <a:p>
            <a:r>
              <a:rPr lang="fr-FR" altLang="x-none" i="1" dirty="0" err="1"/>
              <a:t>Youth</a:t>
            </a:r>
            <a:r>
              <a:rPr lang="fr-FR" altLang="x-none" i="1" dirty="0"/>
              <a:t> Initiative for </a:t>
            </a:r>
            <a:r>
              <a:rPr lang="fr-FR" altLang="x-none" i="1" dirty="0" err="1"/>
              <a:t>Human</a:t>
            </a:r>
            <a:r>
              <a:rPr lang="fr-FR" altLang="x-none" i="1" dirty="0"/>
              <a:t> </a:t>
            </a:r>
            <a:r>
              <a:rPr lang="fr-FR" altLang="x-none" i="1" dirty="0" err="1"/>
              <a:t>Rights</a:t>
            </a:r>
            <a:r>
              <a:rPr lang="fr-FR" altLang="x-none" i="1" dirty="0"/>
              <a:t> v. </a:t>
            </a:r>
            <a:r>
              <a:rPr lang="fr-FR" altLang="x-none" i="1" dirty="0" err="1"/>
              <a:t>Serbia</a:t>
            </a:r>
            <a:r>
              <a:rPr lang="en-US" altLang="x-none" dirty="0"/>
              <a:t>,</a:t>
            </a:r>
            <a:r>
              <a:rPr lang="fr-FR" altLang="x-none" dirty="0"/>
              <a:t> no. 48135/06, 25 </a:t>
            </a:r>
            <a:r>
              <a:rPr lang="fr-FR" altLang="x-none" dirty="0" err="1"/>
              <a:t>June</a:t>
            </a:r>
            <a:r>
              <a:rPr lang="fr-FR" altLang="x-none" dirty="0"/>
              <a:t> 2013. </a:t>
            </a:r>
            <a:endParaRPr lang="x-none" altLang="x-none" dirty="0"/>
          </a:p>
          <a:p>
            <a:r>
              <a:rPr lang="x-none" altLang="x-none" dirty="0"/>
              <a:t>Paunović and Milivojević v. Serbia, no. 41683/06, 24 May 2016.</a:t>
            </a:r>
          </a:p>
          <a:p>
            <a:endParaRPr lang="x-none" altLang="x-none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20445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403</Words>
  <Application>Microsoft Macintosh PowerPoint</Application>
  <PresentationFormat>On-screen Show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 ПОЈАМ ЗАКОНА У ПРАКСИ ЕВРОПСКОГ СУДА ЗА ЉУДСКА ПРАВА</vt:lpstr>
      <vt:lpstr>Међународно право у Уставу Србије од 2006. (1)</vt:lpstr>
      <vt:lpstr>Међународно право у Уставу Србије од 2006. (2)</vt:lpstr>
      <vt:lpstr>Примена ЕКЉП у унутрашњем праву Србије</vt:lpstr>
      <vt:lpstr>Моралност која право чини могућним (Лон Л. Фулер) виђена очима ЕСЉП</vt:lpstr>
      <vt:lpstr>Моралност која право чини могућним (Лон Л. Фулер) виђена очима ЕСЉП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ПОЈАМ ЗАКОНА У ПРАКСИ ЕВРОПСКОГ СУДА ЗА ЉУДСКА ПРАВА</dc:title>
  <dc:creator>Clab4</dc:creator>
  <cp:lastModifiedBy>Tanasije Marinkovic</cp:lastModifiedBy>
  <cp:revision>9</cp:revision>
  <dcterms:created xsi:type="dcterms:W3CDTF">2016-11-03T15:48:20Z</dcterms:created>
  <dcterms:modified xsi:type="dcterms:W3CDTF">2017-05-23T14:27:19Z</dcterms:modified>
</cp:coreProperties>
</file>