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22"/>
  </p:notesMasterIdLst>
  <p:handoutMasterIdLst>
    <p:handoutMasterId r:id="rId23"/>
  </p:handoutMasterIdLst>
  <p:sldIdLst>
    <p:sldId id="1303" r:id="rId3"/>
    <p:sldId id="1288" r:id="rId4"/>
    <p:sldId id="1300" r:id="rId5"/>
    <p:sldId id="1299" r:id="rId6"/>
    <p:sldId id="1289" r:id="rId7"/>
    <p:sldId id="1260" r:id="rId8"/>
    <p:sldId id="1294" r:id="rId9"/>
    <p:sldId id="1293" r:id="rId10"/>
    <p:sldId id="1301" r:id="rId11"/>
    <p:sldId id="1276" r:id="rId12"/>
    <p:sldId id="1278" r:id="rId13"/>
    <p:sldId id="1296" r:id="rId14"/>
    <p:sldId id="1280" r:id="rId15"/>
    <p:sldId id="1281" r:id="rId16"/>
    <p:sldId id="1302" r:id="rId17"/>
    <p:sldId id="1297" r:id="rId18"/>
    <p:sldId id="1285" r:id="rId19"/>
    <p:sldId id="1298" r:id="rId20"/>
    <p:sldId id="1274" r:id="rId21"/>
  </p:sldIdLst>
  <p:sldSz cx="9144000" cy="6858000" type="screen4x3"/>
  <p:notesSz cx="6797675" cy="9928225"/>
  <p:defaultTextStyle>
    <a:defPPr>
      <a:defRPr lang="de-CH"/>
    </a:defPPr>
    <a:lvl1pPr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5"/>
    <p:restoredTop sz="84493"/>
  </p:normalViewPr>
  <p:slideViewPr>
    <p:cSldViewPr>
      <p:cViewPr varScale="1">
        <p:scale>
          <a:sx n="78" d="100"/>
          <a:sy n="78" d="100"/>
        </p:scale>
        <p:origin x="1416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F038ED-3ADC-0247-BC20-51022DDD136E}" type="doc">
      <dgm:prSet loTypeId="urn:microsoft.com/office/officeart/2005/8/layout/chart3" loCatId="" qsTypeId="urn:microsoft.com/office/officeart/2005/8/quickstyle/simple1" qsCatId="simple" csTypeId="urn:microsoft.com/office/officeart/2005/8/colors/accent1_2" csCatId="accent1" phldr="1"/>
      <dgm:spPr/>
    </dgm:pt>
    <dgm:pt modelId="{52574387-3356-804F-803F-E5C9839816C6}">
      <dgm:prSet phldrT="[Texte]"/>
      <dgm:spPr>
        <a:solidFill>
          <a:schemeClr val="tx1"/>
        </a:solidFill>
      </dgm:spPr>
      <dgm:t>
        <a:bodyPr/>
        <a:lstStyle/>
        <a:p>
          <a:pPr rtl="0"/>
          <a:r>
            <a:rPr lang="fr-FR" dirty="0" err="1">
              <a:latin typeface="Arial" panose="020B0604020202020204" pitchFamily="34" charset="0"/>
              <a:cs typeface="Arial" panose="020B0604020202020204" pitchFamily="34" charset="0"/>
            </a:rPr>
            <a:t>Reliance</a:t>
          </a:r>
          <a:r>
            <a:rPr lang="fr-FR" dirty="0">
              <a:latin typeface="Arial" panose="020B0604020202020204" pitchFamily="34" charset="0"/>
              <a:cs typeface="Arial" panose="020B0604020202020204" pitchFamily="34" charset="0"/>
            </a:rPr>
            <a:t> on </a:t>
          </a:r>
          <a:r>
            <a:rPr lang="fr-FR" dirty="0" err="1">
              <a:latin typeface="Arial" panose="020B0604020202020204" pitchFamily="34" charset="0"/>
              <a:cs typeface="Arial" panose="020B0604020202020204" pitchFamily="34" charset="0"/>
            </a:rPr>
            <a:t>users</a:t>
          </a:r>
          <a:r>
            <a:rPr lang="fr-FR" dirty="0">
              <a:latin typeface="Arial" panose="020B0604020202020204" pitchFamily="34" charset="0"/>
              <a:cs typeface="Arial" panose="020B0604020202020204" pitchFamily="34" charset="0"/>
            </a:rPr>
            <a:t> and data</a:t>
          </a:r>
        </a:p>
      </dgm:t>
    </dgm:pt>
    <dgm:pt modelId="{88276255-4D98-9541-971B-432AACDDE8B8}" type="parTrans" cxnId="{B29F5C1E-6258-0B45-B786-6D077AF0E50F}">
      <dgm:prSet/>
      <dgm:spPr/>
      <dgm:t>
        <a:bodyPr/>
        <a:lstStyle/>
        <a:p>
          <a:endParaRPr lang="fr-FR"/>
        </a:p>
      </dgm:t>
    </dgm:pt>
    <dgm:pt modelId="{FBF5274C-8536-F448-9DA9-2144D46F0E19}" type="sibTrans" cxnId="{B29F5C1E-6258-0B45-B786-6D077AF0E50F}">
      <dgm:prSet/>
      <dgm:spPr/>
      <dgm:t>
        <a:bodyPr/>
        <a:lstStyle/>
        <a:p>
          <a:endParaRPr lang="fr-FR"/>
        </a:p>
      </dgm:t>
    </dgm:pt>
    <dgm:pt modelId="{0A1BF9AF-BF5F-AE4C-A7E3-8B69E9985A7C}">
      <dgm:prSet phldrT="[Texte]"/>
      <dgm:spPr>
        <a:solidFill>
          <a:schemeClr val="tx1"/>
        </a:solidFill>
      </dgm:spPr>
      <dgm:t>
        <a:bodyPr/>
        <a:lstStyle/>
        <a:p>
          <a:pPr rtl="0"/>
          <a:r>
            <a:rPr lang="fr-FR" dirty="0" err="1">
              <a:latin typeface="Arial" panose="020B0604020202020204" pitchFamily="34" charset="0"/>
              <a:cs typeface="Arial" panose="020B0604020202020204" pitchFamily="34" charset="0"/>
            </a:rPr>
            <a:t>Ability</a:t>
          </a:r>
          <a:r>
            <a:rPr lang="fr-FR" dirty="0">
              <a:latin typeface="Arial" panose="020B0604020202020204" pitchFamily="34" charset="0"/>
              <a:cs typeface="Arial" panose="020B0604020202020204" pitchFamily="34" charset="0"/>
            </a:rPr>
            <a:t> to </a:t>
          </a:r>
          <a:r>
            <a:rPr lang="fr-FR" dirty="0" err="1">
              <a:latin typeface="Arial" panose="020B0604020202020204" pitchFamily="34" charset="0"/>
              <a:cs typeface="Arial" panose="020B0604020202020204" pitchFamily="34" charset="0"/>
            </a:rPr>
            <a:t>commercialize</a:t>
          </a:r>
          <a:r>
            <a:rPr lang="fr-FR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dirty="0" err="1">
              <a:latin typeface="Arial" panose="020B0604020202020204" pitchFamily="34" charset="0"/>
              <a:cs typeface="Arial" panose="020B0604020202020204" pitchFamily="34" charset="0"/>
            </a:rPr>
            <a:t>without</a:t>
          </a:r>
          <a:r>
            <a:rPr lang="fr-FR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dirty="0" err="1">
              <a:latin typeface="Arial" panose="020B0604020202020204" pitchFamily="34" charset="0"/>
              <a:cs typeface="Arial" panose="020B0604020202020204" pitchFamily="34" charset="0"/>
            </a:rPr>
            <a:t>physical</a:t>
          </a:r>
          <a:r>
            <a:rPr lang="fr-FR" dirty="0">
              <a:latin typeface="Arial" panose="020B0604020202020204" pitchFamily="34" charset="0"/>
              <a:cs typeface="Arial" panose="020B0604020202020204" pitchFamily="34" charset="0"/>
            </a:rPr>
            <a:t> nexus</a:t>
          </a:r>
        </a:p>
      </dgm:t>
    </dgm:pt>
    <dgm:pt modelId="{FC28C7C6-D901-8B4A-9642-E4595DC3FA55}" type="parTrans" cxnId="{0CDF42FF-3CF8-3E4F-8B56-F6B580F63274}">
      <dgm:prSet/>
      <dgm:spPr/>
      <dgm:t>
        <a:bodyPr/>
        <a:lstStyle/>
        <a:p>
          <a:endParaRPr lang="fr-FR"/>
        </a:p>
      </dgm:t>
    </dgm:pt>
    <dgm:pt modelId="{F10DB918-F8D1-1D42-A520-F78AA150A66E}" type="sibTrans" cxnId="{0CDF42FF-3CF8-3E4F-8B56-F6B580F63274}">
      <dgm:prSet/>
      <dgm:spPr/>
      <dgm:t>
        <a:bodyPr/>
        <a:lstStyle/>
        <a:p>
          <a:endParaRPr lang="fr-FR"/>
        </a:p>
      </dgm:t>
    </dgm:pt>
    <dgm:pt modelId="{ED7020C5-3F94-5649-93D2-B1AB16EF5BD0}">
      <dgm:prSet phldrT="[Texte]"/>
      <dgm:spPr>
        <a:solidFill>
          <a:schemeClr val="tx1"/>
        </a:solidFill>
      </dgm:spPr>
      <dgm:t>
        <a:bodyPr/>
        <a:lstStyle/>
        <a:p>
          <a:pPr rtl="0"/>
          <a:r>
            <a:rPr lang="fr-FR" dirty="0">
              <a:latin typeface="Arial" panose="020B0604020202020204" pitchFamily="34" charset="0"/>
              <a:cs typeface="Arial" panose="020B0604020202020204" pitchFamily="34" charset="0"/>
            </a:rPr>
            <a:t>Intangibles</a:t>
          </a:r>
        </a:p>
      </dgm:t>
    </dgm:pt>
    <dgm:pt modelId="{6D72B9EE-C2F2-B446-8AAD-C2227687A669}" type="parTrans" cxnId="{0603F6C0-D72C-4E41-88A3-20A43D29C8F4}">
      <dgm:prSet/>
      <dgm:spPr/>
      <dgm:t>
        <a:bodyPr/>
        <a:lstStyle/>
        <a:p>
          <a:endParaRPr lang="fr-FR"/>
        </a:p>
      </dgm:t>
    </dgm:pt>
    <dgm:pt modelId="{9FC17C5D-EB05-E94B-972A-FCF08E54C065}" type="sibTrans" cxnId="{0603F6C0-D72C-4E41-88A3-20A43D29C8F4}">
      <dgm:prSet/>
      <dgm:spPr/>
      <dgm:t>
        <a:bodyPr/>
        <a:lstStyle/>
        <a:p>
          <a:endParaRPr lang="fr-FR"/>
        </a:p>
      </dgm:t>
    </dgm:pt>
    <dgm:pt modelId="{30AE152B-D23C-4F42-A828-F9CFA29A856D}" type="pres">
      <dgm:prSet presAssocID="{FCF038ED-3ADC-0247-BC20-51022DDD136E}" presName="compositeShape" presStyleCnt="0">
        <dgm:presLayoutVars>
          <dgm:chMax val="7"/>
          <dgm:dir/>
          <dgm:resizeHandles val="exact"/>
        </dgm:presLayoutVars>
      </dgm:prSet>
      <dgm:spPr/>
    </dgm:pt>
    <dgm:pt modelId="{174357B4-D87C-3045-812B-90305671FBA0}" type="pres">
      <dgm:prSet presAssocID="{FCF038ED-3ADC-0247-BC20-51022DDD136E}" presName="wedge1" presStyleLbl="node1" presStyleIdx="0" presStyleCnt="3" custLinFactNeighborX="-5311" custLinFactNeighborY="864"/>
      <dgm:spPr/>
      <dgm:t>
        <a:bodyPr/>
        <a:lstStyle/>
        <a:p>
          <a:endParaRPr lang="fr-FR"/>
        </a:p>
      </dgm:t>
    </dgm:pt>
    <dgm:pt modelId="{12D1DF7C-4C7B-354D-ADBC-7A7851BC04F1}" type="pres">
      <dgm:prSet presAssocID="{FCF038ED-3ADC-0247-BC20-51022DDD136E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57DF26E-C7DA-7B41-9CEE-3FBC67B33CC1}" type="pres">
      <dgm:prSet presAssocID="{FCF038ED-3ADC-0247-BC20-51022DDD136E}" presName="wedge2" presStyleLbl="node1" presStyleIdx="1" presStyleCnt="3" custLinFactNeighborX="-2266" custLinFactNeighborY="-3"/>
      <dgm:spPr/>
      <dgm:t>
        <a:bodyPr/>
        <a:lstStyle/>
        <a:p>
          <a:endParaRPr lang="fr-FR"/>
        </a:p>
      </dgm:t>
    </dgm:pt>
    <dgm:pt modelId="{8250AE42-4744-744B-9568-64CDE4AA8591}" type="pres">
      <dgm:prSet presAssocID="{FCF038ED-3ADC-0247-BC20-51022DDD136E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ED6B0C9-2FA8-4A4D-937C-87E776F31702}" type="pres">
      <dgm:prSet presAssocID="{FCF038ED-3ADC-0247-BC20-51022DDD136E}" presName="wedge3" presStyleLbl="node1" presStyleIdx="2" presStyleCnt="3" custLinFactNeighborX="-4375" custLinFactNeighborY="-2112"/>
      <dgm:spPr/>
      <dgm:t>
        <a:bodyPr/>
        <a:lstStyle/>
        <a:p>
          <a:endParaRPr lang="fr-FR"/>
        </a:p>
      </dgm:t>
    </dgm:pt>
    <dgm:pt modelId="{1C34E805-27FD-A245-B38E-4718B114C82E}" type="pres">
      <dgm:prSet presAssocID="{FCF038ED-3ADC-0247-BC20-51022DDD136E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EBDFB9D-887D-DC4F-8A5D-526F1B62700F}" type="presOf" srcId="{ED7020C5-3F94-5649-93D2-B1AB16EF5BD0}" destId="{1C34E805-27FD-A245-B38E-4718B114C82E}" srcOrd="1" destOrd="0" presId="urn:microsoft.com/office/officeart/2005/8/layout/chart3"/>
    <dgm:cxn modelId="{B29F5C1E-6258-0B45-B786-6D077AF0E50F}" srcId="{FCF038ED-3ADC-0247-BC20-51022DDD136E}" destId="{52574387-3356-804F-803F-E5C9839816C6}" srcOrd="0" destOrd="0" parTransId="{88276255-4D98-9541-971B-432AACDDE8B8}" sibTransId="{FBF5274C-8536-F448-9DA9-2144D46F0E19}"/>
    <dgm:cxn modelId="{0603F6C0-D72C-4E41-88A3-20A43D29C8F4}" srcId="{FCF038ED-3ADC-0247-BC20-51022DDD136E}" destId="{ED7020C5-3F94-5649-93D2-B1AB16EF5BD0}" srcOrd="2" destOrd="0" parTransId="{6D72B9EE-C2F2-B446-8AAD-C2227687A669}" sibTransId="{9FC17C5D-EB05-E94B-972A-FCF08E54C065}"/>
    <dgm:cxn modelId="{CBC6FA09-C53F-4244-89A0-CFA03E5C867D}" type="presOf" srcId="{52574387-3356-804F-803F-E5C9839816C6}" destId="{12D1DF7C-4C7B-354D-ADBC-7A7851BC04F1}" srcOrd="1" destOrd="0" presId="urn:microsoft.com/office/officeart/2005/8/layout/chart3"/>
    <dgm:cxn modelId="{52857315-783D-A849-8E60-F784EA23499D}" type="presOf" srcId="{0A1BF9AF-BF5F-AE4C-A7E3-8B69E9985A7C}" destId="{8250AE42-4744-744B-9568-64CDE4AA8591}" srcOrd="1" destOrd="0" presId="urn:microsoft.com/office/officeart/2005/8/layout/chart3"/>
    <dgm:cxn modelId="{0CDF42FF-3CF8-3E4F-8B56-F6B580F63274}" srcId="{FCF038ED-3ADC-0247-BC20-51022DDD136E}" destId="{0A1BF9AF-BF5F-AE4C-A7E3-8B69E9985A7C}" srcOrd="1" destOrd="0" parTransId="{FC28C7C6-D901-8B4A-9642-E4595DC3FA55}" sibTransId="{F10DB918-F8D1-1D42-A520-F78AA150A66E}"/>
    <dgm:cxn modelId="{BB7BDF8A-E650-F640-80D5-BD70D2652CD4}" type="presOf" srcId="{ED7020C5-3F94-5649-93D2-B1AB16EF5BD0}" destId="{9ED6B0C9-2FA8-4A4D-937C-87E776F31702}" srcOrd="0" destOrd="0" presId="urn:microsoft.com/office/officeart/2005/8/layout/chart3"/>
    <dgm:cxn modelId="{B06BD8C3-1E0C-214E-94B0-B556E9DF01F2}" type="presOf" srcId="{52574387-3356-804F-803F-E5C9839816C6}" destId="{174357B4-D87C-3045-812B-90305671FBA0}" srcOrd="0" destOrd="0" presId="urn:microsoft.com/office/officeart/2005/8/layout/chart3"/>
    <dgm:cxn modelId="{1941F8AA-A774-634D-88C8-B5D59F138CD1}" type="presOf" srcId="{FCF038ED-3ADC-0247-BC20-51022DDD136E}" destId="{30AE152B-D23C-4F42-A828-F9CFA29A856D}" srcOrd="0" destOrd="0" presId="urn:microsoft.com/office/officeart/2005/8/layout/chart3"/>
    <dgm:cxn modelId="{A5231E74-9479-D14B-8A06-EE01E728B41F}" type="presOf" srcId="{0A1BF9AF-BF5F-AE4C-A7E3-8B69E9985A7C}" destId="{C57DF26E-C7DA-7B41-9CEE-3FBC67B33CC1}" srcOrd="0" destOrd="0" presId="urn:microsoft.com/office/officeart/2005/8/layout/chart3"/>
    <dgm:cxn modelId="{1C8D4DBC-2D3D-B844-873B-36737DADDE3B}" type="presParOf" srcId="{30AE152B-D23C-4F42-A828-F9CFA29A856D}" destId="{174357B4-D87C-3045-812B-90305671FBA0}" srcOrd="0" destOrd="0" presId="urn:microsoft.com/office/officeart/2005/8/layout/chart3"/>
    <dgm:cxn modelId="{D57BFEEA-00F7-CD40-9DEE-B6ACF5DDCFA9}" type="presParOf" srcId="{30AE152B-D23C-4F42-A828-F9CFA29A856D}" destId="{12D1DF7C-4C7B-354D-ADBC-7A7851BC04F1}" srcOrd="1" destOrd="0" presId="urn:microsoft.com/office/officeart/2005/8/layout/chart3"/>
    <dgm:cxn modelId="{614CF8DA-F38A-7848-A9D4-1286B0768FC7}" type="presParOf" srcId="{30AE152B-D23C-4F42-A828-F9CFA29A856D}" destId="{C57DF26E-C7DA-7B41-9CEE-3FBC67B33CC1}" srcOrd="2" destOrd="0" presId="urn:microsoft.com/office/officeart/2005/8/layout/chart3"/>
    <dgm:cxn modelId="{C2250974-0D5F-0541-A3CC-925F07752E96}" type="presParOf" srcId="{30AE152B-D23C-4F42-A828-F9CFA29A856D}" destId="{8250AE42-4744-744B-9568-64CDE4AA8591}" srcOrd="3" destOrd="0" presId="urn:microsoft.com/office/officeart/2005/8/layout/chart3"/>
    <dgm:cxn modelId="{EEDC7230-1F5C-7043-87C8-36D57B3CB10B}" type="presParOf" srcId="{30AE152B-D23C-4F42-A828-F9CFA29A856D}" destId="{9ED6B0C9-2FA8-4A4D-937C-87E776F31702}" srcOrd="4" destOrd="0" presId="urn:microsoft.com/office/officeart/2005/8/layout/chart3"/>
    <dgm:cxn modelId="{70DBD7C8-D73B-F043-96A7-A7F015FB0E06}" type="presParOf" srcId="{30AE152B-D23C-4F42-A828-F9CFA29A856D}" destId="{1C34E805-27FD-A245-B38E-4718B114C82E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4357B4-D87C-3045-812B-90305671FBA0}">
      <dsp:nvSpPr>
        <dsp:cNvPr id="0" name=""/>
        <dsp:cNvSpPr/>
      </dsp:nvSpPr>
      <dsp:spPr>
        <a:xfrm>
          <a:off x="959768" y="303814"/>
          <a:ext cx="3413760" cy="3413760"/>
        </a:xfrm>
        <a:prstGeom prst="pie">
          <a:avLst>
            <a:gd name="adj1" fmla="val 16200000"/>
            <a:gd name="adj2" fmla="val 180000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Reliance</a:t>
          </a:r>
          <a:r>
            <a:rPr lang="fr-FR" sz="1800" kern="1200" dirty="0">
              <a:latin typeface="Arial" panose="020B0604020202020204" pitchFamily="34" charset="0"/>
              <a:cs typeface="Arial" panose="020B0604020202020204" pitchFamily="34" charset="0"/>
            </a:rPr>
            <a:t> on </a:t>
          </a:r>
          <a:r>
            <a:rPr lang="fr-FR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users</a:t>
          </a:r>
          <a:r>
            <a:rPr lang="fr-FR" sz="1800" kern="1200" dirty="0">
              <a:latin typeface="Arial" panose="020B0604020202020204" pitchFamily="34" charset="0"/>
              <a:cs typeface="Arial" panose="020B0604020202020204" pitchFamily="34" charset="0"/>
            </a:rPr>
            <a:t> and data</a:t>
          </a:r>
        </a:p>
      </dsp:txBody>
      <dsp:txXfrm>
        <a:off x="2815797" y="933734"/>
        <a:ext cx="1158240" cy="1137920"/>
      </dsp:txXfrm>
    </dsp:sp>
    <dsp:sp modelId="{C57DF26E-C7DA-7B41-9CEE-3FBC67B33CC1}">
      <dsp:nvSpPr>
        <dsp:cNvPr id="0" name=""/>
        <dsp:cNvSpPr/>
      </dsp:nvSpPr>
      <dsp:spPr>
        <a:xfrm>
          <a:off x="887746" y="375817"/>
          <a:ext cx="3413760" cy="3413760"/>
        </a:xfrm>
        <a:prstGeom prst="pie">
          <a:avLst>
            <a:gd name="adj1" fmla="val 1800000"/>
            <a:gd name="adj2" fmla="val 900000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Ability</a:t>
          </a:r>
          <a:r>
            <a:rPr lang="fr-FR" sz="1800" kern="1200" dirty="0">
              <a:latin typeface="Arial" panose="020B0604020202020204" pitchFamily="34" charset="0"/>
              <a:cs typeface="Arial" panose="020B0604020202020204" pitchFamily="34" charset="0"/>
            </a:rPr>
            <a:t> to </a:t>
          </a:r>
          <a:r>
            <a:rPr lang="fr-FR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commercialize</a:t>
          </a:r>
          <a:r>
            <a:rPr lang="fr-FR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without</a:t>
          </a:r>
          <a:r>
            <a:rPr lang="fr-FR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physical</a:t>
          </a:r>
          <a:r>
            <a:rPr lang="fr-FR" sz="1800" kern="1200" dirty="0">
              <a:latin typeface="Arial" panose="020B0604020202020204" pitchFamily="34" charset="0"/>
              <a:cs typeface="Arial" panose="020B0604020202020204" pitchFamily="34" charset="0"/>
            </a:rPr>
            <a:t> nexus</a:t>
          </a:r>
        </a:p>
      </dsp:txBody>
      <dsp:txXfrm>
        <a:off x="1822466" y="2529737"/>
        <a:ext cx="1544320" cy="1056640"/>
      </dsp:txXfrm>
    </dsp:sp>
    <dsp:sp modelId="{9ED6B0C9-2FA8-4A4D-937C-87E776F31702}">
      <dsp:nvSpPr>
        <dsp:cNvPr id="0" name=""/>
        <dsp:cNvSpPr/>
      </dsp:nvSpPr>
      <dsp:spPr>
        <a:xfrm>
          <a:off x="815750" y="303821"/>
          <a:ext cx="3413760" cy="3413760"/>
        </a:xfrm>
        <a:prstGeom prst="pie">
          <a:avLst>
            <a:gd name="adj1" fmla="val 9000000"/>
            <a:gd name="adj2" fmla="val 1620000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>
              <a:latin typeface="Arial" panose="020B0604020202020204" pitchFamily="34" charset="0"/>
              <a:cs typeface="Arial" panose="020B0604020202020204" pitchFamily="34" charset="0"/>
            </a:rPr>
            <a:t>Intangibles</a:t>
          </a:r>
        </a:p>
      </dsp:txBody>
      <dsp:txXfrm>
        <a:off x="1181510" y="974381"/>
        <a:ext cx="1158240" cy="1137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F5AB40F3-CF5C-AB40-AC28-A0320B54D79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972" tIns="45987" rIns="91972" bIns="4598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2E910264-D7B8-3048-BE52-5581DF211E1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972" tIns="45987" rIns="91972" bIns="4598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B30342B4-BE9C-1748-A518-2BCEDCE1503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972" tIns="45987" rIns="91972" bIns="4598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97D4549B-3850-044B-A7A3-8FC54B7AC97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972" tIns="45987" rIns="91972" bIns="4598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fld id="{C9255397-B9DE-7342-B6F2-5E4FB81DEBA2}" type="slidenum">
              <a:rPr lang="de-CH" altLang="fr-FR"/>
              <a:pPr/>
              <a:t>‹#›</a:t>
            </a:fld>
            <a:endParaRPr lang="de-CH" altLang="fr-FR"/>
          </a:p>
        </p:txBody>
      </p:sp>
    </p:spTree>
    <p:extLst>
      <p:ext uri="{BB962C8B-B14F-4D97-AF65-F5344CB8AC3E}">
        <p14:creationId xmlns:p14="http://schemas.microsoft.com/office/powerpoint/2010/main" val="28723750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388D3F6-452F-F644-BF04-36948B1E600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972" tIns="45987" rIns="91972" bIns="4598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EEA1C90F-8B9E-5043-89EA-EEEC4E9109F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972" tIns="45987" rIns="91972" bIns="4598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3DDC93E1-EA22-CC4B-A789-5E41A73E75E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252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9663A138-63CD-434B-B03B-8518122B446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972" tIns="45987" rIns="91972" bIns="459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fr-FR"/>
              <a:t>Textmasterformate durch Klicken bearbeiten</a:t>
            </a:r>
          </a:p>
          <a:p>
            <a:pPr lvl="1"/>
            <a:r>
              <a:rPr lang="de-CH" altLang="fr-FR"/>
              <a:t>Zweite Ebene</a:t>
            </a:r>
          </a:p>
          <a:p>
            <a:pPr lvl="2"/>
            <a:r>
              <a:rPr lang="de-CH" altLang="fr-FR"/>
              <a:t>Dritte Ebene</a:t>
            </a:r>
          </a:p>
          <a:p>
            <a:pPr lvl="3"/>
            <a:r>
              <a:rPr lang="de-CH" altLang="fr-FR"/>
              <a:t>Vierte Ebene</a:t>
            </a:r>
          </a:p>
          <a:p>
            <a:pPr lvl="4"/>
            <a:r>
              <a:rPr lang="de-CH" altLang="fr-FR"/>
              <a:t>Fünfte Ebene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8AA48952-2BB5-D847-AA9D-D9F196D5CFF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972" tIns="45987" rIns="91972" bIns="4598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BA0B2F6F-555F-3441-83C9-DD6AB49427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972" tIns="45987" rIns="91972" bIns="4598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fld id="{C2D388BE-27B4-8C4C-8D2B-ABE90484BAD8}" type="slidenum">
              <a:rPr lang="de-CH" altLang="fr-FR"/>
              <a:pPr/>
              <a:t>‹#›</a:t>
            </a:fld>
            <a:endParaRPr lang="de-CH" altLang="fr-FR"/>
          </a:p>
        </p:txBody>
      </p:sp>
    </p:spTree>
    <p:extLst>
      <p:ext uri="{BB962C8B-B14F-4D97-AF65-F5344CB8AC3E}">
        <p14:creationId xmlns:p14="http://schemas.microsoft.com/office/powerpoint/2010/main" val="33369323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49325"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49325"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49325"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49325"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38EC80EC-6334-1345-99BD-C998646A4EF0}" type="slidenum">
              <a:rPr lang="de-CH" sz="1200"/>
              <a:pPr/>
              <a:t>1</a:t>
            </a:fld>
            <a:endParaRPr lang="de-CH" sz="1200"/>
          </a:p>
        </p:txBody>
      </p:sp>
      <p:sp>
        <p:nvSpPr>
          <p:cNvPr id="552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CH">
              <a:ea typeface="MS PGothic" charset="0"/>
            </a:endParaRPr>
          </a:p>
        </p:txBody>
      </p:sp>
      <p:sp>
        <p:nvSpPr>
          <p:cNvPr id="55300" name="Espace réservé du numéro de diapositive 3"/>
          <p:cNvSpPr txBox="1">
            <a:spLocks noGrp="1"/>
          </p:cNvSpPr>
          <p:nvPr/>
        </p:nvSpPr>
        <p:spPr bwMode="auto">
          <a:xfrm>
            <a:off x="3851275" y="9429750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22" tIns="45962" rIns="91922" bIns="45962" anchor="b"/>
          <a:lstStyle>
            <a:lvl1pPr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r" eaLnBrk="1" hangingPunct="1"/>
            <a:fld id="{FE74E845-1A3D-7546-BFEF-E3037EDC83AD}" type="slidenum">
              <a:rPr lang="fr-CH" sz="1300">
                <a:latin typeface="Calibri" charset="0"/>
              </a:rPr>
              <a:pPr algn="r" eaLnBrk="1" hangingPunct="1"/>
              <a:t>1</a:t>
            </a:fld>
            <a:endParaRPr lang="fr-CH" sz="13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>
            <a:extLst>
              <a:ext uri="{FF2B5EF4-FFF2-40B4-BE49-F238E27FC236}">
                <a16:creationId xmlns:a16="http://schemas.microsoft.com/office/drawing/2014/main" id="{B246D531-B240-2F47-95FA-35F9A74123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06B819-D0C3-8244-8DF7-6EA4038FCBA3}" type="slidenum">
              <a:rPr lang="fr-FR" altLang="fr-FR" sz="1200">
                <a:solidFill>
                  <a:srgbClr val="000000"/>
                </a:solidFill>
              </a:rPr>
              <a:pPr/>
              <a:t>2</a:t>
            </a:fld>
            <a:endParaRPr lang="fr-FR" altLang="fr-FR" sz="1200">
              <a:solidFill>
                <a:srgbClr val="000000"/>
              </a:solidFill>
            </a:endParaRPr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0F471801-5FEB-AF44-987B-E5DBCDDBD9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F10B4F8A-10BC-8C4F-A0E8-B445630BD1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fr-F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893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B3E1D529-0318-124B-91F1-CC1FC9612A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4566D16-CC6D-AC41-B5D6-3650FC6039F6}" type="slidenum">
              <a:rPr lang="fr-FR" altLang="fr-FR" sz="1200">
                <a:solidFill>
                  <a:srgbClr val="000000"/>
                </a:solidFill>
              </a:rPr>
              <a:pPr/>
              <a:t>3</a:t>
            </a:fld>
            <a:endParaRPr lang="fr-FR" altLang="fr-FR" sz="1200">
              <a:solidFill>
                <a:srgbClr val="000000"/>
              </a:solidFill>
            </a:endParaRPr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6F4A2B87-E6A2-7E4E-8D1E-769FE78AB2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CFF04E42-263B-BE47-B450-0778DA2429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fr-F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028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B3E1D529-0318-124B-91F1-CC1FC9612A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4566D16-CC6D-AC41-B5D6-3650FC6039F6}" type="slidenum">
              <a:rPr lang="fr-FR" altLang="fr-FR" sz="1200">
                <a:solidFill>
                  <a:srgbClr val="000000"/>
                </a:solidFill>
              </a:rPr>
              <a:pPr/>
              <a:t>4</a:t>
            </a:fld>
            <a:endParaRPr lang="fr-FR" altLang="fr-FR" sz="1200">
              <a:solidFill>
                <a:srgbClr val="000000"/>
              </a:solidFill>
            </a:endParaRPr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6F4A2B87-E6A2-7E4E-8D1E-769FE78AB2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CFF04E42-263B-BE47-B450-0778DA2429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fr-F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241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24B9D523-441E-3042-840A-12098CB02C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39AE3AC-192D-A849-BB47-46F37274A46F}" type="slidenum">
              <a:rPr lang="fr-FR" altLang="fr-FR" sz="1200">
                <a:solidFill>
                  <a:srgbClr val="000000"/>
                </a:solidFill>
              </a:rPr>
              <a:pPr/>
              <a:t>5</a:t>
            </a:fld>
            <a:endParaRPr lang="fr-FR" altLang="fr-FR" sz="1200">
              <a:solidFill>
                <a:srgbClr val="000000"/>
              </a:solidFill>
            </a:endParaRP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3B6B4E17-9076-BA44-BC56-E4A5B2CEE8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C9F3BEB-B1E4-AE4C-92C2-918C5A45CC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fr-F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339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35C6F127-9F31-1E44-85B6-FB54A3CB81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04E18DE-0EF5-C041-AFBE-595C943F1839}" type="slidenum">
              <a:rPr lang="fr-FR" altLang="fr-FR" sz="1200">
                <a:solidFill>
                  <a:srgbClr val="000000"/>
                </a:solidFill>
              </a:rPr>
              <a:pPr/>
              <a:t>6</a:t>
            </a:fld>
            <a:endParaRPr lang="fr-FR" altLang="fr-FR" sz="1200">
              <a:solidFill>
                <a:srgbClr val="000000"/>
              </a:solidFill>
            </a:endParaRP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3313CA56-18C2-884D-B44E-C02FB1F090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FF9D7DF-DD06-B440-82DA-A080437795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fr-FR" dirty="0">
              <a:latin typeface="Arial" panose="020B0604020202020204" pitchFamily="34" charset="0"/>
            </a:endParaRPr>
          </a:p>
          <a:p>
            <a:pPr eaLnBrk="1" hangingPunct="1"/>
            <a:endParaRPr lang="en-US" altLang="fr-F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06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Espace réservé de l’image des diapositives 1">
            <a:extLst>
              <a:ext uri="{FF2B5EF4-FFF2-40B4-BE49-F238E27FC236}">
                <a16:creationId xmlns:a16="http://schemas.microsoft.com/office/drawing/2014/main" id="{792E8E7F-5434-A34D-B67C-77BBDAC2E2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Espace réservé des commentaires 2">
            <a:extLst>
              <a:ext uri="{FF2B5EF4-FFF2-40B4-BE49-F238E27FC236}">
                <a16:creationId xmlns:a16="http://schemas.microsoft.com/office/drawing/2014/main" id="{E053A137-E27C-1A48-B589-616D56217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dirty="0">
              <a:latin typeface="Arial" panose="020B0604020202020204" pitchFamily="34" charset="0"/>
            </a:endParaRPr>
          </a:p>
        </p:txBody>
      </p:sp>
      <p:sp>
        <p:nvSpPr>
          <p:cNvPr id="23555" name="Espace réservé du numéro de diapositive 3">
            <a:extLst>
              <a:ext uri="{FF2B5EF4-FFF2-40B4-BE49-F238E27FC236}">
                <a16:creationId xmlns:a16="http://schemas.microsoft.com/office/drawing/2014/main" id="{D7526874-E25E-6847-9719-A37B04B7A6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7BAC999-9F8F-8A4D-B06C-7DF54BBD7D8C}" type="slidenum">
              <a:rPr lang="fr-FR" altLang="fr-FR" sz="1300">
                <a:solidFill>
                  <a:srgbClr val="000000"/>
                </a:solidFill>
                <a:latin typeface="Calibri" panose="020F0502020204030204" pitchFamily="34" charset="0"/>
              </a:rPr>
              <a:pPr/>
              <a:t>7</a:t>
            </a:fld>
            <a:endParaRPr lang="fr-FR" altLang="fr-FR" sz="13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58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24B9D523-441E-3042-840A-12098CB02C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39AE3AC-192D-A849-BB47-46F37274A46F}" type="slidenum">
              <a:rPr lang="fr-FR" altLang="fr-FR" sz="1200">
                <a:solidFill>
                  <a:srgbClr val="000000"/>
                </a:solidFill>
              </a:rPr>
              <a:pPr/>
              <a:t>8</a:t>
            </a:fld>
            <a:endParaRPr lang="fr-FR" altLang="fr-FR" sz="1200">
              <a:solidFill>
                <a:srgbClr val="000000"/>
              </a:solidFill>
            </a:endParaRP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3B6B4E17-9076-BA44-BC56-E4A5B2CEE8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C9F3BEB-B1E4-AE4C-92C2-918C5A45CC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fr-F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952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24B9D523-441E-3042-840A-12098CB02C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39AE3AC-192D-A849-BB47-46F37274A46F}" type="slidenum">
              <a:rPr lang="fr-FR" altLang="fr-FR" sz="1200">
                <a:solidFill>
                  <a:srgbClr val="000000"/>
                </a:solidFill>
              </a:rPr>
              <a:pPr/>
              <a:t>9</a:t>
            </a:fld>
            <a:endParaRPr lang="fr-FR" altLang="fr-FR" sz="1200">
              <a:solidFill>
                <a:srgbClr val="000000"/>
              </a:solidFill>
            </a:endParaRP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3B6B4E17-9076-BA44-BC56-E4A5B2CEE8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C9F3BEB-B1E4-AE4C-92C2-918C5A45CC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fr-F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832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Espace réservé de l’image des diapositives 1">
            <a:extLst>
              <a:ext uri="{FF2B5EF4-FFF2-40B4-BE49-F238E27FC236}">
                <a16:creationId xmlns:a16="http://schemas.microsoft.com/office/drawing/2014/main" id="{31E8673A-5270-6A42-A59F-E8EF9209AD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Espace réservé des notes 2">
            <a:extLst>
              <a:ext uri="{FF2B5EF4-FFF2-40B4-BE49-F238E27FC236}">
                <a16:creationId xmlns:a16="http://schemas.microsoft.com/office/drawing/2014/main" id="{2A191790-3ED6-5040-AC32-8AB8D66CB0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altLang="fr-FR" dirty="0" err="1" smtClean="0">
                <a:latin typeface="Arial" panose="020B0604020202020204" pitchFamily="34" charset="0"/>
              </a:rPr>
              <a:t>What</a:t>
            </a:r>
            <a:r>
              <a:rPr lang="fr-FR" altLang="fr-FR" baseline="0" dirty="0" smtClean="0">
                <a:latin typeface="Arial" panose="020B0604020202020204" pitchFamily="34" charset="0"/>
              </a:rPr>
              <a:t> </a:t>
            </a:r>
            <a:r>
              <a:rPr lang="fr-FR" altLang="fr-FR" baseline="0" dirty="0" err="1" smtClean="0">
                <a:latin typeface="Arial" panose="020B0604020202020204" pitchFamily="34" charset="0"/>
              </a:rPr>
              <a:t>happended</a:t>
            </a:r>
            <a:r>
              <a:rPr lang="fr-FR" altLang="fr-FR" baseline="0" dirty="0" smtClean="0">
                <a:latin typeface="Arial" panose="020B0604020202020204" pitchFamily="34" charset="0"/>
              </a:rPr>
              <a:t> in the </a:t>
            </a:r>
            <a:r>
              <a:rPr lang="fr-FR" altLang="fr-FR" baseline="0" dirty="0" err="1" smtClean="0">
                <a:latin typeface="Arial" panose="020B0604020202020204" pitchFamily="34" charset="0"/>
              </a:rPr>
              <a:t>pre</a:t>
            </a:r>
            <a:r>
              <a:rPr lang="fr-FR" altLang="fr-FR" baseline="0" dirty="0" smtClean="0">
                <a:latin typeface="Arial" panose="020B0604020202020204" pitchFamily="34" charset="0"/>
              </a:rPr>
              <a:t> BEPS world? </a:t>
            </a:r>
            <a:r>
              <a:rPr lang="fr-FR" altLang="fr-FR" dirty="0" err="1" smtClean="0">
                <a:latin typeface="Arial" panose="020B0604020202020204" pitchFamily="34" charset="0"/>
              </a:rPr>
              <a:t>What</a:t>
            </a:r>
            <a:r>
              <a:rPr lang="fr-FR" altLang="fr-FR" dirty="0" smtClean="0">
                <a:latin typeface="Arial" panose="020B0604020202020204" pitchFamily="34" charset="0"/>
              </a:rPr>
              <a:t> </a:t>
            </a:r>
            <a:r>
              <a:rPr lang="fr-FR" altLang="fr-FR" dirty="0" err="1" smtClean="0">
                <a:latin typeface="Arial" panose="020B0604020202020204" pitchFamily="34" charset="0"/>
              </a:rPr>
              <a:t>is</a:t>
            </a:r>
            <a:r>
              <a:rPr lang="fr-FR" altLang="fr-FR" dirty="0" smtClean="0">
                <a:latin typeface="Arial" panose="020B0604020202020204" pitchFamily="34" charset="0"/>
              </a:rPr>
              <a:t> BEPS? </a:t>
            </a:r>
            <a:r>
              <a:rPr lang="fr-FR" altLang="fr-FR" dirty="0" err="1" smtClean="0">
                <a:latin typeface="Arial" panose="020B0604020202020204" pitchFamily="34" charset="0"/>
              </a:rPr>
              <a:t>What</a:t>
            </a:r>
            <a:r>
              <a:rPr lang="fr-FR" altLang="fr-FR" baseline="0" dirty="0" smtClean="0">
                <a:latin typeface="Arial" panose="020B0604020202020204" pitchFamily="34" charset="0"/>
              </a:rPr>
              <a:t> </a:t>
            </a:r>
            <a:r>
              <a:rPr lang="fr-FR" altLang="fr-FR" baseline="0" dirty="0" err="1" smtClean="0">
                <a:latin typeface="Arial" panose="020B0604020202020204" pitchFamily="34" charset="0"/>
              </a:rPr>
              <a:t>is</a:t>
            </a:r>
            <a:r>
              <a:rPr lang="fr-FR" altLang="fr-FR" baseline="0" dirty="0" smtClean="0">
                <a:latin typeface="Arial" panose="020B0604020202020204" pitchFamily="34" charset="0"/>
              </a:rPr>
              <a:t> BEPS Action 7? </a:t>
            </a:r>
          </a:p>
          <a:p>
            <a:endParaRPr lang="fr-FR" altLang="fr-FR" baseline="0" dirty="0" smtClean="0">
              <a:latin typeface="Arial" panose="020B0604020202020204" pitchFamily="34" charset="0"/>
            </a:endParaRPr>
          </a:p>
          <a:p>
            <a:r>
              <a:rPr lang="fr-FR" altLang="fr-FR" baseline="0" dirty="0" smtClean="0">
                <a:latin typeface="Arial" panose="020B0604020202020204" pitchFamily="34" charset="0"/>
              </a:rPr>
              <a:t>Article 5(4) – Amazon and </a:t>
            </a:r>
            <a:r>
              <a:rPr lang="fr-FR" altLang="fr-FR" baseline="0" dirty="0" err="1" smtClean="0">
                <a:latin typeface="Arial" panose="020B0604020202020204" pitchFamily="34" charset="0"/>
              </a:rPr>
              <a:t>warehouse</a:t>
            </a:r>
            <a:r>
              <a:rPr lang="fr-FR" altLang="fr-FR" baseline="0" dirty="0" smtClean="0">
                <a:latin typeface="Arial" panose="020B0604020202020204" pitchFamily="34" charset="0"/>
              </a:rPr>
              <a:t> </a:t>
            </a:r>
          </a:p>
          <a:p>
            <a:endParaRPr lang="fr-FR" altLang="fr-FR" baseline="0" dirty="0" smtClean="0">
              <a:latin typeface="Arial" panose="020B0604020202020204" pitchFamily="34" charset="0"/>
            </a:endParaRPr>
          </a:p>
          <a:p>
            <a:r>
              <a:rPr lang="fr-FR" altLang="fr-FR" baseline="0" dirty="0" smtClean="0">
                <a:latin typeface="Arial" panose="020B0604020202020204" pitchFamily="34" charset="0"/>
              </a:rPr>
              <a:t>Article 5(5) – Agents</a:t>
            </a:r>
          </a:p>
          <a:p>
            <a:r>
              <a:rPr lang="fr-FR" altLang="fr-FR" baseline="0" dirty="0" smtClean="0">
                <a:latin typeface="Arial" panose="020B0604020202020204" pitchFamily="34" charset="0"/>
              </a:rPr>
              <a:t>                   - P&amp;G – </a:t>
            </a:r>
            <a:r>
              <a:rPr lang="fr-FR" altLang="fr-FR" baseline="0" dirty="0" err="1" smtClean="0">
                <a:latin typeface="Arial" panose="020B0604020202020204" pitchFamily="34" charset="0"/>
              </a:rPr>
              <a:t>Commissionaires</a:t>
            </a:r>
            <a:r>
              <a:rPr lang="fr-FR" altLang="fr-FR" baseline="0" dirty="0" smtClean="0">
                <a:latin typeface="Arial" panose="020B0604020202020204" pitchFamily="34" charset="0"/>
              </a:rPr>
              <a:t> </a:t>
            </a:r>
            <a:endParaRPr lang="fr-FR" altLang="fr-FR" dirty="0" smtClean="0">
              <a:latin typeface="Arial" panose="020B0604020202020204" pitchFamily="34" charset="0"/>
            </a:endParaRPr>
          </a:p>
          <a:p>
            <a:endParaRPr lang="fr-FR" altLang="fr-FR" dirty="0" smtClean="0">
              <a:latin typeface="Arial" panose="020B0604020202020204" pitchFamily="34" charset="0"/>
            </a:endParaRPr>
          </a:p>
          <a:p>
            <a:endParaRPr lang="fr-FR" altLang="fr-FR" dirty="0">
              <a:latin typeface="Arial" panose="020B0604020202020204" pitchFamily="34" charset="0"/>
            </a:endParaRPr>
          </a:p>
        </p:txBody>
      </p:sp>
      <p:sp>
        <p:nvSpPr>
          <p:cNvPr id="27651" name="Espace réservé du numéro de diapositive 3">
            <a:extLst>
              <a:ext uri="{FF2B5EF4-FFF2-40B4-BE49-F238E27FC236}">
                <a16:creationId xmlns:a16="http://schemas.microsoft.com/office/drawing/2014/main" id="{0FB1330C-70C9-2244-9CC3-854F8901DB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01FBBD4-8552-0A41-B039-5A4B11A77AF1}" type="slidenum">
              <a:rPr lang="de-CH" altLang="fr-FR" sz="1300"/>
              <a:pPr/>
              <a:t>10</a:t>
            </a:fld>
            <a:endParaRPr lang="de-CH" altLang="fr-FR" sz="1300"/>
          </a:p>
        </p:txBody>
      </p:sp>
    </p:spTree>
    <p:extLst>
      <p:ext uri="{BB962C8B-B14F-4D97-AF65-F5344CB8AC3E}">
        <p14:creationId xmlns:p14="http://schemas.microsoft.com/office/powerpoint/2010/main" val="2384227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150AC61C-3EAA-834A-96B6-6BEDA80872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6125"/>
            <a:ext cx="4962525" cy="3721100"/>
          </a:xfrm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F5D5D286-A526-134F-9136-8828CE8F1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660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150AC61C-3EAA-834A-96B6-6BEDA80872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6125"/>
            <a:ext cx="4962525" cy="3721100"/>
          </a:xfrm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F5D5D286-A526-134F-9136-8828CE8F1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77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B3E1D529-0318-124B-91F1-CC1FC9612A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4566D16-CC6D-AC41-B5D6-3650FC6039F6}" type="slidenum">
              <a:rPr lang="fr-FR" altLang="fr-FR" sz="1200">
                <a:solidFill>
                  <a:srgbClr val="000000"/>
                </a:solidFill>
              </a:rPr>
              <a:pPr/>
              <a:t>13</a:t>
            </a:fld>
            <a:endParaRPr lang="fr-FR" altLang="fr-FR" sz="1200">
              <a:solidFill>
                <a:srgbClr val="000000"/>
              </a:solidFill>
            </a:endParaRPr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6F4A2B87-E6A2-7E4E-8D1E-769FE78AB2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CFF04E42-263B-BE47-B450-0778DA2429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fr-F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1899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3F886677-D28E-AA48-AC8B-E7460348BD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004CE09-A142-7441-805F-6B3C65244023}" type="slidenum">
              <a:rPr lang="fr-FR" altLang="fr-FR" sz="1200">
                <a:solidFill>
                  <a:srgbClr val="000000"/>
                </a:solidFill>
              </a:rPr>
              <a:pPr/>
              <a:t>14</a:t>
            </a:fld>
            <a:endParaRPr lang="fr-FR" altLang="fr-FR" sz="1200">
              <a:solidFill>
                <a:srgbClr val="000000"/>
              </a:solidFill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E37CDA71-DF28-B649-9452-9E1D6BE617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36292C29-98EF-CE4B-AAB9-1BFB198374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fr-FR" dirty="0" smtClean="0">
                <a:latin typeface="Arial" panose="020B0604020202020204" pitchFamily="34" charset="0"/>
              </a:rPr>
              <a:t>Recap the </a:t>
            </a:r>
            <a:r>
              <a:rPr lang="en-US" altLang="fr-FR" smtClean="0">
                <a:latin typeface="Arial" panose="020B0604020202020204" pitchFamily="34" charset="0"/>
              </a:rPr>
              <a:t>key lessons</a:t>
            </a:r>
            <a:endParaRPr lang="en-US" altLang="fr-F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5127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3F886677-D28E-AA48-AC8B-E7460348BD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004CE09-A142-7441-805F-6B3C65244023}" type="slidenum">
              <a:rPr lang="fr-FR" altLang="fr-FR" sz="1200">
                <a:solidFill>
                  <a:srgbClr val="000000"/>
                </a:solidFill>
              </a:rPr>
              <a:pPr/>
              <a:t>15</a:t>
            </a:fld>
            <a:endParaRPr lang="fr-FR" altLang="fr-FR" sz="1200">
              <a:solidFill>
                <a:srgbClr val="000000"/>
              </a:solidFill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E37CDA71-DF28-B649-9452-9E1D6BE617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36292C29-98EF-CE4B-AAB9-1BFB198374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fr-FR" dirty="0" smtClean="0">
                <a:latin typeface="Arial" panose="020B0604020202020204" pitchFamily="34" charset="0"/>
              </a:rPr>
              <a:t>Recap the </a:t>
            </a:r>
            <a:r>
              <a:rPr lang="en-US" altLang="fr-FR" smtClean="0">
                <a:latin typeface="Arial" panose="020B0604020202020204" pitchFamily="34" charset="0"/>
              </a:rPr>
              <a:t>key lessons</a:t>
            </a:r>
            <a:endParaRPr lang="en-US" altLang="fr-F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4568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Espace réservé de l’image des diapositives 1">
            <a:extLst>
              <a:ext uri="{FF2B5EF4-FFF2-40B4-BE49-F238E27FC236}">
                <a16:creationId xmlns:a16="http://schemas.microsoft.com/office/drawing/2014/main" id="{31E8673A-5270-6A42-A59F-E8EF9209AD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Espace réservé des notes 2">
            <a:extLst>
              <a:ext uri="{FF2B5EF4-FFF2-40B4-BE49-F238E27FC236}">
                <a16:creationId xmlns:a16="http://schemas.microsoft.com/office/drawing/2014/main" id="{2A191790-3ED6-5040-AC32-8AB8D66CB0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dirty="0">
              <a:latin typeface="Arial" panose="020B0604020202020204" pitchFamily="34" charset="0"/>
            </a:endParaRPr>
          </a:p>
        </p:txBody>
      </p:sp>
      <p:sp>
        <p:nvSpPr>
          <p:cNvPr id="27651" name="Espace réservé du numéro de diapositive 3">
            <a:extLst>
              <a:ext uri="{FF2B5EF4-FFF2-40B4-BE49-F238E27FC236}">
                <a16:creationId xmlns:a16="http://schemas.microsoft.com/office/drawing/2014/main" id="{0FB1330C-70C9-2244-9CC3-854F8901DB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01FBBD4-8552-0A41-B039-5A4B11A77AF1}" type="slidenum">
              <a:rPr lang="de-CH" altLang="fr-FR" sz="1300"/>
              <a:pPr/>
              <a:t>16</a:t>
            </a:fld>
            <a:endParaRPr lang="de-CH" altLang="fr-FR" sz="1300"/>
          </a:p>
        </p:txBody>
      </p:sp>
    </p:spTree>
    <p:extLst>
      <p:ext uri="{BB962C8B-B14F-4D97-AF65-F5344CB8AC3E}">
        <p14:creationId xmlns:p14="http://schemas.microsoft.com/office/powerpoint/2010/main" val="32715960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99695FB9-5B2A-6843-8442-CC35C5E6D4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5578B8D-E228-954B-8606-BE5044AB5FD0}" type="slidenum">
              <a:rPr lang="fr-FR" altLang="fr-FR" sz="1200">
                <a:solidFill>
                  <a:srgbClr val="000000"/>
                </a:solidFill>
              </a:rPr>
              <a:pPr/>
              <a:t>17</a:t>
            </a:fld>
            <a:endParaRPr lang="fr-FR" altLang="fr-FR" sz="1200">
              <a:solidFill>
                <a:srgbClr val="000000"/>
              </a:solidFill>
            </a:endParaRPr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60091452-9715-724C-8CE0-0989CA27C2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3FF6EACD-5A93-2E45-9760-BC9297E47E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fr-F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691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Espace réservé de l’image des diapositives 1">
            <a:extLst>
              <a:ext uri="{FF2B5EF4-FFF2-40B4-BE49-F238E27FC236}">
                <a16:creationId xmlns:a16="http://schemas.microsoft.com/office/drawing/2014/main" id="{31E8673A-5270-6A42-A59F-E8EF9209AD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Espace réservé des notes 2">
            <a:extLst>
              <a:ext uri="{FF2B5EF4-FFF2-40B4-BE49-F238E27FC236}">
                <a16:creationId xmlns:a16="http://schemas.microsoft.com/office/drawing/2014/main" id="{2A191790-3ED6-5040-AC32-8AB8D66CB0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dirty="0">
              <a:latin typeface="Arial" panose="020B0604020202020204" pitchFamily="34" charset="0"/>
            </a:endParaRPr>
          </a:p>
        </p:txBody>
      </p:sp>
      <p:sp>
        <p:nvSpPr>
          <p:cNvPr id="27651" name="Espace réservé du numéro de diapositive 3">
            <a:extLst>
              <a:ext uri="{FF2B5EF4-FFF2-40B4-BE49-F238E27FC236}">
                <a16:creationId xmlns:a16="http://schemas.microsoft.com/office/drawing/2014/main" id="{0FB1330C-70C9-2244-9CC3-854F8901DB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01FBBD4-8552-0A41-B039-5A4B11A77AF1}" type="slidenum">
              <a:rPr lang="de-CH" altLang="fr-FR" sz="1300"/>
              <a:pPr/>
              <a:t>18</a:t>
            </a:fld>
            <a:endParaRPr lang="de-CH" altLang="fr-FR" sz="1300"/>
          </a:p>
        </p:txBody>
      </p:sp>
    </p:spTree>
    <p:extLst>
      <p:ext uri="{BB962C8B-B14F-4D97-AF65-F5344CB8AC3E}">
        <p14:creationId xmlns:p14="http://schemas.microsoft.com/office/powerpoint/2010/main" val="27107024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C307974A-D546-0840-AD8D-C39257EF66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A2E60C9-7133-9C48-A12C-06D3C18DBF1A}" type="slidenum">
              <a:rPr lang="fr-FR" altLang="fr-FR" sz="1200">
                <a:solidFill>
                  <a:srgbClr val="000000"/>
                </a:solidFill>
              </a:rPr>
              <a:pPr/>
              <a:t>19</a:t>
            </a:fld>
            <a:endParaRPr lang="fr-FR" altLang="fr-FR" sz="1200">
              <a:solidFill>
                <a:srgbClr val="000000"/>
              </a:solidFill>
            </a:endParaRPr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7F17BB83-C0A3-1241-99EB-90F99C7A8F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53704C7C-106D-6845-BB5D-B8F048D162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fr-F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03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84136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54144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89870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220807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7577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3544331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4756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1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1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68082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45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94459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01131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51951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40"/>
            <a:ext cx="8229600" cy="58515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07387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5729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BD6E0-7D4D-2346-B6BC-A1D5EABAF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80896944-1D91-7147-A2ED-B9C2106649A1}" type="datetimeFigureOut">
              <a:rPr lang="fr-FR" altLang="fr-FR"/>
              <a:pPr/>
              <a:t>03/07/2018</a:t>
            </a:fld>
            <a:endParaRPr lang="fr-FR" alt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BBA7F-D7BC-634F-B54F-CB9A8C098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C42C72-3853-4443-98AA-0CE8D13B4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A47F9C7-6C74-2D4E-92CC-537B7C1785BE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48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42E7E-CC63-C54F-9399-7C624F449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A8CDA68-C1FA-E84D-A58A-99486A3F5ADF}" type="datetimeFigureOut">
              <a:rPr lang="fr-FR" altLang="fr-FR"/>
              <a:pPr/>
              <a:t>03/07/2018</a:t>
            </a:fld>
            <a:endParaRPr lang="fr-FR" alt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BD382-ACA9-7B4C-A0A8-1E424C1C8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BBB77-DE5D-594A-9D20-7AB6FE107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4DF6FEB1-EC59-DB45-872B-41B70DEF09F9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8946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AADA8-1453-5A40-A2DA-C5BB8C68D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6146900-8935-8E4C-BF2E-BE8B40D9B7A8}" type="datetimeFigureOut">
              <a:rPr lang="fr-FR" altLang="fr-FR"/>
              <a:pPr/>
              <a:t>03/07/2018</a:t>
            </a:fld>
            <a:endParaRPr lang="fr-FR" alt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996CB-50BD-014A-800F-A9F4D6FF7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CC6E1-E060-5E42-869F-193386A85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03F70C3C-B8D6-884E-B28E-CD9167C6815D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774483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FB2CC7-ACE3-8449-B704-B37029B67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A682BCEA-98C7-EB4B-86D2-825BCB9CAC58}" type="datetimeFigureOut">
              <a:rPr lang="fr-FR" altLang="fr-FR"/>
              <a:pPr/>
              <a:t>03/07/2018</a:t>
            </a:fld>
            <a:endParaRPr lang="fr-FR" alt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1E139A-30DC-8942-ABF8-C66C25F80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C858F7-BDEE-094A-A984-25C8E0121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D6C13730-D891-B74E-BAE6-8AEED0925293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35493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0F929F-E0CC-C74E-8EF3-66DFDB71C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A371800-D850-1749-BD93-B90386BDA8C9}" type="datetimeFigureOut">
              <a:rPr lang="fr-FR" altLang="fr-FR"/>
              <a:pPr/>
              <a:t>03/07/2018</a:t>
            </a:fld>
            <a:endParaRPr lang="fr-FR" alt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F7513F-A254-714B-A10F-29501795B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C99A57-AC8C-B74B-A59E-A6904ACD5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A24D5A95-F148-B441-A351-64CDAF0C5147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489274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1382A1-FDFA-FC44-BF76-96B1032D1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1C60A02-1ACB-244D-A2D1-6F15E8004C69}" type="datetimeFigureOut">
              <a:rPr lang="fr-FR" altLang="fr-FR"/>
              <a:pPr/>
              <a:t>03/07/2018</a:t>
            </a:fld>
            <a:endParaRPr lang="fr-FR" alt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ED36F-E8CA-D147-B097-CF6BE0DD6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B584E9-D908-0545-B2A7-FA4CB8CF5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F666CEF-7F69-9742-9E8D-3CD9F7AA9EC2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437810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8FF9AC-F031-8044-A2B3-24558C4DB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44489AA9-CAB8-904B-8D20-C27BA425390F}" type="datetimeFigureOut">
              <a:rPr lang="fr-FR" altLang="fr-FR"/>
              <a:pPr/>
              <a:t>03/07/2018</a:t>
            </a:fld>
            <a:endParaRPr lang="fr-FR" alt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ADF7EA-A908-D24B-88EC-02808211F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2E033-3F17-9941-BB51-B025B5849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2E83EFF-33B0-8B42-8BD5-AB9467F619A8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066602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450B32-2A67-864E-A12F-4913A5B75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8E1B8C0D-0E50-FE4A-8A4F-C6B0350CC8A8}" type="datetimeFigureOut">
              <a:rPr lang="fr-FR" altLang="fr-FR"/>
              <a:pPr/>
              <a:t>03/07/2018</a:t>
            </a:fld>
            <a:endParaRPr lang="fr-FR" alt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0C66F5-2B96-D14D-9DAA-9E27D8A7D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730102-079D-DC44-B9F3-1BCCD5E9B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C4027A71-814A-674E-9947-258A8A5DCD64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172715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Faire glisser l'image vers l'espace réservé ou cliquer sur l'icône pour l'ajouter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601B3B-194E-1945-A0B4-45FB96C1D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665E12C-F727-6A44-AE2D-481FFBEE6F7B}" type="datetimeFigureOut">
              <a:rPr lang="fr-FR" altLang="fr-FR"/>
              <a:pPr/>
              <a:t>03/07/2018</a:t>
            </a:fld>
            <a:endParaRPr lang="fr-FR" alt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54D0FA-5070-B049-B372-B03B1244B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6005D6-AFD9-1145-9BFC-6CE862573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B55ABE7-2B75-7942-A148-4BC441FDF0ED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758288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9CA67-031A-454A-85FD-F2C54A3EE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5D65B51-75E1-5C44-9BEA-B582F72B499A}" type="datetimeFigureOut">
              <a:rPr lang="fr-FR" altLang="fr-FR"/>
              <a:pPr/>
              <a:t>03/07/2018</a:t>
            </a:fld>
            <a:endParaRPr lang="fr-FR" alt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4B5AD-4CCC-5B4E-8C28-74A5CD02F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B409C-C600-2B42-AF8F-22708108E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49C7951-F5E7-B645-B2EA-E822E610502B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330856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5AEA5-D2B5-F34D-89C3-52BBF83E6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26C7D8EB-2E6C-0B49-9AC7-6D67708F0567}" type="datetimeFigureOut">
              <a:rPr lang="fr-FR" altLang="fr-FR"/>
              <a:pPr/>
              <a:t>03/07/2018</a:t>
            </a:fld>
            <a:endParaRPr lang="fr-FR" alt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DE1EF-AECC-9F46-86AB-CF7B34215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C8226-BE49-E44F-9241-11DD79C97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039AA27-888E-EA40-BA24-30EC98520062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707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DA74B54-34E8-D24D-8134-3464796154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fr-FR"/>
              <a:t>Cliquez et modifiez le titre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93D3099-A818-7D48-AA2B-DB916476FB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fr-FR"/>
              <a:t>Cliquez pour modifier les styles du texte du masque</a:t>
            </a:r>
          </a:p>
          <a:p>
            <a:pPr lvl="1"/>
            <a:r>
              <a:rPr lang="de-CH" altLang="fr-FR"/>
              <a:t>Deuxième niveau</a:t>
            </a:r>
          </a:p>
          <a:p>
            <a:pPr lvl="2"/>
            <a:r>
              <a:rPr lang="de-CH" altLang="fr-FR"/>
              <a:t>Troisième niveau</a:t>
            </a:r>
          </a:p>
          <a:p>
            <a:pPr lvl="3"/>
            <a:r>
              <a:rPr lang="de-CH" altLang="fr-FR"/>
              <a:t>Quatrième niveau</a:t>
            </a:r>
          </a:p>
          <a:p>
            <a:pPr lvl="4"/>
            <a:r>
              <a:rPr lang="de-CH" altLang="fr-FR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00BC0334-8A2E-0141-A2DC-86D3E93B48A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et modifiez le titre</a:t>
            </a:r>
            <a:endParaRPr lang="en-US" altLang="fr-FR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F205A55F-B68C-5D43-A0EC-179E821FB3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9ADE7-0E2A-DF4D-9239-19CE3F7A5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8C3657DB-DE34-A543-8247-930553225DF9}" type="datetimeFigureOut">
              <a:rPr lang="fr-FR" altLang="fr-FR"/>
              <a:pPr/>
              <a:t>03/07/2018</a:t>
            </a:fld>
            <a:endParaRPr lang="fr-FR" alt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E69B6-CB1C-D940-856C-B5EC2C0DB4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E7161-2FC3-BD48-879B-6622E7F164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BEB8D5F-78C1-594E-836A-C4E295B5A7EC}" type="slidenum">
              <a:rPr lang="fr-FR" altLang="fr-FR"/>
              <a:pPr/>
              <a:t>‹#›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MS PGothic" panose="020B0600070205080204" pitchFamily="34" charset="-128"/>
          <a:cs typeface="MS PGothic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MS PGothic" panose="020B0600070205080204" pitchFamily="34" charset="-128"/>
          <a:cs typeface="MS PGothic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MS PGothic" panose="020B0600070205080204" pitchFamily="34" charset="-128"/>
          <a:cs typeface="MS PGothic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MS PGothic" panose="020B0600070205080204" pitchFamily="34" charset="-128"/>
          <a:cs typeface="MS PGothic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g"/><Relationship Id="rId5" Type="http://schemas.openxmlformats.org/officeDocument/2006/relationships/image" Target="../media/image6.jp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 Box 8"/>
          <p:cNvSpPr txBox="1">
            <a:spLocks noChangeArrowheads="1"/>
          </p:cNvSpPr>
          <p:nvPr/>
        </p:nvSpPr>
        <p:spPr bwMode="auto">
          <a:xfrm>
            <a:off x="0" y="1989138"/>
            <a:ext cx="8783638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AU" sz="3600" b="1" dirty="0" smtClean="0">
                <a:solidFill>
                  <a:srgbClr val="A50021"/>
                </a:solidFill>
              </a:rPr>
              <a:t>Taxing Digitalized Business Models </a:t>
            </a:r>
            <a:endParaRPr lang="en-AU" sz="2000" dirty="0"/>
          </a:p>
          <a:p>
            <a:pPr eaLnBrk="1" hangingPunct="1"/>
            <a:endParaRPr lang="en-AU" sz="1500" b="1" dirty="0"/>
          </a:p>
        </p:txBody>
      </p:sp>
      <p:pic>
        <p:nvPicPr>
          <p:cNvPr id="54274" name="Image 4" descr="logo_unil06_ble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3" y="15875"/>
            <a:ext cx="22320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Image 1" descr="041a53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502025"/>
            <a:ext cx="144145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Text Box 8"/>
          <p:cNvSpPr txBox="1">
            <a:spLocks noChangeArrowheads="1"/>
          </p:cNvSpPr>
          <p:nvPr/>
        </p:nvSpPr>
        <p:spPr bwMode="auto">
          <a:xfrm>
            <a:off x="1835150" y="3502025"/>
            <a:ext cx="4681538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fr-CH" sz="1400" b="1"/>
              <a:t>Dr. Vikram Chand </a:t>
            </a:r>
          </a:p>
          <a:p>
            <a:pPr eaLnBrk="1" hangingPunct="1"/>
            <a:r>
              <a:rPr lang="en-ZA" sz="1400"/>
              <a:t>Executive Director, Executive Tax Education, University of Lausanne </a:t>
            </a:r>
          </a:p>
          <a:p>
            <a:pPr eaLnBrk="1" hangingPunct="1"/>
            <a:endParaRPr lang="en-ZA" sz="1400"/>
          </a:p>
          <a:p>
            <a:pPr eaLnBrk="1" hangingPunct="1"/>
            <a:r>
              <a:rPr lang="en-ZA" sz="1400"/>
              <a:t>vikram.chand@unil.ch  </a:t>
            </a:r>
            <a:endParaRPr lang="fr-CH" sz="1400" b="1"/>
          </a:p>
        </p:txBody>
      </p:sp>
      <p:pic>
        <p:nvPicPr>
          <p:cNvPr id="54277" name="Image 1" descr="Logo2_test-resize589x316-crop589x23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316865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13623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A695A53F-8E05-6E40-8E8B-E0283C6E04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52741"/>
            <a:ext cx="8351837" cy="523220"/>
          </a:xfrm>
        </p:spPr>
        <p:txBody>
          <a:bodyPr>
            <a:spAutoFit/>
          </a:bodyPr>
          <a:lstStyle/>
          <a:p>
            <a:pPr algn="l"/>
            <a:r>
              <a:rPr lang="en-US" altLang="fr-FR" sz="28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Agenda </a:t>
            </a:r>
            <a:endParaRPr lang="fr-FR" altLang="fr-FR" sz="2800" b="1" dirty="0">
              <a:solidFill>
                <a:srgbClr val="800000"/>
              </a:solidFill>
              <a:cs typeface="Arial" panose="020B0604020202020204" pitchFamily="34" charset="0"/>
            </a:endParaRPr>
          </a:p>
        </p:txBody>
      </p:sp>
      <p:sp>
        <p:nvSpPr>
          <p:cNvPr id="33794" name="Rectangle 3">
            <a:extLst>
              <a:ext uri="{FF2B5EF4-FFF2-40B4-BE49-F238E27FC236}">
                <a16:creationId xmlns:a16="http://schemas.microsoft.com/office/drawing/2014/main" id="{6052C5ED-671A-A14A-AC65-131CE67EA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980728"/>
            <a:ext cx="8496300" cy="568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tabLst>
                <a:tab pos="457200" algn="l"/>
              </a:tabLs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800100" indent="-342900">
              <a:tabLst>
                <a:tab pos="457200" algn="l"/>
              </a:tabLs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457200" algn="l"/>
              </a:tabLs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457200" algn="l"/>
              </a:tabLs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457200" algn="l"/>
              </a:tabLs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457200" indent="-457200" algn="just">
              <a:buFont typeface="+mj-lt"/>
              <a:buAutoNum type="arabicPeriod"/>
            </a:pPr>
            <a:r>
              <a:rPr lang="en-US" altLang="fr-FR" sz="2000" dirty="0" smtClean="0">
                <a:cs typeface="Arial" panose="020B0604020202020204" pitchFamily="34" charset="0"/>
              </a:rPr>
              <a:t>The current Tax Treaty Policy framework </a:t>
            </a:r>
          </a:p>
          <a:p>
            <a:pPr marL="457200" indent="-457200" algn="just">
              <a:buFont typeface="+mj-lt"/>
              <a:buAutoNum type="arabicPeriod"/>
            </a:pPr>
            <a:endParaRPr lang="en-US" altLang="fr-FR" sz="2000" dirty="0"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n-US" altLang="fr-FR" sz="2000" dirty="0" smtClean="0"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altLang="fr-FR" sz="2000" dirty="0" smtClean="0">
                <a:cs typeface="Arial" panose="020B0604020202020204" pitchFamily="34" charset="0"/>
              </a:rPr>
              <a:t>The International Tax Policy Issue at stake </a:t>
            </a:r>
          </a:p>
          <a:p>
            <a:pPr marL="457200" indent="-457200" algn="just">
              <a:buFont typeface="+mj-lt"/>
              <a:buAutoNum type="arabicPeriod"/>
            </a:pPr>
            <a:endParaRPr lang="en-US" altLang="fr-FR" sz="2000" dirty="0" smtClean="0"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n-US" altLang="fr-FR" sz="2000" dirty="0" smtClean="0"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altLang="fr-FR" sz="2000" dirty="0" smtClean="0">
                <a:cs typeface="Arial" panose="020B0604020202020204" pitchFamily="34" charset="0"/>
              </a:rPr>
              <a:t>Existing options to solve the issue at stake </a:t>
            </a:r>
          </a:p>
          <a:p>
            <a:pPr marL="457200" indent="-457200" algn="just">
              <a:buFont typeface="+mj-lt"/>
              <a:buAutoNum type="arabicPeriod"/>
            </a:pPr>
            <a:endParaRPr lang="en-US" altLang="fr-FR" sz="2000" dirty="0" smtClean="0"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n-US" altLang="fr-FR" sz="2000" dirty="0"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altLang="fr-FR" sz="2000" dirty="0" smtClean="0">
                <a:cs typeface="Arial" panose="020B0604020202020204" pitchFamily="34" charset="0"/>
              </a:rPr>
              <a:t>Core of the discussion: A critique of the long term option</a:t>
            </a:r>
            <a:endParaRPr lang="en-US" altLang="fr-FR" sz="2000" dirty="0"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n-US" altLang="fr-FR" sz="2000" dirty="0"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n-US" altLang="fr-FR" sz="2000" dirty="0" smtClean="0"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altLang="fr-FR" sz="2000" dirty="0" smtClean="0">
                <a:cs typeface="Arial" panose="020B0604020202020204" pitchFamily="34" charset="0"/>
              </a:rPr>
              <a:t>The future direction: </a:t>
            </a:r>
          </a:p>
          <a:p>
            <a:pPr marL="457200" indent="-457200" algn="just">
              <a:buFont typeface="+mj-lt"/>
              <a:buAutoNum type="arabicPeriod"/>
            </a:pPr>
            <a:endParaRPr lang="en-US" altLang="fr-FR" sz="2000" dirty="0">
              <a:cs typeface="Arial" panose="020B0604020202020204" pitchFamily="34" charset="0"/>
            </a:endParaRPr>
          </a:p>
          <a:p>
            <a:pPr marL="914400" lvl="1" indent="-457200" algn="just">
              <a:buFont typeface="Arial"/>
              <a:buChar char="•"/>
            </a:pPr>
            <a:r>
              <a:rPr lang="en-US" altLang="fr-FR" sz="2000" dirty="0" smtClean="0">
                <a:cs typeface="Arial" panose="020B0604020202020204" pitchFamily="34" charset="0"/>
              </a:rPr>
              <a:t>Shared </a:t>
            </a:r>
            <a:r>
              <a:rPr lang="en-US" altLang="fr-FR" sz="2000" dirty="0">
                <a:cs typeface="Arial" panose="020B0604020202020204" pitchFamily="34" charset="0"/>
              </a:rPr>
              <a:t>Taxing Rights </a:t>
            </a:r>
            <a:r>
              <a:rPr lang="en-US" altLang="fr-FR" sz="2000" dirty="0" smtClean="0">
                <a:cs typeface="Arial" panose="020B0604020202020204" pitchFamily="34" charset="0"/>
              </a:rPr>
              <a:t>Mechanism; or  </a:t>
            </a:r>
          </a:p>
          <a:p>
            <a:pPr marL="457200" indent="-457200" algn="just">
              <a:buFont typeface="Arial"/>
              <a:buChar char="•"/>
            </a:pPr>
            <a:endParaRPr lang="en-US" altLang="fr-FR" sz="2000" dirty="0">
              <a:cs typeface="Arial" panose="020B0604020202020204" pitchFamily="34" charset="0"/>
            </a:endParaRPr>
          </a:p>
          <a:p>
            <a:pPr marL="914400" lvl="1" indent="-457200" algn="just">
              <a:buFont typeface="Arial"/>
              <a:buChar char="•"/>
            </a:pPr>
            <a:r>
              <a:rPr lang="en-US" altLang="fr-FR" sz="2000" dirty="0" smtClean="0">
                <a:cs typeface="Arial" panose="020B0604020202020204" pitchFamily="34" charset="0"/>
              </a:rPr>
              <a:t>Rethinking </a:t>
            </a:r>
            <a:r>
              <a:rPr lang="en-US" altLang="fr-FR" sz="2000" dirty="0">
                <a:cs typeface="Arial" panose="020B0604020202020204" pitchFamily="34" charset="0"/>
              </a:rPr>
              <a:t>nexus and profit allocation rules</a:t>
            </a:r>
          </a:p>
          <a:p>
            <a:pPr marL="342900" lvl="1" algn="just">
              <a:buClr>
                <a:srgbClr val="000000"/>
              </a:buClr>
              <a:buFont typeface="Wingdings" pitchFamily="2" charset="2"/>
              <a:buChar char="Ø"/>
            </a:pPr>
            <a:endParaRPr lang="en-US" altLang="fr-FR" sz="2000" dirty="0">
              <a:cs typeface="Arial" panose="020B0604020202020204" pitchFamily="34" charset="0"/>
            </a:endParaRPr>
          </a:p>
          <a:p>
            <a:pPr marL="342900" lvl="1" algn="just">
              <a:buClr>
                <a:srgbClr val="000000"/>
              </a:buClr>
              <a:buFont typeface="Wingdings" pitchFamily="2" charset="2"/>
              <a:buChar char="Ø"/>
            </a:pPr>
            <a:endParaRPr lang="en-US" altLang="fr-FR" sz="2000" dirty="0">
              <a:cs typeface="Arial" panose="020B0604020202020204" pitchFamily="34" charset="0"/>
            </a:endParaRPr>
          </a:p>
          <a:p>
            <a:pPr lvl="1" algn="just" eaLnBrk="1" hangingPunct="1">
              <a:buClr>
                <a:srgbClr val="000000"/>
              </a:buClr>
            </a:pPr>
            <a:endParaRPr lang="en-US" altLang="fr-FR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1" algn="just" eaLnBrk="1" hangingPunct="1">
              <a:buClr>
                <a:srgbClr val="000000"/>
              </a:buClr>
              <a:buFont typeface="Wingdings" pitchFamily="2" charset="2"/>
              <a:buChar char="u"/>
            </a:pPr>
            <a:endParaRPr lang="en-US" altLang="fr-FR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1" algn="just" eaLnBrk="1" hangingPunct="1">
              <a:buClr>
                <a:srgbClr val="000000"/>
              </a:buClr>
              <a:buFont typeface="Wingdings" pitchFamily="2" charset="2"/>
              <a:buChar char="u"/>
            </a:pPr>
            <a:endParaRPr lang="en-US" altLang="fr-FR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1" algn="just" eaLnBrk="1" hangingPunct="1">
              <a:buClr>
                <a:srgbClr val="000000"/>
              </a:buClr>
              <a:buFont typeface="Wingdings" pitchFamily="2" charset="2"/>
              <a:buChar char="u"/>
            </a:pPr>
            <a:endParaRPr lang="en-US" altLang="fr-FR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47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37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37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37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37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37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37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>
            <a:extLst>
              <a:ext uri="{FF2B5EF4-FFF2-40B4-BE49-F238E27FC236}">
                <a16:creationId xmlns:a16="http://schemas.microsoft.com/office/drawing/2014/main" id="{7D4E61C4-2A4D-1044-B7D3-91DB50CA31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4624"/>
            <a:ext cx="8567737" cy="954107"/>
          </a:xfrm>
        </p:spPr>
        <p:txBody>
          <a:bodyPr>
            <a:spAutoFit/>
          </a:bodyPr>
          <a:lstStyle/>
          <a:p>
            <a:pPr algn="l"/>
            <a:r>
              <a:rPr lang="en-US" altLang="fr-FR" sz="2800" b="1" dirty="0">
                <a:solidFill>
                  <a:srgbClr val="800000"/>
                </a:solidFill>
                <a:cs typeface="Arial" panose="020B0604020202020204" pitchFamily="34" charset="0"/>
              </a:rPr>
              <a:t>Article 7: Taxation of Business Profits under the current Tax Treaty Policy framework </a:t>
            </a:r>
            <a:endParaRPr lang="fr-FR" altLang="fr-FR" sz="2800" b="1" dirty="0">
              <a:solidFill>
                <a:srgbClr val="800000"/>
              </a:solidFill>
              <a:cs typeface="Arial" panose="020B0604020202020204" pitchFamily="34" charset="0"/>
            </a:endParaRPr>
          </a:p>
        </p:txBody>
      </p:sp>
      <p:sp>
        <p:nvSpPr>
          <p:cNvPr id="32774" name="Line 17">
            <a:extLst>
              <a:ext uri="{FF2B5EF4-FFF2-40B4-BE49-F238E27FC236}">
                <a16:creationId xmlns:a16="http://schemas.microsoft.com/office/drawing/2014/main" id="{BA4586D4-022D-084C-A194-2E9BE8DC65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11488" y="1196752"/>
            <a:ext cx="472" cy="532936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2776" name="Rectangle 16">
            <a:extLst>
              <a:ext uri="{FF2B5EF4-FFF2-40B4-BE49-F238E27FC236}">
                <a16:creationId xmlns:a16="http://schemas.microsoft.com/office/drawing/2014/main" id="{E1211C63-8709-504F-B562-42091DBF3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2708920"/>
            <a:ext cx="2447801" cy="12961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Enterprise</a:t>
            </a: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(Company R) </a:t>
            </a:r>
            <a:endParaRPr lang="en-US" altLang="fr-FR" sz="20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2778" name="Text Box 11">
            <a:extLst>
              <a:ext uri="{FF2B5EF4-FFF2-40B4-BE49-F238E27FC236}">
                <a16:creationId xmlns:a16="http://schemas.microsoft.com/office/drawing/2014/main" id="{52B9AD16-B8B7-E54D-AAB8-E80B7C968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1424771"/>
            <a:ext cx="22322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fr-FR" sz="2000" b="1" dirty="0" smtClean="0">
                <a:solidFill>
                  <a:srgbClr val="000000"/>
                </a:solidFill>
              </a:rPr>
              <a:t>Residence State </a:t>
            </a:r>
            <a:endParaRPr lang="fr-FR" altLang="fr-FR" sz="2000" b="1" dirty="0">
              <a:solidFill>
                <a:srgbClr val="000000"/>
              </a:solidFill>
            </a:endParaRPr>
          </a:p>
        </p:txBody>
      </p:sp>
      <p:sp>
        <p:nvSpPr>
          <p:cNvPr id="32779" name="Text Box 11">
            <a:extLst>
              <a:ext uri="{FF2B5EF4-FFF2-40B4-BE49-F238E27FC236}">
                <a16:creationId xmlns:a16="http://schemas.microsoft.com/office/drawing/2014/main" id="{88A40FFC-9BE1-1143-9D08-D99FE41C7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224" y="1484784"/>
            <a:ext cx="20162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fr-FR" sz="2000" b="1" dirty="0" smtClean="0">
                <a:solidFill>
                  <a:srgbClr val="000000"/>
                </a:solidFill>
              </a:rPr>
              <a:t>Source State </a:t>
            </a:r>
            <a:endParaRPr lang="fr-FR" altLang="fr-FR" sz="2000" b="1" dirty="0">
              <a:solidFill>
                <a:srgbClr val="000000"/>
              </a:solidFill>
            </a:endParaRPr>
          </a:p>
        </p:txBody>
      </p:sp>
      <p:sp>
        <p:nvSpPr>
          <p:cNvPr id="14" name="Line 13">
            <a:extLst>
              <a:ext uri="{FF2B5EF4-FFF2-40B4-BE49-F238E27FC236}">
                <a16:creationId xmlns:a16="http://schemas.microsoft.com/office/drawing/2014/main" id="{0DD7A7EF-3F19-A945-877E-5663411AA4D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491880" y="3356992"/>
            <a:ext cx="1224136" cy="0"/>
          </a:xfrm>
          <a:prstGeom prst="line">
            <a:avLst/>
          </a:prstGeom>
          <a:noFill/>
          <a:ln w="38100" cap="flat" cmpd="sng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E5FE317E-7A1F-084A-8751-7BE755870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0032" y="2852936"/>
            <a:ext cx="28083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Business Profits</a:t>
            </a:r>
          </a:p>
        </p:txBody>
      </p:sp>
    </p:spTree>
    <p:extLst>
      <p:ext uri="{BB962C8B-B14F-4D97-AF65-F5344CB8AC3E}">
        <p14:creationId xmlns:p14="http://schemas.microsoft.com/office/powerpoint/2010/main" val="10373724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4" grpId="0" animBg="1"/>
      <p:bldP spid="32776" grpId="0" animBg="1"/>
      <p:bldP spid="32778" grpId="0"/>
      <p:bldP spid="32779" grpId="0"/>
      <p:bldP spid="14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>
            <a:extLst>
              <a:ext uri="{FF2B5EF4-FFF2-40B4-BE49-F238E27FC236}">
                <a16:creationId xmlns:a16="http://schemas.microsoft.com/office/drawing/2014/main" id="{7D4E61C4-2A4D-1044-B7D3-91DB50CA31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4624"/>
            <a:ext cx="8567737" cy="954107"/>
          </a:xfrm>
        </p:spPr>
        <p:txBody>
          <a:bodyPr>
            <a:spAutoFit/>
          </a:bodyPr>
          <a:lstStyle/>
          <a:p>
            <a:pPr algn="l"/>
            <a:r>
              <a:rPr lang="en-US" altLang="fr-FR" sz="28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Article 5: Concept of Permanent Establishment under the current Tax Treaty Policy framework </a:t>
            </a:r>
            <a:endParaRPr lang="fr-FR" altLang="fr-FR" sz="2800" b="1" dirty="0">
              <a:solidFill>
                <a:srgbClr val="800000"/>
              </a:solidFill>
              <a:cs typeface="Arial" panose="020B0604020202020204" pitchFamily="34" charset="0"/>
            </a:endParaRPr>
          </a:p>
        </p:txBody>
      </p:sp>
      <p:sp>
        <p:nvSpPr>
          <p:cNvPr id="32774" name="Line 17">
            <a:extLst>
              <a:ext uri="{FF2B5EF4-FFF2-40B4-BE49-F238E27FC236}">
                <a16:creationId xmlns:a16="http://schemas.microsoft.com/office/drawing/2014/main" id="{BA4586D4-022D-084C-A194-2E9BE8DC65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29124" y="1196752"/>
            <a:ext cx="472" cy="532936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2776" name="Rectangle 16">
            <a:extLst>
              <a:ext uri="{FF2B5EF4-FFF2-40B4-BE49-F238E27FC236}">
                <a16:creationId xmlns:a16="http://schemas.microsoft.com/office/drawing/2014/main" id="{E1211C63-8709-504F-B562-42091DBF3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2132856"/>
            <a:ext cx="2447801" cy="12961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Enterprise </a:t>
            </a: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(Company R) </a:t>
            </a:r>
            <a:endParaRPr lang="en-US" altLang="fr-FR" sz="20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2778" name="Text Box 11">
            <a:extLst>
              <a:ext uri="{FF2B5EF4-FFF2-40B4-BE49-F238E27FC236}">
                <a16:creationId xmlns:a16="http://schemas.microsoft.com/office/drawing/2014/main" id="{52B9AD16-B8B7-E54D-AAB8-E80B7C968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352763"/>
            <a:ext cx="22322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fr-FR" sz="2000" b="1" dirty="0" smtClean="0">
                <a:solidFill>
                  <a:srgbClr val="000000"/>
                </a:solidFill>
              </a:rPr>
              <a:t>Residence State </a:t>
            </a:r>
            <a:endParaRPr lang="fr-FR" altLang="fr-FR" sz="2000" b="1" dirty="0">
              <a:solidFill>
                <a:srgbClr val="000000"/>
              </a:solidFill>
            </a:endParaRPr>
          </a:p>
        </p:txBody>
      </p:sp>
      <p:sp>
        <p:nvSpPr>
          <p:cNvPr id="32779" name="Text Box 11">
            <a:extLst>
              <a:ext uri="{FF2B5EF4-FFF2-40B4-BE49-F238E27FC236}">
                <a16:creationId xmlns:a16="http://schemas.microsoft.com/office/drawing/2014/main" id="{88A40FFC-9BE1-1143-9D08-D99FE41C7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0232" y="1412776"/>
            <a:ext cx="20162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fr-FR" sz="2000" b="1" dirty="0" smtClean="0">
                <a:solidFill>
                  <a:srgbClr val="000000"/>
                </a:solidFill>
              </a:rPr>
              <a:t>Source State </a:t>
            </a:r>
            <a:endParaRPr lang="fr-FR" altLang="fr-FR" sz="2000" b="1" dirty="0">
              <a:solidFill>
                <a:srgbClr val="000000"/>
              </a:solidFill>
            </a:endParaRPr>
          </a:p>
        </p:txBody>
      </p:sp>
      <p:sp>
        <p:nvSpPr>
          <p:cNvPr id="32780" name="Rectangle 16">
            <a:extLst>
              <a:ext uri="{FF2B5EF4-FFF2-40B4-BE49-F238E27FC236}">
                <a16:creationId xmlns:a16="http://schemas.microsoft.com/office/drawing/2014/main" id="{E0E87CFA-FFBC-4846-ADD5-83B0FE8DA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8653" y="2132856"/>
            <a:ext cx="2519411" cy="1296144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Permanent </a:t>
            </a: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Establishment</a:t>
            </a: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(PE) </a:t>
            </a:r>
            <a:endParaRPr lang="en-US" altLang="fr-FR" sz="20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AFFCBFB4-9594-724F-9F59-92FD09166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784" y="3645024"/>
            <a:ext cx="338571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endParaRPr lang="en-US" altLang="fr-FR" sz="16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1" indent="0">
              <a:spcBef>
                <a:spcPct val="30000"/>
              </a:spcBef>
            </a:pPr>
            <a:r>
              <a:rPr lang="en-US" altLang="fr-FR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Article 5(1), 5(2) &amp; 5(3): Fixed Place PE – </a:t>
            </a:r>
            <a:r>
              <a:rPr lang="en-US" altLang="fr-FR" sz="16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eg</a:t>
            </a:r>
            <a:r>
              <a:rPr lang="en-US" altLang="fr-FR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. Office </a:t>
            </a:r>
          </a:p>
          <a:p>
            <a:pPr marL="285750" lvl="1">
              <a:spcBef>
                <a:spcPct val="30000"/>
              </a:spcBef>
              <a:buFont typeface="Wingdings" charset="2"/>
              <a:buChar char="Ø"/>
            </a:pPr>
            <a:endParaRPr lang="en-US" altLang="fr-FR" sz="1600" dirty="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8" name="Rectangle 16">
            <a:extLst>
              <a:ext uri="{FF2B5EF4-FFF2-40B4-BE49-F238E27FC236}">
                <a16:creationId xmlns:a16="http://schemas.microsoft.com/office/drawing/2014/main" id="{AFFCBFB4-9594-724F-9F59-92FD09166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784" y="4581128"/>
            <a:ext cx="338571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endParaRPr lang="en-US" altLang="fr-FR" sz="16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1" indent="0">
              <a:spcBef>
                <a:spcPct val="30000"/>
              </a:spcBef>
            </a:pPr>
            <a:r>
              <a:rPr lang="en-US" altLang="fr-FR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Article 5(5) &amp; 5(6): Agency PE – </a:t>
            </a:r>
            <a:r>
              <a:rPr lang="en-US" altLang="fr-FR" sz="16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eg</a:t>
            </a:r>
            <a:r>
              <a:rPr lang="en-US" altLang="fr-FR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. Employees   </a:t>
            </a:r>
          </a:p>
          <a:p>
            <a:pPr marL="285750" lvl="1">
              <a:spcBef>
                <a:spcPct val="30000"/>
              </a:spcBef>
              <a:buFont typeface="Wingdings" charset="2"/>
              <a:buChar char="Ø"/>
            </a:pPr>
            <a:endParaRPr lang="en-US" altLang="fr-FR" sz="1600" dirty="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0" name="Rectangle 16">
            <a:extLst>
              <a:ext uri="{FF2B5EF4-FFF2-40B4-BE49-F238E27FC236}">
                <a16:creationId xmlns:a16="http://schemas.microsoft.com/office/drawing/2014/main" id="{AFFCBFB4-9594-724F-9F59-92FD09166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784" y="5589240"/>
            <a:ext cx="388843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endParaRPr lang="en-US" altLang="fr-FR" sz="16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1" indent="0">
              <a:spcBef>
                <a:spcPct val="30000"/>
              </a:spcBef>
            </a:pPr>
            <a:r>
              <a:rPr lang="en-US" altLang="fr-FR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Article 5(4): Exclusions to PE concept – </a:t>
            </a:r>
            <a:r>
              <a:rPr lang="en-US" altLang="fr-FR" sz="16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eg</a:t>
            </a:r>
            <a:r>
              <a:rPr lang="en-US" altLang="fr-FR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. Preparatory activities  </a:t>
            </a:r>
          </a:p>
          <a:p>
            <a:pPr marL="285750" lvl="1">
              <a:spcBef>
                <a:spcPct val="30000"/>
              </a:spcBef>
              <a:buFont typeface="Wingdings" charset="2"/>
              <a:buChar char="Ø"/>
            </a:pPr>
            <a:endParaRPr lang="en-US" altLang="fr-FR" sz="1600" dirty="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1" name="Line 13">
            <a:extLst>
              <a:ext uri="{FF2B5EF4-FFF2-40B4-BE49-F238E27FC236}">
                <a16:creationId xmlns:a16="http://schemas.microsoft.com/office/drawing/2014/main" id="{0DD7A7EF-3F19-A945-877E-5663411AA4D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364088" y="2852936"/>
            <a:ext cx="792088" cy="0"/>
          </a:xfrm>
          <a:prstGeom prst="line">
            <a:avLst/>
          </a:prstGeom>
          <a:noFill/>
          <a:ln w="38100" cap="flat" cmpd="sng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2" name="Rectangle 16">
            <a:extLst>
              <a:ext uri="{FF2B5EF4-FFF2-40B4-BE49-F238E27FC236}">
                <a16:creationId xmlns:a16="http://schemas.microsoft.com/office/drawing/2014/main" id="{E5FE317E-7A1F-084A-8751-7BE755870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168" y="2348880"/>
            <a:ext cx="28083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Business Profits</a:t>
            </a:r>
          </a:p>
        </p:txBody>
      </p:sp>
    </p:spTree>
    <p:extLst>
      <p:ext uri="{BB962C8B-B14F-4D97-AF65-F5344CB8AC3E}">
        <p14:creationId xmlns:p14="http://schemas.microsoft.com/office/powerpoint/2010/main" val="4060832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4" grpId="0" animBg="1"/>
      <p:bldP spid="32776" grpId="0" animBg="1"/>
      <p:bldP spid="32778" grpId="0"/>
      <p:bldP spid="32779" grpId="0"/>
      <p:bldP spid="32780" grpId="0" animBg="1"/>
      <p:bldP spid="24" grpId="0"/>
      <p:bldP spid="28" grpId="0"/>
      <p:bldP spid="30" grpId="0"/>
      <p:bldP spid="31" grpId="0" animBg="1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38B74ACE-152C-CF43-BE61-4A24220627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332656"/>
            <a:ext cx="8351837" cy="523220"/>
          </a:xfrm>
        </p:spPr>
        <p:txBody>
          <a:bodyPr>
            <a:spAutoFit/>
          </a:bodyPr>
          <a:lstStyle/>
          <a:p>
            <a:pPr algn="l"/>
            <a:r>
              <a:rPr lang="en-US" altLang="fr-FR" sz="2800" b="1" dirty="0">
                <a:solidFill>
                  <a:srgbClr val="800000"/>
                </a:solidFill>
                <a:cs typeface="Arial" panose="020B0604020202020204" pitchFamily="34" charset="0"/>
              </a:rPr>
              <a:t>The </a:t>
            </a:r>
            <a:r>
              <a:rPr lang="en-US" altLang="fr-FR" sz="28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International Tax Policy Issue </a:t>
            </a:r>
            <a:endParaRPr lang="fr-FR" altLang="fr-FR" sz="2800" b="1" dirty="0">
              <a:solidFill>
                <a:srgbClr val="800000"/>
              </a:solidFill>
              <a:cs typeface="Arial" panose="020B0604020202020204" pitchFamily="34" charset="0"/>
            </a:endParaRPr>
          </a:p>
        </p:txBody>
      </p:sp>
      <p:sp>
        <p:nvSpPr>
          <p:cNvPr id="18434" name="Line 17">
            <a:extLst>
              <a:ext uri="{FF2B5EF4-FFF2-40B4-BE49-F238E27FC236}">
                <a16:creationId xmlns:a16="http://schemas.microsoft.com/office/drawing/2014/main" id="{A25FEF84-1F80-5E4B-8324-3E956893DC5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347864" y="981075"/>
            <a:ext cx="0" cy="540067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36" name="Text Box 11">
            <a:extLst>
              <a:ext uri="{FF2B5EF4-FFF2-40B4-BE49-F238E27FC236}">
                <a16:creationId xmlns:a16="http://schemas.microsoft.com/office/drawing/2014/main" id="{32FF51C6-C977-CF4E-8246-66C4313EF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33" y="1341438"/>
            <a:ext cx="25193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fr-FR" sz="2000" b="1" dirty="0"/>
              <a:t>Residence State </a:t>
            </a:r>
            <a:endParaRPr lang="fr-FR" altLang="fr-FR" sz="2000" b="1" dirty="0"/>
          </a:p>
        </p:txBody>
      </p:sp>
      <p:sp>
        <p:nvSpPr>
          <p:cNvPr id="18439" name="Text Box 11">
            <a:extLst>
              <a:ext uri="{FF2B5EF4-FFF2-40B4-BE49-F238E27FC236}">
                <a16:creationId xmlns:a16="http://schemas.microsoft.com/office/drawing/2014/main" id="{5D93ACFC-15F3-D846-8F1E-47801FF15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708" y="1372706"/>
            <a:ext cx="33837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fr-FR" sz="2000" b="1" dirty="0" smtClean="0"/>
              <a:t>Source or Market </a:t>
            </a:r>
            <a:r>
              <a:rPr lang="en-US" altLang="fr-FR" sz="2000" b="1" dirty="0"/>
              <a:t>State </a:t>
            </a:r>
            <a:endParaRPr lang="fr-FR" altLang="fr-FR" sz="2000" b="1" dirty="0"/>
          </a:p>
        </p:txBody>
      </p:sp>
      <p:sp>
        <p:nvSpPr>
          <p:cNvPr id="18440" name="Rectangle 16">
            <a:extLst>
              <a:ext uri="{FF2B5EF4-FFF2-40B4-BE49-F238E27FC236}">
                <a16:creationId xmlns:a16="http://schemas.microsoft.com/office/drawing/2014/main" id="{8BF19E3C-EE3D-5142-BCDD-6DB66DE92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222" y="4076551"/>
            <a:ext cx="2170112" cy="10806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/>
          <a:p>
            <a:pPr marL="231775" indent="-231775"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>
                <a:solidFill>
                  <a:srgbClr val="000000"/>
                </a:solidFill>
                <a:cs typeface="Arial" panose="020B0604020202020204" pitchFamily="34" charset="0"/>
              </a:rPr>
              <a:t>Highly</a:t>
            </a:r>
          </a:p>
          <a:p>
            <a:pPr marL="231775" indent="-231775"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>
                <a:solidFill>
                  <a:srgbClr val="000000"/>
                </a:solidFill>
                <a:cs typeface="Arial" panose="020B0604020202020204" pitchFamily="34" charset="0"/>
              </a:rPr>
              <a:t>Digitalized </a:t>
            </a:r>
          </a:p>
          <a:p>
            <a:pPr marL="231775" indent="-231775"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>
                <a:solidFill>
                  <a:srgbClr val="000000"/>
                </a:solidFill>
                <a:cs typeface="Arial" panose="020B0604020202020204" pitchFamily="34" charset="0"/>
              </a:rPr>
              <a:t>Businesses </a:t>
            </a:r>
          </a:p>
        </p:txBody>
      </p:sp>
      <p:sp>
        <p:nvSpPr>
          <p:cNvPr id="18441" name="Rectangle 16">
            <a:extLst>
              <a:ext uri="{FF2B5EF4-FFF2-40B4-BE49-F238E27FC236}">
                <a16:creationId xmlns:a16="http://schemas.microsoft.com/office/drawing/2014/main" id="{E5FE317E-7A1F-084A-8751-7BE755870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7266" y="4004543"/>
            <a:ext cx="21701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>
                <a:solidFill>
                  <a:srgbClr val="000000"/>
                </a:solidFill>
                <a:cs typeface="Arial" panose="020B0604020202020204" pitchFamily="34" charset="0"/>
              </a:rPr>
              <a:t>Digital presence </a:t>
            </a:r>
          </a:p>
        </p:txBody>
      </p:sp>
      <p:sp>
        <p:nvSpPr>
          <p:cNvPr id="18" name="Line 13">
            <a:extLst>
              <a:ext uri="{FF2B5EF4-FFF2-40B4-BE49-F238E27FC236}">
                <a16:creationId xmlns:a16="http://schemas.microsoft.com/office/drawing/2014/main" id="{0DD7A7EF-3F19-A945-877E-5663411AA4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98502" y="4581128"/>
            <a:ext cx="1441450" cy="0"/>
          </a:xfrm>
          <a:prstGeom prst="line">
            <a:avLst/>
          </a:prstGeom>
          <a:noFill/>
          <a:ln w="38100" cap="flat" cmpd="sng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8BF19E3C-EE3D-5142-BCDD-6DB66DE92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537" y="2276872"/>
            <a:ext cx="2170112" cy="936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/>
          <a:p>
            <a:pPr marL="231775" indent="-231775"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>
                <a:solidFill>
                  <a:srgbClr val="000000"/>
                </a:solidFill>
                <a:cs typeface="Arial" panose="020B0604020202020204" pitchFamily="34" charset="0"/>
              </a:rPr>
              <a:t>Traditional</a:t>
            </a:r>
          </a:p>
          <a:p>
            <a:pPr marL="231775" indent="-231775"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>
                <a:solidFill>
                  <a:srgbClr val="000000"/>
                </a:solidFill>
                <a:cs typeface="Arial" panose="020B0604020202020204" pitchFamily="34" charset="0"/>
              </a:rPr>
              <a:t> Businesses</a:t>
            </a: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E5FE317E-7A1F-084A-8751-7BE755870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9717" y="2276872"/>
            <a:ext cx="21701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Tangible presence</a:t>
            </a:r>
          </a:p>
        </p:txBody>
      </p:sp>
      <p:sp>
        <p:nvSpPr>
          <p:cNvPr id="22" name="Line 13">
            <a:extLst>
              <a:ext uri="{FF2B5EF4-FFF2-40B4-BE49-F238E27FC236}">
                <a16:creationId xmlns:a16="http://schemas.microsoft.com/office/drawing/2014/main" id="{0DD7A7EF-3F19-A945-877E-5663411AA4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18817" y="2780928"/>
            <a:ext cx="1349127" cy="521"/>
          </a:xfrm>
          <a:prstGeom prst="line">
            <a:avLst/>
          </a:prstGeom>
          <a:noFill/>
          <a:ln w="38100" cap="flat" cmpd="sng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4" name="Line 13">
            <a:extLst>
              <a:ext uri="{FF2B5EF4-FFF2-40B4-BE49-F238E27FC236}">
                <a16:creationId xmlns:a16="http://schemas.microsoft.com/office/drawing/2014/main" id="{0DD7A7EF-3F19-A945-877E-5663411AA4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20272" y="2780928"/>
            <a:ext cx="557039" cy="0"/>
          </a:xfrm>
          <a:prstGeom prst="line">
            <a:avLst/>
          </a:prstGeom>
          <a:noFill/>
          <a:ln w="38100" cap="flat" cmpd="sng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E5FE317E-7A1F-084A-8751-7BE755870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312" y="2420888"/>
            <a:ext cx="1152128" cy="648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PE</a:t>
            </a:r>
            <a:endParaRPr lang="en-US" altLang="fr-FR" sz="20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6" name="Line 13">
            <a:extLst>
              <a:ext uri="{FF2B5EF4-FFF2-40B4-BE49-F238E27FC236}">
                <a16:creationId xmlns:a16="http://schemas.microsoft.com/office/drawing/2014/main" id="{0DD7A7EF-3F19-A945-877E-5663411AA4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20272" y="4508599"/>
            <a:ext cx="557039" cy="0"/>
          </a:xfrm>
          <a:prstGeom prst="line">
            <a:avLst/>
          </a:prstGeom>
          <a:noFill/>
          <a:ln w="38100" cap="flat" cmpd="sng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7" name="Rectangle 16">
            <a:extLst>
              <a:ext uri="{FF2B5EF4-FFF2-40B4-BE49-F238E27FC236}">
                <a16:creationId xmlns:a16="http://schemas.microsoft.com/office/drawing/2014/main" id="{E5FE317E-7A1F-084A-8751-7BE755870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312" y="4148559"/>
            <a:ext cx="1152128" cy="648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No</a:t>
            </a: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PE</a:t>
            </a:r>
            <a:endParaRPr lang="en-US" altLang="fr-FR" sz="20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93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/>
      <p:bldP spid="18436" grpId="0"/>
      <p:bldP spid="18439" grpId="0"/>
      <p:bldP spid="18440" grpId="0" animBg="1"/>
      <p:bldP spid="18441" grpId="0"/>
      <p:bldP spid="18" grpId="0" animBg="1"/>
      <p:bldP spid="20" grpId="0" animBg="1"/>
      <p:bldP spid="21" grpId="0"/>
      <p:bldP spid="22" grpId="0" animBg="1"/>
      <p:bldP spid="24" grpId="0" animBg="1"/>
      <p:bldP spid="25" grpId="0"/>
      <p:bldP spid="26" grpId="0" animBg="1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F05723B8-2CA5-5643-8641-CD70857255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37297"/>
            <a:ext cx="8351837" cy="954107"/>
          </a:xfrm>
        </p:spPr>
        <p:txBody>
          <a:bodyPr>
            <a:spAutoFit/>
          </a:bodyPr>
          <a:lstStyle/>
          <a:p>
            <a:pPr algn="l"/>
            <a:r>
              <a:rPr lang="en-US" altLang="fr-FR" sz="28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Highly Digitalized </a:t>
            </a:r>
            <a:r>
              <a:rPr lang="en-US" altLang="fr-FR" sz="2800" b="1" dirty="0">
                <a:solidFill>
                  <a:srgbClr val="800000"/>
                </a:solidFill>
                <a:cs typeface="Arial" panose="020B0604020202020204" pitchFamily="34" charset="0"/>
              </a:rPr>
              <a:t>businesses that may operate without physical presence – Illustrations  </a:t>
            </a:r>
            <a:endParaRPr lang="fr-FR" altLang="fr-FR" sz="2800" b="1" dirty="0">
              <a:solidFill>
                <a:srgbClr val="800000"/>
              </a:solidFill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9552" y="1268760"/>
            <a:ext cx="36724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b="1" dirty="0">
                <a:solidFill>
                  <a:srgbClr val="000000"/>
                </a:solidFill>
              </a:rPr>
              <a:t>Businesses providing an online </a:t>
            </a:r>
            <a:r>
              <a:rPr lang="en-US" sz="1800" b="1" dirty="0" smtClean="0">
                <a:solidFill>
                  <a:srgbClr val="000000"/>
                </a:solidFill>
              </a:rPr>
              <a:t>marketplace for goods or services</a:t>
            </a: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552" y="2640394"/>
            <a:ext cx="3528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ＭＳ Ｐゴシック"/>
              </a:rPr>
              <a:t>Businesses </a:t>
            </a:r>
            <a:r>
              <a:rPr lang="en-US" sz="1800" b="1" dirty="0">
                <a:solidFill>
                  <a:srgbClr val="000000"/>
                </a:solidFill>
              </a:rPr>
              <a:t>providing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ＭＳ Ｐゴシック"/>
              </a:rPr>
              <a:t> online services</a:t>
            </a:r>
          </a:p>
        </p:txBody>
      </p:sp>
      <p:sp>
        <p:nvSpPr>
          <p:cNvPr id="6" name="Rectangle 5"/>
          <p:cNvSpPr/>
          <p:nvPr/>
        </p:nvSpPr>
        <p:spPr>
          <a:xfrm>
            <a:off x="576064" y="3718773"/>
            <a:ext cx="3635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ＭＳ Ｐゴシック"/>
              </a:rPr>
              <a:t>Businesses providing online solutions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576064" y="4797152"/>
            <a:ext cx="3635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ＭＳ Ｐゴシック"/>
              </a:rPr>
              <a:t>Businesses selling digital products through an online platform</a:t>
            </a:r>
          </a:p>
        </p:txBody>
      </p:sp>
      <p:pic>
        <p:nvPicPr>
          <p:cNvPr id="8" name="Image 7" descr="paypal-topi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2420888"/>
            <a:ext cx="1907704" cy="1152128"/>
          </a:xfrm>
          <a:prstGeom prst="rect">
            <a:avLst/>
          </a:prstGeom>
        </p:spPr>
      </p:pic>
      <p:pic>
        <p:nvPicPr>
          <p:cNvPr id="9" name="Image 8" descr="download (2)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636912"/>
            <a:ext cx="1152128" cy="576064"/>
          </a:xfrm>
          <a:prstGeom prst="rect">
            <a:avLst/>
          </a:prstGeom>
        </p:spPr>
      </p:pic>
      <p:pic>
        <p:nvPicPr>
          <p:cNvPr id="10" name="Image 9" descr="RnOg6UyU_400x40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564904"/>
            <a:ext cx="1032958" cy="687560"/>
          </a:xfrm>
          <a:prstGeom prst="rect">
            <a:avLst/>
          </a:prstGeom>
        </p:spPr>
      </p:pic>
      <p:pic>
        <p:nvPicPr>
          <p:cNvPr id="11" name="Image 10" descr="download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68760"/>
            <a:ext cx="1440160" cy="844302"/>
          </a:xfrm>
          <a:prstGeom prst="rect">
            <a:avLst/>
          </a:prstGeom>
        </p:spPr>
      </p:pic>
      <p:pic>
        <p:nvPicPr>
          <p:cNvPr id="12" name="Image 11" descr="uberlogodesign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340768"/>
            <a:ext cx="1152128" cy="620688"/>
          </a:xfrm>
          <a:prstGeom prst="rect">
            <a:avLst/>
          </a:prstGeom>
        </p:spPr>
      </p:pic>
      <p:pic>
        <p:nvPicPr>
          <p:cNvPr id="13" name="Image 12" descr="airbnb-796x357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124744"/>
            <a:ext cx="1296144" cy="936104"/>
          </a:xfrm>
          <a:prstGeom prst="rect">
            <a:avLst/>
          </a:prstGeom>
        </p:spPr>
      </p:pic>
      <p:pic>
        <p:nvPicPr>
          <p:cNvPr id="14" name="Image 13" descr="open-graph-default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941168"/>
            <a:ext cx="1440160" cy="720080"/>
          </a:xfrm>
          <a:prstGeom prst="rect">
            <a:avLst/>
          </a:prstGeom>
        </p:spPr>
      </p:pic>
      <p:pic>
        <p:nvPicPr>
          <p:cNvPr id="15" name="Image 14" descr="download (3)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869160"/>
            <a:ext cx="2123728" cy="720080"/>
          </a:xfrm>
          <a:prstGeom prst="rect">
            <a:avLst/>
          </a:prstGeom>
        </p:spPr>
      </p:pic>
      <p:pic>
        <p:nvPicPr>
          <p:cNvPr id="16" name="Image 15" descr="Cloud-Azure_w_755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573016"/>
            <a:ext cx="1440160" cy="792088"/>
          </a:xfrm>
          <a:prstGeom prst="rect">
            <a:avLst/>
          </a:prstGeom>
        </p:spPr>
      </p:pic>
      <p:pic>
        <p:nvPicPr>
          <p:cNvPr id="17" name="Image 16" descr="1200px-Salesforce_logo.svg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501008"/>
            <a:ext cx="2123728" cy="955576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539552" y="6084004"/>
            <a:ext cx="3635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ＭＳ Ｐゴシック"/>
              </a:rPr>
              <a:t>Businesses </a:t>
            </a:r>
            <a:r>
              <a:rPr lang="en-US" sz="1800" b="1" dirty="0" smtClean="0">
                <a:solidFill>
                  <a:srgbClr val="000000"/>
                </a:solidFill>
                <a:latin typeface="Arial"/>
                <a:ea typeface="ＭＳ Ｐゴシック"/>
              </a:rPr>
              <a:t>in all verticals </a:t>
            </a:r>
            <a:endParaRPr lang="en-US" sz="1800" b="1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pic>
        <p:nvPicPr>
          <p:cNvPr id="18" name="Image 17" descr="amazon_logo_500500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5877272"/>
            <a:ext cx="1440161" cy="864096"/>
          </a:xfrm>
          <a:prstGeom prst="rect">
            <a:avLst/>
          </a:prstGeom>
        </p:spPr>
      </p:pic>
      <p:pic>
        <p:nvPicPr>
          <p:cNvPr id="20" name="Image 19" descr="alibaba_416x416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5805264"/>
            <a:ext cx="1619672" cy="864096"/>
          </a:xfrm>
          <a:prstGeom prst="rect">
            <a:avLst/>
          </a:prstGeom>
        </p:spPr>
      </p:pic>
      <p:sp>
        <p:nvSpPr>
          <p:cNvPr id="21" name="Line 17">
            <a:extLst>
              <a:ext uri="{FF2B5EF4-FFF2-40B4-BE49-F238E27FC236}">
                <a16:creationId xmlns:a16="http://schemas.microsoft.com/office/drawing/2014/main" id="{BA4586D4-022D-084C-A194-2E9BE8DC65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3528" y="2276872"/>
            <a:ext cx="864096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5" name="Line 17">
            <a:extLst>
              <a:ext uri="{FF2B5EF4-FFF2-40B4-BE49-F238E27FC236}">
                <a16:creationId xmlns:a16="http://schemas.microsoft.com/office/drawing/2014/main" id="{BA4586D4-022D-084C-A194-2E9BE8DC65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1520" y="3356992"/>
            <a:ext cx="871296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6" name="Line 17">
            <a:extLst>
              <a:ext uri="{FF2B5EF4-FFF2-40B4-BE49-F238E27FC236}">
                <a16:creationId xmlns:a16="http://schemas.microsoft.com/office/drawing/2014/main" id="{BA4586D4-022D-084C-A194-2E9BE8DC65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1520" y="4653136"/>
            <a:ext cx="871296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7" name="Line 17">
            <a:extLst>
              <a:ext uri="{FF2B5EF4-FFF2-40B4-BE49-F238E27FC236}">
                <a16:creationId xmlns:a16="http://schemas.microsoft.com/office/drawing/2014/main" id="{BA4586D4-022D-084C-A194-2E9BE8DC65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1520" y="5877272"/>
            <a:ext cx="871296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19" grpId="0"/>
      <p:bldP spid="21" grpId="0" animBg="1"/>
      <p:bldP spid="25" grpId="0" animBg="1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1560" y="5016078"/>
            <a:ext cx="71287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AU" altLang="fr-FR" sz="3200" b="1" dirty="0" smtClean="0">
                <a:solidFill>
                  <a:srgbClr val="800000"/>
                </a:solidFill>
              </a:rPr>
              <a:t>Policy question: How do we tax such highly digitalized businesses? </a:t>
            </a:r>
            <a:endParaRPr lang="en-AU" altLang="fr-FR" sz="3200" b="1" dirty="0">
              <a:solidFill>
                <a:srgbClr val="800000"/>
              </a:solidFill>
            </a:endParaRP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CA8C5B6-ECEC-9043-80C6-E3CAF3A22B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102858"/>
              </p:ext>
            </p:extLst>
          </p:nvPr>
        </p:nvGraphicFramePr>
        <p:xfrm>
          <a:off x="1403648" y="733152"/>
          <a:ext cx="55199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F05723B8-2CA5-5643-8641-CD70857255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70694"/>
            <a:ext cx="8351837" cy="487313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fr-FR" sz="2800" b="1" dirty="0">
                <a:solidFill>
                  <a:srgbClr val="800000"/>
                </a:solidFill>
                <a:latin typeface="Arial"/>
                <a:cs typeface="Arial"/>
              </a:rPr>
              <a:t>Key </a:t>
            </a:r>
            <a:r>
              <a:rPr lang="en-US" altLang="fr-FR" sz="2800" b="1" dirty="0" smtClean="0">
                <a:solidFill>
                  <a:srgbClr val="800000"/>
                </a:solidFill>
                <a:latin typeface="Arial"/>
                <a:cs typeface="Arial"/>
              </a:rPr>
              <a:t>Features of Highly Digitalized Businesses  </a:t>
            </a:r>
            <a:endParaRPr lang="fr-FR" altLang="fr-FR" sz="2800" b="1" dirty="0">
              <a:solidFill>
                <a:srgbClr val="8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5578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38B74ACE-152C-CF43-BE61-4A24220627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496" y="169476"/>
            <a:ext cx="9217024" cy="523220"/>
          </a:xfrm>
        </p:spPr>
        <p:txBody>
          <a:bodyPr wrap="square">
            <a:spAutoFit/>
          </a:bodyPr>
          <a:lstStyle/>
          <a:p>
            <a:pPr algn="l"/>
            <a:r>
              <a:rPr lang="en-US" altLang="fr-FR" sz="28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I. Turnover Taxes on selected digitalized businesses </a:t>
            </a:r>
            <a:endParaRPr lang="fr-FR" altLang="fr-FR" sz="2800" b="1" dirty="0">
              <a:solidFill>
                <a:srgbClr val="800000"/>
              </a:solidFill>
              <a:cs typeface="Arial" panose="020B0604020202020204" pitchFamily="34" charset="0"/>
            </a:endParaRPr>
          </a:p>
        </p:txBody>
      </p:sp>
      <p:sp>
        <p:nvSpPr>
          <p:cNvPr id="18434" name="Line 17">
            <a:extLst>
              <a:ext uri="{FF2B5EF4-FFF2-40B4-BE49-F238E27FC236}">
                <a16:creationId xmlns:a16="http://schemas.microsoft.com/office/drawing/2014/main" id="{A25FEF84-1F80-5E4B-8324-3E956893DC5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31840" y="1052736"/>
            <a:ext cx="0" cy="3168352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436" name="Text Box 11">
            <a:extLst>
              <a:ext uri="{FF2B5EF4-FFF2-40B4-BE49-F238E27FC236}">
                <a16:creationId xmlns:a16="http://schemas.microsoft.com/office/drawing/2014/main" id="{32FF51C6-C977-CF4E-8246-66C4313EF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836712"/>
            <a:ext cx="25193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fr-FR" sz="2000" b="1" dirty="0" smtClean="0"/>
              <a:t>Residence State </a:t>
            </a:r>
            <a:endParaRPr lang="fr-FR" altLang="fr-FR" sz="2000" b="1" dirty="0"/>
          </a:p>
        </p:txBody>
      </p:sp>
      <p:sp>
        <p:nvSpPr>
          <p:cNvPr id="18" name="Line 13">
            <a:extLst>
              <a:ext uri="{FF2B5EF4-FFF2-40B4-BE49-F238E27FC236}">
                <a16:creationId xmlns:a16="http://schemas.microsoft.com/office/drawing/2014/main" id="{0DD7A7EF-3F19-A945-877E-5663411AA4D7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7784" y="2348880"/>
            <a:ext cx="2304256" cy="0"/>
          </a:xfrm>
          <a:prstGeom prst="line">
            <a:avLst/>
          </a:prstGeom>
          <a:noFill/>
          <a:ln w="38100" cap="flat" cmpd="sng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3419872" y="4509120"/>
            <a:ext cx="55081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Wingdings" charset="2"/>
              <a:buChar char="§"/>
              <a:defRPr/>
            </a:pPr>
            <a:r>
              <a:rPr lang="en-US" altLang="fr-FR" sz="1400" dirty="0">
                <a:solidFill>
                  <a:srgbClr val="000000"/>
                </a:solidFill>
                <a:cs typeface="Arial" panose="020B0604020202020204" pitchFamily="34" charset="0"/>
              </a:rPr>
              <a:t>D</a:t>
            </a:r>
            <a:r>
              <a:rPr lang="en-US" altLang="fr-FR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ouble taxation </a:t>
            </a:r>
          </a:p>
          <a:p>
            <a:pPr lvl="0" algn="just">
              <a:defRPr/>
            </a:pPr>
            <a:endParaRPr lang="en-US" altLang="fr-FR" sz="14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85750" lvl="0" indent="-285750" algn="just">
              <a:buFont typeface="Wingdings" charset="2"/>
              <a:buChar char="§"/>
              <a:defRPr/>
            </a:pPr>
            <a:r>
              <a:rPr lang="en-US" altLang="fr-FR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Do such taxes fall </a:t>
            </a:r>
            <a:r>
              <a:rPr lang="en-US" altLang="fr-FR" sz="1400" dirty="0">
                <a:solidFill>
                  <a:srgbClr val="000000"/>
                </a:solidFill>
                <a:cs typeface="Arial" panose="020B0604020202020204" pitchFamily="34" charset="0"/>
              </a:rPr>
              <a:t>under the scope of tax treaties? </a:t>
            </a:r>
          </a:p>
          <a:p>
            <a:pPr marL="285750" lvl="0" indent="-285750" algn="just">
              <a:buFont typeface="Wingdings" charset="2"/>
              <a:buChar char="§"/>
              <a:defRPr/>
            </a:pPr>
            <a:endParaRPr lang="en-US" altLang="fr-FR" sz="14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85750" indent="-285750" algn="just">
              <a:buFont typeface="Wingdings" charset="2"/>
              <a:buChar char="§"/>
              <a:defRPr/>
            </a:pPr>
            <a:r>
              <a:rPr lang="en-US" altLang="fr-FR" sz="1400" dirty="0">
                <a:solidFill>
                  <a:srgbClr val="000000"/>
                </a:solidFill>
                <a:cs typeface="Arial" panose="020B0604020202020204" pitchFamily="34" charset="0"/>
              </a:rPr>
              <a:t>Within the EU: Do they conflict with EU primary law?</a:t>
            </a:r>
          </a:p>
          <a:p>
            <a:pPr marL="285750" lvl="0" indent="-285750" algn="just">
              <a:buFont typeface="Wingdings" charset="2"/>
              <a:buChar char="§"/>
              <a:defRPr/>
            </a:pPr>
            <a:endParaRPr lang="en-US" altLang="fr-FR" sz="14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85750" lvl="0" indent="-285750" algn="just">
              <a:buFont typeface="Wingdings" charset="2"/>
              <a:buChar char="§"/>
              <a:defRPr/>
            </a:pPr>
            <a:r>
              <a:rPr lang="en-US" altLang="fr-FR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Do </a:t>
            </a:r>
            <a:r>
              <a:rPr lang="en-US" altLang="fr-FR" sz="1400" dirty="0">
                <a:solidFill>
                  <a:srgbClr val="000000"/>
                </a:solidFill>
                <a:cs typeface="Arial" panose="020B0604020202020204" pitchFamily="34" charset="0"/>
              </a:rPr>
              <a:t>they conflict with trade obligations?</a:t>
            </a:r>
          </a:p>
          <a:p>
            <a:pPr marL="285750" lvl="0" indent="-285750" algn="just">
              <a:buFont typeface="Wingdings" charset="2"/>
              <a:buChar char="§"/>
              <a:defRPr/>
            </a:pPr>
            <a:endParaRPr lang="en-US" altLang="fr-FR" sz="14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85750" lvl="0" indent="-285750" algn="just">
              <a:buFont typeface="Wingdings" charset="2"/>
              <a:buChar char="§"/>
              <a:defRPr/>
            </a:pPr>
            <a:r>
              <a:rPr lang="en-US" altLang="fr-FR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Do they conflict with constitutional principles of certain States? E.g. principle of Neutrality in Switzerland  </a:t>
            </a:r>
            <a:endParaRPr lang="en-US" sz="1400" dirty="0">
              <a:solidFill>
                <a:srgbClr val="000000"/>
              </a:solidFill>
              <a:latin typeface="Arial" charset="0"/>
              <a:ea typeface="ヒラギノ角ゴ Pro W3" charset="0"/>
              <a:cs typeface="Arial" charset="0"/>
            </a:endParaRPr>
          </a:p>
        </p:txBody>
      </p:sp>
      <p:sp>
        <p:nvSpPr>
          <p:cNvPr id="38" name="Line 17">
            <a:extLst>
              <a:ext uri="{FF2B5EF4-FFF2-40B4-BE49-F238E27FC236}">
                <a16:creationId xmlns:a16="http://schemas.microsoft.com/office/drawing/2014/main" id="{A25FEF84-1F80-5E4B-8324-3E956893DC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5536" y="4365104"/>
            <a:ext cx="8136904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9" name="Line 17">
            <a:extLst>
              <a:ext uri="{FF2B5EF4-FFF2-40B4-BE49-F238E27FC236}">
                <a16:creationId xmlns:a16="http://schemas.microsoft.com/office/drawing/2014/main" id="{A25FEF84-1F80-5E4B-8324-3E956893DC5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31840" y="4667657"/>
            <a:ext cx="0" cy="18002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0" name="Rectangle 16">
            <a:extLst>
              <a:ext uri="{FF2B5EF4-FFF2-40B4-BE49-F238E27FC236}">
                <a16:creationId xmlns:a16="http://schemas.microsoft.com/office/drawing/2014/main" id="{E5FE317E-7A1F-084A-8751-7BE755870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048" y="5027176"/>
            <a:ext cx="176368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Key issues if </a:t>
            </a: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introduced </a:t>
            </a: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unilaterally </a:t>
            </a:r>
            <a:endParaRPr lang="en-US" altLang="fr-FR" sz="20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5" name="Line 13">
            <a:extLst>
              <a:ext uri="{FF2B5EF4-FFF2-40B4-BE49-F238E27FC236}">
                <a16:creationId xmlns:a16="http://schemas.microsoft.com/office/drawing/2014/main" id="{0DD7A7EF-3F19-A945-877E-5663411AA4D7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3768" y="5675768"/>
            <a:ext cx="1008112" cy="1"/>
          </a:xfrm>
          <a:prstGeom prst="line">
            <a:avLst/>
          </a:prstGeom>
          <a:noFill/>
          <a:ln w="38100" cap="flat" cmpd="sng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8" name="Text Box 11">
            <a:extLst>
              <a:ext uri="{FF2B5EF4-FFF2-40B4-BE49-F238E27FC236}">
                <a16:creationId xmlns:a16="http://schemas.microsoft.com/office/drawing/2014/main" id="{5D93ACFC-15F3-D846-8F1E-47801FF15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836712"/>
            <a:ext cx="33837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fr-FR" sz="2000" b="1" dirty="0" smtClean="0"/>
              <a:t>Source or Market </a:t>
            </a:r>
            <a:r>
              <a:rPr lang="en-US" altLang="fr-FR" sz="2000" b="1" dirty="0"/>
              <a:t>State </a:t>
            </a:r>
            <a:endParaRPr lang="fr-FR" altLang="fr-FR" sz="2000" b="1" dirty="0"/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8BF19E3C-EE3D-5142-BCDD-6DB66DE92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656" y="1628800"/>
            <a:ext cx="2170112" cy="15126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/>
          <a:p>
            <a:pPr marL="231775" indent="-231775"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Selected</a:t>
            </a:r>
          </a:p>
          <a:p>
            <a:pPr marL="231775" indent="-231775"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Highly</a:t>
            </a:r>
          </a:p>
          <a:p>
            <a:pPr marL="231775" indent="-231775"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Digitalized </a:t>
            </a:r>
          </a:p>
          <a:p>
            <a:pPr marL="231775" indent="-231775"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Businesses </a:t>
            </a:r>
            <a:endParaRPr lang="en-US" altLang="fr-FR" sz="20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3" name="Line 13">
            <a:extLst>
              <a:ext uri="{FF2B5EF4-FFF2-40B4-BE49-F238E27FC236}">
                <a16:creationId xmlns:a16="http://schemas.microsoft.com/office/drawing/2014/main" id="{0DD7A7EF-3F19-A945-877E-5663411AA4D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27784" y="2852936"/>
            <a:ext cx="2232248" cy="0"/>
          </a:xfrm>
          <a:prstGeom prst="line">
            <a:avLst/>
          </a:prstGeom>
          <a:noFill/>
          <a:ln w="38100" cap="flat" cmpd="sng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4" name="Rectangle 16">
            <a:extLst>
              <a:ext uri="{FF2B5EF4-FFF2-40B4-BE49-F238E27FC236}">
                <a16:creationId xmlns:a16="http://schemas.microsoft.com/office/drawing/2014/main" id="{E5FE317E-7A1F-084A-8751-7BE755870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872" y="1628800"/>
            <a:ext cx="2880320" cy="504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Advertising</a:t>
            </a:r>
          </a:p>
          <a:p>
            <a:pPr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Services</a:t>
            </a:r>
          </a:p>
        </p:txBody>
      </p:sp>
      <p:sp>
        <p:nvSpPr>
          <p:cNvPr id="41" name="Rectangle 16">
            <a:extLst>
              <a:ext uri="{FF2B5EF4-FFF2-40B4-BE49-F238E27FC236}">
                <a16:creationId xmlns:a16="http://schemas.microsoft.com/office/drawing/2014/main" id="{E5FE317E-7A1F-084A-8751-7BE755870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872" y="3140447"/>
            <a:ext cx="1584176" cy="36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Sales Turnover</a:t>
            </a: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endParaRPr lang="en-US" altLang="fr-FR" sz="2000" b="1" dirty="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2" name="Rectangle 16">
            <a:extLst>
              <a:ext uri="{FF2B5EF4-FFF2-40B4-BE49-F238E27FC236}">
                <a16:creationId xmlns:a16="http://schemas.microsoft.com/office/drawing/2014/main" id="{E5FE317E-7A1F-084A-8751-7BE755870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040" y="2060848"/>
            <a:ext cx="151216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Clients </a:t>
            </a:r>
          </a:p>
        </p:txBody>
      </p:sp>
      <p:pic>
        <p:nvPicPr>
          <p:cNvPr id="46" name="Image 45" descr="European_Commission.sv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56992"/>
            <a:ext cx="1152128" cy="648072"/>
          </a:xfrm>
          <a:prstGeom prst="rect">
            <a:avLst/>
          </a:prstGeom>
        </p:spPr>
      </p:pic>
      <p:pic>
        <p:nvPicPr>
          <p:cNvPr id="50" name="Image 49" descr="RnOg6UyU_400x40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46" y="3317504"/>
            <a:ext cx="1032958" cy="687560"/>
          </a:xfrm>
          <a:prstGeom prst="rect">
            <a:avLst/>
          </a:prstGeom>
        </p:spPr>
      </p:pic>
      <p:pic>
        <p:nvPicPr>
          <p:cNvPr id="52" name="Image 51" descr="1200px-Flag_of_India.svg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628800"/>
            <a:ext cx="936104" cy="576064"/>
          </a:xfrm>
          <a:prstGeom prst="rect">
            <a:avLst/>
          </a:prstGeom>
        </p:spPr>
      </p:pic>
      <p:pic>
        <p:nvPicPr>
          <p:cNvPr id="53" name="Image 52" descr="download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420888"/>
            <a:ext cx="1152128" cy="620698"/>
          </a:xfrm>
          <a:prstGeom prst="rect">
            <a:avLst/>
          </a:prstGeom>
        </p:spPr>
      </p:pic>
      <p:pic>
        <p:nvPicPr>
          <p:cNvPr id="54" name="Image 53" descr="download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3356992"/>
            <a:ext cx="1152128" cy="720080"/>
          </a:xfrm>
          <a:prstGeom prst="rect">
            <a:avLst/>
          </a:prstGeom>
        </p:spPr>
      </p:pic>
      <p:sp>
        <p:nvSpPr>
          <p:cNvPr id="56" name="Rectangle 16">
            <a:extLst>
              <a:ext uri="{FF2B5EF4-FFF2-40B4-BE49-F238E27FC236}">
                <a16:creationId xmlns:a16="http://schemas.microsoft.com/office/drawing/2014/main" id="{E5FE317E-7A1F-084A-8751-7BE755870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7992" y="3428479"/>
            <a:ext cx="21701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endParaRPr lang="en-US" altLang="fr-FR" sz="20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54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/>
      <p:bldP spid="18436" grpId="0"/>
      <p:bldP spid="18" grpId="0" animBg="1"/>
      <p:bldP spid="6" grpId="0"/>
      <p:bldP spid="38" grpId="0" animBg="1"/>
      <p:bldP spid="39" grpId="0" animBg="1"/>
      <p:bldP spid="40" grpId="0"/>
      <p:bldP spid="45" grpId="0" animBg="1"/>
      <p:bldP spid="28" grpId="0"/>
      <p:bldP spid="29" grpId="0" animBg="1"/>
      <p:bldP spid="33" grpId="0" animBg="1"/>
      <p:bldP spid="34" grpId="0"/>
      <p:bldP spid="41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38B74ACE-152C-CF43-BE61-4A24220627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496" y="169476"/>
            <a:ext cx="9217024" cy="523220"/>
          </a:xfrm>
        </p:spPr>
        <p:txBody>
          <a:bodyPr wrap="square">
            <a:spAutoFit/>
          </a:bodyPr>
          <a:lstStyle/>
          <a:p>
            <a:pPr algn="l"/>
            <a:r>
              <a:rPr lang="en-US" altLang="fr-FR" sz="28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II</a:t>
            </a:r>
            <a:r>
              <a:rPr lang="en-US" altLang="fr-FR" sz="2800" b="1" dirty="0">
                <a:solidFill>
                  <a:srgbClr val="800000"/>
                </a:solidFill>
                <a:cs typeface="Arial" panose="020B0604020202020204" pitchFamily="34" charset="0"/>
              </a:rPr>
              <a:t>. Introducing a Digital PE in </a:t>
            </a:r>
            <a:r>
              <a:rPr lang="en-US" altLang="fr-FR" sz="28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Tax Treaties  </a:t>
            </a:r>
            <a:endParaRPr lang="fr-FR" altLang="fr-FR" sz="2800" b="1" dirty="0">
              <a:solidFill>
                <a:srgbClr val="800000"/>
              </a:solidFill>
              <a:cs typeface="Arial" panose="020B0604020202020204" pitchFamily="34" charset="0"/>
            </a:endParaRPr>
          </a:p>
        </p:txBody>
      </p:sp>
      <p:sp>
        <p:nvSpPr>
          <p:cNvPr id="25" name="Line 17">
            <a:extLst>
              <a:ext uri="{FF2B5EF4-FFF2-40B4-BE49-F238E27FC236}">
                <a16:creationId xmlns:a16="http://schemas.microsoft.com/office/drawing/2014/main" id="{BA4586D4-022D-084C-A194-2E9BE8DC65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29124" y="1196752"/>
            <a:ext cx="472" cy="532936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E1211C63-8709-504F-B562-42091DBF3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2132856"/>
            <a:ext cx="2447801" cy="12961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</a:pPr>
            <a:r>
              <a:rPr lang="en-US" altLang="fr-FR" sz="2000" b="1" dirty="0">
                <a:solidFill>
                  <a:srgbClr val="000000"/>
                </a:solidFill>
                <a:cs typeface="Arial" panose="020B0604020202020204" pitchFamily="34" charset="0"/>
              </a:rPr>
              <a:t>Highly</a:t>
            </a:r>
          </a:p>
          <a:p>
            <a:pPr algn="ctr">
              <a:spcBef>
                <a:spcPct val="30000"/>
              </a:spcBef>
              <a:buClr>
                <a:srgbClr val="BBE0E3"/>
              </a:buClr>
            </a:pPr>
            <a:r>
              <a:rPr lang="en-US" altLang="fr-FR" sz="2000" b="1" dirty="0">
                <a:solidFill>
                  <a:srgbClr val="000000"/>
                </a:solidFill>
                <a:cs typeface="Arial" panose="020B0604020202020204" pitchFamily="34" charset="0"/>
              </a:rPr>
              <a:t>Digitalized </a:t>
            </a:r>
          </a:p>
          <a:p>
            <a:pPr algn="ctr">
              <a:spcBef>
                <a:spcPct val="30000"/>
              </a:spcBef>
              <a:buClr>
                <a:srgbClr val="BBE0E3"/>
              </a:buClr>
            </a:pPr>
            <a:r>
              <a:rPr lang="en-US" altLang="fr-FR" sz="2000" b="1" dirty="0">
                <a:solidFill>
                  <a:srgbClr val="000000"/>
                </a:solidFill>
                <a:cs typeface="Arial" panose="020B0604020202020204" pitchFamily="34" charset="0"/>
              </a:rPr>
              <a:t>Businesses </a:t>
            </a:r>
          </a:p>
        </p:txBody>
      </p:sp>
      <p:sp>
        <p:nvSpPr>
          <p:cNvPr id="27" name="Text Box 11">
            <a:extLst>
              <a:ext uri="{FF2B5EF4-FFF2-40B4-BE49-F238E27FC236}">
                <a16:creationId xmlns:a16="http://schemas.microsoft.com/office/drawing/2014/main" id="{52B9AD16-B8B7-E54D-AAB8-E80B7C968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052736"/>
            <a:ext cx="22322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fr-FR" sz="2000" b="1" dirty="0" smtClean="0">
                <a:solidFill>
                  <a:srgbClr val="000000"/>
                </a:solidFill>
              </a:rPr>
              <a:t>Residence State </a:t>
            </a:r>
            <a:endParaRPr lang="fr-FR" altLang="fr-FR" sz="2000" b="1" dirty="0">
              <a:solidFill>
                <a:srgbClr val="000000"/>
              </a:solidFill>
            </a:endParaRPr>
          </a:p>
        </p:txBody>
      </p:sp>
      <p:sp>
        <p:nvSpPr>
          <p:cNvPr id="31" name="Rectangle 16">
            <a:extLst>
              <a:ext uri="{FF2B5EF4-FFF2-40B4-BE49-F238E27FC236}">
                <a16:creationId xmlns:a16="http://schemas.microsoft.com/office/drawing/2014/main" id="{E0E87CFA-FFBC-4846-ADD5-83B0FE8DA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8653" y="2132856"/>
            <a:ext cx="2519411" cy="1296144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Digital PE </a:t>
            </a: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(new paragraph)</a:t>
            </a:r>
            <a:endParaRPr lang="en-US" altLang="fr-FR" sz="20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2" name="Rectangle 16">
            <a:extLst>
              <a:ext uri="{FF2B5EF4-FFF2-40B4-BE49-F238E27FC236}">
                <a16:creationId xmlns:a16="http://schemas.microsoft.com/office/drawing/2014/main" id="{AFFCBFB4-9594-724F-9F59-92FD09166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784" y="3573016"/>
            <a:ext cx="338571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endParaRPr lang="en-US" altLang="fr-FR" sz="16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1" indent="0">
              <a:spcBef>
                <a:spcPct val="30000"/>
              </a:spcBef>
            </a:pPr>
            <a:r>
              <a:rPr lang="en-US" altLang="fr-FR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Article 5(1), 5(2) &amp; 5(3): Fixed Place PE</a:t>
            </a:r>
          </a:p>
        </p:txBody>
      </p:sp>
      <p:sp>
        <p:nvSpPr>
          <p:cNvPr id="35" name="Rectangle 16">
            <a:extLst>
              <a:ext uri="{FF2B5EF4-FFF2-40B4-BE49-F238E27FC236}">
                <a16:creationId xmlns:a16="http://schemas.microsoft.com/office/drawing/2014/main" id="{AFFCBFB4-9594-724F-9F59-92FD09166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784" y="4509120"/>
            <a:ext cx="338571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endParaRPr lang="en-US" altLang="fr-FR" sz="16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1" indent="0">
              <a:spcBef>
                <a:spcPct val="30000"/>
              </a:spcBef>
            </a:pPr>
            <a:r>
              <a:rPr lang="en-US" altLang="fr-FR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Article 5(5) &amp; 5(6): Agency PE</a:t>
            </a:r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AFFCBFB4-9594-724F-9F59-92FD09166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784" y="5445224"/>
            <a:ext cx="388843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endParaRPr lang="en-US" altLang="fr-FR" sz="16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1" indent="0">
              <a:spcBef>
                <a:spcPct val="30000"/>
              </a:spcBef>
            </a:pPr>
            <a:r>
              <a:rPr lang="en-US" altLang="fr-FR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Article 5(4): Exclusions to PE concept</a:t>
            </a:r>
          </a:p>
        </p:txBody>
      </p:sp>
      <p:pic>
        <p:nvPicPr>
          <p:cNvPr id="44" name="Image 43" descr="downloa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772816"/>
            <a:ext cx="1080120" cy="936104"/>
          </a:xfrm>
          <a:prstGeom prst="rect">
            <a:avLst/>
          </a:prstGeom>
        </p:spPr>
      </p:pic>
      <p:pic>
        <p:nvPicPr>
          <p:cNvPr id="47" name="Image 46" descr="European_Commission.sv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852936"/>
            <a:ext cx="1152128" cy="648072"/>
          </a:xfrm>
          <a:prstGeom prst="rect">
            <a:avLst/>
          </a:prstGeom>
        </p:spPr>
      </p:pic>
      <p:sp>
        <p:nvSpPr>
          <p:cNvPr id="48" name="Text Box 11">
            <a:extLst>
              <a:ext uri="{FF2B5EF4-FFF2-40B4-BE49-F238E27FC236}">
                <a16:creationId xmlns:a16="http://schemas.microsoft.com/office/drawing/2014/main" id="{5D93ACFC-15F3-D846-8F1E-47801FF15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668" y="1084674"/>
            <a:ext cx="33837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fr-FR" sz="2000" b="1" dirty="0" smtClean="0"/>
              <a:t>Source or Market </a:t>
            </a:r>
            <a:r>
              <a:rPr lang="en-US" altLang="fr-FR" sz="2000" b="1" dirty="0"/>
              <a:t>State </a:t>
            </a:r>
            <a:endParaRPr lang="fr-FR" alt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288081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/>
      <p:bldP spid="31" grpId="0" animBg="1"/>
      <p:bldP spid="32" grpId="0"/>
      <p:bldP spid="35" grpId="0"/>
      <p:bldP spid="36" grpId="0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E574B8F0-156D-AF4A-9BF3-D68E5E28F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366897"/>
            <a:ext cx="8675687" cy="353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fr-FR" sz="40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Policy question </a:t>
            </a:r>
          </a:p>
          <a:p>
            <a:endParaRPr lang="en-US" altLang="fr-FR" sz="4000" b="1" dirty="0">
              <a:solidFill>
                <a:srgbClr val="800000"/>
              </a:solidFill>
              <a:cs typeface="Arial" panose="020B0604020202020204" pitchFamily="34" charset="0"/>
            </a:endParaRPr>
          </a:p>
          <a:p>
            <a:r>
              <a:rPr lang="en-US" altLang="fr-FR" sz="24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Does the introduction of a Digital PE concept for highly digitalized businesses make sense? </a:t>
            </a:r>
          </a:p>
          <a:p>
            <a:endParaRPr lang="en-US" altLang="fr-FR" sz="2400" b="1" dirty="0">
              <a:solidFill>
                <a:srgbClr val="800000"/>
              </a:solidFill>
              <a:cs typeface="Arial" panose="020B0604020202020204" pitchFamily="34" charset="0"/>
            </a:endParaRPr>
          </a:p>
          <a:p>
            <a:endParaRPr lang="en-US" altLang="fr-FR" sz="2400" b="1" dirty="0" smtClean="0">
              <a:solidFill>
                <a:srgbClr val="800000"/>
              </a:solidFill>
              <a:cs typeface="Arial" panose="020B0604020202020204" pitchFamily="34" charset="0"/>
            </a:endParaRPr>
          </a:p>
          <a:p>
            <a:r>
              <a:rPr lang="en-US" altLang="fr-FR" sz="24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Prior to that lets look at lessons that we can learn from BEPS Action 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6">
            <a:extLst>
              <a:ext uri="{FF2B5EF4-FFF2-40B4-BE49-F238E27FC236}">
                <a16:creationId xmlns:a16="http://schemas.microsoft.com/office/drawing/2014/main" id="{FAA84886-4B93-2C44-93BE-C850B5AA2A5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83348"/>
            <a:ext cx="8363272" cy="954107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1" dirty="0">
                <a:solidFill>
                  <a:srgbClr val="800000"/>
                </a:solidFill>
                <a:cs typeface="Arial" panose="020B0604020202020204" pitchFamily="34" charset="0"/>
              </a:rPr>
              <a:t>Lessons from implementation of BEPS Action 7 </a:t>
            </a:r>
            <a:r>
              <a:rPr lang="en-US" sz="28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through the Multilateral Tax Convention  </a:t>
            </a:r>
            <a:endParaRPr lang="en-US" sz="2800" b="1" dirty="0">
              <a:solidFill>
                <a:srgbClr val="800000"/>
              </a:solidFill>
              <a:cs typeface="Arial" panose="020B0604020202020204" pitchFamily="34" charset="0"/>
            </a:endParaRPr>
          </a:p>
        </p:txBody>
      </p:sp>
      <p:sp>
        <p:nvSpPr>
          <p:cNvPr id="28680" name="Rectangle 16">
            <a:extLst>
              <a:ext uri="{FF2B5EF4-FFF2-40B4-BE49-F238E27FC236}">
                <a16:creationId xmlns:a16="http://schemas.microsoft.com/office/drawing/2014/main" id="{D02C71E7-1375-2747-A421-B0990976E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664" y="1772816"/>
            <a:ext cx="2170112" cy="2952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endParaRPr lang="en-US" altLang="fr-FR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dirty="0">
                <a:solidFill>
                  <a:srgbClr val="000000"/>
                </a:solidFill>
                <a:cs typeface="Arial" panose="020B0604020202020204" pitchFamily="34" charset="0"/>
              </a:rPr>
              <a:t>Article 5</a:t>
            </a: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dirty="0" smtClean="0">
                <a:solidFill>
                  <a:srgbClr val="000000"/>
                </a:solidFill>
                <a:cs typeface="Arial" panose="020B0604020202020204" pitchFamily="34" charset="0"/>
              </a:rPr>
              <a:t>Post BEPS </a:t>
            </a: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dirty="0" smtClean="0">
                <a:solidFill>
                  <a:srgbClr val="000000"/>
                </a:solidFill>
                <a:cs typeface="Arial" panose="020B0604020202020204" pitchFamily="34" charset="0"/>
              </a:rPr>
              <a:t>Action 7 </a:t>
            </a:r>
            <a:endParaRPr lang="en-US" altLang="fr-FR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endParaRPr lang="en-US" altLang="fr-FR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8688" name="Rectangle 19">
            <a:extLst>
              <a:ext uri="{FF2B5EF4-FFF2-40B4-BE49-F238E27FC236}">
                <a16:creationId xmlns:a16="http://schemas.microsoft.com/office/drawing/2014/main" id="{A3F6BB0C-7AD8-CE47-A979-CBB48A76A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52" y="1717425"/>
            <a:ext cx="4465066" cy="7754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285750" indent="-285750">
              <a:spcBef>
                <a:spcPct val="30000"/>
              </a:spcBef>
              <a:buFont typeface="Arial"/>
              <a:buChar char="•"/>
            </a:pPr>
            <a:r>
              <a:rPr lang="en-US" altLang="fr-FR" sz="1800" dirty="0" smtClean="0">
                <a:cs typeface="Arial" panose="020B0604020202020204" pitchFamily="34" charset="0"/>
              </a:rPr>
              <a:t>Exceptions to PE were narrowed</a:t>
            </a:r>
          </a:p>
          <a:p>
            <a:pPr marL="285750" indent="-285750">
              <a:spcBef>
                <a:spcPct val="30000"/>
              </a:spcBef>
              <a:buFont typeface="Arial"/>
              <a:buChar char="•"/>
            </a:pPr>
            <a:r>
              <a:rPr lang="en-US" altLang="fr-FR" sz="1800" dirty="0" smtClean="0">
                <a:cs typeface="Arial" panose="020B0604020202020204" pitchFamily="34" charset="0"/>
              </a:rPr>
              <a:t>Implemented in only 277 Tax Treaties</a:t>
            </a:r>
            <a:endParaRPr lang="en-US" altLang="fr-FR" sz="1800" dirty="0">
              <a:cs typeface="Arial" panose="020B0604020202020204" pitchFamily="34" charset="0"/>
            </a:endParaRPr>
          </a:p>
        </p:txBody>
      </p:sp>
      <p:sp>
        <p:nvSpPr>
          <p:cNvPr id="28691" name="Rectangle 22">
            <a:extLst>
              <a:ext uri="{FF2B5EF4-FFF2-40B4-BE49-F238E27FC236}">
                <a16:creationId xmlns:a16="http://schemas.microsoft.com/office/drawing/2014/main" id="{A96E6E60-2BA3-AF4F-AFB8-173F5C7D4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784" y="3789039"/>
            <a:ext cx="12875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fr-FR" sz="1800" dirty="0" smtClean="0"/>
              <a:t>Art. 5(5) </a:t>
            </a:r>
          </a:p>
          <a:p>
            <a:r>
              <a:rPr lang="en-US" altLang="fr-FR" sz="1800" dirty="0" smtClean="0"/>
              <a:t>&amp; Art.  5(6)</a:t>
            </a:r>
            <a:endParaRPr lang="fr-FR" altLang="fr-FR" sz="1800" dirty="0"/>
          </a:p>
        </p:txBody>
      </p:sp>
      <p:sp>
        <p:nvSpPr>
          <p:cNvPr id="28692" name="Rectangle 23">
            <a:extLst>
              <a:ext uri="{FF2B5EF4-FFF2-40B4-BE49-F238E27FC236}">
                <a16:creationId xmlns:a16="http://schemas.microsoft.com/office/drawing/2014/main" id="{C4B98962-01AE-984F-956A-85F19A551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079" y="1907540"/>
            <a:ext cx="10568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fr-FR" sz="1800" dirty="0" smtClean="0"/>
              <a:t>Art. 5(4)</a:t>
            </a:r>
            <a:endParaRPr lang="fr-FR" altLang="fr-FR" sz="1800" dirty="0"/>
          </a:p>
        </p:txBody>
      </p:sp>
      <p:sp>
        <p:nvSpPr>
          <p:cNvPr id="28697" name="Rectangle 16">
            <a:extLst>
              <a:ext uri="{FF2B5EF4-FFF2-40B4-BE49-F238E27FC236}">
                <a16:creationId xmlns:a16="http://schemas.microsoft.com/office/drawing/2014/main" id="{AEEBB047-78C3-8E4C-8648-B0A51A263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5755283"/>
            <a:ext cx="79914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indent="0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4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Lesson 1: Non</a:t>
            </a:r>
            <a:r>
              <a:rPr lang="en-US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-uniform adoption of the </a:t>
            </a:r>
            <a:r>
              <a:rPr lang="en-US" altLang="fr-FR" sz="24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PE </a:t>
            </a:r>
            <a:r>
              <a:rPr lang="en-US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concept by </a:t>
            </a:r>
            <a:r>
              <a:rPr lang="en-US" altLang="fr-FR" sz="24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States. </a:t>
            </a:r>
            <a:r>
              <a:rPr lang="en-US" altLang="fr-FR" sz="2400" b="1" u="sng" dirty="0" smtClean="0">
                <a:solidFill>
                  <a:srgbClr val="000000"/>
                </a:solidFill>
                <a:cs typeface="Arial" panose="020B0604020202020204" pitchFamily="34" charset="0"/>
              </a:rPr>
              <a:t>States do not like to change the PE definition </a:t>
            </a:r>
            <a:endParaRPr lang="en-US" altLang="fr-FR" sz="2400" b="1" u="sng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9" name="Line 13">
            <a:extLst>
              <a:ext uri="{FF2B5EF4-FFF2-40B4-BE49-F238E27FC236}">
                <a16:creationId xmlns:a16="http://schemas.microsoft.com/office/drawing/2014/main" id="{0DD7A7EF-3F19-A945-877E-5663411AA4D7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7784" y="1844823"/>
            <a:ext cx="1008112" cy="1"/>
          </a:xfrm>
          <a:prstGeom prst="line">
            <a:avLst/>
          </a:prstGeom>
          <a:noFill/>
          <a:ln w="38100" cap="flat" cmpd="sng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0" name="Line 13">
            <a:extLst>
              <a:ext uri="{FF2B5EF4-FFF2-40B4-BE49-F238E27FC236}">
                <a16:creationId xmlns:a16="http://schemas.microsoft.com/office/drawing/2014/main" id="{0DD7A7EF-3F19-A945-877E-5663411AA4D7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7784" y="4653135"/>
            <a:ext cx="1008112" cy="1"/>
          </a:xfrm>
          <a:prstGeom prst="line">
            <a:avLst/>
          </a:prstGeom>
          <a:noFill/>
          <a:ln w="38100" cap="flat" cmpd="sng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" name="Rectangle 19">
            <a:extLst>
              <a:ext uri="{FF2B5EF4-FFF2-40B4-BE49-F238E27FC236}">
                <a16:creationId xmlns:a16="http://schemas.microsoft.com/office/drawing/2014/main" id="{A3F6BB0C-7AD8-CE47-A979-CBB48A76A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7944" y="4021681"/>
            <a:ext cx="4465066" cy="7754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285750" indent="-285750">
              <a:spcBef>
                <a:spcPct val="30000"/>
              </a:spcBef>
              <a:buFont typeface="Arial"/>
              <a:buChar char="•"/>
            </a:pPr>
            <a:r>
              <a:rPr lang="en-US" altLang="fr-FR" sz="1800" dirty="0" smtClean="0">
                <a:cs typeface="Arial" panose="020B0604020202020204" pitchFamily="34" charset="0"/>
              </a:rPr>
              <a:t>Agency PE definition was broadened</a:t>
            </a:r>
          </a:p>
          <a:p>
            <a:pPr marL="285750" indent="-285750">
              <a:spcBef>
                <a:spcPct val="30000"/>
              </a:spcBef>
              <a:buFont typeface="Arial"/>
              <a:buChar char="•"/>
            </a:pPr>
            <a:r>
              <a:rPr lang="en-US" altLang="fr-FR" sz="1800" dirty="0" smtClean="0">
                <a:cs typeface="Arial" panose="020B0604020202020204" pitchFamily="34" charset="0"/>
              </a:rPr>
              <a:t>Implemented in only 206 Tax Treaties</a:t>
            </a:r>
            <a:endParaRPr lang="en-US" altLang="fr-FR" sz="1800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0" grpId="0" animBg="1"/>
      <p:bldP spid="28688" grpId="0" animBg="1"/>
      <p:bldP spid="28691" grpId="0"/>
      <p:bldP spid="28692" grpId="0"/>
      <p:bldP spid="28697" grpId="0"/>
      <p:bldP spid="29" grpId="0" animBg="1"/>
      <p:bldP spid="3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6">
            <a:extLst>
              <a:ext uri="{FF2B5EF4-FFF2-40B4-BE49-F238E27FC236}">
                <a16:creationId xmlns:a16="http://schemas.microsoft.com/office/drawing/2014/main" id="{FAA84886-4B93-2C44-93BE-C850B5AA2A5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98791"/>
            <a:ext cx="8363272" cy="52322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Profit Attribution to a Permanent Establishment </a:t>
            </a:r>
            <a:endParaRPr lang="en-US" sz="2800" b="1" dirty="0">
              <a:solidFill>
                <a:srgbClr val="800000"/>
              </a:solidFill>
              <a:cs typeface="Arial" panose="020B0604020202020204" pitchFamily="34" charset="0"/>
            </a:endParaRPr>
          </a:p>
        </p:txBody>
      </p:sp>
      <p:sp>
        <p:nvSpPr>
          <p:cNvPr id="28680" name="Rectangle 16">
            <a:extLst>
              <a:ext uri="{FF2B5EF4-FFF2-40B4-BE49-F238E27FC236}">
                <a16:creationId xmlns:a16="http://schemas.microsoft.com/office/drawing/2014/main" id="{D02C71E7-1375-2747-A421-B0990976E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268760"/>
            <a:ext cx="2170112" cy="2808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endParaRPr lang="en-US" altLang="fr-FR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endParaRPr lang="en-US" altLang="fr-FR" sz="20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dirty="0" smtClean="0">
                <a:solidFill>
                  <a:srgbClr val="000000"/>
                </a:solidFill>
                <a:cs typeface="Arial" panose="020B0604020202020204" pitchFamily="34" charset="0"/>
              </a:rPr>
              <a:t>Profit Attribution </a:t>
            </a: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000" dirty="0" smtClean="0">
                <a:solidFill>
                  <a:srgbClr val="000000"/>
                </a:solidFill>
                <a:cs typeface="Arial" panose="020B0604020202020204" pitchFamily="34" charset="0"/>
              </a:rPr>
              <a:t>Principles </a:t>
            </a: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endParaRPr lang="en-US" altLang="fr-FR" sz="20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endParaRPr lang="en-US" altLang="fr-FR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8688" name="Rectangle 19">
            <a:extLst>
              <a:ext uri="{FF2B5EF4-FFF2-40B4-BE49-F238E27FC236}">
                <a16:creationId xmlns:a16="http://schemas.microsoft.com/office/drawing/2014/main" id="{A3F6BB0C-7AD8-CE47-A979-CBB48A76A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4048" y="1268760"/>
            <a:ext cx="3744416" cy="12961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indent="0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Authorized OECD approach (AOA): Attribution of profits depends on significant people functions in the PE* </a:t>
            </a:r>
            <a:endParaRPr lang="en-US" altLang="fr-FR" sz="1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9" name="Line 13">
            <a:extLst>
              <a:ext uri="{FF2B5EF4-FFF2-40B4-BE49-F238E27FC236}">
                <a16:creationId xmlns:a16="http://schemas.microsoft.com/office/drawing/2014/main" id="{0DD7A7EF-3F19-A945-877E-5663411AA4D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3848" y="2060847"/>
            <a:ext cx="1584176" cy="1"/>
          </a:xfrm>
          <a:prstGeom prst="line">
            <a:avLst/>
          </a:prstGeom>
          <a:noFill/>
          <a:ln w="38100" cap="flat" cmpd="sng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66322FE3-337B-6A4E-8DF6-5A682AF72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4725144"/>
            <a:ext cx="7993063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Lesson</a:t>
            </a:r>
            <a:r>
              <a:rPr lang="en-US" altLang="fr-FR" sz="16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2: Attribution of profits depends on the wording </a:t>
            </a:r>
            <a:endParaRPr lang="en-US" altLang="fr-FR" sz="2400" b="1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4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of </a:t>
            </a:r>
            <a:r>
              <a:rPr lang="en-US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the tax treaty. </a:t>
            </a:r>
            <a:r>
              <a:rPr lang="en-US" altLang="fr-FR" sz="24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Uniform </a:t>
            </a:r>
            <a:r>
              <a:rPr lang="en-US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attribution rules do not </a:t>
            </a:r>
            <a:r>
              <a:rPr lang="en-US" altLang="fr-FR" sz="24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exist</a:t>
            </a:r>
          </a:p>
          <a:p>
            <a:pPr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24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among States </a:t>
            </a: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B4ACD865-3F31-AE4B-BE6C-8FFF5EA93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6021288"/>
            <a:ext cx="799306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87313" indent="-87313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1600" b="1" dirty="0">
                <a:cs typeface="Arial" panose="020B0604020202020204" pitchFamily="34" charset="0"/>
              </a:rPr>
              <a:t>* </a:t>
            </a:r>
            <a:r>
              <a:rPr lang="en-US" altLang="fr-FR" sz="1600" b="1" dirty="0" smtClean="0">
                <a:cs typeface="Arial" panose="020B0604020202020204" pitchFamily="34" charset="0"/>
              </a:rPr>
              <a:t>The AOA focuses on functions, assets and risks and is similar to the Article 9 arm’s length approach  </a:t>
            </a:r>
            <a:endParaRPr lang="en-US" altLang="fr-FR" sz="1600" b="1" dirty="0">
              <a:cs typeface="Arial" panose="020B0604020202020204" pitchFamily="34" charset="0"/>
            </a:endParaRPr>
          </a:p>
        </p:txBody>
      </p:sp>
      <p:sp>
        <p:nvSpPr>
          <p:cNvPr id="14" name="Rectangle 19">
            <a:extLst>
              <a:ext uri="{FF2B5EF4-FFF2-40B4-BE49-F238E27FC236}">
                <a16:creationId xmlns:a16="http://schemas.microsoft.com/office/drawing/2014/main" id="{A3F6BB0C-7AD8-CE47-A979-CBB48A76A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4048" y="2852936"/>
            <a:ext cx="3744416" cy="1008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indent="0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Formulary approaches such as percentage of sales </a:t>
            </a:r>
            <a:endParaRPr lang="en-US" altLang="fr-FR" sz="1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5" name="Line 13">
            <a:extLst>
              <a:ext uri="{FF2B5EF4-FFF2-40B4-BE49-F238E27FC236}">
                <a16:creationId xmlns:a16="http://schemas.microsoft.com/office/drawing/2014/main" id="{0DD7A7EF-3F19-A945-877E-5663411AA4D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3848" y="3140969"/>
            <a:ext cx="1656184" cy="0"/>
          </a:xfrm>
          <a:prstGeom prst="line">
            <a:avLst/>
          </a:prstGeom>
          <a:noFill/>
          <a:ln w="38100" cap="flat" cmpd="sng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20333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0" grpId="0" animBg="1"/>
      <p:bldP spid="28688" grpId="0" animBg="1"/>
      <p:bldP spid="29" grpId="0" animBg="1"/>
      <p:bldP spid="11" grpId="0"/>
      <p:bldP spid="12" grpId="0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43">
            <a:extLst>
              <a:ext uri="{FF2B5EF4-FFF2-40B4-BE49-F238E27FC236}">
                <a16:creationId xmlns:a16="http://schemas.microsoft.com/office/drawing/2014/main" id="{64A4B286-D3B8-A649-BDA5-F9804B4916A9}"/>
              </a:ext>
            </a:extLst>
          </p:cNvPr>
          <p:cNvSpPr>
            <a:spLocks noChangeArrowheads="1"/>
          </p:cNvSpPr>
          <p:nvPr/>
        </p:nvSpPr>
        <p:spPr bwMode="auto">
          <a:xfrm rot="2145096">
            <a:off x="820482" y="4234444"/>
            <a:ext cx="1806575" cy="83163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CH" altLang="fr-FR" sz="1200" b="1" dirty="0" err="1">
                <a:solidFill>
                  <a:schemeClr val="tx2"/>
                </a:solidFill>
              </a:rPr>
              <a:t>Arm’s</a:t>
            </a:r>
            <a:r>
              <a:rPr lang="fr-CH" altLang="fr-FR" sz="1200" b="1" dirty="0">
                <a:solidFill>
                  <a:schemeClr val="tx2"/>
                </a:solidFill>
              </a:rPr>
              <a:t> </a:t>
            </a:r>
            <a:r>
              <a:rPr lang="fr-CH" altLang="fr-FR" sz="1200" b="1" dirty="0" err="1">
                <a:solidFill>
                  <a:schemeClr val="tx2"/>
                </a:solidFill>
              </a:rPr>
              <a:t>length</a:t>
            </a:r>
            <a:r>
              <a:rPr lang="fr-CH" altLang="fr-FR" sz="1200" b="1" dirty="0">
                <a:solidFill>
                  <a:schemeClr val="tx2"/>
                </a:solidFill>
              </a:rPr>
              <a:t> </a:t>
            </a:r>
            <a:r>
              <a:rPr lang="fr-CH" altLang="fr-FR" sz="1200" b="1" dirty="0" err="1">
                <a:solidFill>
                  <a:schemeClr val="tx2"/>
                </a:solidFill>
              </a:rPr>
              <a:t>remuneration</a:t>
            </a:r>
            <a:r>
              <a:rPr lang="fr-CH" altLang="fr-FR" sz="1200" b="1" dirty="0">
                <a:solidFill>
                  <a:schemeClr val="tx2"/>
                </a:solidFill>
              </a:rPr>
              <a:t> for services </a:t>
            </a:r>
            <a:r>
              <a:rPr lang="fr-CH" altLang="fr-FR" sz="1200" b="1" dirty="0" err="1">
                <a:solidFill>
                  <a:schemeClr val="tx2"/>
                </a:solidFill>
              </a:rPr>
              <a:t>under</a:t>
            </a:r>
            <a:r>
              <a:rPr lang="fr-CH" altLang="fr-FR" sz="1200" b="1" dirty="0">
                <a:solidFill>
                  <a:schemeClr val="tx2"/>
                </a:solidFill>
              </a:rPr>
              <a:t> Art. 9  </a:t>
            </a:r>
            <a:endParaRPr lang="en-US" altLang="fr-FR" sz="1200" b="1" dirty="0">
              <a:solidFill>
                <a:schemeClr val="tx2"/>
              </a:solidFill>
            </a:endParaRPr>
          </a:p>
        </p:txBody>
      </p:sp>
      <p:sp>
        <p:nvSpPr>
          <p:cNvPr id="32770" name="Rectangle 43">
            <a:extLst>
              <a:ext uri="{FF2B5EF4-FFF2-40B4-BE49-F238E27FC236}">
                <a16:creationId xmlns:a16="http://schemas.microsoft.com/office/drawing/2014/main" id="{76BC0E28-0776-A64E-82FF-05A21169F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12" y="3355251"/>
            <a:ext cx="1728788" cy="4619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CH" altLang="fr-FR" sz="1200" b="1" dirty="0">
                <a:solidFill>
                  <a:schemeClr val="tx2"/>
                </a:solidFill>
              </a:rPr>
              <a:t>Business income – USD 1000</a:t>
            </a:r>
            <a:endParaRPr lang="en-US" altLang="fr-FR" sz="1200" b="1" dirty="0">
              <a:solidFill>
                <a:schemeClr val="tx2"/>
              </a:solidFill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7D4E61C4-2A4D-1044-B7D3-91DB50CA31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58225"/>
            <a:ext cx="8567737" cy="954107"/>
          </a:xfrm>
        </p:spPr>
        <p:txBody>
          <a:bodyPr>
            <a:spAutoFit/>
          </a:bodyPr>
          <a:lstStyle/>
          <a:p>
            <a:pPr algn="l"/>
            <a:r>
              <a:rPr lang="fr-CH" altLang="fr-FR" sz="28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Key issue under the OECD AOA approach for profit attribution to a post BEPS agency PE </a:t>
            </a:r>
            <a:endParaRPr lang="fr-FR" altLang="fr-FR" sz="2800" b="1" dirty="0">
              <a:solidFill>
                <a:srgbClr val="800000"/>
              </a:solidFill>
              <a:cs typeface="Arial" panose="020B0604020202020204" pitchFamily="34" charset="0"/>
            </a:endParaRPr>
          </a:p>
        </p:txBody>
      </p:sp>
      <p:sp>
        <p:nvSpPr>
          <p:cNvPr id="32772" name="Rectangle 6">
            <a:extLst>
              <a:ext uri="{FF2B5EF4-FFF2-40B4-BE49-F238E27FC236}">
                <a16:creationId xmlns:a16="http://schemas.microsoft.com/office/drawing/2014/main" id="{672E135D-B622-AA49-B721-652AE2011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92" y="4719012"/>
            <a:ext cx="2016224" cy="6524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1600" b="1" dirty="0">
                <a:solidFill>
                  <a:srgbClr val="000000"/>
                </a:solidFill>
                <a:cs typeface="Arial" panose="020B0604020202020204" pitchFamily="34" charset="0"/>
              </a:rPr>
              <a:t>Co </a:t>
            </a:r>
            <a:r>
              <a:rPr lang="en-US" altLang="fr-FR" sz="16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B </a:t>
            </a: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16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Sales </a:t>
            </a:r>
            <a:r>
              <a:rPr lang="en-US" altLang="fr-FR" sz="1600" b="1" dirty="0">
                <a:solidFill>
                  <a:srgbClr val="000000"/>
                </a:solidFill>
                <a:cs typeface="Arial" panose="020B0604020202020204" pitchFamily="34" charset="0"/>
              </a:rPr>
              <a:t>services</a:t>
            </a:r>
          </a:p>
        </p:txBody>
      </p:sp>
      <p:sp>
        <p:nvSpPr>
          <p:cNvPr id="32774" name="Line 17">
            <a:extLst>
              <a:ext uri="{FF2B5EF4-FFF2-40B4-BE49-F238E27FC236}">
                <a16:creationId xmlns:a16="http://schemas.microsoft.com/office/drawing/2014/main" id="{BA4586D4-022D-084C-A194-2E9BE8DC655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27780" y="908720"/>
            <a:ext cx="3" cy="4536504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cxnSp>
        <p:nvCxnSpPr>
          <p:cNvPr id="32775" name="Straight Arrow Connector 25">
            <a:extLst>
              <a:ext uri="{FF2B5EF4-FFF2-40B4-BE49-F238E27FC236}">
                <a16:creationId xmlns:a16="http://schemas.microsoft.com/office/drawing/2014/main" id="{3D453695-16CC-FE42-835F-9E6A2C29C32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716239" y="3263126"/>
            <a:ext cx="13684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2776" name="Rectangle 16">
            <a:extLst>
              <a:ext uri="{FF2B5EF4-FFF2-40B4-BE49-F238E27FC236}">
                <a16:creationId xmlns:a16="http://schemas.microsoft.com/office/drawing/2014/main" id="{E1211C63-8709-504F-B562-42091DBF3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3047226"/>
            <a:ext cx="2447801" cy="86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1600" b="1" dirty="0">
                <a:solidFill>
                  <a:srgbClr val="000000"/>
                </a:solidFill>
                <a:cs typeface="Arial" panose="020B0604020202020204" pitchFamily="34" charset="0"/>
              </a:rPr>
              <a:t>Co A</a:t>
            </a: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16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Online Service provider </a:t>
            </a:r>
            <a:endParaRPr lang="en-US" altLang="fr-FR" sz="16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2780" name="Rectangle 16">
            <a:extLst>
              <a:ext uri="{FF2B5EF4-FFF2-40B4-BE49-F238E27FC236}">
                <a16:creationId xmlns:a16="http://schemas.microsoft.com/office/drawing/2014/main" id="{E0E87CFA-FFBC-4846-ADD5-83B0FE8DA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313" y="3042464"/>
            <a:ext cx="2088703" cy="868362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16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Agency </a:t>
            </a:r>
          </a:p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16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PE</a:t>
            </a:r>
            <a:endParaRPr lang="en-US" altLang="fr-FR" sz="16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2784" name="Rectangle 1">
            <a:extLst>
              <a:ext uri="{FF2B5EF4-FFF2-40B4-BE49-F238E27FC236}">
                <a16:creationId xmlns:a16="http://schemas.microsoft.com/office/drawing/2014/main" id="{308349D7-E873-A048-8757-6B3F12D80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808" y="1700808"/>
            <a:ext cx="59769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fr-FR" sz="1800" b="1" dirty="0">
                <a:solidFill>
                  <a:srgbClr val="FF0000"/>
                </a:solidFill>
              </a:rPr>
              <a:t>Question: </a:t>
            </a:r>
            <a:r>
              <a:rPr lang="en-US" altLang="fr-FR" sz="1800" b="1" dirty="0" smtClean="0">
                <a:solidFill>
                  <a:srgbClr val="FF0000"/>
                </a:solidFill>
              </a:rPr>
              <a:t>Are there are significant people functions in the Agency PE? </a:t>
            </a:r>
            <a:endParaRPr lang="fr-FR" altLang="fr-FR" sz="1800" b="1" dirty="0">
              <a:solidFill>
                <a:srgbClr val="FF0000"/>
              </a:solidFill>
            </a:endParaRPr>
          </a:p>
        </p:txBody>
      </p:sp>
      <p:sp>
        <p:nvSpPr>
          <p:cNvPr id="32785" name="Line 13">
            <a:extLst>
              <a:ext uri="{FF2B5EF4-FFF2-40B4-BE49-F238E27FC236}">
                <a16:creationId xmlns:a16="http://schemas.microsoft.com/office/drawing/2014/main" id="{8B5E7D16-03A8-314E-A620-4070E134FB6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48038" y="2418949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" name="Line 13">
            <a:extLst>
              <a:ext uri="{FF2B5EF4-FFF2-40B4-BE49-F238E27FC236}">
                <a16:creationId xmlns:a16="http://schemas.microsoft.com/office/drawing/2014/main" id="{0DD7A7EF-3F19-A945-877E-5663411AA4D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3728" y="3931315"/>
            <a:ext cx="1296144" cy="720080"/>
          </a:xfrm>
          <a:prstGeom prst="line">
            <a:avLst/>
          </a:prstGeom>
          <a:noFill/>
          <a:ln w="38100" cap="flat" cmpd="sng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" name="Line 13">
            <a:extLst>
              <a:ext uri="{FF2B5EF4-FFF2-40B4-BE49-F238E27FC236}">
                <a16:creationId xmlns:a16="http://schemas.microsoft.com/office/drawing/2014/main" id="{0DD7A7EF-3F19-A945-877E-5663411AA4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39952" y="4003323"/>
            <a:ext cx="2016224" cy="648072"/>
          </a:xfrm>
          <a:prstGeom prst="line">
            <a:avLst/>
          </a:prstGeom>
          <a:noFill/>
          <a:ln w="38100" cap="flat" cmpd="sng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E1211C63-8709-504F-B562-42091DBF3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192" y="2995707"/>
            <a:ext cx="2447801" cy="86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marL="231775" indent="-231775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r>
              <a:rPr lang="en-US" altLang="fr-FR" sz="16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Clients </a:t>
            </a:r>
            <a:endParaRPr lang="en-US" altLang="fr-FR" sz="16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1" name="Text Box 11">
            <a:extLst>
              <a:ext uri="{FF2B5EF4-FFF2-40B4-BE49-F238E27FC236}">
                <a16:creationId xmlns:a16="http://schemas.microsoft.com/office/drawing/2014/main" id="{52B9AD16-B8B7-E54D-AAB8-E80B7C968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052736"/>
            <a:ext cx="22322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fr-FR" sz="2000" b="1" dirty="0" smtClean="0">
                <a:solidFill>
                  <a:srgbClr val="000000"/>
                </a:solidFill>
              </a:rPr>
              <a:t>Residence State </a:t>
            </a:r>
            <a:endParaRPr lang="fr-FR" altLang="fr-FR" sz="2000" b="1" dirty="0">
              <a:solidFill>
                <a:srgbClr val="000000"/>
              </a:solidFill>
            </a:endParaRPr>
          </a:p>
        </p:txBody>
      </p:sp>
      <p:sp>
        <p:nvSpPr>
          <p:cNvPr id="22" name="Text Box 11">
            <a:extLst>
              <a:ext uri="{FF2B5EF4-FFF2-40B4-BE49-F238E27FC236}">
                <a16:creationId xmlns:a16="http://schemas.microsoft.com/office/drawing/2014/main" id="{5D93ACFC-15F3-D846-8F1E-47801FF15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668" y="1084674"/>
            <a:ext cx="33837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fr-FR" sz="2000" b="1" dirty="0" smtClean="0"/>
              <a:t>Source or Market </a:t>
            </a:r>
            <a:r>
              <a:rPr lang="en-US" altLang="fr-FR" sz="2000" b="1" dirty="0"/>
              <a:t>State </a:t>
            </a:r>
            <a:endParaRPr lang="fr-FR" altLang="fr-FR" sz="2000" b="1" dirty="0"/>
          </a:p>
        </p:txBody>
      </p:sp>
      <p:sp>
        <p:nvSpPr>
          <p:cNvPr id="23" name="Rectangle 22"/>
          <p:cNvSpPr/>
          <p:nvPr/>
        </p:nvSpPr>
        <p:spPr>
          <a:xfrm>
            <a:off x="395536" y="5541040"/>
            <a:ext cx="8424936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Bef>
                <a:spcPct val="30000"/>
              </a:spcBef>
              <a:buClr>
                <a:srgbClr val="BBE0E3"/>
              </a:buClr>
            </a:pPr>
            <a:r>
              <a:rPr lang="en-US" altLang="fr-FR" sz="2400" b="1" dirty="0">
                <a:solidFill>
                  <a:srgbClr val="000000"/>
                </a:solidFill>
                <a:cs typeface="Arial" panose="020B0604020202020204" pitchFamily="34" charset="0"/>
              </a:rPr>
              <a:t>Lesson 3: Attribution of profits under current framework is unsettled and therefore tax uncertainty exists for businesses. This would lead to significant tax </a:t>
            </a:r>
            <a:r>
              <a:rPr lang="en-US" altLang="fr-FR" sz="24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disputes</a:t>
            </a:r>
            <a:endParaRPr lang="en-US" altLang="fr-FR" sz="2400" b="1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  <p:pic>
        <p:nvPicPr>
          <p:cNvPr id="24" name="Image 23" descr="RnOg6UyU_400x4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276872"/>
            <a:ext cx="1032958" cy="68756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9" grpId="0" animBg="1"/>
      <p:bldP spid="32770" grpId="0" animBg="1"/>
      <p:bldP spid="32772" grpId="0" animBg="1"/>
      <p:bldP spid="32774" grpId="0" animBg="1"/>
      <p:bldP spid="32776" grpId="0" animBg="1"/>
      <p:bldP spid="32780" grpId="0" animBg="1"/>
      <p:bldP spid="32784" grpId="0"/>
      <p:bldP spid="32785" grpId="0" animBg="1"/>
      <p:bldP spid="18" grpId="0" animBg="1"/>
      <p:bldP spid="19" grpId="0" animBg="1"/>
      <p:bldP spid="20" grpId="0" animBg="1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4A00AD68-6A70-E04C-BB00-2BB31ADFD6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496" y="169476"/>
            <a:ext cx="9145016" cy="523220"/>
          </a:xfrm>
        </p:spPr>
        <p:txBody>
          <a:bodyPr wrap="square">
            <a:spAutoFit/>
          </a:bodyPr>
          <a:lstStyle/>
          <a:p>
            <a:pPr algn="l"/>
            <a:r>
              <a:rPr lang="en-US" altLang="fr-FR" sz="28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Summary: Key Lessons </a:t>
            </a:r>
            <a:endParaRPr lang="fr-FR" altLang="fr-FR" sz="2800" b="1" dirty="0">
              <a:solidFill>
                <a:srgbClr val="800000"/>
              </a:solidFill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6024" y="980728"/>
            <a:ext cx="889248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  <a:defRPr/>
            </a:pPr>
            <a:endParaRPr lang="fr-CH" sz="2000" dirty="0">
              <a:cs typeface="Arial" charset="0"/>
            </a:endParaRPr>
          </a:p>
          <a:p>
            <a:pPr marL="342900" indent="-342900" algn="just">
              <a:buFont typeface="Arial"/>
              <a:buChar char="•"/>
              <a:defRPr/>
            </a:pPr>
            <a:r>
              <a:rPr lang="en-US" altLang="fr-FR" sz="2000" dirty="0">
                <a:solidFill>
                  <a:srgbClr val="000000"/>
                </a:solidFill>
                <a:cs typeface="Arial" panose="020B0604020202020204" pitchFamily="34" charset="0"/>
              </a:rPr>
              <a:t>Lesson 1: Non-uniform adoption of the PE concept by States. States do not like to change PE definition </a:t>
            </a:r>
            <a:endParaRPr lang="en-US" altLang="fr-FR" sz="20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342900" indent="-342900" algn="just">
              <a:buFont typeface="Arial"/>
              <a:buChar char="•"/>
              <a:defRPr/>
            </a:pPr>
            <a:endParaRPr lang="fr-CH" altLang="fr-FR" sz="2000" u="sng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342900" indent="-342900" algn="just">
              <a:buFont typeface="Arial"/>
              <a:buChar char="•"/>
              <a:defRPr/>
            </a:pPr>
            <a:endParaRPr lang="fr-CH" altLang="fr-FR" sz="2000" u="sng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342900" indent="-342900" algn="just">
              <a:buFont typeface="Arial"/>
              <a:buChar char="•"/>
              <a:defRPr/>
            </a:pPr>
            <a:endParaRPr lang="en-US" altLang="fr-FR" sz="2000" u="sng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342900" indent="-342900" algn="just">
              <a:buFont typeface="Arial"/>
              <a:buChar char="•"/>
              <a:defRPr/>
            </a:pPr>
            <a:r>
              <a:rPr lang="en-US" altLang="fr-FR" sz="2000" dirty="0" smtClean="0">
                <a:solidFill>
                  <a:srgbClr val="000000"/>
                </a:solidFill>
                <a:cs typeface="Arial" panose="020B0604020202020204" pitchFamily="34" charset="0"/>
              </a:rPr>
              <a:t>Lesson </a:t>
            </a:r>
            <a:r>
              <a:rPr lang="en-US" altLang="fr-FR" sz="2000" dirty="0">
                <a:solidFill>
                  <a:srgbClr val="000000"/>
                </a:solidFill>
                <a:cs typeface="Arial" panose="020B0604020202020204" pitchFamily="34" charset="0"/>
              </a:rPr>
              <a:t>2: Attribution of profits depends on the wording </a:t>
            </a:r>
            <a:r>
              <a:rPr lang="en-US" altLang="fr-FR" sz="2000" dirty="0" smtClean="0">
                <a:solidFill>
                  <a:srgbClr val="000000"/>
                </a:solidFill>
                <a:cs typeface="Arial" panose="020B0604020202020204" pitchFamily="34" charset="0"/>
              </a:rPr>
              <a:t>of </a:t>
            </a:r>
            <a:r>
              <a:rPr lang="en-US" altLang="fr-FR" sz="2000" dirty="0">
                <a:solidFill>
                  <a:srgbClr val="000000"/>
                </a:solidFill>
                <a:cs typeface="Arial" panose="020B0604020202020204" pitchFamily="34" charset="0"/>
              </a:rPr>
              <a:t>the tax treaty. Uniform attribution rules do not </a:t>
            </a:r>
            <a:r>
              <a:rPr lang="en-US" altLang="fr-FR" sz="2000" dirty="0" smtClean="0">
                <a:solidFill>
                  <a:srgbClr val="000000"/>
                </a:solidFill>
                <a:cs typeface="Arial" panose="020B0604020202020204" pitchFamily="34" charset="0"/>
              </a:rPr>
              <a:t>exist  </a:t>
            </a:r>
            <a:r>
              <a:rPr lang="en-US" altLang="fr-FR" sz="2000" dirty="0">
                <a:solidFill>
                  <a:srgbClr val="000000"/>
                </a:solidFill>
                <a:cs typeface="Arial" panose="020B0604020202020204" pitchFamily="34" charset="0"/>
              </a:rPr>
              <a:t>among States </a:t>
            </a:r>
          </a:p>
          <a:p>
            <a:pPr marL="342900" indent="-342900" algn="just">
              <a:buFont typeface="Arial"/>
              <a:buChar char="•"/>
              <a:defRPr/>
            </a:pPr>
            <a:endParaRPr lang="en-US" altLang="fr-FR" sz="20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342900" indent="-342900" algn="just">
              <a:buFont typeface="Arial"/>
              <a:buChar char="•"/>
              <a:defRPr/>
            </a:pPr>
            <a:endParaRPr lang="en-US" altLang="fr-FR" sz="20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342900" indent="-342900" algn="just">
              <a:buFont typeface="Arial"/>
              <a:buChar char="•"/>
              <a:defRPr/>
            </a:pPr>
            <a:endParaRPr lang="en-US" altLang="fr-FR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342900" indent="-342900" algn="just">
              <a:buFont typeface="Arial"/>
              <a:buChar char="•"/>
              <a:defRPr/>
            </a:pPr>
            <a:r>
              <a:rPr lang="en-US" altLang="fr-FR" sz="2000" dirty="0" smtClean="0">
                <a:solidFill>
                  <a:srgbClr val="000000"/>
                </a:solidFill>
                <a:cs typeface="Arial" panose="020B0604020202020204" pitchFamily="34" charset="0"/>
              </a:rPr>
              <a:t>Lesson </a:t>
            </a:r>
            <a:r>
              <a:rPr lang="en-US" altLang="fr-FR" sz="2000" dirty="0">
                <a:solidFill>
                  <a:srgbClr val="000000"/>
                </a:solidFill>
                <a:cs typeface="Arial" panose="020B0604020202020204" pitchFamily="34" charset="0"/>
              </a:rPr>
              <a:t>3: Attribution of profits under current framework is unsettled and therefore tax uncertainty exists for businesses. This would lead to significant tax disputes</a:t>
            </a:r>
            <a:endParaRPr lang="en-US" altLang="fr-FR" sz="2000" dirty="0">
              <a:solidFill>
                <a:srgbClr val="0000FF"/>
              </a:solidFill>
              <a:cs typeface="Arial" panose="020B0604020202020204" pitchFamily="34" charset="0"/>
            </a:endParaRPr>
          </a:p>
          <a:p>
            <a:pPr>
              <a:spcBef>
                <a:spcPct val="30000"/>
              </a:spcBef>
              <a:buClr>
                <a:srgbClr val="BBE0E3"/>
              </a:buClr>
              <a:buFont typeface="Wingdings" pitchFamily="2" charset="2"/>
              <a:buNone/>
            </a:pPr>
            <a:endParaRPr lang="en-US" altLang="fr-FR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342900" indent="-342900" algn="just">
              <a:buFont typeface="Arial"/>
              <a:buChar char="•"/>
              <a:defRPr/>
            </a:pPr>
            <a:endParaRPr lang="en-US" sz="1600" dirty="0" smtClean="0">
              <a:cs typeface="Arial" charset="0"/>
            </a:endParaRPr>
          </a:p>
          <a:p>
            <a:pPr algn="just">
              <a:defRPr/>
            </a:pPr>
            <a:endParaRPr lang="en-US" sz="1800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4A00AD68-6A70-E04C-BB00-2BB31ADFD6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496" y="169476"/>
            <a:ext cx="9145016" cy="523220"/>
          </a:xfrm>
        </p:spPr>
        <p:txBody>
          <a:bodyPr wrap="square">
            <a:spAutoFit/>
          </a:bodyPr>
          <a:lstStyle/>
          <a:p>
            <a:pPr algn="l"/>
            <a:r>
              <a:rPr lang="en-US" altLang="fr-FR" sz="28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Digital </a:t>
            </a:r>
            <a:r>
              <a:rPr lang="en-US" altLang="fr-FR" sz="2800" b="1" dirty="0">
                <a:solidFill>
                  <a:srgbClr val="800000"/>
                </a:solidFill>
                <a:cs typeface="Arial" panose="020B0604020202020204" pitchFamily="34" charset="0"/>
              </a:rPr>
              <a:t>PE </a:t>
            </a:r>
            <a:r>
              <a:rPr lang="en-US" altLang="fr-FR" sz="28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Proposal: </a:t>
            </a:r>
            <a:r>
              <a:rPr lang="en-US" altLang="fr-FR" sz="2800" b="1" dirty="0">
                <a:solidFill>
                  <a:srgbClr val="800000"/>
                </a:solidFill>
                <a:cs typeface="Arial" panose="020B0604020202020204" pitchFamily="34" charset="0"/>
              </a:rPr>
              <a:t>EU Commission and </a:t>
            </a:r>
            <a:r>
              <a:rPr lang="en-US" altLang="fr-FR" sz="28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Academics</a:t>
            </a:r>
            <a:endParaRPr lang="fr-FR" altLang="fr-FR" sz="2800" b="1" dirty="0">
              <a:solidFill>
                <a:srgbClr val="800000"/>
              </a:solidFill>
              <a:cs typeface="Arial" panose="020B0604020202020204" pitchFamily="34" charset="0"/>
            </a:endParaRPr>
          </a:p>
        </p:txBody>
      </p:sp>
      <p:sp>
        <p:nvSpPr>
          <p:cNvPr id="10242" name="Rectangle 3">
            <a:extLst>
              <a:ext uri="{FF2B5EF4-FFF2-40B4-BE49-F238E27FC236}">
                <a16:creationId xmlns:a16="http://schemas.microsoft.com/office/drawing/2014/main" id="{62180877-97E7-E143-8724-1BD065C54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980728"/>
            <a:ext cx="3887663" cy="2593504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tabLst>
                <a:tab pos="457200" algn="l"/>
              </a:tabLst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800100" indent="-342900"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457200" algn="l"/>
              </a:tabLs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just">
              <a:defRPr/>
            </a:pPr>
            <a:r>
              <a:rPr lang="en-US" sz="2400" b="1" u="sng" dirty="0" smtClean="0">
                <a:cs typeface="Arial" charset="0"/>
              </a:rPr>
              <a:t>Nexus </a:t>
            </a:r>
            <a:endParaRPr lang="en-US" sz="2400" b="1" u="sng" dirty="0">
              <a:cs typeface="Arial" charset="0"/>
            </a:endParaRPr>
          </a:p>
          <a:p>
            <a:pPr marL="342900" indent="-342900" algn="just">
              <a:buFont typeface="Wingdings" charset="0"/>
              <a:buChar char="q"/>
              <a:defRPr/>
            </a:pPr>
            <a:endParaRPr lang="en-US" sz="1400" dirty="0">
              <a:cs typeface="Arial" charset="0"/>
            </a:endParaRPr>
          </a:p>
          <a:p>
            <a:pPr marL="342900" indent="-342900" algn="just">
              <a:buFont typeface="Arial"/>
              <a:buChar char="•"/>
              <a:defRPr/>
            </a:pPr>
            <a:r>
              <a:rPr lang="en-US" sz="1800" dirty="0">
                <a:cs typeface="Arial" charset="0"/>
              </a:rPr>
              <a:t>Selected digital businesses that </a:t>
            </a:r>
            <a:r>
              <a:rPr lang="en-US" sz="1800" dirty="0" smtClean="0">
                <a:cs typeface="Arial" charset="0"/>
              </a:rPr>
              <a:t>exceed either: </a:t>
            </a:r>
          </a:p>
          <a:p>
            <a:pPr marL="342900" indent="-342900" algn="just">
              <a:buFont typeface="Wingdings" charset="0"/>
              <a:buChar char="q"/>
              <a:defRPr/>
            </a:pPr>
            <a:endParaRPr lang="en-US" sz="1800" b="1" dirty="0">
              <a:cs typeface="Arial" charset="0"/>
            </a:endParaRPr>
          </a:p>
          <a:p>
            <a:pPr marL="809625" lvl="1" indent="-446088" algn="just">
              <a:buFont typeface="Wingdings" charset="2"/>
              <a:buChar char="ü"/>
              <a:defRPr/>
            </a:pPr>
            <a:r>
              <a:rPr lang="en-US" sz="1600" dirty="0" smtClean="0">
                <a:cs typeface="Arial" charset="0"/>
              </a:rPr>
              <a:t>Revenue threshold </a:t>
            </a:r>
          </a:p>
          <a:p>
            <a:pPr marL="809625" lvl="1" indent="-446088" algn="just">
              <a:buFont typeface="Wingdings" charset="2"/>
              <a:buChar char="ü"/>
              <a:defRPr/>
            </a:pPr>
            <a:endParaRPr lang="en-US" sz="1600" dirty="0">
              <a:cs typeface="Arial" charset="0"/>
            </a:endParaRPr>
          </a:p>
          <a:p>
            <a:pPr marL="809625" lvl="1" indent="-446088" algn="just">
              <a:buFont typeface="Wingdings" charset="2"/>
              <a:buChar char="ü"/>
              <a:defRPr/>
            </a:pPr>
            <a:r>
              <a:rPr lang="en-US" sz="1600" dirty="0" smtClean="0">
                <a:cs typeface="Arial" charset="0"/>
              </a:rPr>
              <a:t>User threshold </a:t>
            </a:r>
          </a:p>
          <a:p>
            <a:pPr marL="809625" lvl="1" indent="-446088" algn="just">
              <a:buFont typeface="Wingdings" charset="2"/>
              <a:buChar char="ü"/>
              <a:defRPr/>
            </a:pPr>
            <a:endParaRPr lang="en-US" sz="1600" dirty="0">
              <a:cs typeface="Arial" charset="0"/>
            </a:endParaRPr>
          </a:p>
          <a:p>
            <a:pPr marL="809625" lvl="1" indent="-446088" algn="just">
              <a:buFont typeface="Wingdings" charset="2"/>
              <a:buChar char="ü"/>
              <a:defRPr/>
            </a:pPr>
            <a:r>
              <a:rPr lang="en-US" sz="1600" dirty="0" smtClean="0">
                <a:cs typeface="Arial" charset="0"/>
              </a:rPr>
              <a:t>Number of online contracts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180877-97E7-E143-8724-1BD065C54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785" y="1052736"/>
            <a:ext cx="3887663" cy="288032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tabLst>
                <a:tab pos="457200" algn="l"/>
              </a:tabLst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800100" indent="-342900"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457200" algn="l"/>
              </a:tabLs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just">
              <a:defRPr/>
            </a:pPr>
            <a:r>
              <a:rPr lang="en-US" sz="2400" b="1" u="sng" dirty="0" smtClean="0">
                <a:cs typeface="Arial" charset="0"/>
              </a:rPr>
              <a:t>Profit Attribution</a:t>
            </a:r>
            <a:r>
              <a:rPr lang="en-US" sz="2400" u="sng" dirty="0" smtClean="0">
                <a:cs typeface="Arial" charset="0"/>
              </a:rPr>
              <a:t> </a:t>
            </a:r>
            <a:endParaRPr lang="en-US" sz="2400" u="sng" dirty="0">
              <a:cs typeface="Arial" charset="0"/>
            </a:endParaRPr>
          </a:p>
          <a:p>
            <a:pPr marL="342900" indent="-342900" algn="just">
              <a:buFont typeface="Wingdings" charset="0"/>
              <a:buChar char="q"/>
              <a:defRPr/>
            </a:pPr>
            <a:endParaRPr lang="en-US" sz="1600" dirty="0">
              <a:cs typeface="Arial" charset="0"/>
            </a:endParaRPr>
          </a:p>
          <a:p>
            <a:pPr marL="285750" indent="-285750" algn="just">
              <a:buFont typeface="Arial"/>
              <a:buChar char="•"/>
              <a:defRPr/>
            </a:pPr>
            <a:r>
              <a:rPr lang="en-US" sz="1800" dirty="0" smtClean="0">
                <a:cs typeface="Arial" charset="0"/>
              </a:rPr>
              <a:t>Formulary approach: Upfront </a:t>
            </a:r>
            <a:r>
              <a:rPr lang="en-US" sz="1800" dirty="0">
                <a:cs typeface="Arial" charset="0"/>
              </a:rPr>
              <a:t>profit </a:t>
            </a:r>
            <a:r>
              <a:rPr lang="en-US" sz="1800" dirty="0" smtClean="0">
                <a:cs typeface="Arial" charset="0"/>
              </a:rPr>
              <a:t>allocation of 30% of profits to </a:t>
            </a:r>
            <a:r>
              <a:rPr lang="en-US" sz="1800" dirty="0">
                <a:cs typeface="Arial" charset="0"/>
              </a:rPr>
              <a:t>the </a:t>
            </a:r>
            <a:r>
              <a:rPr lang="en-US" sz="1800" dirty="0" smtClean="0">
                <a:cs typeface="Arial" charset="0"/>
              </a:rPr>
              <a:t>Digital PE; or </a:t>
            </a:r>
            <a:endParaRPr lang="en-US" sz="1800" dirty="0">
              <a:solidFill>
                <a:srgbClr val="000000"/>
              </a:solidFill>
            </a:endParaRPr>
          </a:p>
          <a:p>
            <a:pPr marL="285750" indent="-285750" algn="just">
              <a:buFont typeface="Arial"/>
              <a:buChar char="•"/>
              <a:defRPr/>
            </a:pPr>
            <a:endParaRPr lang="en-US" sz="1800" dirty="0" smtClean="0">
              <a:cs typeface="Arial" charset="0"/>
            </a:endParaRPr>
          </a:p>
          <a:p>
            <a:pPr marL="285750" indent="-285750" algn="just">
              <a:buFont typeface="Arial"/>
              <a:buChar char="•"/>
              <a:defRPr/>
            </a:pPr>
            <a:r>
              <a:rPr lang="en-US" sz="1800" dirty="0" smtClean="0">
                <a:cs typeface="Arial" charset="0"/>
              </a:rPr>
              <a:t>Amending </a:t>
            </a:r>
            <a:r>
              <a:rPr lang="en-US" sz="1800" dirty="0">
                <a:cs typeface="Arial" charset="0"/>
              </a:rPr>
              <a:t>the </a:t>
            </a:r>
            <a:r>
              <a:rPr lang="en-US" sz="1800" dirty="0" smtClean="0">
                <a:cs typeface="Arial" charset="0"/>
              </a:rPr>
              <a:t>current AOA framework </a:t>
            </a:r>
            <a:r>
              <a:rPr lang="en-US" sz="1800" dirty="0">
                <a:cs typeface="Arial" charset="0"/>
              </a:rPr>
              <a:t>which is already </a:t>
            </a:r>
            <a:r>
              <a:rPr lang="en-US" sz="1800" dirty="0" smtClean="0">
                <a:cs typeface="Arial" charset="0"/>
              </a:rPr>
              <a:t>unsettled by introducing additional fictions </a:t>
            </a:r>
            <a:endParaRPr lang="en-US" sz="1800" dirty="0">
              <a:cs typeface="Arial" charset="0"/>
            </a:endParaRPr>
          </a:p>
          <a:p>
            <a:pPr marL="342900" indent="-342900" algn="just">
              <a:buFont typeface="Wingdings" charset="0"/>
              <a:buChar char="q"/>
              <a:defRPr/>
            </a:pPr>
            <a:endParaRPr lang="en-US" sz="1600" dirty="0"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6024" y="4410977"/>
            <a:ext cx="889248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BBE0E3"/>
              </a:buClr>
              <a:defRPr/>
            </a:pPr>
            <a:r>
              <a:rPr lang="en-US" sz="18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The breach of a few key Ottawa Principles of Taxation </a:t>
            </a:r>
          </a:p>
          <a:p>
            <a:pPr marL="342900" indent="-342900" algn="just">
              <a:buFont typeface="Arial"/>
              <a:buChar char="•"/>
              <a:defRPr/>
            </a:pPr>
            <a:endParaRPr lang="en-US" sz="1800" dirty="0" smtClean="0">
              <a:cs typeface="Arial" charset="0"/>
            </a:endParaRPr>
          </a:p>
          <a:p>
            <a:pPr marL="342900" indent="-342900" algn="just">
              <a:buFont typeface="Arial"/>
              <a:buChar char="•"/>
              <a:defRPr/>
            </a:pPr>
            <a:r>
              <a:rPr lang="en-US" sz="1600" dirty="0" smtClean="0">
                <a:cs typeface="Arial" charset="0"/>
              </a:rPr>
              <a:t>Neutrality: Different rules for digital businesses in comparison to traditional businesses</a:t>
            </a:r>
          </a:p>
          <a:p>
            <a:pPr marL="342900" indent="-342900" algn="just">
              <a:buFont typeface="Arial"/>
              <a:buChar char="•"/>
              <a:defRPr/>
            </a:pPr>
            <a:endParaRPr lang="en-US" sz="1800" dirty="0" smtClean="0">
              <a:cs typeface="Arial" charset="0"/>
            </a:endParaRPr>
          </a:p>
          <a:p>
            <a:pPr marL="342900" indent="-342900" algn="just">
              <a:buFont typeface="Arial"/>
              <a:buChar char="•"/>
              <a:defRPr/>
            </a:pPr>
            <a:r>
              <a:rPr lang="en-US" sz="1600" dirty="0" smtClean="0">
                <a:cs typeface="Arial" charset="0"/>
              </a:rPr>
              <a:t>Certainty: Tax uncertainty for businesses</a:t>
            </a:r>
          </a:p>
          <a:p>
            <a:pPr algn="just">
              <a:defRPr/>
            </a:pPr>
            <a:endParaRPr lang="en-US" sz="1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55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4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E574B8F0-156D-AF4A-9BF3-D68E5E28F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145050"/>
            <a:ext cx="86756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fr-FR" sz="40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Shared Taxing Rights Mechanism</a:t>
            </a:r>
          </a:p>
        </p:txBody>
      </p:sp>
    </p:spTree>
    <p:extLst>
      <p:ext uri="{BB962C8B-B14F-4D97-AF65-F5344CB8AC3E}">
        <p14:creationId xmlns:p14="http://schemas.microsoft.com/office/powerpoint/2010/main" val="19706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B21D2500-E538-4147-A6F6-8C8AB0E459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52740"/>
            <a:ext cx="8351837" cy="523220"/>
          </a:xfrm>
        </p:spPr>
        <p:txBody>
          <a:bodyPr>
            <a:spAutoFit/>
          </a:bodyPr>
          <a:lstStyle/>
          <a:p>
            <a:pPr algn="l"/>
            <a:r>
              <a:rPr lang="en-US" altLang="fr-FR" sz="28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A </a:t>
            </a:r>
            <a:r>
              <a:rPr lang="en-US" altLang="fr-FR" sz="2800" b="1" dirty="0">
                <a:solidFill>
                  <a:srgbClr val="800000"/>
                </a:solidFill>
                <a:cs typeface="Arial" panose="020B0604020202020204" pitchFamily="34" charset="0"/>
              </a:rPr>
              <a:t>new distributive </a:t>
            </a:r>
            <a:r>
              <a:rPr lang="en-US" altLang="fr-FR" sz="28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rule in Tax Treaties  </a:t>
            </a:r>
            <a:endParaRPr lang="fr-FR" altLang="fr-FR" sz="2800" b="1" dirty="0">
              <a:solidFill>
                <a:srgbClr val="800000"/>
              </a:solidFill>
              <a:cs typeface="Arial" panose="020B0604020202020204" pitchFamily="34" charset="0"/>
            </a:endParaRPr>
          </a:p>
        </p:txBody>
      </p:sp>
      <p:sp>
        <p:nvSpPr>
          <p:cNvPr id="10242" name="Rectangle 3">
            <a:extLst>
              <a:ext uri="{FF2B5EF4-FFF2-40B4-BE49-F238E27FC236}">
                <a16:creationId xmlns:a16="http://schemas.microsoft.com/office/drawing/2014/main" id="{8418A4CF-5C5B-E94E-8B19-CACB4E692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124793"/>
            <a:ext cx="3815655" cy="338432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tabLst>
                <a:tab pos="457200" algn="l"/>
              </a:tabLst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800100" indent="-342900"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457200" algn="l"/>
              </a:tabLs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just">
              <a:defRPr/>
            </a:pPr>
            <a:r>
              <a:rPr lang="en-US" sz="1800" b="1" u="sng" dirty="0">
                <a:cs typeface="Arial" charset="0"/>
              </a:rPr>
              <a:t>Scope </a:t>
            </a:r>
            <a:r>
              <a:rPr lang="en-US" sz="1800" b="1" u="sng" dirty="0" smtClean="0">
                <a:cs typeface="Arial" charset="0"/>
              </a:rPr>
              <a:t>(Illustrative list) </a:t>
            </a:r>
            <a:endParaRPr lang="en-US" sz="1800" b="1" u="sng" dirty="0">
              <a:cs typeface="Arial" charset="0"/>
            </a:endParaRPr>
          </a:p>
          <a:p>
            <a:pPr marL="342900" indent="-342900" algn="just">
              <a:buFont typeface="Wingdings" charset="0"/>
              <a:buChar char="q"/>
              <a:defRPr/>
            </a:pPr>
            <a:endParaRPr lang="en-US" sz="1600" dirty="0">
              <a:cs typeface="Arial" charset="0"/>
            </a:endParaRPr>
          </a:p>
          <a:p>
            <a:pPr marL="285750" lvl="1" indent="-285750" algn="just">
              <a:buFont typeface="Arial"/>
              <a:buChar char="•"/>
              <a:defRPr/>
            </a:pPr>
            <a:r>
              <a:rPr lang="en-GB" sz="1600" dirty="0">
                <a:cs typeface="Arial" charset="0"/>
              </a:rPr>
              <a:t>Digitalized businesses providing an online marketplace (goods and/or services)</a:t>
            </a:r>
          </a:p>
          <a:p>
            <a:pPr marL="285750" lvl="1" indent="-285750" algn="just">
              <a:buFont typeface="Arial"/>
              <a:buChar char="•"/>
              <a:defRPr/>
            </a:pPr>
            <a:endParaRPr lang="en-GB" sz="1600" dirty="0">
              <a:cs typeface="Arial" charset="0"/>
            </a:endParaRPr>
          </a:p>
          <a:p>
            <a:pPr marL="285750" lvl="1" indent="-285750" algn="just">
              <a:buFont typeface="Arial"/>
              <a:buChar char="•"/>
              <a:defRPr/>
            </a:pPr>
            <a:r>
              <a:rPr lang="en-GB" sz="1600" dirty="0">
                <a:cs typeface="Arial" charset="0"/>
              </a:rPr>
              <a:t>Digitalized businesses providing online services </a:t>
            </a:r>
            <a:r>
              <a:rPr lang="en-GB" sz="1600" dirty="0" smtClean="0">
                <a:cs typeface="Arial" charset="0"/>
              </a:rPr>
              <a:t>and </a:t>
            </a:r>
            <a:r>
              <a:rPr lang="en-GB" sz="1600" dirty="0">
                <a:cs typeface="Arial" charset="0"/>
              </a:rPr>
              <a:t>online </a:t>
            </a:r>
            <a:r>
              <a:rPr lang="en-GB" sz="1600" dirty="0" smtClean="0">
                <a:cs typeface="Arial" charset="0"/>
              </a:rPr>
              <a:t>solutions</a:t>
            </a:r>
            <a:endParaRPr lang="en-GB" sz="1600" dirty="0">
              <a:cs typeface="Arial" charset="0"/>
            </a:endParaRPr>
          </a:p>
          <a:p>
            <a:pPr marL="285750" lvl="1" indent="-285750" algn="just">
              <a:buFont typeface="Arial"/>
              <a:buChar char="•"/>
              <a:defRPr/>
            </a:pPr>
            <a:endParaRPr lang="en-GB" sz="1600" dirty="0">
              <a:cs typeface="Arial" charset="0"/>
            </a:endParaRPr>
          </a:p>
          <a:p>
            <a:pPr marL="285750" lvl="1" indent="-285750" algn="just">
              <a:buFont typeface="Arial"/>
              <a:buChar char="•"/>
              <a:defRPr/>
            </a:pPr>
            <a:r>
              <a:rPr lang="en-GB" sz="1600" dirty="0">
                <a:cs typeface="Arial" charset="0"/>
              </a:rPr>
              <a:t>Digitalized businesses selling digitalized products through an online platform</a:t>
            </a:r>
            <a:endParaRPr lang="en-US" sz="1600" dirty="0">
              <a:cs typeface="Arial" charset="0"/>
            </a:endParaRPr>
          </a:p>
          <a:p>
            <a:pPr marL="342900" lvl="1" algn="just">
              <a:buFont typeface="Wingdings" charset="0"/>
              <a:buChar char="q"/>
              <a:defRPr/>
            </a:pPr>
            <a:endParaRPr lang="en-US" sz="1600" dirty="0">
              <a:cs typeface="Arial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18A4CF-5C5B-E94E-8B19-CACB4E692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801" y="1124744"/>
            <a:ext cx="3815655" cy="309629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tabLst>
                <a:tab pos="457200" algn="l"/>
              </a:tabLst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800100" indent="-342900"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457200" algn="l"/>
              </a:tabLs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just">
              <a:defRPr/>
            </a:pPr>
            <a:r>
              <a:rPr lang="en-US" sz="1800" b="1" u="sng" dirty="0" smtClean="0">
                <a:cs typeface="Arial" charset="0"/>
              </a:rPr>
              <a:t>Taxable Basis </a:t>
            </a:r>
            <a:endParaRPr lang="en-US" sz="1800" b="1" u="sng" dirty="0">
              <a:cs typeface="Arial" charset="0"/>
            </a:endParaRPr>
          </a:p>
          <a:p>
            <a:pPr marL="342900" indent="-342900" algn="just">
              <a:buFont typeface="Wingdings" charset="0"/>
              <a:buChar char="q"/>
              <a:defRPr/>
            </a:pPr>
            <a:endParaRPr lang="en-US" sz="1600" dirty="0">
              <a:cs typeface="Arial" charset="0"/>
            </a:endParaRPr>
          </a:p>
          <a:p>
            <a:pPr marL="285750" indent="-285750" algn="just">
              <a:buFont typeface="Arial"/>
              <a:buChar char="•"/>
              <a:defRPr/>
            </a:pPr>
            <a:r>
              <a:rPr lang="en-US" sz="1600" dirty="0" smtClean="0">
                <a:cs typeface="Arial" charset="0"/>
              </a:rPr>
              <a:t>Sources </a:t>
            </a:r>
            <a:r>
              <a:rPr lang="en-US" sz="1600" dirty="0">
                <a:cs typeface="Arial" charset="0"/>
              </a:rPr>
              <a:t>State may </a:t>
            </a:r>
            <a:r>
              <a:rPr lang="en-US" sz="1600" dirty="0" smtClean="0">
                <a:cs typeface="Arial" charset="0"/>
              </a:rPr>
              <a:t>tax i</a:t>
            </a:r>
            <a:r>
              <a:rPr lang="en-US" sz="1600" dirty="0" smtClean="0">
                <a:solidFill>
                  <a:srgbClr val="000000"/>
                </a:solidFill>
                <a:ea typeface="ＭＳ Ｐゴシック" charset="0"/>
                <a:cs typeface="Arial" charset="0"/>
              </a:rPr>
              <a:t>f the income </a:t>
            </a:r>
            <a:r>
              <a:rPr lang="en-US" sz="1600" dirty="0">
                <a:solidFill>
                  <a:srgbClr val="000000"/>
                </a:solidFill>
                <a:ea typeface="ＭＳ Ｐゴシック" charset="0"/>
                <a:cs typeface="Arial" charset="0"/>
              </a:rPr>
              <a:t>exceeds a certain </a:t>
            </a:r>
            <a:r>
              <a:rPr lang="en-US" sz="1600" dirty="0" smtClean="0">
                <a:solidFill>
                  <a:srgbClr val="000000"/>
                </a:solidFill>
                <a:ea typeface="ＭＳ Ｐゴシック" charset="0"/>
                <a:cs typeface="Arial" charset="0"/>
              </a:rPr>
              <a:t>revenue threshold;</a:t>
            </a:r>
            <a:endParaRPr lang="en-US" sz="1600" dirty="0">
              <a:solidFill>
                <a:srgbClr val="000000"/>
              </a:solidFill>
              <a:ea typeface="ＭＳ Ｐゴシック" charset="0"/>
              <a:cs typeface="Arial" charset="0"/>
            </a:endParaRPr>
          </a:p>
          <a:p>
            <a:pPr marL="285750" lvl="1" indent="-285750" algn="just">
              <a:buFont typeface="Arial"/>
              <a:buChar char="•"/>
              <a:defRPr/>
            </a:pPr>
            <a:endParaRPr lang="en-GB" sz="1600" dirty="0"/>
          </a:p>
          <a:p>
            <a:pPr marL="285750" lvl="1" indent="-285750" algn="just">
              <a:buFont typeface="Arial"/>
              <a:buChar char="•"/>
              <a:defRPr/>
            </a:pPr>
            <a:r>
              <a:rPr lang="en-GB" sz="1600" dirty="0"/>
              <a:t>Charged tax </a:t>
            </a:r>
            <a:r>
              <a:rPr lang="en-GB" sz="1600" dirty="0">
                <a:sym typeface="Wingdings" charset="0"/>
              </a:rPr>
              <a:t></a:t>
            </a:r>
            <a:r>
              <a:rPr lang="en-GB" sz="1600" dirty="0"/>
              <a:t> the lower of either a certain percentage of gross </a:t>
            </a:r>
            <a:r>
              <a:rPr lang="en-GB" sz="1600" dirty="0" smtClean="0"/>
              <a:t>revenues </a:t>
            </a:r>
            <a:r>
              <a:rPr lang="en-GB" sz="1600" u="sng" dirty="0" smtClean="0"/>
              <a:t>or</a:t>
            </a:r>
            <a:r>
              <a:rPr lang="en-GB" sz="1600" dirty="0" smtClean="0"/>
              <a:t> profits taxed under a net basis mechanism </a:t>
            </a:r>
            <a:r>
              <a:rPr lang="fr-CH" sz="1600" dirty="0" smtClean="0"/>
              <a:t> </a:t>
            </a:r>
            <a:endParaRPr lang="en-US" sz="1600" dirty="0">
              <a:ea typeface="ＭＳ Ｐゴシック" charset="0"/>
              <a:cs typeface="Arial" charset="0"/>
            </a:endParaRPr>
          </a:p>
          <a:p>
            <a:pPr marL="285750" indent="-285750" algn="just">
              <a:buFont typeface="Arial"/>
              <a:buChar char="•"/>
              <a:defRPr/>
            </a:pPr>
            <a:endParaRPr lang="en-US" sz="1600" dirty="0">
              <a:cs typeface="Arial" charset="0"/>
            </a:endParaRPr>
          </a:p>
          <a:p>
            <a:pPr marL="285750" lvl="1" indent="-285750" algn="just">
              <a:buFont typeface="Arial"/>
              <a:buChar char="•"/>
              <a:defRPr/>
            </a:pPr>
            <a:r>
              <a:rPr lang="en-US" sz="1600" dirty="0" smtClean="0">
                <a:cs typeface="Arial" charset="0"/>
              </a:rPr>
              <a:t>Residence State to provide relief </a:t>
            </a:r>
            <a:endParaRPr lang="en-US" sz="1600" dirty="0"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7544" y="4758243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400" dirty="0" smtClean="0">
                <a:solidFill>
                  <a:srgbClr val="000000"/>
                </a:solidFill>
                <a:cs typeface="Arial" panose="020B0604020202020204" pitchFamily="34" charset="0"/>
              </a:rPr>
              <a:t>Takeaway: Easier to implement and tax certainty for businesses </a:t>
            </a:r>
            <a:endParaRPr lang="en-US" sz="24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E574B8F0-156D-AF4A-9BF3-D68E5E28F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145050"/>
            <a:ext cx="867568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fr-FR" sz="40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The way forward: Rethinking nexus and profit allocation rules </a:t>
            </a:r>
          </a:p>
        </p:txBody>
      </p:sp>
    </p:spTree>
    <p:extLst>
      <p:ext uri="{BB962C8B-B14F-4D97-AF65-F5344CB8AC3E}">
        <p14:creationId xmlns:p14="http://schemas.microsoft.com/office/powerpoint/2010/main" val="289516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D3FF2640-E688-F24E-9437-D6782D9D6F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37297"/>
            <a:ext cx="8351837" cy="954107"/>
          </a:xfrm>
        </p:spPr>
        <p:txBody>
          <a:bodyPr>
            <a:spAutoFit/>
          </a:bodyPr>
          <a:lstStyle/>
          <a:p>
            <a:pPr algn="l"/>
            <a:r>
              <a:rPr lang="en-US" altLang="fr-FR" sz="2800" b="1" dirty="0" smtClean="0">
                <a:solidFill>
                  <a:srgbClr val="800000"/>
                </a:solidFill>
                <a:cs typeface="Arial" panose="020B0604020202020204" pitchFamily="34" charset="0"/>
              </a:rPr>
              <a:t>Equality between Traditional and Digitalized Businesses </a:t>
            </a:r>
            <a:endParaRPr lang="fr-FR" altLang="fr-FR" sz="2800" b="1" dirty="0">
              <a:solidFill>
                <a:srgbClr val="800000"/>
              </a:solidFill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180877-97E7-E143-8724-1BD065C54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267544"/>
            <a:ext cx="3959671" cy="2593504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tabLst>
                <a:tab pos="457200" algn="l"/>
              </a:tabLst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800100" indent="-342900"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457200" algn="l"/>
              </a:tabLs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just">
              <a:defRPr/>
            </a:pPr>
            <a:r>
              <a:rPr lang="en-US" sz="2400" b="1" u="sng" dirty="0" smtClean="0">
                <a:cs typeface="Arial" charset="0"/>
              </a:rPr>
              <a:t>Nexus </a:t>
            </a:r>
            <a:endParaRPr lang="en-US" sz="2400" b="1" u="sng" dirty="0">
              <a:cs typeface="Arial" charset="0"/>
            </a:endParaRPr>
          </a:p>
          <a:p>
            <a:pPr marL="342900" indent="-342900" algn="just">
              <a:buFont typeface="Wingdings" charset="0"/>
              <a:buChar char="q"/>
              <a:defRPr/>
            </a:pPr>
            <a:endParaRPr lang="en-US" sz="1400" dirty="0">
              <a:cs typeface="Arial" charset="0"/>
            </a:endParaRPr>
          </a:p>
          <a:p>
            <a:pPr marL="342900" indent="-342900" algn="just">
              <a:buFont typeface="Arial"/>
              <a:buChar char="•"/>
              <a:defRPr/>
            </a:pPr>
            <a:r>
              <a:rPr lang="en-US" sz="1800" dirty="0" smtClean="0">
                <a:cs typeface="Arial" charset="0"/>
              </a:rPr>
              <a:t>All businesses </a:t>
            </a:r>
            <a:r>
              <a:rPr lang="en-US" sz="1800" dirty="0">
                <a:cs typeface="Arial" charset="0"/>
              </a:rPr>
              <a:t>that </a:t>
            </a:r>
            <a:r>
              <a:rPr lang="en-US" sz="1800" dirty="0" smtClean="0">
                <a:cs typeface="Arial" charset="0"/>
              </a:rPr>
              <a:t>exceed either a:   </a:t>
            </a:r>
          </a:p>
          <a:p>
            <a:pPr marL="342900" indent="-342900" algn="just">
              <a:buFont typeface="Arial"/>
              <a:buChar char="•"/>
              <a:defRPr/>
            </a:pPr>
            <a:endParaRPr lang="en-US" sz="1800" dirty="0" smtClean="0">
              <a:cs typeface="Arial" charset="0"/>
            </a:endParaRPr>
          </a:p>
          <a:p>
            <a:pPr marL="285750" indent="-285750" algn="just">
              <a:buFont typeface="Wingdings" charset="2"/>
              <a:buChar char="ü"/>
              <a:defRPr/>
            </a:pPr>
            <a:r>
              <a:rPr lang="en-US" sz="1800" dirty="0" smtClean="0">
                <a:cs typeface="Arial" charset="0"/>
              </a:rPr>
              <a:t>Revenue based threshold </a:t>
            </a:r>
            <a:endParaRPr lang="en-US" sz="1800" dirty="0">
              <a:cs typeface="Arial" charset="0"/>
            </a:endParaRPr>
          </a:p>
          <a:p>
            <a:pPr marL="285750" indent="-285750" algn="just">
              <a:buFont typeface="Wingdings" charset="2"/>
              <a:buChar char="ü"/>
              <a:defRPr/>
            </a:pPr>
            <a:endParaRPr lang="en-US" sz="1800" dirty="0">
              <a:cs typeface="Arial" charset="0"/>
            </a:endParaRPr>
          </a:p>
          <a:p>
            <a:pPr marL="285750" indent="-285750" algn="just">
              <a:buFont typeface="Wingdings" charset="2"/>
              <a:buChar char="ü"/>
              <a:defRPr/>
            </a:pPr>
            <a:r>
              <a:rPr lang="en-US" sz="1800" dirty="0" smtClean="0">
                <a:cs typeface="Arial" charset="0"/>
              </a:rPr>
              <a:t>User based </a:t>
            </a:r>
            <a:r>
              <a:rPr lang="en-US" sz="1800" dirty="0">
                <a:cs typeface="Arial" charset="0"/>
              </a:rPr>
              <a:t>threshold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2180877-97E7-E143-8724-1BD065C54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785" y="1196752"/>
            <a:ext cx="3887663" cy="2664296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tabLst>
                <a:tab pos="457200" algn="l"/>
              </a:tabLst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800100" indent="-342900"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tabLst>
                <a:tab pos="457200" algn="l"/>
              </a:tabLs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tabLst>
                <a:tab pos="457200" algn="l"/>
              </a:tabLst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just">
              <a:defRPr/>
            </a:pPr>
            <a:r>
              <a:rPr lang="en-US" sz="2400" b="1" u="sng" dirty="0" smtClean="0">
                <a:cs typeface="Arial" charset="0"/>
              </a:rPr>
              <a:t>Profit Attribution</a:t>
            </a:r>
            <a:r>
              <a:rPr lang="en-US" sz="2400" u="sng" dirty="0" smtClean="0">
                <a:cs typeface="Arial" charset="0"/>
              </a:rPr>
              <a:t> </a:t>
            </a:r>
            <a:endParaRPr lang="en-US" sz="2400" u="sng" dirty="0">
              <a:cs typeface="Arial" charset="0"/>
            </a:endParaRPr>
          </a:p>
          <a:p>
            <a:pPr marL="342900" indent="-342900" algn="just">
              <a:buFont typeface="Wingdings" charset="0"/>
              <a:buChar char="q"/>
              <a:defRPr/>
            </a:pPr>
            <a:endParaRPr lang="en-US" sz="1600" dirty="0">
              <a:cs typeface="Arial" charset="0"/>
            </a:endParaRPr>
          </a:p>
          <a:p>
            <a:pPr marL="285750" indent="-285750" algn="just">
              <a:buFont typeface="Arial"/>
              <a:buChar char="•"/>
              <a:defRPr/>
            </a:pPr>
            <a:r>
              <a:rPr lang="en-US" sz="1800" dirty="0" smtClean="0">
                <a:cs typeface="Arial" charset="0"/>
              </a:rPr>
              <a:t>Full formulary approaches should be rejected    </a:t>
            </a:r>
            <a:endParaRPr lang="en-US" sz="1800" dirty="0" smtClean="0">
              <a:solidFill>
                <a:srgbClr val="000000"/>
              </a:solidFill>
            </a:endParaRPr>
          </a:p>
          <a:p>
            <a:pPr marL="285750" indent="-285750" algn="just">
              <a:buFont typeface="Arial"/>
              <a:buChar char="•"/>
              <a:defRPr/>
            </a:pPr>
            <a:endParaRPr lang="en-US" altLang="fr-FR" sz="1800" dirty="0" smtClean="0">
              <a:solidFill>
                <a:srgbClr val="000000"/>
              </a:solidFill>
              <a:ea typeface="ＭＳ Ｐゴシック" charset="0"/>
              <a:cs typeface="Arial" charset="0"/>
            </a:endParaRPr>
          </a:p>
          <a:p>
            <a:pPr marL="285750" indent="-285750" algn="just">
              <a:buFont typeface="Arial"/>
              <a:buChar char="•"/>
              <a:defRPr/>
            </a:pPr>
            <a:r>
              <a:rPr lang="en-US" altLang="fr-FR" sz="1800" dirty="0" smtClean="0">
                <a:cs typeface="Arial" charset="0"/>
              </a:rPr>
              <a:t>A more balanced approach: The </a:t>
            </a:r>
            <a:r>
              <a:rPr lang="en-US" altLang="fr-FR" sz="1800" dirty="0">
                <a:cs typeface="Arial" charset="0"/>
              </a:rPr>
              <a:t>transition </a:t>
            </a:r>
            <a:r>
              <a:rPr lang="en-US" altLang="fr-FR" sz="1800" dirty="0" smtClean="0">
                <a:cs typeface="Arial" charset="0"/>
              </a:rPr>
              <a:t>from a functions, assets and risks to a Functions, Assets, Risks and Market (FARM) analysis </a:t>
            </a:r>
            <a:endParaRPr lang="en-US" sz="1600" dirty="0"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7544" y="4471952"/>
            <a:ext cx="6264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BBE0E3"/>
              </a:buClr>
              <a:defRPr/>
            </a:pPr>
            <a:r>
              <a:rPr lang="en-US" sz="18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Compliance with Key Ottawa Principles of Taxation </a:t>
            </a:r>
          </a:p>
          <a:p>
            <a:pPr marL="342900" indent="-342900" algn="just">
              <a:buFont typeface="Arial"/>
              <a:buChar char="•"/>
              <a:defRPr/>
            </a:pPr>
            <a:endParaRPr lang="en-US" sz="1800" dirty="0" smtClean="0">
              <a:cs typeface="Arial" charset="0"/>
            </a:endParaRPr>
          </a:p>
          <a:p>
            <a:pPr algn="just" defTabSz="958850">
              <a:defRPr/>
            </a:pPr>
            <a:r>
              <a:rPr lang="en-US" sz="1800" dirty="0" smtClean="0">
                <a:cs typeface="Arial" charset="0"/>
              </a:rPr>
              <a:t>Fairness     Neutrality    Certainty   Flexible 	</a:t>
            </a:r>
          </a:p>
          <a:p>
            <a:pPr algn="just">
              <a:defRPr/>
            </a:pPr>
            <a:endParaRPr lang="en-US" sz="1800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1"/>
    </p:bld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29899</TotalTime>
  <Words>1044</Words>
  <Application>Microsoft Office PowerPoint</Application>
  <PresentationFormat>On-screen Show (4:3)</PresentationFormat>
  <Paragraphs>245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MS PGothic</vt:lpstr>
      <vt:lpstr>MS PGothic</vt:lpstr>
      <vt:lpstr>Arial</vt:lpstr>
      <vt:lpstr>Calibri</vt:lpstr>
      <vt:lpstr>Calibri Light</vt:lpstr>
      <vt:lpstr>Wingdings</vt:lpstr>
      <vt:lpstr>ヒラギノ角ゴ Pro W3</vt:lpstr>
      <vt:lpstr>Standarddesign</vt:lpstr>
      <vt:lpstr>Thème Office</vt:lpstr>
      <vt:lpstr>PowerPoint Presentation</vt:lpstr>
      <vt:lpstr>Agenda </vt:lpstr>
      <vt:lpstr>Article 7: Taxation of Business Profits under the current Tax Treaty Policy framework </vt:lpstr>
      <vt:lpstr>Article 5: Concept of Permanent Establishment under the current Tax Treaty Policy framework </vt:lpstr>
      <vt:lpstr>The International Tax Policy Issue </vt:lpstr>
      <vt:lpstr>Highly Digitalized businesses that may operate without physical presence – Illustrations  </vt:lpstr>
      <vt:lpstr>Key Features of Highly Digitalized Businesses  </vt:lpstr>
      <vt:lpstr>I. Turnover Taxes on selected digitalized businesses </vt:lpstr>
      <vt:lpstr>II. Introducing a Digital PE in Tax Treaties  </vt:lpstr>
      <vt:lpstr>PowerPoint Presentation</vt:lpstr>
      <vt:lpstr>Lessons from implementation of BEPS Action 7 through the Multilateral Tax Convention  </vt:lpstr>
      <vt:lpstr>Profit Attribution to a Permanent Establishment </vt:lpstr>
      <vt:lpstr>Key issue under the OECD AOA approach for profit attribution to a post BEPS agency PE </vt:lpstr>
      <vt:lpstr>Summary: Key Lessons </vt:lpstr>
      <vt:lpstr>Digital PE Proposal: EU Commission and Academics</vt:lpstr>
      <vt:lpstr>PowerPoint Presentation</vt:lpstr>
      <vt:lpstr>A new distributive rule in Tax Treaties  </vt:lpstr>
      <vt:lpstr>PowerPoint Presentation</vt:lpstr>
      <vt:lpstr>Equality between Traditional and Digitalized Businesses </vt:lpstr>
    </vt:vector>
  </TitlesOfParts>
  <Company>Swiss Accountancy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Wirtschaftsprüfer - Lehrgang 2007</dc:title>
  <dc:creator>Mario Imhof</dc:creator>
  <cp:lastModifiedBy>Kostic, Svetislav (RS - Belgrade)</cp:lastModifiedBy>
  <cp:revision>1201</cp:revision>
  <cp:lastPrinted>2018-04-05T12:03:09Z</cp:lastPrinted>
  <dcterms:created xsi:type="dcterms:W3CDTF">2007-03-05T08:20:30Z</dcterms:created>
  <dcterms:modified xsi:type="dcterms:W3CDTF">2018-07-03T06:59:22Z</dcterms:modified>
</cp:coreProperties>
</file>