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15" r:id="rId5"/>
    <p:sldId id="314" r:id="rId6"/>
    <p:sldId id="313" r:id="rId7"/>
    <p:sldId id="31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5" autoAdjust="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XV </a:t>
            </a:r>
            <a:r>
              <a:rPr lang="sr-Cyrl-CS" sz="4000" b="1" dirty="0" smtClean="0">
                <a:latin typeface="Cambria" panose="02040503050406030204" pitchFamily="18" charset="0"/>
              </a:rPr>
              <a:t>Пореско вече</a:t>
            </a:r>
            <a:br>
              <a:rPr lang="sr-Cyrl-CS" sz="4000" b="1" dirty="0" smtClean="0">
                <a:latin typeface="Cambria" panose="02040503050406030204" pitchFamily="18" charset="0"/>
              </a:rPr>
            </a:br>
            <a:r>
              <a:rPr lang="en-US" sz="4000" b="1" dirty="0" smtClean="0">
                <a:latin typeface="Cambria" panose="02040503050406030204" pitchFamily="18" charset="0"/>
              </a:rPr>
              <a:t>BEPS </a:t>
            </a:r>
            <a:r>
              <a:rPr lang="sr-Cyrl-CS" sz="4000" b="1" dirty="0" smtClean="0">
                <a:latin typeface="Cambria" panose="02040503050406030204" pitchFamily="18" charset="0"/>
              </a:rPr>
              <a:t>акциони план и његов утицај на правила о трансферним ценама</a:t>
            </a:r>
            <a:endParaRPr lang="en-US" sz="4000" b="1" i="1" dirty="0"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7239000" cy="1752600"/>
          </a:xfrm>
        </p:spPr>
        <p:txBody>
          <a:bodyPr>
            <a:normAutofit fontScale="85000" lnSpcReduction="20000"/>
          </a:bodyPr>
          <a:lstStyle/>
          <a:p>
            <a:pPr algn="r"/>
            <a:endParaRPr lang="sr-Latn-CS" dirty="0" smtClean="0">
              <a:latin typeface="Cambria" panose="02040503050406030204" pitchFamily="18" charset="0"/>
            </a:endParaRPr>
          </a:p>
          <a:p>
            <a:pPr algn="r"/>
            <a:r>
              <a:rPr lang="sr-Cyrl-CS" dirty="0" err="1">
                <a:latin typeface="Cambria" panose="02040503050406030204" pitchFamily="18" charset="0"/>
              </a:rPr>
              <a:t>д</a:t>
            </a:r>
            <a:r>
              <a:rPr lang="sr-Cyrl-CS" dirty="0" err="1" smtClean="0">
                <a:latin typeface="Cambria" panose="02040503050406030204" pitchFamily="18" charset="0"/>
              </a:rPr>
              <a:t>оц</a:t>
            </a:r>
            <a:r>
              <a:rPr lang="sr-Cyrl-CS" dirty="0" smtClean="0">
                <a:latin typeface="Cambria" panose="02040503050406030204" pitchFamily="18" charset="0"/>
              </a:rPr>
              <a:t>. др Светислав В. Костић</a:t>
            </a:r>
          </a:p>
          <a:p>
            <a:pPr algn="r"/>
            <a:r>
              <a:rPr lang="sr-Cyrl-CS" dirty="0" smtClean="0">
                <a:latin typeface="Cambria" panose="02040503050406030204" pitchFamily="18" charset="0"/>
              </a:rPr>
              <a:t>Правни факултет Универзитета у Београду </a:t>
            </a:r>
          </a:p>
          <a:p>
            <a:pPr algn="r"/>
            <a:r>
              <a:rPr lang="sr-Cyrl-CS" dirty="0" smtClean="0">
                <a:latin typeface="Cambria" panose="02040503050406030204" pitchFamily="18" charset="0"/>
              </a:rPr>
              <a:t>27. октобар 2017. године</a:t>
            </a:r>
            <a:endParaRPr lang="sr-Latn-CS" dirty="0" smtClean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00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>
            <a:normAutofit/>
          </a:bodyPr>
          <a:lstStyle/>
          <a:p>
            <a:r>
              <a:rPr lang="sr-Cyrl-CS" sz="3600" b="1" dirty="0" smtClean="0">
                <a:latin typeface="Cambria" panose="02040503050406030204" pitchFamily="18" charset="0"/>
              </a:rPr>
              <a:t>Позадина реформи 2012. године</a:t>
            </a:r>
            <a:endParaRPr lang="en-US" sz="36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sr-Cyrl-C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2008  - 2012.</a:t>
            </a:r>
          </a:p>
          <a:p>
            <a:r>
              <a:rPr lang="sr-Cyrl-CS" b="1" dirty="0" smtClean="0">
                <a:latin typeface="Cambria" panose="02040503050406030204" pitchFamily="18" charset="0"/>
              </a:rPr>
              <a:t>2010 – утањена капитализација и камата „ван дохвата руке.“</a:t>
            </a:r>
          </a:p>
          <a:p>
            <a:r>
              <a:rPr lang="sr-Cyrl-CS" b="1" dirty="0" smtClean="0">
                <a:latin typeface="Cambria" panose="02040503050406030204" pitchFamily="18" charset="0"/>
              </a:rPr>
              <a:t>РГ 2012 - </a:t>
            </a:r>
            <a:r>
              <a:rPr lang="sr-Cyrl-CS" b="1" dirty="0">
                <a:latin typeface="Cambria" panose="02040503050406030204" pitchFamily="18" charset="0"/>
              </a:rPr>
              <a:t>д</a:t>
            </a:r>
            <a:r>
              <a:rPr lang="sr-Cyrl-CS" b="1" dirty="0" smtClean="0">
                <a:latin typeface="Cambria" panose="02040503050406030204" pitchFamily="18" charset="0"/>
              </a:rPr>
              <a:t>ижи стопу, укидај подстицаје и решите трансферне цене!</a:t>
            </a:r>
          </a:p>
          <a:p>
            <a:endParaRPr lang="en-US" i="1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19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Clr>
                <a:srgbClr val="FF0000"/>
              </a:buClr>
            </a:pPr>
            <a:r>
              <a:rPr lang="sr-Cyrl-CS" dirty="0" smtClean="0">
                <a:latin typeface="Cambria" panose="02040503050406030204" pitchFamily="18" charset="0"/>
              </a:rPr>
              <a:t>Усклађивање са најбољом светском праксом (али то је учињено и 1991. године, као и 2001. године).</a:t>
            </a:r>
          </a:p>
          <a:p>
            <a:pPr algn="just">
              <a:buClr>
                <a:srgbClr val="FF0000"/>
              </a:buClr>
            </a:pPr>
            <a:r>
              <a:rPr lang="sr-Cyrl-CS" dirty="0" smtClean="0">
                <a:solidFill>
                  <a:srgbClr val="FF0000"/>
                </a:solidFill>
                <a:latin typeface="Cambria" panose="02040503050406030204" pitchFamily="18" charset="0"/>
              </a:rPr>
              <a:t>Увођење обавезног подношења извештаја о трансферним ценама уз порески </a:t>
            </a:r>
            <a:r>
              <a:rPr lang="sr-Cyrl-CS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билан</a:t>
            </a:r>
            <a:r>
              <a:rPr lang="sr-Cyrl-CS" dirty="0" smtClean="0">
                <a:solidFill>
                  <a:srgbClr val="FF0000"/>
                </a:solidFill>
                <a:latin typeface="Cambria" panose="02040503050406030204" pitchFamily="18" charset="0"/>
              </a:rPr>
              <a:t>!</a:t>
            </a:r>
          </a:p>
          <a:p>
            <a:pPr algn="just">
              <a:buClr>
                <a:srgbClr val="FF0000"/>
              </a:buClr>
            </a:pPr>
            <a:r>
              <a:rPr lang="sr-Cyrl-CS" dirty="0" smtClean="0">
                <a:solidFill>
                  <a:srgbClr val="FF0000"/>
                </a:solidFill>
                <a:latin typeface="Cambria" panose="02040503050406030204" pitchFamily="18" charset="0"/>
              </a:rPr>
              <a:t>Начин на који је министру финансија дато </a:t>
            </a:r>
            <a:r>
              <a:rPr lang="sr-Cyrl-CS" dirty="0" smtClean="0">
                <a:solidFill>
                  <a:srgbClr val="FF0000"/>
                </a:solidFill>
                <a:latin typeface="Cambria" panose="02040503050406030204" pitchFamily="18" charset="0"/>
              </a:rPr>
              <a:t>овлашћење </a:t>
            </a:r>
            <a:r>
              <a:rPr lang="sr-Cyrl-CS" dirty="0" smtClean="0">
                <a:solidFill>
                  <a:srgbClr val="FF0000"/>
                </a:solidFill>
                <a:latin typeface="Cambria" panose="02040503050406030204" pitchFamily="18" charset="0"/>
              </a:rPr>
              <a:t>да донесе подзаконски акт.</a:t>
            </a:r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</a:p>
          <a:p>
            <a:pPr marL="0" indent="0">
              <a:buClr>
                <a:srgbClr val="FF0000"/>
              </a:buClr>
              <a:buNone/>
            </a:pPr>
            <a:endParaRPr lang="sr-Latn-CS" dirty="0" smtClean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sr-Latn-CS" dirty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Tx/>
              <a:buChar char="-"/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Autofit/>
          </a:bodyPr>
          <a:lstStyle/>
          <a:p>
            <a:pPr algn="ctr"/>
            <a:r>
              <a:rPr lang="sr-Cyrl-CS" sz="3600" b="1" dirty="0" smtClean="0">
                <a:latin typeface="Cambria" panose="02040503050406030204" pitchFamily="18" charset="0"/>
              </a:rPr>
              <a:t>Циљеви реформе из 2012. године</a:t>
            </a:r>
            <a:endParaRPr lang="en-US" sz="3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1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FF0000"/>
              </a:buClr>
            </a:pPr>
            <a:r>
              <a:rPr lang="sr-Cyrl-CS" dirty="0" smtClean="0">
                <a:latin typeface="Cambria" panose="02040503050406030204" pitchFamily="18" charset="0"/>
              </a:rPr>
              <a:t>Да ли је искоришћена прилика која је пружена српским пореским органима, прилика која је пружена на терет пореских обвезника?</a:t>
            </a:r>
          </a:p>
          <a:p>
            <a:pPr algn="just">
              <a:buClr>
                <a:srgbClr val="FF0000"/>
              </a:buClr>
            </a:pPr>
            <a:r>
              <a:rPr lang="sr-Cyrl-CS" dirty="0" smtClean="0">
                <a:latin typeface="Cambria" panose="02040503050406030204" pitchFamily="18" charset="0"/>
              </a:rPr>
              <a:t>Да ли је дошло до организационих промена, промена које би омогућиле ефикасну контролу примене правила о трансферним ценама?</a:t>
            </a:r>
          </a:p>
          <a:p>
            <a:pPr algn="just">
              <a:buClr>
                <a:srgbClr val="FF0000"/>
              </a:buClr>
            </a:pPr>
            <a:r>
              <a:rPr lang="sr-Cyrl-CS" dirty="0" smtClean="0">
                <a:latin typeface="Cambria" panose="02040503050406030204" pitchFamily="18" charset="0"/>
              </a:rPr>
              <a:t>Да ли је министар послушао изричито упутство из чл. 61а ЗПДПЛ?</a:t>
            </a:r>
            <a:endParaRPr lang="en-US" dirty="0" smtClean="0">
              <a:latin typeface="Cambria" panose="02040503050406030204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sr-Latn-CS" dirty="0" smtClean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sr-Latn-CS" dirty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Tx/>
              <a:buChar char="-"/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Autofit/>
          </a:bodyPr>
          <a:lstStyle/>
          <a:p>
            <a:pPr algn="ctr"/>
            <a:r>
              <a:rPr lang="sr-Cyrl-CS" sz="3600" b="1" dirty="0" smtClean="0">
                <a:latin typeface="Cambria" panose="02040503050406030204" pitchFamily="18" charset="0"/>
              </a:rPr>
              <a:t>Разочарање</a:t>
            </a:r>
            <a:endParaRPr lang="en-US" sz="3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0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81301"/>
            <a:ext cx="6553200" cy="566738"/>
          </a:xfrm>
        </p:spPr>
        <p:txBody>
          <a:bodyPr>
            <a:noAutofit/>
          </a:bodyPr>
          <a:lstStyle/>
          <a:p>
            <a:pPr algn="ctr"/>
            <a:r>
              <a:rPr lang="sr-Cyrl-CS" sz="3200" dirty="0" smtClean="0">
                <a:latin typeface="Cambria" panose="02040503050406030204" pitchFamily="18" charset="0"/>
              </a:rPr>
              <a:t>Суочавање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09600" y="4800600"/>
            <a:ext cx="8001000" cy="1828800"/>
          </a:xfrm>
        </p:spPr>
        <p:txBody>
          <a:bodyPr>
            <a:norm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 sz="2400" i="1" dirty="0" smtClean="0">
                <a:latin typeface="Cambria" panose="02040503050406030204" pitchFamily="18" charset="0"/>
              </a:rPr>
              <a:t>Mitis </a:t>
            </a:r>
            <a:r>
              <a:rPr lang="en-US" sz="2400" i="1" dirty="0" err="1" smtClean="0">
                <a:latin typeface="Cambria" panose="02040503050406030204" pitchFamily="18" charset="0"/>
              </a:rPr>
              <a:t>depone</a:t>
            </a:r>
            <a:r>
              <a:rPr lang="en-US" sz="2400" i="1" dirty="0" smtClean="0">
                <a:latin typeface="Cambria" panose="02040503050406030204" pitchFamily="18" charset="0"/>
              </a:rPr>
              <a:t> </a:t>
            </a:r>
            <a:r>
              <a:rPr lang="en-US" sz="2400" i="1" dirty="0" err="1" smtClean="0">
                <a:latin typeface="Cambria" panose="02040503050406030204" pitchFamily="18" charset="0"/>
              </a:rPr>
              <a:t>colla</a:t>
            </a:r>
            <a:r>
              <a:rPr lang="en-US" sz="2400" i="1" dirty="0" smtClean="0">
                <a:latin typeface="Cambria" panose="02040503050406030204" pitchFamily="18" charset="0"/>
              </a:rPr>
              <a:t>, </a:t>
            </a:r>
            <a:r>
              <a:rPr lang="en-US" sz="2400" i="1" dirty="0" err="1">
                <a:latin typeface="Cambria" panose="02040503050406030204" pitchFamily="18" charset="0"/>
              </a:rPr>
              <a:t>S</a:t>
            </a:r>
            <a:r>
              <a:rPr lang="en-US" sz="2400" i="1" dirty="0" err="1" smtClean="0">
                <a:latin typeface="Cambria" panose="02040503050406030204" pitchFamily="18" charset="0"/>
              </a:rPr>
              <a:t>icamber</a:t>
            </a:r>
            <a:r>
              <a:rPr lang="en-US" sz="2400" i="1" dirty="0" smtClean="0">
                <a:latin typeface="Cambria" panose="02040503050406030204" pitchFamily="18" charset="0"/>
              </a:rPr>
              <a:t>, </a:t>
            </a:r>
            <a:r>
              <a:rPr lang="en-US" sz="2400" i="1" dirty="0" err="1" smtClean="0">
                <a:latin typeface="Cambria" panose="02040503050406030204" pitchFamily="18" charset="0"/>
              </a:rPr>
              <a:t>adora</a:t>
            </a:r>
            <a:r>
              <a:rPr lang="en-US" sz="2400" i="1" dirty="0" smtClean="0">
                <a:latin typeface="Cambria" panose="02040503050406030204" pitchFamily="18" charset="0"/>
              </a:rPr>
              <a:t> quod </a:t>
            </a:r>
            <a:r>
              <a:rPr lang="en-US" sz="2400" i="1" dirty="0" err="1" smtClean="0">
                <a:latin typeface="Cambria" panose="02040503050406030204" pitchFamily="18" charset="0"/>
              </a:rPr>
              <a:t>incendisti</a:t>
            </a:r>
            <a:r>
              <a:rPr lang="en-US" sz="2400" i="1" dirty="0" smtClean="0">
                <a:latin typeface="Cambria" panose="02040503050406030204" pitchFamily="18" charset="0"/>
              </a:rPr>
              <a:t>, </a:t>
            </a:r>
            <a:r>
              <a:rPr lang="en-US" sz="2400" i="1" dirty="0" err="1" smtClean="0">
                <a:latin typeface="Cambria" panose="02040503050406030204" pitchFamily="18" charset="0"/>
              </a:rPr>
              <a:t>incendi</a:t>
            </a:r>
            <a:r>
              <a:rPr lang="en-US" sz="2400" i="1" dirty="0" smtClean="0">
                <a:latin typeface="Cambria" panose="02040503050406030204" pitchFamily="18" charset="0"/>
              </a:rPr>
              <a:t> quod </a:t>
            </a:r>
            <a:r>
              <a:rPr lang="en-US" sz="2400" i="1" dirty="0" err="1" smtClean="0">
                <a:latin typeface="Cambria" panose="02040503050406030204" pitchFamily="18" charset="0"/>
              </a:rPr>
              <a:t>adorasti</a:t>
            </a:r>
            <a:r>
              <a:rPr lang="en-US" sz="2400" i="1" dirty="0" smtClean="0">
                <a:latin typeface="Cambria" panose="02040503050406030204" pitchFamily="18" charset="0"/>
              </a:rPr>
              <a:t>!</a:t>
            </a:r>
            <a:endParaRPr lang="en-US" sz="2300" i="1" dirty="0" smtClean="0">
              <a:latin typeface="Cambria" panose="02040503050406030204" pitchFamily="18" charset="0"/>
            </a:endParaRPr>
          </a:p>
          <a:p>
            <a:pPr algn="just"/>
            <a:endParaRPr lang="sr-Cyrl-CS" dirty="0"/>
          </a:p>
          <a:p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Placeholder 12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876" y="1488464"/>
            <a:ext cx="5486400" cy="300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66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5574" y="330372"/>
            <a:ext cx="8229600" cy="641350"/>
          </a:xfrm>
        </p:spPr>
        <p:txBody>
          <a:bodyPr>
            <a:noAutofit/>
          </a:bodyPr>
          <a:lstStyle/>
          <a:p>
            <a:pPr algn="ctr"/>
            <a:r>
              <a:rPr lang="sr-Cyrl-CS" sz="4000" dirty="0" err="1" smtClean="0">
                <a:latin typeface="Cambria" panose="02040503050406030204" pitchFamily="18" charset="0"/>
              </a:rPr>
              <a:t>Ехнатоново</a:t>
            </a:r>
            <a:r>
              <a:rPr lang="sr-Cyrl-CS" sz="4000" dirty="0" smtClean="0">
                <a:latin typeface="Cambria" panose="02040503050406030204" pitchFamily="18" charset="0"/>
              </a:rPr>
              <a:t> решење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CS" dirty="0" smtClean="0">
                <a:latin typeface="Cambria" panose="02040503050406030204" pitchFamily="18" charset="0"/>
              </a:rPr>
              <a:t>„Бразилски приступ“ трансферним ценама</a:t>
            </a:r>
          </a:p>
          <a:p>
            <a:pPr algn="just"/>
            <a:r>
              <a:rPr lang="sr-Cyrl-CS" dirty="0" smtClean="0">
                <a:latin typeface="Cambria" panose="02040503050406030204" pitchFamily="18" charset="0"/>
              </a:rPr>
              <a:t>Ослањање на пореска уточишта, барем за једноставније облике трансакција</a:t>
            </a:r>
          </a:p>
          <a:p>
            <a:pPr algn="just"/>
            <a:r>
              <a:rPr lang="sr-Cyrl-CS" dirty="0" smtClean="0">
                <a:latin typeface="Cambria" panose="02040503050406030204" pitchFamily="18" charset="0"/>
              </a:rPr>
              <a:t>Правна сигурност</a:t>
            </a:r>
          </a:p>
          <a:p>
            <a:pPr algn="just"/>
            <a:r>
              <a:rPr lang="sr-Cyrl-CS" dirty="0" smtClean="0">
                <a:latin typeface="Cambria" panose="02040503050406030204" pitchFamily="18" charset="0"/>
              </a:rPr>
              <a:t>Једноставност одређивања пореских уточишта – последица обавезног подношења извештаја о трансферним ценама</a:t>
            </a:r>
            <a:endParaRPr lang="sr-Cyrl-CS" dirty="0">
              <a:latin typeface="Cambria" panose="02040503050406030204" pitchFamily="18" charset="0"/>
            </a:endParaRPr>
          </a:p>
          <a:p>
            <a:pPr algn="just"/>
            <a:endParaRPr lang="en-US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1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35101"/>
            <a:ext cx="3008313" cy="469106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765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639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sz="5400" dirty="0"/>
              <a:t>Хвала на пажњи!</a:t>
            </a:r>
            <a:endParaRPr lang="en-US" sz="5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166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211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Wingdings</vt:lpstr>
      <vt:lpstr>Office Theme</vt:lpstr>
      <vt:lpstr>XV Пореско вече BEPS акциони план и његов утицај на правила о трансферним ценама</vt:lpstr>
      <vt:lpstr>Позадина реформи 2012. године</vt:lpstr>
      <vt:lpstr>Циљеви реформе из 2012. године</vt:lpstr>
      <vt:lpstr>Разочарање</vt:lpstr>
      <vt:lpstr>Суочавање</vt:lpstr>
      <vt:lpstr>Ехнатоново решење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Kostic, Svetislav (RS - Belgrade)</cp:lastModifiedBy>
  <cp:revision>81</cp:revision>
  <dcterms:created xsi:type="dcterms:W3CDTF">2006-08-16T00:00:00Z</dcterms:created>
  <dcterms:modified xsi:type="dcterms:W3CDTF">2017-10-27T09:59:29Z</dcterms:modified>
</cp:coreProperties>
</file>