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60" r:id="rId2"/>
  </p:sldMasterIdLst>
  <p:handoutMasterIdLst>
    <p:handoutMasterId r:id="rId22"/>
  </p:handoutMasterIdLst>
  <p:sldIdLst>
    <p:sldId id="256" r:id="rId3"/>
    <p:sldId id="295" r:id="rId4"/>
    <p:sldId id="329" r:id="rId5"/>
    <p:sldId id="298" r:id="rId6"/>
    <p:sldId id="300" r:id="rId7"/>
    <p:sldId id="334" r:id="rId8"/>
    <p:sldId id="302" r:id="rId9"/>
    <p:sldId id="319" r:id="rId10"/>
    <p:sldId id="304" r:id="rId11"/>
    <p:sldId id="306" r:id="rId12"/>
    <p:sldId id="308" r:id="rId13"/>
    <p:sldId id="310" r:id="rId14"/>
    <p:sldId id="312" r:id="rId15"/>
    <p:sldId id="330" r:id="rId16"/>
    <p:sldId id="324" r:id="rId17"/>
    <p:sldId id="331" r:id="rId18"/>
    <p:sldId id="332" r:id="rId19"/>
    <p:sldId id="333" r:id="rId20"/>
    <p:sldId id="29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27" autoAdjust="0"/>
  </p:normalViewPr>
  <p:slideViewPr>
    <p:cSldViewPr snapToGrid="0">
      <p:cViewPr varScale="1">
        <p:scale>
          <a:sx n="68" d="100"/>
          <a:sy n="68" d="100"/>
        </p:scale>
        <p:origin x="792" y="60"/>
      </p:cViewPr>
      <p:guideLst/>
    </p:cSldViewPr>
  </p:slideViewPr>
  <p:notesTextViewPr>
    <p:cViewPr>
      <p:scale>
        <a:sx n="1" d="1"/>
        <a:sy n="1" d="1"/>
      </p:scale>
      <p:origin x="0" y="0"/>
    </p:cViewPr>
  </p:notesTextViewPr>
  <p:notesViewPr>
    <p:cSldViewPr snapToGrid="0">
      <p:cViewPr varScale="1">
        <p:scale>
          <a:sx n="82" d="100"/>
          <a:sy n="82" d="100"/>
        </p:scale>
        <p:origin x="203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69FE9D-A3FB-4C84-9645-FACFD12071FA}" type="datetimeFigureOut">
              <a:rPr lang="en-US" smtClean="0"/>
              <a:t>12/8/2017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B41C58-4F04-473A-8145-6F8BF523120F}" type="slidenum">
              <a:rPr lang="en-US" smtClean="0"/>
              <a:t>‹#›</a:t>
            </a:fld>
            <a:endParaRPr lang="en-US"/>
          </a:p>
        </p:txBody>
      </p:sp>
    </p:spTree>
    <p:extLst>
      <p:ext uri="{BB962C8B-B14F-4D97-AF65-F5344CB8AC3E}">
        <p14:creationId xmlns:p14="http://schemas.microsoft.com/office/powerpoint/2010/main" val="13073642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1308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080438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633680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32080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423502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182772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648763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431492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958683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577125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272840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060750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227497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377287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816058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043168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074917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550886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252817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695689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147033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660450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0581030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273908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957145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4272437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306085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3408795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374220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7046279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141191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1416022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20960684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4A8A9E-6FF6-4B23-9405-3D27835EF359}" type="datetimeFigureOut">
              <a:rPr lang="en-US" smtClean="0"/>
              <a:t>12/8/2017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5F1559-47F4-4178-ACF4-EE5FA7D44700}" type="slidenum">
              <a:rPr lang="en-US" smtClean="0"/>
              <a:t>‹#›</a:t>
            </a:fld>
            <a:endParaRPr lang="en-US" dirty="0"/>
          </a:p>
        </p:txBody>
      </p:sp>
    </p:spTree>
    <p:extLst>
      <p:ext uri="{BB962C8B-B14F-4D97-AF65-F5344CB8AC3E}">
        <p14:creationId xmlns:p14="http://schemas.microsoft.com/office/powerpoint/2010/main" val="1267210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4A8A9E-6FF6-4B23-9405-3D27835EF359}" type="datetimeFigureOut">
              <a:rPr lang="en-US" smtClean="0"/>
              <a:t>12/8/2017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5F1559-47F4-4178-ACF4-EE5FA7D44700}" type="slidenum">
              <a:rPr lang="en-US" smtClean="0"/>
              <a:t>‹#›</a:t>
            </a:fld>
            <a:endParaRPr lang="en-US" dirty="0"/>
          </a:p>
        </p:txBody>
      </p:sp>
    </p:spTree>
    <p:extLst>
      <p:ext uri="{BB962C8B-B14F-4D97-AF65-F5344CB8AC3E}">
        <p14:creationId xmlns:p14="http://schemas.microsoft.com/office/powerpoint/2010/main" val="35440564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4A8A9E-6FF6-4B23-9405-3D27835EF359}" type="datetimeFigureOut">
              <a:rPr lang="en-US" smtClean="0"/>
              <a:t>12/8/2017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5F1559-47F4-4178-ACF4-EE5FA7D44700}" type="slidenum">
              <a:rPr lang="en-US" smtClean="0"/>
              <a:t>‹#›</a:t>
            </a:fld>
            <a:endParaRPr lang="en-US" dirty="0"/>
          </a:p>
        </p:txBody>
      </p:sp>
    </p:spTree>
    <p:extLst>
      <p:ext uri="{BB962C8B-B14F-4D97-AF65-F5344CB8AC3E}">
        <p14:creationId xmlns:p14="http://schemas.microsoft.com/office/powerpoint/2010/main" val="3045019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savov@law-tax.bg" TargetMode="External"/><Relationship Id="rId1" Type="http://schemas.openxmlformats.org/officeDocument/2006/relationships/slideLayout" Target="../slideLayouts/slideLayout18.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892968"/>
            <a:ext cx="9674223" cy="2662990"/>
          </a:xfrm>
        </p:spPr>
        <p:txBody>
          <a:bodyPr>
            <a:normAutofit fontScale="90000"/>
          </a:bodyPr>
          <a:lstStyle/>
          <a:p>
            <a:pPr algn="ctr"/>
            <a:r>
              <a:rPr lang="en-US" sz="4000" dirty="0"/>
              <a:t>Opening of the Taxation chapter in EU accession negotiations</a:t>
            </a:r>
            <a:br>
              <a:rPr lang="en-US" sz="4000" dirty="0"/>
            </a:br>
            <a:r>
              <a:rPr lang="en-US" sz="4000" dirty="0"/>
              <a:t>Bulgarian experience</a:t>
            </a:r>
            <a:br>
              <a:rPr lang="en-US" sz="4000" dirty="0"/>
            </a:br>
            <a:br>
              <a:rPr lang="en-US" sz="4000" dirty="0"/>
            </a:br>
            <a:r>
              <a:rPr lang="en-US" sz="4000" dirty="0"/>
              <a:t>IFA Serbia</a:t>
            </a:r>
          </a:p>
        </p:txBody>
      </p:sp>
      <p:sp>
        <p:nvSpPr>
          <p:cNvPr id="3" name="Subtitle 2"/>
          <p:cNvSpPr>
            <a:spLocks noGrp="1"/>
          </p:cNvSpPr>
          <p:nvPr>
            <p:ph type="subTitle" idx="1"/>
          </p:nvPr>
        </p:nvSpPr>
        <p:spPr>
          <a:xfrm>
            <a:off x="4978780" y="4301848"/>
            <a:ext cx="6987645" cy="1388534"/>
          </a:xfrm>
        </p:spPr>
        <p:txBody>
          <a:bodyPr>
            <a:normAutofit lnSpcReduction="10000"/>
          </a:bodyPr>
          <a:lstStyle/>
          <a:p>
            <a:r>
              <a:rPr lang="en-US" dirty="0"/>
              <a:t>Valentin Savov</a:t>
            </a:r>
          </a:p>
          <a:p>
            <a:r>
              <a:rPr lang="en-US" dirty="0"/>
              <a:t>Attorney of Law</a:t>
            </a:r>
          </a:p>
          <a:p>
            <a:r>
              <a:rPr lang="en-US" dirty="0"/>
              <a:t>(LL.M. Leiden)</a:t>
            </a:r>
          </a:p>
          <a:p>
            <a:endParaRPr lang="en-US" dirty="0"/>
          </a:p>
        </p:txBody>
      </p:sp>
      <p:pic>
        <p:nvPicPr>
          <p:cNvPr id="5" name="Picture 4">
            <a:extLst>
              <a:ext uri="{FF2B5EF4-FFF2-40B4-BE49-F238E27FC236}">
                <a16:creationId xmlns:a16="http://schemas.microsoft.com/office/drawing/2014/main" id="{5582915B-CB9B-440F-9F5C-8E31C79D1EA8}"/>
              </a:ext>
            </a:extLst>
          </p:cNvPr>
          <p:cNvPicPr>
            <a:picLocks noChangeAspect="1"/>
          </p:cNvPicPr>
          <p:nvPr/>
        </p:nvPicPr>
        <p:blipFill>
          <a:blip r:embed="rId2"/>
          <a:stretch>
            <a:fillRect/>
          </a:stretch>
        </p:blipFill>
        <p:spPr>
          <a:xfrm>
            <a:off x="8052648" y="385012"/>
            <a:ext cx="3285322" cy="538234"/>
          </a:xfrm>
          <a:prstGeom prst="rect">
            <a:avLst/>
          </a:prstGeom>
        </p:spPr>
      </p:pic>
    </p:spTree>
    <p:extLst>
      <p:ext uri="{BB962C8B-B14F-4D97-AF65-F5344CB8AC3E}">
        <p14:creationId xmlns:p14="http://schemas.microsoft.com/office/powerpoint/2010/main" val="2667314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Infringement procedures</a:t>
            </a:r>
          </a:p>
        </p:txBody>
      </p:sp>
      <p:sp>
        <p:nvSpPr>
          <p:cNvPr id="3" name="Content Placeholder 2"/>
          <p:cNvSpPr>
            <a:spLocks noGrp="1"/>
          </p:cNvSpPr>
          <p:nvPr>
            <p:ph idx="1"/>
          </p:nvPr>
        </p:nvSpPr>
        <p:spPr>
          <a:xfrm>
            <a:off x="1484310" y="1866900"/>
            <a:ext cx="10018713" cy="3124201"/>
          </a:xfrm>
        </p:spPr>
        <p:txBody>
          <a:bodyPr>
            <a:normAutofit lnSpcReduction="10000"/>
          </a:bodyPr>
          <a:lstStyle/>
          <a:p>
            <a:r>
              <a:rPr lang="en-US" dirty="0"/>
              <a:t>EU Commission is responsible for the correct application of Community Law</a:t>
            </a:r>
          </a:p>
          <a:p>
            <a:r>
              <a:rPr lang="en-US" dirty="0"/>
              <a:t>The Commission is the “guardian” of the Treaties</a:t>
            </a:r>
          </a:p>
          <a:p>
            <a:r>
              <a:rPr lang="en-US" dirty="0"/>
              <a:t>Under  Article 258 of the Treaty on the Functioning of the European Union the Commission may trigger infringement proceedings against a Member state</a:t>
            </a:r>
          </a:p>
          <a:p>
            <a:r>
              <a:rPr lang="en-US" dirty="0"/>
              <a:t>Only a Member state may infringe  Community law </a:t>
            </a:r>
          </a:p>
          <a:p>
            <a:r>
              <a:rPr lang="en-US" dirty="0"/>
              <a:t>The procedure is between the Commission and the Member  state</a:t>
            </a:r>
          </a:p>
        </p:txBody>
      </p:sp>
    </p:spTree>
    <p:extLst>
      <p:ext uri="{BB962C8B-B14F-4D97-AF65-F5344CB8AC3E}">
        <p14:creationId xmlns:p14="http://schemas.microsoft.com/office/powerpoint/2010/main" val="115789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Infringement procedures</a:t>
            </a:r>
          </a:p>
        </p:txBody>
      </p:sp>
      <p:sp>
        <p:nvSpPr>
          <p:cNvPr id="3" name="Content Placeholder 2"/>
          <p:cNvSpPr>
            <a:spLocks noGrp="1"/>
          </p:cNvSpPr>
          <p:nvPr>
            <p:ph idx="1"/>
          </p:nvPr>
        </p:nvSpPr>
        <p:spPr>
          <a:xfrm>
            <a:off x="1484310" y="1420837"/>
            <a:ext cx="10018713" cy="5190977"/>
          </a:xfrm>
        </p:spPr>
        <p:txBody>
          <a:bodyPr>
            <a:noAutofit/>
          </a:bodyPr>
          <a:lstStyle/>
          <a:p>
            <a:pPr lvl="0">
              <a:buClr>
                <a:srgbClr val="DDDDDD">
                  <a:lumMod val="75000"/>
                </a:srgbClr>
              </a:buClr>
            </a:pPr>
            <a:r>
              <a:rPr lang="en-US" dirty="0">
                <a:solidFill>
                  <a:prstClr val="black"/>
                </a:solidFill>
              </a:rPr>
              <a:t>Triggering infringement procedure against a Member state</a:t>
            </a:r>
          </a:p>
          <a:p>
            <a:pPr marL="576263" lvl="0" indent="-292100">
              <a:buClr>
                <a:srgbClr val="DDDDDD">
                  <a:lumMod val="75000"/>
                </a:srgbClr>
              </a:buClr>
              <a:buSzPct val="100000"/>
              <a:buFont typeface="Arial" panose="020B0604020202020204" pitchFamily="34" charset="0"/>
              <a:buChar char="•"/>
            </a:pPr>
            <a:r>
              <a:rPr lang="en-US" dirty="0">
                <a:solidFill>
                  <a:prstClr val="black"/>
                </a:solidFill>
              </a:rPr>
              <a:t>Anyone – individual, company, NGO,  etc. </a:t>
            </a:r>
          </a:p>
          <a:p>
            <a:pPr marL="576263" lvl="0" indent="-292100">
              <a:buClr>
                <a:srgbClr val="DDDDDD">
                  <a:lumMod val="75000"/>
                </a:srgbClr>
              </a:buClr>
              <a:buSzPct val="100000"/>
              <a:buFont typeface="Arial" panose="020B0604020202020204" pitchFamily="34" charset="0"/>
              <a:buChar char="•"/>
            </a:pPr>
            <a:r>
              <a:rPr lang="en-US" dirty="0">
                <a:solidFill>
                  <a:prstClr val="black"/>
                </a:solidFill>
              </a:rPr>
              <a:t>No need to have or demonstrate legal standing and direct interest from the outcome of the procedure	 </a:t>
            </a:r>
          </a:p>
          <a:p>
            <a:pPr lvl="0">
              <a:buClr>
                <a:srgbClr val="DDDDDD">
                  <a:lumMod val="75000"/>
                </a:srgbClr>
              </a:buClr>
            </a:pPr>
            <a:r>
              <a:rPr lang="en-US" dirty="0">
                <a:solidFill>
                  <a:prstClr val="black"/>
                </a:solidFill>
              </a:rPr>
              <a:t>Stages</a:t>
            </a:r>
          </a:p>
          <a:p>
            <a:pPr marL="576263" lvl="0" indent="-292100">
              <a:buClr>
                <a:srgbClr val="DDDDDD">
                  <a:lumMod val="75000"/>
                </a:srgbClr>
              </a:buClr>
              <a:buSzPct val="100000"/>
              <a:buFont typeface="Arial" panose="020B0604020202020204" pitchFamily="34" charset="0"/>
              <a:buChar char="•"/>
            </a:pPr>
            <a:r>
              <a:rPr lang="en-US" dirty="0">
                <a:solidFill>
                  <a:prstClr val="black"/>
                </a:solidFill>
              </a:rPr>
              <a:t>Information gathering</a:t>
            </a:r>
          </a:p>
          <a:p>
            <a:pPr marL="576263" lvl="0" indent="-292100">
              <a:buClr>
                <a:srgbClr val="DDDDDD">
                  <a:lumMod val="75000"/>
                </a:srgbClr>
              </a:buClr>
              <a:buSzPct val="100000"/>
              <a:buFont typeface="Arial" panose="020B0604020202020204" pitchFamily="34" charset="0"/>
              <a:buChar char="•"/>
            </a:pPr>
            <a:r>
              <a:rPr lang="en-US" dirty="0">
                <a:solidFill>
                  <a:prstClr val="black"/>
                </a:solidFill>
              </a:rPr>
              <a:t>Formal notice</a:t>
            </a:r>
          </a:p>
          <a:p>
            <a:pPr marL="576263" lvl="0" indent="-292100">
              <a:buClr>
                <a:srgbClr val="DDDDDD">
                  <a:lumMod val="75000"/>
                </a:srgbClr>
              </a:buClr>
              <a:buSzPct val="100000"/>
              <a:buFont typeface="Arial" panose="020B0604020202020204" pitchFamily="34" charset="0"/>
              <a:buChar char="•"/>
            </a:pPr>
            <a:r>
              <a:rPr lang="en-US" dirty="0">
                <a:solidFill>
                  <a:prstClr val="black"/>
                </a:solidFill>
              </a:rPr>
              <a:t>Reasoned opinion</a:t>
            </a:r>
          </a:p>
          <a:p>
            <a:pPr marL="576263" lvl="0" indent="-292100">
              <a:buClr>
                <a:srgbClr val="DDDDDD">
                  <a:lumMod val="75000"/>
                </a:srgbClr>
              </a:buClr>
              <a:buSzPct val="100000"/>
              <a:buFont typeface="Arial" panose="020B0604020202020204" pitchFamily="34" charset="0"/>
              <a:buChar char="•"/>
            </a:pPr>
            <a:r>
              <a:rPr lang="en-US" dirty="0">
                <a:solidFill>
                  <a:prstClr val="black"/>
                </a:solidFill>
              </a:rPr>
              <a:t>Referral to the Court of Justice of the European Union (ECJ)</a:t>
            </a:r>
          </a:p>
        </p:txBody>
      </p:sp>
    </p:spTree>
    <p:extLst>
      <p:ext uri="{BB962C8B-B14F-4D97-AF65-F5344CB8AC3E}">
        <p14:creationId xmlns:p14="http://schemas.microsoft.com/office/powerpoint/2010/main" val="175344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Treatment of dividends </a:t>
            </a:r>
          </a:p>
        </p:txBody>
      </p:sp>
      <p:sp>
        <p:nvSpPr>
          <p:cNvPr id="3" name="Content Placeholder 2"/>
          <p:cNvSpPr>
            <a:spLocks noGrp="1"/>
          </p:cNvSpPr>
          <p:nvPr>
            <p:ph idx="1"/>
          </p:nvPr>
        </p:nvSpPr>
        <p:spPr>
          <a:xfrm>
            <a:off x="1484310" y="1866900"/>
            <a:ext cx="10018713" cy="4332019"/>
          </a:xfrm>
        </p:spPr>
        <p:txBody>
          <a:bodyPr>
            <a:normAutofit/>
          </a:bodyPr>
          <a:lstStyle/>
          <a:p>
            <a:r>
              <a:rPr lang="en-US" dirty="0"/>
              <a:t>Infringement number: 20074443/20074883; Decision date: 5/6/2008</a:t>
            </a:r>
          </a:p>
          <a:p>
            <a:r>
              <a:rPr lang="en-US" dirty="0"/>
              <a:t>Discriminatory taxation of outbound and inbound dividends</a:t>
            </a:r>
            <a:endParaRPr lang="bg-BG" dirty="0"/>
          </a:p>
          <a:p>
            <a:r>
              <a:rPr lang="en-US" dirty="0"/>
              <a:t>Formal notice to Bulgaria for discriminatory treatment and heavier taxation of inbound dividends</a:t>
            </a:r>
          </a:p>
          <a:p>
            <a:r>
              <a:rPr lang="en-US" dirty="0"/>
              <a:t>Formal notice to Bulgaria and Romania  for discriminatory treatment of outbound dividends</a:t>
            </a:r>
          </a:p>
          <a:p>
            <a:r>
              <a:rPr lang="en-US" dirty="0"/>
              <a:t>Changes in the law</a:t>
            </a:r>
          </a:p>
          <a:p>
            <a:endParaRPr lang="en-US" dirty="0"/>
          </a:p>
        </p:txBody>
      </p:sp>
    </p:spTree>
    <p:extLst>
      <p:ext uri="{BB962C8B-B14F-4D97-AF65-F5344CB8AC3E}">
        <p14:creationId xmlns:p14="http://schemas.microsoft.com/office/powerpoint/2010/main" val="1271790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Treatment of income from governmental and other bonds </a:t>
            </a:r>
          </a:p>
        </p:txBody>
      </p:sp>
      <p:sp>
        <p:nvSpPr>
          <p:cNvPr id="3" name="Content Placeholder 2"/>
          <p:cNvSpPr>
            <a:spLocks noGrp="1"/>
          </p:cNvSpPr>
          <p:nvPr>
            <p:ph idx="1"/>
          </p:nvPr>
        </p:nvSpPr>
        <p:spPr>
          <a:xfrm>
            <a:off x="1484310" y="1866900"/>
            <a:ext cx="10018713" cy="3124201"/>
          </a:xfrm>
        </p:spPr>
        <p:txBody>
          <a:bodyPr>
            <a:normAutofit/>
          </a:bodyPr>
          <a:lstStyle/>
          <a:p>
            <a:r>
              <a:rPr lang="en-US" dirty="0"/>
              <a:t>Infringement number: 20082053; Decision date: 2/19/2009</a:t>
            </a:r>
          </a:p>
          <a:p>
            <a:r>
              <a:rPr lang="en-US" dirty="0"/>
              <a:t>The European Commission requests that Bulgaria end discriminatory tax treatment of foreign governmental, municipal and corporate bonds</a:t>
            </a:r>
          </a:p>
          <a:p>
            <a:r>
              <a:rPr lang="en-US" dirty="0"/>
              <a:t>Income from Bulgarian governmental, municipal and corporate bonds was exempt from tax</a:t>
            </a:r>
          </a:p>
          <a:p>
            <a:r>
              <a:rPr lang="en-US" dirty="0"/>
              <a:t>No such tax  exemption was granted for similar bonds issued abroad and in EU</a:t>
            </a:r>
          </a:p>
        </p:txBody>
      </p:sp>
    </p:spTree>
    <p:extLst>
      <p:ext uri="{BB962C8B-B14F-4D97-AF65-F5344CB8AC3E}">
        <p14:creationId xmlns:p14="http://schemas.microsoft.com/office/powerpoint/2010/main" val="2509818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65760"/>
            <a:ext cx="10018713" cy="1386839"/>
          </a:xfrm>
        </p:spPr>
        <p:txBody>
          <a:bodyPr/>
          <a:lstStyle/>
          <a:p>
            <a:r>
              <a:rPr lang="en-US" dirty="0"/>
              <a:t>Treatment of income from trading on regulated market</a:t>
            </a:r>
          </a:p>
        </p:txBody>
      </p:sp>
      <p:sp>
        <p:nvSpPr>
          <p:cNvPr id="3" name="Content Placeholder 2"/>
          <p:cNvSpPr>
            <a:spLocks noGrp="1"/>
          </p:cNvSpPr>
          <p:nvPr>
            <p:ph idx="1"/>
          </p:nvPr>
        </p:nvSpPr>
        <p:spPr>
          <a:xfrm>
            <a:off x="1484310" y="1866900"/>
            <a:ext cx="10018713" cy="4238478"/>
          </a:xfrm>
        </p:spPr>
        <p:txBody>
          <a:bodyPr>
            <a:normAutofit/>
          </a:bodyPr>
          <a:lstStyle/>
          <a:p>
            <a:r>
              <a:rPr lang="en-US" dirty="0"/>
              <a:t>Infringement case: 20082114</a:t>
            </a:r>
          </a:p>
          <a:p>
            <a:r>
              <a:rPr lang="en-US" dirty="0"/>
              <a:t>The European Commission requests that Bulgaria end discriminatory tax treatment of income from trading on regulated markets</a:t>
            </a:r>
          </a:p>
          <a:p>
            <a:r>
              <a:rPr lang="en-US" dirty="0"/>
              <a:t>Bulgaria was served with a formal notice</a:t>
            </a:r>
          </a:p>
          <a:p>
            <a:r>
              <a:rPr lang="en-US" dirty="0"/>
              <a:t>Under Bulgarian law, capital gains from disposal of shares on a regulated Bulgarian stock exchange were tax exempt</a:t>
            </a:r>
          </a:p>
          <a:p>
            <a:r>
              <a:rPr lang="en-US" dirty="0"/>
              <a:t>No exemption on the capital gains realized on other EU regulated markets</a:t>
            </a:r>
          </a:p>
          <a:p>
            <a:r>
              <a:rPr lang="en-US" dirty="0"/>
              <a:t>Amendments to the Bulgarian law</a:t>
            </a:r>
          </a:p>
        </p:txBody>
      </p:sp>
    </p:spTree>
    <p:extLst>
      <p:ext uri="{BB962C8B-B14F-4D97-AF65-F5344CB8AC3E}">
        <p14:creationId xmlns:p14="http://schemas.microsoft.com/office/powerpoint/2010/main" val="1148998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Taxation of non-residents</a:t>
            </a:r>
          </a:p>
        </p:txBody>
      </p:sp>
      <p:sp>
        <p:nvSpPr>
          <p:cNvPr id="3" name="Content Placeholder 2"/>
          <p:cNvSpPr>
            <a:spLocks noGrp="1"/>
          </p:cNvSpPr>
          <p:nvPr>
            <p:ph idx="1"/>
          </p:nvPr>
        </p:nvSpPr>
        <p:spPr>
          <a:xfrm>
            <a:off x="1484310" y="1866900"/>
            <a:ext cx="10018713" cy="3124201"/>
          </a:xfrm>
        </p:spPr>
        <p:txBody>
          <a:bodyPr>
            <a:normAutofit lnSpcReduction="10000"/>
          </a:bodyPr>
          <a:lstStyle/>
          <a:p>
            <a:r>
              <a:rPr lang="en-US" dirty="0"/>
              <a:t>Infringement number: 20074881; Decision date: 3/19/2009</a:t>
            </a:r>
          </a:p>
          <a:p>
            <a:r>
              <a:rPr lang="en-US" dirty="0"/>
              <a:t>The European Commission requests that Bulgaria end discriminatory taxation of non-resident taxpayers </a:t>
            </a:r>
          </a:p>
          <a:p>
            <a:r>
              <a:rPr lang="en-US" dirty="0"/>
              <a:t>The European Commission has formally requested Bulgaria to change its tax provisions according to which certain types of Bulgarian source income are subject to a withholding tax on a gross base when paid to non-residents, whereas Bulgarian residents may deduct expenses related to the same income</a:t>
            </a:r>
          </a:p>
        </p:txBody>
      </p:sp>
    </p:spTree>
    <p:extLst>
      <p:ext uri="{BB962C8B-B14F-4D97-AF65-F5344CB8AC3E}">
        <p14:creationId xmlns:p14="http://schemas.microsoft.com/office/powerpoint/2010/main" val="2988698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Discriminatory tax relief of donations</a:t>
            </a:r>
          </a:p>
        </p:txBody>
      </p:sp>
      <p:sp>
        <p:nvSpPr>
          <p:cNvPr id="3" name="Content Placeholder 2"/>
          <p:cNvSpPr>
            <a:spLocks noGrp="1"/>
          </p:cNvSpPr>
          <p:nvPr>
            <p:ph idx="1"/>
          </p:nvPr>
        </p:nvSpPr>
        <p:spPr>
          <a:xfrm>
            <a:off x="1484310" y="1494558"/>
            <a:ext cx="10018713" cy="4407477"/>
          </a:xfrm>
        </p:spPr>
        <p:txBody>
          <a:bodyPr>
            <a:normAutofit/>
          </a:bodyPr>
          <a:lstStyle/>
          <a:p>
            <a:r>
              <a:rPr lang="en-US" dirty="0"/>
              <a:t>Infringement number: 20082178; Decision date: 6/25/2009</a:t>
            </a:r>
          </a:p>
          <a:p>
            <a:r>
              <a:rPr lang="en-US" dirty="0"/>
              <a:t>Discriminatory tax relief for donation made for the benefit of persons established in the Republic of Bulgaria</a:t>
            </a:r>
          </a:p>
          <a:p>
            <a:r>
              <a:rPr lang="en-US" dirty="0"/>
              <a:t>Amendments to the IITA</a:t>
            </a:r>
          </a:p>
          <a:p>
            <a:r>
              <a:rPr lang="en-US" dirty="0"/>
              <a:t>Tax relief for donations shall be available for donations made in favor of persons and entities established in an EU state and  identical or similar to those listed in the law – schools, registered churches, health care and medical treatment institutions, etc. </a:t>
            </a:r>
          </a:p>
        </p:txBody>
      </p:sp>
    </p:spTree>
    <p:extLst>
      <p:ext uri="{BB962C8B-B14F-4D97-AF65-F5344CB8AC3E}">
        <p14:creationId xmlns:p14="http://schemas.microsoft.com/office/powerpoint/2010/main" val="1834799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VAT refund rules</a:t>
            </a:r>
          </a:p>
        </p:txBody>
      </p:sp>
      <p:sp>
        <p:nvSpPr>
          <p:cNvPr id="3" name="Content Placeholder 2"/>
          <p:cNvSpPr>
            <a:spLocks noGrp="1"/>
          </p:cNvSpPr>
          <p:nvPr>
            <p:ph idx="1"/>
          </p:nvPr>
        </p:nvSpPr>
        <p:spPr>
          <a:xfrm>
            <a:off x="1484310" y="1901952"/>
            <a:ext cx="10018713" cy="4818887"/>
          </a:xfrm>
        </p:spPr>
        <p:txBody>
          <a:bodyPr>
            <a:normAutofit/>
          </a:bodyPr>
          <a:lstStyle/>
          <a:p>
            <a:r>
              <a:rPr lang="en-US" dirty="0"/>
              <a:t>Infringement number: 20084839; Decision date: 10/27/2011</a:t>
            </a:r>
          </a:p>
          <a:p>
            <a:r>
              <a:rPr lang="en-US" dirty="0"/>
              <a:t>The European Commission requested Bulgaria to amend its VAT rules</a:t>
            </a:r>
          </a:p>
          <a:p>
            <a:r>
              <a:rPr lang="en-US" dirty="0"/>
              <a:t>The conditions for refunding VAT to taxable persons subject to a tax audit were found discriminative to persons involved in intra-Community transactions</a:t>
            </a:r>
          </a:p>
          <a:p>
            <a:r>
              <a:rPr lang="en-US" dirty="0"/>
              <a:t>The rules distinguished between taxable persons operating only within Bulgaria and those carrying out intra-Community transactions</a:t>
            </a:r>
          </a:p>
          <a:p>
            <a:r>
              <a:rPr lang="en-US" dirty="0"/>
              <a:t>Rules were found incompatible with the VAT Directive and with the principle of proportionality</a:t>
            </a:r>
          </a:p>
          <a:p>
            <a:endParaRPr lang="en-US" dirty="0"/>
          </a:p>
          <a:p>
            <a:endParaRPr lang="en-US" dirty="0"/>
          </a:p>
          <a:p>
            <a:endParaRPr lang="en-US" dirty="0"/>
          </a:p>
        </p:txBody>
      </p:sp>
    </p:spTree>
    <p:extLst>
      <p:ext uri="{BB962C8B-B14F-4D97-AF65-F5344CB8AC3E}">
        <p14:creationId xmlns:p14="http://schemas.microsoft.com/office/powerpoint/2010/main" val="111228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VAT treatment of state and private bailiffs</a:t>
            </a:r>
          </a:p>
        </p:txBody>
      </p:sp>
      <p:sp>
        <p:nvSpPr>
          <p:cNvPr id="3" name="Content Placeholder 2"/>
          <p:cNvSpPr>
            <a:spLocks noGrp="1"/>
          </p:cNvSpPr>
          <p:nvPr>
            <p:ph idx="1"/>
          </p:nvPr>
        </p:nvSpPr>
        <p:spPr>
          <a:xfrm>
            <a:off x="1484310" y="1752598"/>
            <a:ext cx="10018713" cy="4145281"/>
          </a:xfrm>
        </p:spPr>
        <p:txBody>
          <a:bodyPr>
            <a:normAutofit/>
          </a:bodyPr>
          <a:lstStyle/>
          <a:p>
            <a:r>
              <a:rPr lang="en-US" dirty="0"/>
              <a:t>Infringement number: 20084368; Decision date: 4/26/2012</a:t>
            </a:r>
          </a:p>
          <a:p>
            <a:r>
              <a:rPr lang="en-US" dirty="0"/>
              <a:t>European Commission asks Bulgaria to apply VAT to the activities of state bailiffs</a:t>
            </a:r>
          </a:p>
          <a:p>
            <a:r>
              <a:rPr lang="en-US" dirty="0"/>
              <a:t>State bailiffs and private bailiffs</a:t>
            </a:r>
          </a:p>
          <a:p>
            <a:r>
              <a:rPr lang="en-US" dirty="0"/>
              <a:t>According to national law, only the activities of private bailiffs were subject to VAT</a:t>
            </a:r>
          </a:p>
          <a:p>
            <a:r>
              <a:rPr lang="en-US" dirty="0"/>
              <a:t>Distortions of competition where activities of public bailiffs are not subject to VAT whereas the same activities of private bailiffs are</a:t>
            </a:r>
          </a:p>
        </p:txBody>
      </p:sp>
    </p:spTree>
    <p:extLst>
      <p:ext uri="{BB962C8B-B14F-4D97-AF65-F5344CB8AC3E}">
        <p14:creationId xmlns:p14="http://schemas.microsoft.com/office/powerpoint/2010/main" val="880745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Bilateral treaty with the US</a:t>
            </a:r>
          </a:p>
        </p:txBody>
      </p:sp>
      <p:sp>
        <p:nvSpPr>
          <p:cNvPr id="3" name="Content Placeholder 2"/>
          <p:cNvSpPr>
            <a:spLocks noGrp="1"/>
          </p:cNvSpPr>
          <p:nvPr>
            <p:ph idx="1"/>
          </p:nvPr>
        </p:nvSpPr>
        <p:spPr>
          <a:xfrm>
            <a:off x="1484310" y="1892808"/>
            <a:ext cx="10018713" cy="4663440"/>
          </a:xfrm>
        </p:spPr>
        <p:txBody>
          <a:bodyPr>
            <a:normAutofit/>
          </a:bodyPr>
          <a:lstStyle/>
          <a:p>
            <a:r>
              <a:rPr lang="en-US" dirty="0"/>
              <a:t>Infringement number: 20082050; Decision date:  6/21/2012</a:t>
            </a:r>
          </a:p>
          <a:p>
            <a:r>
              <a:rPr lang="en-US" dirty="0"/>
              <a:t>Bulgaria asked to review terms of bilateral agreement with the United States on technical assistance and to stop certain duty and tax reliefs thereunder</a:t>
            </a:r>
          </a:p>
          <a:p>
            <a:r>
              <a:rPr lang="en-US" dirty="0"/>
              <a:t>The treaty with the US provided for a duty-free and tax-free import of goods financed by United States and for goods and services purchased on the Bulgarian market with the funds of a program for technical assistance</a:t>
            </a:r>
          </a:p>
          <a:p>
            <a:r>
              <a:rPr lang="en-US" dirty="0"/>
              <a:t>None of the exemptions set out in EU legislation justifies the duty and tax relief applied by Bulgaria under this bilateral agreement. After the accession, Bulgaria should have adjusted the terms of the treaty with US or should have withdrawn</a:t>
            </a:r>
          </a:p>
          <a:p>
            <a:endParaRPr lang="en-US" dirty="0"/>
          </a:p>
        </p:txBody>
      </p:sp>
    </p:spTree>
    <p:extLst>
      <p:ext uri="{BB962C8B-B14F-4D97-AF65-F5344CB8AC3E}">
        <p14:creationId xmlns:p14="http://schemas.microsoft.com/office/powerpoint/2010/main" val="1673277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Bilateral treaty with the US</a:t>
            </a:r>
          </a:p>
        </p:txBody>
      </p:sp>
      <p:sp>
        <p:nvSpPr>
          <p:cNvPr id="3" name="Content Placeholder 2"/>
          <p:cNvSpPr>
            <a:spLocks noGrp="1"/>
          </p:cNvSpPr>
          <p:nvPr>
            <p:ph idx="1"/>
          </p:nvPr>
        </p:nvSpPr>
        <p:spPr>
          <a:xfrm>
            <a:off x="1484310" y="1696440"/>
            <a:ext cx="10018713" cy="3465121"/>
          </a:xfrm>
        </p:spPr>
        <p:txBody>
          <a:bodyPr>
            <a:normAutofit/>
          </a:bodyPr>
          <a:lstStyle/>
          <a:p>
            <a:r>
              <a:rPr lang="en-US" dirty="0"/>
              <a:t>Infringement number: 20134012/20082050; Decision date:  6/20/2013</a:t>
            </a:r>
          </a:p>
          <a:p>
            <a:r>
              <a:rPr lang="en-US" dirty="0"/>
              <a:t>Bulgaria referred to Court of Justice for failing to abolish duty and tax relief in its agreement with USA</a:t>
            </a:r>
          </a:p>
          <a:p>
            <a:r>
              <a:rPr lang="en-US" dirty="0"/>
              <a:t>The European Commission referred Bulgaria to the Court of Justice for failing to bring its bilateral agreement with the USA on technical assistance into line with EU law</a:t>
            </a:r>
          </a:p>
          <a:p>
            <a:endParaRPr lang="en-US" dirty="0"/>
          </a:p>
        </p:txBody>
      </p:sp>
    </p:spTree>
    <p:extLst>
      <p:ext uri="{BB962C8B-B14F-4D97-AF65-F5344CB8AC3E}">
        <p14:creationId xmlns:p14="http://schemas.microsoft.com/office/powerpoint/2010/main" val="3687294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2017 Infringement case</a:t>
            </a:r>
          </a:p>
        </p:txBody>
      </p:sp>
      <p:sp>
        <p:nvSpPr>
          <p:cNvPr id="3" name="Content Placeholder 2"/>
          <p:cNvSpPr>
            <a:spLocks noGrp="1"/>
          </p:cNvSpPr>
          <p:nvPr>
            <p:ph idx="1"/>
          </p:nvPr>
        </p:nvSpPr>
        <p:spPr>
          <a:xfrm>
            <a:off x="1484310" y="1947671"/>
            <a:ext cx="10018713" cy="4228539"/>
          </a:xfrm>
        </p:spPr>
        <p:txBody>
          <a:bodyPr>
            <a:normAutofit/>
          </a:bodyPr>
          <a:lstStyle/>
          <a:p>
            <a:r>
              <a:rPr lang="en-US" dirty="0"/>
              <a:t>Bulgaria has failed to transpose new transparency rules for the exchange of tax rulings</a:t>
            </a:r>
          </a:p>
          <a:p>
            <a:r>
              <a:rPr lang="en-US" dirty="0"/>
              <a:t>Reasoned opinion to Bulgaria, Cyprus and Portugal as these Member States have failed to transpose new measures on the automatic exchange of tax rulings between EU tax authorities (Council Directive (EU) 2015/2376) </a:t>
            </a:r>
          </a:p>
          <a:p>
            <a:r>
              <a:rPr lang="en-US" dirty="0"/>
              <a:t>Member States were supposed to transpose these measures by 31 December 2016The new rules are designed to help clamp down on cross-border tax avoidance, aggressive tax planning and harmful tax competition and the first exchange of information between all EU tax authorities is supposed to take place by this September</a:t>
            </a:r>
          </a:p>
          <a:p>
            <a:endParaRPr lang="en-US" dirty="0"/>
          </a:p>
        </p:txBody>
      </p:sp>
    </p:spTree>
    <p:extLst>
      <p:ext uri="{BB962C8B-B14F-4D97-AF65-F5344CB8AC3E}">
        <p14:creationId xmlns:p14="http://schemas.microsoft.com/office/powerpoint/2010/main" val="1641204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Preliminary rulings</a:t>
            </a:r>
          </a:p>
        </p:txBody>
      </p:sp>
      <p:sp>
        <p:nvSpPr>
          <p:cNvPr id="3" name="Content Placeholder 2"/>
          <p:cNvSpPr>
            <a:spLocks noGrp="1"/>
          </p:cNvSpPr>
          <p:nvPr>
            <p:ph idx="1"/>
          </p:nvPr>
        </p:nvSpPr>
        <p:spPr>
          <a:xfrm>
            <a:off x="1484310" y="1947672"/>
            <a:ext cx="10018713" cy="4197096"/>
          </a:xfrm>
        </p:spPr>
        <p:txBody>
          <a:bodyPr>
            <a:normAutofit/>
          </a:bodyPr>
          <a:lstStyle/>
          <a:p>
            <a:r>
              <a:rPr lang="en-US" dirty="0"/>
              <a:t>Preliminary rulings are a key element of the judicial system of the EU and of the EU law</a:t>
            </a:r>
          </a:p>
          <a:p>
            <a:r>
              <a:rPr lang="en-US" dirty="0"/>
              <a:t>Preliminary rulings ensure the integrity, full effect and application and the autonomy of the EU law</a:t>
            </a:r>
          </a:p>
          <a:p>
            <a:r>
              <a:rPr lang="en-US" dirty="0"/>
              <a:t>Preliminary rulings are binding for all subjects of the law, including jurisdictions that have not made the reference for the ruling </a:t>
            </a:r>
          </a:p>
          <a:p>
            <a:r>
              <a:rPr lang="en-US" dirty="0"/>
              <a:t>Retroactive effect – from the date of entry into force of the respective provision  </a:t>
            </a:r>
          </a:p>
          <a:p>
            <a:endParaRPr lang="en-US" dirty="0"/>
          </a:p>
        </p:txBody>
      </p:sp>
    </p:spTree>
    <p:extLst>
      <p:ext uri="{BB962C8B-B14F-4D97-AF65-F5344CB8AC3E}">
        <p14:creationId xmlns:p14="http://schemas.microsoft.com/office/powerpoint/2010/main" val="1712297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normAutofit/>
          </a:bodyPr>
          <a:lstStyle/>
          <a:p>
            <a:r>
              <a:rPr lang="en-US" dirty="0"/>
              <a:t>Bulgaria: preliminary rulings</a:t>
            </a:r>
          </a:p>
        </p:txBody>
      </p:sp>
      <p:sp>
        <p:nvSpPr>
          <p:cNvPr id="3" name="Content Placeholder 2"/>
          <p:cNvSpPr>
            <a:spLocks noGrp="1"/>
          </p:cNvSpPr>
          <p:nvPr>
            <p:ph idx="1"/>
          </p:nvPr>
        </p:nvSpPr>
        <p:spPr>
          <a:xfrm>
            <a:off x="1484311" y="2208809"/>
            <a:ext cx="10018713" cy="4332667"/>
          </a:xfrm>
        </p:spPr>
        <p:txBody>
          <a:bodyPr>
            <a:normAutofit/>
          </a:bodyPr>
          <a:lstStyle/>
          <a:p>
            <a:pPr marL="0" indent="0">
              <a:buNone/>
            </a:pPr>
            <a:endParaRPr lang="en-US" dirty="0"/>
          </a:p>
          <a:p>
            <a:r>
              <a:rPr lang="en-US" dirty="0"/>
              <a:t>The rulings have resulted in:</a:t>
            </a:r>
          </a:p>
          <a:p>
            <a:pPr marL="576263" indent="-292100">
              <a:buClr>
                <a:srgbClr val="DDDDDD">
                  <a:lumMod val="75000"/>
                </a:srgbClr>
              </a:buClr>
              <a:buSzPct val="100000"/>
              <a:buFont typeface="Arial" panose="020B0604020202020204" pitchFamily="34" charset="0"/>
              <a:buChar char="•"/>
            </a:pPr>
            <a:r>
              <a:rPr lang="en-US" dirty="0">
                <a:solidFill>
                  <a:prstClr val="black"/>
                </a:solidFill>
              </a:rPr>
              <a:t>Adoption of new laws and regulations</a:t>
            </a:r>
          </a:p>
          <a:p>
            <a:pPr marL="576263" indent="-292100">
              <a:buClr>
                <a:srgbClr val="DDDDDD">
                  <a:lumMod val="75000"/>
                </a:srgbClr>
              </a:buClr>
              <a:buSzPct val="100000"/>
              <a:buFont typeface="Arial" panose="020B0604020202020204" pitchFamily="34" charset="0"/>
              <a:buChar char="•"/>
            </a:pPr>
            <a:r>
              <a:rPr lang="en-US" dirty="0">
                <a:solidFill>
                  <a:prstClr val="black"/>
                </a:solidFill>
              </a:rPr>
              <a:t>Amendments to existing regulations</a:t>
            </a:r>
          </a:p>
          <a:p>
            <a:pPr marL="576263" indent="-292100">
              <a:buClr>
                <a:srgbClr val="DDDDDD">
                  <a:lumMod val="75000"/>
                </a:srgbClr>
              </a:buClr>
              <a:buSzPct val="100000"/>
              <a:buFont typeface="Arial" panose="020B0604020202020204" pitchFamily="34" charset="0"/>
              <a:buChar char="•"/>
            </a:pPr>
            <a:r>
              <a:rPr lang="en-US" dirty="0">
                <a:solidFill>
                  <a:prstClr val="black"/>
                </a:solidFill>
              </a:rPr>
              <a:t>Changes in the practice and the decisions of the Bulgarian courts</a:t>
            </a:r>
          </a:p>
          <a:p>
            <a:pPr marL="576263" indent="-292100">
              <a:buClr>
                <a:srgbClr val="DDDDDD">
                  <a:lumMod val="75000"/>
                </a:srgbClr>
              </a:buClr>
              <a:buSzPct val="100000"/>
              <a:buFont typeface="Arial" panose="020B0604020202020204" pitchFamily="34" charset="0"/>
              <a:buChar char="•"/>
            </a:pPr>
            <a:r>
              <a:rPr lang="en-US" dirty="0">
                <a:solidFill>
                  <a:prstClr val="black"/>
                </a:solidFill>
              </a:rPr>
              <a:t>Unification of contradictory practices, decisions and interpretations by the courts</a:t>
            </a:r>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586545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normAutofit/>
          </a:bodyPr>
          <a:lstStyle/>
          <a:p>
            <a:r>
              <a:rPr lang="en-US" dirty="0"/>
              <a:t>Bulgaria: preliminary rulings</a:t>
            </a:r>
          </a:p>
        </p:txBody>
      </p:sp>
      <p:sp>
        <p:nvSpPr>
          <p:cNvPr id="3" name="Content Placeholder 2"/>
          <p:cNvSpPr>
            <a:spLocks noGrp="1"/>
          </p:cNvSpPr>
          <p:nvPr>
            <p:ph idx="1"/>
          </p:nvPr>
        </p:nvSpPr>
        <p:spPr>
          <a:xfrm>
            <a:off x="1484311" y="1989222"/>
            <a:ext cx="10018713" cy="4233448"/>
          </a:xfrm>
        </p:spPr>
        <p:txBody>
          <a:bodyPr>
            <a:normAutofit fontScale="92500" lnSpcReduction="20000"/>
          </a:bodyPr>
          <a:lstStyle/>
          <a:p>
            <a:pPr marL="0" indent="0">
              <a:buNone/>
            </a:pPr>
            <a:endParaRPr lang="en-US" dirty="0"/>
          </a:p>
          <a:p>
            <a:endParaRPr lang="en-US" dirty="0"/>
          </a:p>
          <a:p>
            <a:endParaRPr lang="en-US" dirty="0"/>
          </a:p>
          <a:p>
            <a:r>
              <a:rPr lang="en-US" sz="2600" dirty="0"/>
              <a:t>Any court in Bulgaria may stay the court procedure and refer to ECJ for a preliminary ruling</a:t>
            </a:r>
          </a:p>
          <a:p>
            <a:r>
              <a:rPr lang="en-US" sz="2600" dirty="0"/>
              <a:t>The procedure for lodging references for preliminary rulings was implemented into the Bulgarian Civil Procedure Code</a:t>
            </a:r>
          </a:p>
          <a:p>
            <a:r>
              <a:rPr lang="en-US" sz="2600" dirty="0"/>
              <a:t>A lower court whose decision is not final may refuse to refer for a preliminary ruling without such refusal to serve as a ground for repeal of the decision</a:t>
            </a:r>
          </a:p>
          <a:p>
            <a:r>
              <a:rPr lang="en-US" sz="2600" dirty="0"/>
              <a:t> If a lower court decides to stay the procedure and refer to ECJ for a preliminary ruling, its decision is not subject to appeal </a:t>
            </a:r>
          </a:p>
          <a:p>
            <a:pPr marL="0" indent="0">
              <a:buNone/>
            </a:pPr>
            <a:endParaRPr lang="en-US" dirty="0"/>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31674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normAutofit/>
          </a:bodyPr>
          <a:lstStyle/>
          <a:p>
            <a:r>
              <a:rPr lang="en-US" dirty="0"/>
              <a:t>Bulgaria: preliminary rulings</a:t>
            </a:r>
          </a:p>
        </p:txBody>
      </p:sp>
      <p:sp>
        <p:nvSpPr>
          <p:cNvPr id="3" name="Content Placeholder 2"/>
          <p:cNvSpPr>
            <a:spLocks noGrp="1"/>
          </p:cNvSpPr>
          <p:nvPr>
            <p:ph idx="1"/>
          </p:nvPr>
        </p:nvSpPr>
        <p:spPr>
          <a:xfrm>
            <a:off x="1484311" y="1752599"/>
            <a:ext cx="10018713" cy="5787190"/>
          </a:xfrm>
        </p:spPr>
        <p:txBody>
          <a:bodyPr vert="horz" lIns="91440" tIns="45720" rIns="91440" bIns="45720" rtlCol="0" anchor="ctr">
            <a:normAutofit fontScale="92500" lnSpcReduction="20000"/>
          </a:bodyPr>
          <a:lstStyle/>
          <a:p>
            <a:endParaRPr lang="en-US" dirty="0"/>
          </a:p>
          <a:p>
            <a:endParaRPr lang="en-US" dirty="0"/>
          </a:p>
          <a:p>
            <a:endParaRPr lang="en-US" dirty="0"/>
          </a:p>
          <a:p>
            <a:endParaRPr lang="en-US" dirty="0"/>
          </a:p>
          <a:p>
            <a:r>
              <a:rPr lang="en-US" sz="2600" dirty="0"/>
              <a:t>Between 2007 and 1 March 2017 – around 103 references for preliminary rulings</a:t>
            </a:r>
          </a:p>
          <a:p>
            <a:r>
              <a:rPr lang="en-US" sz="2600" dirty="0"/>
              <a:t>Most of the reference are made by lower courts </a:t>
            </a:r>
          </a:p>
          <a:p>
            <a:r>
              <a:rPr lang="en-US" sz="2600" dirty="0"/>
              <a:t>Most of the references are made by the administrative courts</a:t>
            </a:r>
          </a:p>
          <a:p>
            <a:r>
              <a:rPr lang="en-US" sz="2600" dirty="0"/>
              <a:t>Lower courts use the preliminary rulings to oppose to or circumvent interpretations and practices of the higher courts and especially of the supreme administrative and supreme  court of cassation</a:t>
            </a:r>
          </a:p>
          <a:p>
            <a:r>
              <a:rPr lang="en-US" sz="2600" dirty="0"/>
              <a:t>Lower court sometimes use the procedure in order to oppose rulings of the higher courts they disagree with </a:t>
            </a:r>
          </a:p>
          <a:p>
            <a:r>
              <a:rPr lang="en-US" sz="2600" dirty="0"/>
              <a:t>Lower courts sometimes use the procedure n order to overcome contradictory interpretations and practices of the supreme courts</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36238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1752599"/>
          </a:xfrm>
        </p:spPr>
        <p:txBody>
          <a:bodyPr/>
          <a:lstStyle/>
          <a:p>
            <a:r>
              <a:rPr lang="en-US" dirty="0"/>
              <a:t>Corollary </a:t>
            </a:r>
          </a:p>
        </p:txBody>
      </p:sp>
      <p:sp>
        <p:nvSpPr>
          <p:cNvPr id="3" name="Content Placeholder 2"/>
          <p:cNvSpPr>
            <a:spLocks noGrp="1"/>
          </p:cNvSpPr>
          <p:nvPr>
            <p:ph idx="1"/>
          </p:nvPr>
        </p:nvSpPr>
        <p:spPr>
          <a:xfrm>
            <a:off x="1484310" y="1947672"/>
            <a:ext cx="10018713" cy="4197096"/>
          </a:xfrm>
        </p:spPr>
        <p:txBody>
          <a:bodyPr>
            <a:normAutofit/>
          </a:bodyPr>
          <a:lstStyle/>
          <a:p>
            <a:r>
              <a:rPr lang="en-US" dirty="0"/>
              <a:t>Infringement procedures and preliminary rulings have significant effect on the Bulgarian legislation and the juris prudence of the Bulgarian courts</a:t>
            </a:r>
          </a:p>
          <a:p>
            <a:r>
              <a:rPr lang="en-US" dirty="0"/>
              <a:t>The two mechanism have contributed for the compliance by the tax authorities and the courts with the EU law and the decisions of the ECJ</a:t>
            </a:r>
          </a:p>
          <a:p>
            <a:r>
              <a:rPr lang="en-US" dirty="0"/>
              <a:t>The mechanisms have also developed the legal thought and the legal profession and the level of its exercise</a:t>
            </a:r>
          </a:p>
          <a:p>
            <a:endParaRPr lang="en-US" dirty="0"/>
          </a:p>
        </p:txBody>
      </p:sp>
    </p:spTree>
    <p:extLst>
      <p:ext uri="{BB962C8B-B14F-4D97-AF65-F5344CB8AC3E}">
        <p14:creationId xmlns:p14="http://schemas.microsoft.com/office/powerpoint/2010/main" val="1439166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17785" y="1380068"/>
            <a:ext cx="9885238" cy="2616199"/>
          </a:xfrm>
        </p:spPr>
        <p:txBody>
          <a:bodyPr>
            <a:normAutofit fontScale="90000"/>
          </a:bodyPr>
          <a:lstStyle/>
          <a:p>
            <a:r>
              <a:rPr lang="en-US" dirty="0"/>
              <a:t>THANK YOU FOR THE ATTENTION!</a:t>
            </a:r>
            <a:br>
              <a:rPr lang="en-US" dirty="0"/>
            </a:br>
            <a:endParaRPr lang="en-US" dirty="0"/>
          </a:p>
        </p:txBody>
      </p:sp>
      <p:sp>
        <p:nvSpPr>
          <p:cNvPr id="5" name="Subtitle 4"/>
          <p:cNvSpPr>
            <a:spLocks noGrp="1"/>
          </p:cNvSpPr>
          <p:nvPr>
            <p:ph type="subTitle" idx="1"/>
          </p:nvPr>
        </p:nvSpPr>
        <p:spPr>
          <a:xfrm>
            <a:off x="4515377" y="4129547"/>
            <a:ext cx="6987645" cy="1622324"/>
          </a:xfrm>
        </p:spPr>
        <p:txBody>
          <a:bodyPr>
            <a:normAutofit fontScale="92500" lnSpcReduction="20000"/>
          </a:bodyPr>
          <a:lstStyle/>
          <a:p>
            <a:r>
              <a:rPr lang="en-US" sz="3200" dirty="0"/>
              <a:t>Valentin </a:t>
            </a:r>
            <a:r>
              <a:rPr lang="en-US" sz="3200" dirty="0" err="1"/>
              <a:t>Savov</a:t>
            </a:r>
            <a:endParaRPr lang="en-US" sz="3200" dirty="0"/>
          </a:p>
          <a:p>
            <a:r>
              <a:rPr lang="en-US" sz="3200" dirty="0"/>
              <a:t>Partner  / Attorney of Law</a:t>
            </a:r>
          </a:p>
          <a:p>
            <a:r>
              <a:rPr lang="en-US" sz="3200" dirty="0"/>
              <a:t>E-mail: </a:t>
            </a:r>
            <a:r>
              <a:rPr lang="en-US" sz="3200" dirty="0">
                <a:hlinkClick r:id="rId2"/>
              </a:rPr>
              <a:t>vsavov@law-tax.bg</a:t>
            </a:r>
            <a:r>
              <a:rPr lang="en-US" sz="3200" dirty="0"/>
              <a:t> </a:t>
            </a:r>
          </a:p>
          <a:p>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166" y="6130289"/>
            <a:ext cx="3261666" cy="72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EDEC4321-D499-4043-80D8-38DF68175371}"/>
              </a:ext>
            </a:extLst>
          </p:cNvPr>
          <p:cNvPicPr>
            <a:picLocks noChangeAspect="1"/>
          </p:cNvPicPr>
          <p:nvPr/>
        </p:nvPicPr>
        <p:blipFill>
          <a:blip r:embed="rId4"/>
          <a:stretch>
            <a:fillRect/>
          </a:stretch>
        </p:blipFill>
        <p:spPr>
          <a:xfrm>
            <a:off x="8245642" y="398402"/>
            <a:ext cx="3375561" cy="551111"/>
          </a:xfrm>
          <a:prstGeom prst="rect">
            <a:avLst/>
          </a:prstGeom>
        </p:spPr>
      </p:pic>
    </p:spTree>
    <p:extLst>
      <p:ext uri="{BB962C8B-B14F-4D97-AF65-F5344CB8AC3E}">
        <p14:creationId xmlns:p14="http://schemas.microsoft.com/office/powerpoint/2010/main" val="30919761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Parallax">
  <a:themeElements>
    <a:clrScheme name="Custom 6">
      <a:dk1>
        <a:sysClr val="windowText" lastClr="000000"/>
      </a:dk1>
      <a:lt1>
        <a:sysClr val="window" lastClr="FFFFFF"/>
      </a:lt1>
      <a:dk2>
        <a:srgbClr val="000000"/>
      </a:dk2>
      <a:lt2>
        <a:srgbClr val="F8F8F8"/>
      </a:lt2>
      <a:accent1>
        <a:srgbClr val="DDDDDD"/>
      </a:accent1>
      <a:accent2>
        <a:srgbClr val="000000"/>
      </a:accent2>
      <a:accent3>
        <a:srgbClr val="000000"/>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Parallax">
  <a:themeElements>
    <a:clrScheme name="Custom 6">
      <a:dk1>
        <a:sysClr val="windowText" lastClr="000000"/>
      </a:dk1>
      <a:lt1>
        <a:sysClr val="window" lastClr="FFFFFF"/>
      </a:lt1>
      <a:dk2>
        <a:srgbClr val="000000"/>
      </a:dk2>
      <a:lt2>
        <a:srgbClr val="F8F8F8"/>
      </a:lt2>
      <a:accent1>
        <a:srgbClr val="DDDDDD"/>
      </a:accent1>
      <a:accent2>
        <a:srgbClr val="000000"/>
      </a:accent2>
      <a:accent3>
        <a:srgbClr val="000000"/>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2899</TotalTime>
  <Words>1274</Words>
  <Application>Microsoft Office PowerPoint</Application>
  <PresentationFormat>Widescreen</PresentationFormat>
  <Paragraphs>123</Paragraphs>
  <Slides>19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Calibri Light</vt:lpstr>
      <vt:lpstr>1_Parallax</vt:lpstr>
      <vt:lpstr>Parallax</vt:lpstr>
      <vt:lpstr>Opening of the Taxation chapter in EU accession negotiations Bulgarian experience  IFA Serbia</vt:lpstr>
      <vt:lpstr>Infringement procedures</vt:lpstr>
      <vt:lpstr>Infringement procedures</vt:lpstr>
      <vt:lpstr>Treatment of dividends </vt:lpstr>
      <vt:lpstr>Treatment of income from governmental and other bonds </vt:lpstr>
      <vt:lpstr>Treatment of income from trading on regulated market</vt:lpstr>
      <vt:lpstr>Taxation of non-residents</vt:lpstr>
      <vt:lpstr>Discriminatory tax relief of donations</vt:lpstr>
      <vt:lpstr>VAT refund rules</vt:lpstr>
      <vt:lpstr>VAT treatment of state and private bailiffs</vt:lpstr>
      <vt:lpstr>Bilateral treaty with the US</vt:lpstr>
      <vt:lpstr>Bilateral treaty with the US</vt:lpstr>
      <vt:lpstr>2017 Infringement case</vt:lpstr>
      <vt:lpstr>Preliminary rulings</vt:lpstr>
      <vt:lpstr>Bulgaria: preliminary rulings</vt:lpstr>
      <vt:lpstr>Bulgaria: preliminary rulings</vt:lpstr>
      <vt:lpstr>Bulgaria: preliminary rulings</vt:lpstr>
      <vt:lpstr>Corollary </vt:lpstr>
      <vt:lpstr>THANK YOU FOR THE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IN BULGRIA</dc:title>
  <dc:creator>Windows User</dc:creator>
  <cp:lastModifiedBy>Valentin Savov</cp:lastModifiedBy>
  <cp:revision>112</cp:revision>
  <dcterms:created xsi:type="dcterms:W3CDTF">2017-09-21T07:27:48Z</dcterms:created>
  <dcterms:modified xsi:type="dcterms:W3CDTF">2017-12-08T14:37:30Z</dcterms:modified>
</cp:coreProperties>
</file>