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8" r:id="rId3"/>
    <p:sldId id="259" r:id="rId4"/>
    <p:sldId id="284" r:id="rId5"/>
    <p:sldId id="260" r:id="rId6"/>
    <p:sldId id="269" r:id="rId7"/>
    <p:sldId id="293" r:id="rId8"/>
    <p:sldId id="291" r:id="rId9"/>
    <p:sldId id="296" r:id="rId10"/>
    <p:sldId id="299" r:id="rId11"/>
    <p:sldId id="283" r:id="rId12"/>
    <p:sldId id="290" r:id="rId13"/>
    <p:sldId id="300" r:id="rId14"/>
    <p:sldId id="301" r:id="rId15"/>
    <p:sldId id="302" r:id="rId16"/>
    <p:sldId id="303" r:id="rId17"/>
    <p:sldId id="304" r:id="rId18"/>
    <p:sldId id="305" r:id="rId19"/>
    <p:sldId id="306" r:id="rId20"/>
    <p:sldId id="308" r:id="rId21"/>
    <p:sldId id="309" r:id="rId22"/>
    <p:sldId id="310" r:id="rId23"/>
    <p:sldId id="311" r:id="rId24"/>
    <p:sldId id="282" r:id="rId25"/>
    <p:sldId id="298" r:id="rId26"/>
    <p:sldId id="287" r:id="rId27"/>
    <p:sldId id="288" r:id="rId28"/>
    <p:sldId id="279" r:id="rId29"/>
    <p:sldId id="280" r:id="rId30"/>
    <p:sldId id="272" r:id="rId31"/>
    <p:sldId id="273" r:id="rId32"/>
    <p:sldId id="274" r:id="rId33"/>
    <p:sldId id="275" r:id="rId34"/>
    <p:sldId id="276" r:id="rId35"/>
    <p:sldId id="277" r:id="rId36"/>
    <p:sldId id="265" r:id="rId37"/>
    <p:sldId id="26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75FE85F-5CEE-42C1-864F-296676D58E60}"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D5C1-83EB-4AF9-B0B8-1CD98FB4B6A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5944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5FE85F-5CEE-42C1-864F-296676D58E60}"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3532013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5FE85F-5CEE-42C1-864F-296676D58E60}"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D5C1-83EB-4AF9-B0B8-1CD98FB4B6A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16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5FE85F-5CEE-42C1-864F-296676D58E60}"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3846947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75FE85F-5CEE-42C1-864F-296676D58E60}" type="datetimeFigureOut">
              <a:rPr lang="en-US" smtClean="0"/>
              <a:t>12/6/2017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1794104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75FE85F-5CEE-42C1-864F-296676D58E60}" type="datetimeFigureOut">
              <a:rPr lang="en-US" smtClean="0"/>
              <a:t>12/6/2017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3105563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75FE85F-5CEE-42C1-864F-296676D58E60}" type="datetimeFigureOut">
              <a:rPr lang="en-US" smtClean="0"/>
              <a:t>12/6/2017</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1355797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75FE85F-5CEE-42C1-864F-296676D58E60}" type="datetimeFigureOut">
              <a:rPr lang="en-US" smtClean="0"/>
              <a:t>12/6/2017</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299D5C1-83EB-4AF9-B0B8-1CD98FB4B6A4}" type="slidenum">
              <a:rPr lang="en-US" smtClean="0"/>
              <a:t>‹#›</a:t>
            </a:fld>
            <a:endParaRPr lang="en-US"/>
          </a:p>
        </p:txBody>
      </p:sp>
    </p:spTree>
    <p:extLst>
      <p:ext uri="{BB962C8B-B14F-4D97-AF65-F5344CB8AC3E}">
        <p14:creationId xmlns:p14="http://schemas.microsoft.com/office/powerpoint/2010/main" val="2383704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5FE85F-5CEE-42C1-864F-296676D58E60}"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462821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5FE85F-5CEE-42C1-864F-296676D58E60}"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3953288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5FE85F-5CEE-42C1-864F-296676D58E60}"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D5C1-83EB-4AF9-B0B8-1CD98FB4B6A4}" type="slidenum">
              <a:rPr lang="en-US" smtClean="0"/>
              <a:t>‹#›</a:t>
            </a:fld>
            <a:endParaRPr lang="en-US"/>
          </a:p>
        </p:txBody>
      </p:sp>
    </p:spTree>
    <p:extLst>
      <p:ext uri="{BB962C8B-B14F-4D97-AF65-F5344CB8AC3E}">
        <p14:creationId xmlns:p14="http://schemas.microsoft.com/office/powerpoint/2010/main" val="918545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75FE85F-5CEE-42C1-864F-296676D58E60}" type="datetimeFigureOut">
              <a:rPr lang="en-US" smtClean="0"/>
              <a:t>12/6/2017</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299D5C1-83EB-4AF9-B0B8-1CD98FB4B6A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361759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ra.bg/e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nra.bg/en/page?id=522"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s://online.ibfd.org/linkresolver/static/evat_bg_s_2.?WT.z_nav=crosslinks" TargetMode="External"/><Relationship Id="rId3" Type="http://schemas.openxmlformats.org/officeDocument/2006/relationships/hyperlink" Target="https://online.ibfd.org/linkresolver/static/evat_bg_s_7.1.?WT.z_nav=crosslinks" TargetMode="External"/><Relationship Id="rId7" Type="http://schemas.openxmlformats.org/officeDocument/2006/relationships/hyperlink" Target="https://online.ibfd.org/linkresolver/static/evat_bg_s_2.4.?WT.z_nav=crosslinks" TargetMode="External"/><Relationship Id="rId2" Type="http://schemas.openxmlformats.org/officeDocument/2006/relationships/hyperlink" Target="https://online.ibfd.org/linkresolver/static/evat_bg_s_1.1.?WT.z_nav=crosslinks" TargetMode="External"/><Relationship Id="rId1" Type="http://schemas.openxmlformats.org/officeDocument/2006/relationships/slideLayout" Target="../slideLayouts/slideLayout7.xml"/><Relationship Id="rId6" Type="http://schemas.openxmlformats.org/officeDocument/2006/relationships/hyperlink" Target="https://online.ibfd.org/linkresolver/static/evat_bg_s_11.1.?WT.z_nav=crosslinks" TargetMode="External"/><Relationship Id="rId11" Type="http://schemas.openxmlformats.org/officeDocument/2006/relationships/hyperlink" Target="https://online.ibfd.org/linkresolver/static/vatleg_bg_01_eng__td1_s25?WT.z_nav=crosslinks" TargetMode="External"/><Relationship Id="rId5" Type="http://schemas.openxmlformats.org/officeDocument/2006/relationships/hyperlink" Target="https://online.ibfd.org/linkresolver/static/evat_bg_s_7.3.?WT.z_nav=crosslinks" TargetMode="External"/><Relationship Id="rId10" Type="http://schemas.openxmlformats.org/officeDocument/2006/relationships/hyperlink" Target="https://online.ibfd.org/linkresolver/static/evat_bg_s_3.?WT.z_nav=crosslinks" TargetMode="External"/><Relationship Id="rId4" Type="http://schemas.openxmlformats.org/officeDocument/2006/relationships/hyperlink" Target="https://online.ibfd.org/linkresolver/static/evat_bg_s_7.2.?WT.z_nav=crosslinks" TargetMode="External"/><Relationship Id="rId9" Type="http://schemas.openxmlformats.org/officeDocument/2006/relationships/hyperlink" Target="https://online.ibfd.org/linkresolver/static/vatleg_bg_01_eng__td1_s3?WT.z_nav=crosslink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online.ibfd.org/linkresolver/static/vatleg_bg_01_eng__td1_s26?WT.z_nav=crosslinks" TargetMode="External"/><Relationship Id="rId7" Type="http://schemas.openxmlformats.org/officeDocument/2006/relationships/hyperlink" Target="https://online.ibfd.org/linkresolver/static/vatleg_bg_01_eng__td1_s95?WT.z_nav=crosslinks" TargetMode="External"/><Relationship Id="rId2" Type="http://schemas.openxmlformats.org/officeDocument/2006/relationships/hyperlink" Target="https://online.ibfd.org/linkresolver/static/evat_bg_s_6.?WT.z_nav=crosslinks" TargetMode="External"/><Relationship Id="rId1" Type="http://schemas.openxmlformats.org/officeDocument/2006/relationships/slideLayout" Target="../slideLayouts/slideLayout7.xml"/><Relationship Id="rId6" Type="http://schemas.openxmlformats.org/officeDocument/2006/relationships/hyperlink" Target="https://online.ibfd.org/linkresolver/static/evat_bg_s_11.1.2.?WT.z_nav=crosslinks" TargetMode="External"/><Relationship Id="rId5" Type="http://schemas.openxmlformats.org/officeDocument/2006/relationships/hyperlink" Target="https://online.ibfd.org/linkresolver/static/vatleg_bg_01_eng__td1_s38?WT.z_nav=crosslinks" TargetMode="External"/><Relationship Id="rId4" Type="http://schemas.openxmlformats.org/officeDocument/2006/relationships/hyperlink" Target="https://online.ibfd.org/linkresolver/static/evat_bg_s_8.?WT.z_nav=crosslinks"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online.ibfd.org/linkresolver/static/gtha_bg_s_6.1.4.?WT.z_nav=crosslinks" TargetMode="External"/><Relationship Id="rId3" Type="http://schemas.openxmlformats.org/officeDocument/2006/relationships/hyperlink" Target="https://online.ibfd.org/linkresolver/static/gtha_bg_s_1.3.?WT.z_nav=crosslinks" TargetMode="External"/><Relationship Id="rId7" Type="http://schemas.openxmlformats.org/officeDocument/2006/relationships/hyperlink" Target="https://online.ibfd.org/linkresolver/static/gtha_bg_s_1.5.?WT.z_nav=crosslinks" TargetMode="External"/><Relationship Id="rId2" Type="http://schemas.openxmlformats.org/officeDocument/2006/relationships/hyperlink" Target="https://online.ibfd.org/linkresolver/static/gtha_bg_s_1.2.1.?WT.z_nav=crosslinks" TargetMode="External"/><Relationship Id="rId1" Type="http://schemas.openxmlformats.org/officeDocument/2006/relationships/slideLayout" Target="../slideLayouts/slideLayout7.xml"/><Relationship Id="rId6" Type="http://schemas.openxmlformats.org/officeDocument/2006/relationships/hyperlink" Target="https://online.ibfd.org/linkresolver/static/gtha_bg_s_1.4.?WT.z_nav=crosslinks" TargetMode="External"/><Relationship Id="rId5" Type="http://schemas.openxmlformats.org/officeDocument/2006/relationships/hyperlink" Target="https://online.ibfd.org/linkresolver/static/gtha_bg_s_1.6.1.?WT.z_nav=crosslinks" TargetMode="External"/><Relationship Id="rId10" Type="http://schemas.openxmlformats.org/officeDocument/2006/relationships/hyperlink" Target="https://online.ibfd.org/linkresolver/static/gtha_bg_s_6.2.1.?WT.z_nav=crosslinks" TargetMode="External"/><Relationship Id="rId4" Type="http://schemas.openxmlformats.org/officeDocument/2006/relationships/hyperlink" Target="https://online.ibfd.org/linkresolver/static/gtha_bg_s_1.6.?WT.z_nav=crosslinks" TargetMode="External"/><Relationship Id="rId9" Type="http://schemas.openxmlformats.org/officeDocument/2006/relationships/hyperlink" Target="https://online.ibfd.org/linkresolver/static/gtha_bg_s_6.2.?WT.z_nav=crosslinks"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https://online.ibfd.org/linkresolver/static/gtha_bg_s_6.3.?WT.z_nav=crosslinks"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hyperlink" Target="https://online.ibfd.org/linkresolver/static/gtha_bg_s_7.1.?WT.z_nav=crosslinks" TargetMode="External"/><Relationship Id="rId3" Type="http://schemas.openxmlformats.org/officeDocument/2006/relationships/hyperlink" Target="https://online.ibfd.org/linkresolver/static/gtha_bg_s_2.1.?WT.z_nav=crosslinks" TargetMode="External"/><Relationship Id="rId7" Type="http://schemas.openxmlformats.org/officeDocument/2006/relationships/hyperlink" Target="https://online.ibfd.org/linkresolver/static/gtha_bg_s_7.4.?WT.z_nav=crosslinks" TargetMode="External"/><Relationship Id="rId2" Type="http://schemas.openxmlformats.org/officeDocument/2006/relationships/hyperlink" Target="https://online.ibfd.org/linkresolver/static/gtha_bg_s_2.2.?WT.z_nav=crosslinks" TargetMode="External"/><Relationship Id="rId1" Type="http://schemas.openxmlformats.org/officeDocument/2006/relationships/slideLayout" Target="../slideLayouts/slideLayout7.xml"/><Relationship Id="rId6" Type="http://schemas.openxmlformats.org/officeDocument/2006/relationships/hyperlink" Target="https://online.ibfd.org/linkresolver/static/gtha_bg_s_7.3.?WT.z_nav=crosslinks" TargetMode="External"/><Relationship Id="rId5" Type="http://schemas.openxmlformats.org/officeDocument/2006/relationships/hyperlink" Target="https://online.ibfd.org/linkresolver/static/gtha_bg_s_7.2.?WT.z_nav=crosslinks" TargetMode="External"/><Relationship Id="rId4" Type="http://schemas.openxmlformats.org/officeDocument/2006/relationships/hyperlink" Target="https://online.ibfd.org/linkresolver/static/gtha_bg_s_1.7.?WT.z_nav=crosslinks" TargetMode="External"/><Relationship Id="rId9" Type="http://schemas.openxmlformats.org/officeDocument/2006/relationships/hyperlink" Target="https://online.ibfd.org/linkresolver/static/gtha_bg_s_7.?WT.z_nav=crosslinks"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online.ibfd.org/linkresolver/static/gthb_bg_s_3.?WT.z_nav=crosslinks" TargetMode="External"/><Relationship Id="rId3" Type="http://schemas.openxmlformats.org/officeDocument/2006/relationships/hyperlink" Target="https://online.ibfd.org/linkresolver/static/gthb_bg_s_1.2.1.?WT.z_nav=crosslinks" TargetMode="External"/><Relationship Id="rId7" Type="http://schemas.openxmlformats.org/officeDocument/2006/relationships/hyperlink" Target="https://online.ibfd.org/linkresolver/static/gthb_bg_s_6.1.3.?WT.z_nav=crosslinks" TargetMode="External"/><Relationship Id="rId2" Type="http://schemas.openxmlformats.org/officeDocument/2006/relationships/hyperlink" Target="https://online.ibfd.org/linkresolver/static/gthb_bg_s_1.1.?WT.z_nav=crosslinks" TargetMode="External"/><Relationship Id="rId1" Type="http://schemas.openxmlformats.org/officeDocument/2006/relationships/slideLayout" Target="../slideLayouts/slideLayout7.xml"/><Relationship Id="rId6" Type="http://schemas.openxmlformats.org/officeDocument/2006/relationships/hyperlink" Target="https://online.ibfd.org/linkresolver/static/gthb_bg_s_1.6.?WT.z_nav=crosslinks" TargetMode="External"/><Relationship Id="rId5" Type="http://schemas.openxmlformats.org/officeDocument/2006/relationships/hyperlink" Target="https://online.ibfd.org/linkresolver/static/gthb_bg_s_1.9.1.?WT.z_nav=crosslinks" TargetMode="External"/><Relationship Id="rId10" Type="http://schemas.openxmlformats.org/officeDocument/2006/relationships/hyperlink" Target="https://online.ibfd.org/linkresolver/static/gthb_bg_s_6.3.1.?WT.z_nav=crosslinks" TargetMode="External"/><Relationship Id="rId4" Type="http://schemas.openxmlformats.org/officeDocument/2006/relationships/hyperlink" Target="https://online.ibfd.org/linkresolver/static/gthb_bg_s_1.9.?WT.z_nav=crosslinks" TargetMode="External"/><Relationship Id="rId9" Type="http://schemas.openxmlformats.org/officeDocument/2006/relationships/hyperlink" Target="https://online.ibfd.org/linkresolver/static/gthb_bg_s_6.3.?WT.z_nav=crosslinks"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s://online.ibfd.org/linkresolver/static/gthb_bg_s_6.3.?WT.z_nav=crosslinks"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hyperlink" Target="https://online.ibfd.org/linkresolver/static/gtha_bg_s_9.3.?WT.z_nav=crosslinks" TargetMode="External"/><Relationship Id="rId3" Type="http://schemas.openxmlformats.org/officeDocument/2006/relationships/hyperlink" Target="https://online.ibfd.org/linkresolver/static/gthb_bg_s_4.1.?WT.z_nav=crosslinks" TargetMode="External"/><Relationship Id="rId7" Type="http://schemas.openxmlformats.org/officeDocument/2006/relationships/hyperlink" Target="https://online.ibfd.org/linkresolver/static/gtha_bg_s_9.2.?WT.z_nav=crosslinks" TargetMode="External"/><Relationship Id="rId2" Type="http://schemas.openxmlformats.org/officeDocument/2006/relationships/hyperlink" Target="https://online.ibfd.org/linkresolver/static/gthb_bg_s_5.?WT.z_nav=crosslinks" TargetMode="External"/><Relationship Id="rId1" Type="http://schemas.openxmlformats.org/officeDocument/2006/relationships/slideLayout" Target="../slideLayouts/slideLayout7.xml"/><Relationship Id="rId6" Type="http://schemas.openxmlformats.org/officeDocument/2006/relationships/hyperlink" Target="https://online.ibfd.org/linkresolver/static/gtha_bg_s_9.1.?WT.z_nav=crosslinks" TargetMode="External"/><Relationship Id="rId5" Type="http://schemas.openxmlformats.org/officeDocument/2006/relationships/hyperlink" Target="https://online.ibfd.org/linkresolver/static/gtha_bg_s_5.2.?WT.z_nav=crosslinks" TargetMode="External"/><Relationship Id="rId10" Type="http://schemas.openxmlformats.org/officeDocument/2006/relationships/hyperlink" Target="https://online.ibfd.org/linkresolver/static/gtha_bg_s_9.?WT.z_nav=crosslinks" TargetMode="External"/><Relationship Id="rId4" Type="http://schemas.openxmlformats.org/officeDocument/2006/relationships/hyperlink" Target="https://online.ibfd.org/linkresolver/static/gtha_bg_s_5.1.?WT.z_nav=crosslinks" TargetMode="External"/><Relationship Id="rId9" Type="http://schemas.openxmlformats.org/officeDocument/2006/relationships/hyperlink" Target="https://online.ibfd.org/linkresolver/static/gtha_bg_s_9.5.?WT.z_nav=crosslinks"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ctr"/>
            <a:r>
              <a:rPr lang="en-US" sz="2800" b="1" dirty="0" smtClean="0"/>
              <a:t>The</a:t>
            </a:r>
            <a:r>
              <a:rPr lang="en-US" sz="2800" b="1" dirty="0"/>
              <a:t> </a:t>
            </a:r>
            <a:r>
              <a:rPr lang="en-US" sz="2800" b="1" dirty="0" smtClean="0"/>
              <a:t>consequences </a:t>
            </a:r>
            <a:r>
              <a:rPr lang="en-US" sz="2800" b="1" dirty="0"/>
              <a:t>of opening the </a:t>
            </a:r>
            <a:r>
              <a:rPr lang="en-US" sz="2800" b="1" dirty="0" smtClean="0"/>
              <a:t>Taxation </a:t>
            </a:r>
            <a:r>
              <a:rPr lang="en-US" sz="2800" b="1" dirty="0"/>
              <a:t>chapter in EU accession </a:t>
            </a:r>
            <a:r>
              <a:rPr lang="en-US" sz="2800" b="1" dirty="0" smtClean="0"/>
              <a:t>negotiations. Bulgarian experience.</a:t>
            </a:r>
          </a:p>
          <a:p>
            <a:pPr algn="ctr"/>
            <a:r>
              <a:rPr lang="en-US" sz="2800" b="1" dirty="0"/>
              <a:t>Tax Evenings </a:t>
            </a:r>
            <a:r>
              <a:rPr lang="en-US" sz="2800" b="1" dirty="0" smtClean="0"/>
              <a:t>framework. </a:t>
            </a:r>
          </a:p>
          <a:p>
            <a:pPr algn="ctr"/>
            <a:r>
              <a:rPr lang="en-US" sz="2800" b="1" dirty="0" smtClean="0"/>
              <a:t>IFA Serbia</a:t>
            </a:r>
          </a:p>
          <a:p>
            <a:pPr algn="ctr"/>
            <a:endParaRPr lang="en-US" sz="2800" b="1" dirty="0" smtClean="0"/>
          </a:p>
          <a:p>
            <a:pPr algn="ctr"/>
            <a:r>
              <a:rPr lang="en-US" sz="2800" b="1" dirty="0" smtClean="0"/>
              <a:t>Belgrade, Republic of Serbia</a:t>
            </a:r>
          </a:p>
          <a:p>
            <a:pPr algn="ctr"/>
            <a:r>
              <a:rPr lang="en-US" sz="2800" b="1" dirty="0" smtClean="0"/>
              <a:t>8 December 2017</a:t>
            </a:r>
            <a:endParaRPr lang="en-US" sz="2800" b="1"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43977" y="244564"/>
            <a:ext cx="816610" cy="1133475"/>
          </a:xfrm>
          <a:prstGeom prst="rect">
            <a:avLst/>
          </a:prstGeom>
          <a:noFill/>
        </p:spPr>
      </p:pic>
    </p:spTree>
    <p:extLst>
      <p:ext uri="{BB962C8B-B14F-4D97-AF65-F5344CB8AC3E}">
        <p14:creationId xmlns:p14="http://schemas.microsoft.com/office/powerpoint/2010/main" val="2175917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2000" b="1" i="1" dirty="0" smtClean="0"/>
              <a:t>Content</a:t>
            </a:r>
            <a:endParaRPr lang="en-US" sz="2000" b="1" i="1" dirty="0"/>
          </a:p>
        </p:txBody>
      </p:sp>
      <p:sp>
        <p:nvSpPr>
          <p:cNvPr id="3" name="Content Placeholder 2"/>
          <p:cNvSpPr>
            <a:spLocks noGrp="1"/>
          </p:cNvSpPr>
          <p:nvPr>
            <p:ph idx="1"/>
          </p:nvPr>
        </p:nvSpPr>
        <p:spPr/>
        <p:txBody>
          <a:bodyPr/>
          <a:lstStyle/>
          <a:p>
            <a:pPr marL="384048" lvl="2" indent="0">
              <a:buNone/>
            </a:pPr>
            <a:r>
              <a:rPr lang="en-US" sz="3200" b="1" i="1" dirty="0" smtClean="0"/>
              <a:t>1. Challenges of EU accession in the area of Taxation. </a:t>
            </a:r>
          </a:p>
          <a:p>
            <a:pPr marL="384048" lvl="2" indent="0">
              <a:buNone/>
            </a:pPr>
            <a:endParaRPr lang="en-US" sz="3200" b="1" i="1" dirty="0"/>
          </a:p>
          <a:p>
            <a:pPr marL="384048" lvl="2" indent="0">
              <a:buNone/>
            </a:pPr>
            <a:r>
              <a:rPr lang="en-US" sz="3200" b="1" i="1" dirty="0" smtClean="0"/>
              <a:t>2. Bulgarian experience.  </a:t>
            </a:r>
          </a:p>
          <a:p>
            <a:pPr marL="384048" lvl="2" indent="0">
              <a:buNone/>
            </a:pPr>
            <a:endParaRPr lang="en-US" sz="3200" b="1" i="1" dirty="0"/>
          </a:p>
          <a:p>
            <a:pPr marL="384048" lvl="2" indent="0">
              <a:buNone/>
            </a:pPr>
            <a:r>
              <a:rPr lang="en-US" sz="3200" b="1" i="1" dirty="0" smtClean="0"/>
              <a:t>3. Conclusions.</a:t>
            </a:r>
            <a:endParaRPr lang="en-US" sz="3200" b="1" i="1" dirty="0"/>
          </a:p>
          <a:p>
            <a:pPr lvl="2"/>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43977" y="244564"/>
            <a:ext cx="816610" cy="1133475"/>
          </a:xfrm>
          <a:prstGeom prst="rect">
            <a:avLst/>
          </a:prstGeom>
          <a:noFill/>
        </p:spPr>
      </p:pic>
    </p:spTree>
    <p:extLst>
      <p:ext uri="{BB962C8B-B14F-4D97-AF65-F5344CB8AC3E}">
        <p14:creationId xmlns:p14="http://schemas.microsoft.com/office/powerpoint/2010/main" val="1869399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2"/>
            <a:r>
              <a:rPr lang="en-US" dirty="0" smtClean="0"/>
              <a:t>		</a:t>
            </a:r>
            <a:r>
              <a:rPr lang="en-US" sz="2800" b="1" i="1" dirty="0" smtClean="0"/>
              <a:t>Challenges of EU accession in the area of Taxation.</a:t>
            </a:r>
            <a:br>
              <a:rPr lang="en-US" sz="2800" b="1" i="1" dirty="0" smtClean="0"/>
            </a:br>
            <a:r>
              <a:rPr lang="en-US" sz="2800" b="1" i="1" dirty="0" smtClean="0"/>
              <a:t/>
            </a:r>
            <a:br>
              <a:rPr lang="en-US" sz="2800" b="1" i="1" dirty="0" smtClean="0"/>
            </a:br>
            <a:endParaRPr lang="en-US" dirty="0"/>
          </a:p>
        </p:txBody>
      </p:sp>
      <p:sp>
        <p:nvSpPr>
          <p:cNvPr id="3" name="Content Placeholder 2"/>
          <p:cNvSpPr>
            <a:spLocks noGrp="1"/>
          </p:cNvSpPr>
          <p:nvPr>
            <p:ph idx="1"/>
          </p:nvPr>
        </p:nvSpPr>
        <p:spPr/>
        <p:txBody>
          <a:bodyPr>
            <a:normAutofit/>
          </a:bodyPr>
          <a:lstStyle/>
          <a:p>
            <a:pPr algn="just"/>
            <a:r>
              <a:rPr lang="en-US" sz="2400" b="1" dirty="0" smtClean="0">
                <a:latin typeface="Times New Roman" panose="02020603050405020304" pitchFamily="18" charset="0"/>
                <a:cs typeface="Times New Roman" panose="02020603050405020304" pitchFamily="18" charset="0"/>
              </a:rPr>
              <a:t>Copenhagen criteria</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are the essential conditions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candidate </a:t>
            </a:r>
            <a:r>
              <a:rPr lang="en-US" sz="2400" dirty="0" smtClean="0">
                <a:latin typeface="Times New Roman" panose="02020603050405020304" pitchFamily="18" charset="0"/>
                <a:cs typeface="Times New Roman" panose="02020603050405020304" pitchFamily="18" charset="0"/>
              </a:rPr>
              <a:t>country </a:t>
            </a:r>
            <a:r>
              <a:rPr lang="en-US" sz="2400" dirty="0">
                <a:latin typeface="Times New Roman" panose="02020603050405020304" pitchFamily="18" charset="0"/>
                <a:cs typeface="Times New Roman" panose="02020603050405020304" pitchFamily="18" charset="0"/>
              </a:rPr>
              <a:t>must satisfy to become a member state. </a:t>
            </a:r>
            <a:endParaRPr lang="en-US" sz="2400" dirty="0" smtClean="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conditions and timing of the </a:t>
            </a:r>
            <a:r>
              <a:rPr lang="en-US" sz="2400" b="1" dirty="0">
                <a:latin typeface="Times New Roman" panose="02020603050405020304" pitchFamily="18" charset="0"/>
                <a:cs typeface="Times New Roman" panose="02020603050405020304" pitchFamily="18" charset="0"/>
              </a:rPr>
              <a:t>candidate's adoption, implementation and enforcement of </a:t>
            </a:r>
            <a:r>
              <a:rPr lang="en-US" sz="2400" b="1" u="sng" dirty="0">
                <a:latin typeface="Times New Roman" panose="02020603050405020304" pitchFamily="18" charset="0"/>
                <a:cs typeface="Times New Roman" panose="02020603050405020304" pitchFamily="18" charset="0"/>
              </a:rPr>
              <a:t>all current </a:t>
            </a:r>
            <a:r>
              <a:rPr lang="en-US" sz="2400" b="1" u="sng" dirty="0" smtClean="0">
                <a:latin typeface="Times New Roman" panose="02020603050405020304" pitchFamily="18" charset="0"/>
                <a:cs typeface="Times New Roman" panose="02020603050405020304" pitchFamily="18" charset="0"/>
              </a:rPr>
              <a:t>EU </a:t>
            </a:r>
            <a:r>
              <a:rPr lang="en-US" sz="2400" b="1" u="sng" dirty="0">
                <a:latin typeface="Times New Roman" panose="02020603050405020304" pitchFamily="18" charset="0"/>
                <a:cs typeface="Times New Roman" panose="02020603050405020304" pitchFamily="18" charset="0"/>
              </a:rPr>
              <a:t>rules</a:t>
            </a:r>
            <a:r>
              <a:rPr lang="en-US" sz="2400" u="sng"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a:t>
            </a:r>
            <a:r>
              <a:rPr lang="en-US" sz="2400" b="1" i="1" dirty="0">
                <a:latin typeface="Times New Roman" panose="02020603050405020304" pitchFamily="18" charset="0"/>
                <a:cs typeface="Times New Roman" panose="02020603050405020304" pitchFamily="18" charset="0"/>
              </a:rPr>
              <a:t>acquis</a:t>
            </a:r>
            <a:r>
              <a:rPr lang="en-US" sz="2400" b="1" i="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are negotiated and the </a:t>
            </a:r>
            <a:r>
              <a:rPr lang="en-US" sz="2400" dirty="0">
                <a:latin typeface="Times New Roman" panose="02020603050405020304" pitchFamily="18" charset="0"/>
                <a:cs typeface="Times New Roman" panose="02020603050405020304" pitchFamily="18" charset="0"/>
              </a:rPr>
              <a:t>rules are divided into 35 different policy fields (</a:t>
            </a:r>
            <a:r>
              <a:rPr lang="en-US" sz="2400" dirty="0" smtClean="0">
                <a:latin typeface="Times New Roman" panose="02020603050405020304" pitchFamily="18" charset="0"/>
                <a:cs typeface="Times New Roman" panose="02020603050405020304" pitchFamily="18" charset="0"/>
              </a:rPr>
              <a:t>chapters), including  </a:t>
            </a:r>
            <a:r>
              <a:rPr lang="en-US" sz="2400" b="1" dirty="0" smtClean="0">
                <a:latin typeface="Times New Roman" panose="02020603050405020304" pitchFamily="18" charset="0"/>
                <a:cs typeface="Times New Roman" panose="02020603050405020304" pitchFamily="18" charset="0"/>
              </a:rPr>
              <a:t>Chapter 16 Taxation</a:t>
            </a:r>
            <a:r>
              <a:rPr lang="en-US" sz="2400" dirty="0" smtClean="0">
                <a:latin typeface="Times New Roman" panose="02020603050405020304" pitchFamily="18" charset="0"/>
                <a:cs typeface="Times New Roman" panose="02020603050405020304" pitchFamily="18" charset="0"/>
              </a:rPr>
              <a:t>.</a:t>
            </a:r>
          </a:p>
          <a:p>
            <a:pPr algn="just"/>
            <a:r>
              <a:rPr lang="en-US" sz="2400" b="1" i="1" dirty="0" smtClean="0">
                <a:latin typeface="Times New Roman" panose="02020603050405020304" pitchFamily="18" charset="0"/>
                <a:cs typeface="Times New Roman" panose="02020603050405020304" pitchFamily="18" charset="0"/>
              </a:rPr>
              <a:t>Candidate country has </a:t>
            </a:r>
            <a:r>
              <a:rPr lang="en-US" sz="2400" b="1" i="1" dirty="0">
                <a:latin typeface="Times New Roman" panose="02020603050405020304" pitchFamily="18" charset="0"/>
                <a:cs typeface="Times New Roman" panose="02020603050405020304" pitchFamily="18" charset="0"/>
              </a:rPr>
              <a:t>to accept the acquis before </a:t>
            </a:r>
            <a:r>
              <a:rPr lang="en-US" sz="2400" b="1" i="1" dirty="0" smtClean="0">
                <a:latin typeface="Times New Roman" panose="02020603050405020304" pitchFamily="18" charset="0"/>
                <a:cs typeface="Times New Roman" panose="02020603050405020304" pitchFamily="18" charset="0"/>
              </a:rPr>
              <a:t> joining </a:t>
            </a:r>
            <a:r>
              <a:rPr lang="en-US" sz="2400" b="1" i="1" dirty="0">
                <a:latin typeface="Times New Roman" panose="02020603050405020304" pitchFamily="18" charset="0"/>
                <a:cs typeface="Times New Roman" panose="02020603050405020304" pitchFamily="18" charset="0"/>
              </a:rPr>
              <a:t>the EU and make EU law part of </a:t>
            </a:r>
            <a:r>
              <a:rPr lang="en-US" sz="2400" b="1" i="1" dirty="0" smtClean="0">
                <a:latin typeface="Times New Roman" panose="02020603050405020304" pitchFamily="18" charset="0"/>
                <a:cs typeface="Times New Roman" panose="02020603050405020304" pitchFamily="18" charset="0"/>
              </a:rPr>
              <a:t>country </a:t>
            </a:r>
            <a:r>
              <a:rPr lang="en-US" sz="2400" b="1" i="1" dirty="0">
                <a:latin typeface="Times New Roman" panose="02020603050405020304" pitchFamily="18" charset="0"/>
                <a:cs typeface="Times New Roman" panose="02020603050405020304" pitchFamily="18" charset="0"/>
              </a:rPr>
              <a:t>own national legislation</a:t>
            </a:r>
            <a:r>
              <a:rPr lang="en-US" sz="2400" b="1" i="1" dirty="0" smtClean="0">
                <a:latin typeface="Times New Roman" panose="02020603050405020304" pitchFamily="18" charset="0"/>
                <a:cs typeface="Times New Roman" panose="02020603050405020304" pitchFamily="18" charset="0"/>
              </a:rPr>
              <a:t>.</a:t>
            </a:r>
          </a:p>
          <a:p>
            <a:pPr algn="just"/>
            <a:r>
              <a:rPr lang="en-US" sz="2400"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Adoption and implementation of </a:t>
            </a:r>
            <a:r>
              <a:rPr lang="en-US" sz="2400" b="1" dirty="0" smtClean="0">
                <a:latin typeface="Times New Roman" panose="02020603050405020304" pitchFamily="18" charset="0"/>
                <a:cs typeface="Times New Roman" panose="02020603050405020304" pitchFamily="18" charset="0"/>
              </a:rPr>
              <a:t>the  </a:t>
            </a:r>
            <a:r>
              <a:rPr lang="en-US" sz="2400" b="1" i="1" dirty="0" smtClean="0">
                <a:latin typeface="Times New Roman" panose="02020603050405020304" pitchFamily="18" charset="0"/>
                <a:cs typeface="Times New Roman" panose="02020603050405020304" pitchFamily="18" charset="0"/>
              </a:rPr>
              <a:t>acquis</a:t>
            </a:r>
            <a:r>
              <a:rPr lang="en-US" sz="2400" b="1" dirty="0" smtClean="0">
                <a:latin typeface="Times New Roman" panose="02020603050405020304" pitchFamily="18" charset="0"/>
                <a:cs typeface="Times New Roman" panose="02020603050405020304" pitchFamily="18" charset="0"/>
              </a:rPr>
              <a:t> are </a:t>
            </a:r>
            <a:r>
              <a:rPr lang="en-US" sz="2400" b="1" dirty="0">
                <a:latin typeface="Times New Roman" panose="02020603050405020304" pitchFamily="18" charset="0"/>
                <a:cs typeface="Times New Roman" panose="02020603050405020304" pitchFamily="18" charset="0"/>
              </a:rPr>
              <a:t>the basis of the </a:t>
            </a:r>
            <a:r>
              <a:rPr lang="en-US" sz="2400" b="1" dirty="0" smtClean="0">
                <a:latin typeface="Times New Roman" panose="02020603050405020304" pitchFamily="18" charset="0"/>
                <a:cs typeface="Times New Roman" panose="02020603050405020304" pitchFamily="18" charset="0"/>
              </a:rPr>
              <a:t>accession negotiations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43977" y="244564"/>
            <a:ext cx="816610" cy="1133475"/>
          </a:xfrm>
          <a:prstGeom prst="rect">
            <a:avLst/>
          </a:prstGeom>
          <a:noFill/>
        </p:spPr>
      </p:pic>
    </p:spTree>
    <p:extLst>
      <p:ext uri="{BB962C8B-B14F-4D97-AF65-F5344CB8AC3E}">
        <p14:creationId xmlns:p14="http://schemas.microsoft.com/office/powerpoint/2010/main" val="49720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614" y="502276"/>
            <a:ext cx="10582141" cy="1343458"/>
          </a:xfrm>
        </p:spPr>
        <p:txBody>
          <a:bodyPr>
            <a:normAutofit/>
          </a:bodyPr>
          <a:lstStyle/>
          <a:p>
            <a:r>
              <a:rPr lang="en-US" b="1" i="1" dirty="0"/>
              <a:t/>
            </a:r>
            <a:br>
              <a:rPr lang="en-US" b="1" i="1" dirty="0"/>
            </a:br>
            <a:r>
              <a:rPr lang="en-US" b="1" i="1" dirty="0" smtClean="0"/>
              <a:t>		</a:t>
            </a:r>
            <a:r>
              <a:rPr lang="en-US" sz="1800" b="1" i="1" dirty="0" smtClean="0"/>
              <a:t>Challenges </a:t>
            </a:r>
            <a:r>
              <a:rPr lang="en-US" sz="1800" b="1" i="1" dirty="0"/>
              <a:t>of EU accession in the area of Taxation.</a:t>
            </a:r>
            <a:endParaRPr lang="en-US" sz="1800" dirty="0"/>
          </a:p>
        </p:txBody>
      </p:sp>
      <p:sp>
        <p:nvSpPr>
          <p:cNvPr id="3" name="Content Placeholder 2"/>
          <p:cNvSpPr>
            <a:spLocks noGrp="1"/>
          </p:cNvSpPr>
          <p:nvPr>
            <p:ph idx="1"/>
          </p:nvPr>
        </p:nvSpPr>
        <p:spPr/>
        <p:txBody>
          <a:bodyPr>
            <a:noAutofit/>
          </a:bodyPr>
          <a:lstStyle/>
          <a:p>
            <a:pPr marL="0" indent="0" algn="just">
              <a:buNone/>
            </a:pPr>
            <a:r>
              <a:rPr lang="en-US" sz="1600" dirty="0">
                <a:latin typeface="Times New Roman" panose="02020603050405020304" pitchFamily="18" charset="0"/>
                <a:cs typeface="Times New Roman" panose="02020603050405020304" pitchFamily="18" charset="0"/>
              </a:rPr>
              <a:t>The acquis on taxation covers extensively </a:t>
            </a:r>
            <a:r>
              <a:rPr lang="en-US" sz="1600" b="1" dirty="0">
                <a:latin typeface="Times New Roman" panose="02020603050405020304" pitchFamily="18" charset="0"/>
                <a:cs typeface="Times New Roman" panose="02020603050405020304" pitchFamily="18" charset="0"/>
              </a:rPr>
              <a:t>the area of indirect taxation, namely value-added tax (VAT) and excise duties. </a:t>
            </a:r>
            <a:r>
              <a:rPr lang="en-US" sz="1600" dirty="0">
                <a:latin typeface="Times New Roman" panose="02020603050405020304" pitchFamily="18" charset="0"/>
                <a:cs typeface="Times New Roman" panose="02020603050405020304" pitchFamily="18" charset="0"/>
              </a:rPr>
              <a:t>At present, </a:t>
            </a:r>
            <a:r>
              <a:rPr lang="en-US" sz="1600" b="1" dirty="0">
                <a:latin typeface="Times New Roman" panose="02020603050405020304" pitchFamily="18" charset="0"/>
                <a:cs typeface="Times New Roman" panose="02020603050405020304" pitchFamily="18" charset="0"/>
              </a:rPr>
              <a:t>the EU does not use direct taxes for its own recourse collecting purposes</a:t>
            </a:r>
            <a:r>
              <a:rPr lang="en-US" sz="1600" dirty="0">
                <a:latin typeface="Times New Roman" panose="02020603050405020304" pitchFamily="18" charset="0"/>
                <a:cs typeface="Times New Roman" panose="02020603050405020304" pitchFamily="18" charset="0"/>
              </a:rPr>
              <a:t>. </a:t>
            </a:r>
            <a:endParaRPr lang="en-US" sz="1600" b="1" dirty="0" smtClean="0">
              <a:latin typeface="Times New Roman" panose="02020603050405020304" pitchFamily="18" charset="0"/>
              <a:cs typeface="Times New Roman" panose="02020603050405020304" pitchFamily="18" charset="0"/>
            </a:endParaRPr>
          </a:p>
          <a:p>
            <a:pPr marL="0" indent="0" algn="just">
              <a:buNone/>
            </a:pPr>
            <a:r>
              <a:rPr lang="en-US" sz="1600" dirty="0" smtClean="0">
                <a:latin typeface="Times New Roman" panose="02020603050405020304" pitchFamily="18" charset="0"/>
                <a:cs typeface="Times New Roman" panose="02020603050405020304" pitchFamily="18" charset="0"/>
              </a:rPr>
              <a:t>VAT is a part of the own recourses of the Budget of EU (art.311 TFEU and </a:t>
            </a:r>
            <a:r>
              <a:rPr lang="en-US" sz="1600" dirty="0">
                <a:latin typeface="Times New Roman" panose="02020603050405020304" pitchFamily="18" charset="0"/>
                <a:cs typeface="Times New Roman" panose="02020603050405020304" pitchFamily="18" charset="0"/>
              </a:rPr>
              <a:t>Council Decision of 26 May 2014 on the system of own resources of the European </a:t>
            </a:r>
            <a:r>
              <a:rPr lang="en-US" sz="1600" dirty="0" smtClean="0">
                <a:latin typeface="Times New Roman" panose="02020603050405020304" pitchFamily="18" charset="0"/>
                <a:cs typeface="Times New Roman" panose="02020603050405020304" pitchFamily="18" charset="0"/>
              </a:rPr>
              <a:t>Union):</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a uniform rate of 0.3% is levied on the </a:t>
            </a:r>
            <a:r>
              <a:rPr lang="en-US" sz="1600" b="1" dirty="0" err="1">
                <a:latin typeface="Times New Roman" panose="02020603050405020304" pitchFamily="18" charset="0"/>
                <a:cs typeface="Times New Roman" panose="02020603050405020304" pitchFamily="18" charset="0"/>
              </a:rPr>
              <a:t>harmonised</a:t>
            </a:r>
            <a:r>
              <a:rPr lang="en-US" sz="1600" b="1" dirty="0">
                <a:latin typeface="Times New Roman" panose="02020603050405020304" pitchFamily="18" charset="0"/>
                <a:cs typeface="Times New Roman" panose="02020603050405020304" pitchFamily="18" charset="0"/>
              </a:rPr>
              <a:t> VAT base of each member state; the taxable VAT base is capped at 50% of gross national income (GNI) for each </a:t>
            </a:r>
            <a:r>
              <a:rPr lang="en-US" sz="1600" b="1" dirty="0" smtClean="0">
                <a:latin typeface="Times New Roman" panose="02020603050405020304" pitchFamily="18" charset="0"/>
                <a:cs typeface="Times New Roman" panose="02020603050405020304" pitchFamily="18" charset="0"/>
              </a:rPr>
              <a:t>country for the period 2014-2020 .</a:t>
            </a:r>
          </a:p>
          <a:p>
            <a:pPr marL="0" indent="0" algn="just">
              <a:buNone/>
            </a:pPr>
            <a:r>
              <a:rPr lang="en-US" sz="1600" dirty="0" smtClean="0">
                <a:latin typeface="Times New Roman" panose="02020603050405020304" pitchFamily="18" charset="0"/>
                <a:cs typeface="Times New Roman" panose="02020603050405020304" pitchFamily="18" charset="0"/>
              </a:rPr>
              <a:t>As </a:t>
            </a:r>
            <a:r>
              <a:rPr lang="en-US" sz="1600" dirty="0">
                <a:latin typeface="Times New Roman" panose="02020603050405020304" pitchFamily="18" charset="0"/>
                <a:cs typeface="Times New Roman" panose="02020603050405020304" pitchFamily="18" charset="0"/>
              </a:rPr>
              <a:t>concerns </a:t>
            </a:r>
            <a:r>
              <a:rPr lang="en-US" sz="1600" b="1" dirty="0">
                <a:latin typeface="Times New Roman" panose="02020603050405020304" pitchFamily="18" charset="0"/>
                <a:cs typeface="Times New Roman" panose="02020603050405020304" pitchFamily="18" charset="0"/>
              </a:rPr>
              <a:t>direct taxation</a:t>
            </a:r>
            <a:r>
              <a:rPr lang="en-US" sz="1600" dirty="0">
                <a:latin typeface="Times New Roman" panose="02020603050405020304" pitchFamily="18" charset="0"/>
                <a:cs typeface="Times New Roman" panose="02020603050405020304" pitchFamily="18" charset="0"/>
              </a:rPr>
              <a:t>, the </a:t>
            </a:r>
            <a:r>
              <a:rPr lang="en-US" sz="1600" i="1" dirty="0">
                <a:latin typeface="Times New Roman" panose="02020603050405020304" pitchFamily="18" charset="0"/>
                <a:cs typeface="Times New Roman" panose="02020603050405020304" pitchFamily="18" charset="0"/>
              </a:rPr>
              <a:t>acquis</a:t>
            </a:r>
            <a:r>
              <a:rPr lang="en-US" sz="1600" dirty="0">
                <a:latin typeface="Times New Roman" panose="02020603050405020304" pitchFamily="18" charset="0"/>
                <a:cs typeface="Times New Roman" panose="02020603050405020304" pitchFamily="18" charset="0"/>
              </a:rPr>
              <a:t> covers some aspects of taxing income from savings of individuals and of corporate taxes. </a:t>
            </a:r>
            <a:endParaRPr lang="en-US" sz="1600" dirty="0" smtClean="0">
              <a:latin typeface="Times New Roman" panose="02020603050405020304" pitchFamily="18" charset="0"/>
              <a:cs typeface="Times New Roman" panose="02020603050405020304" pitchFamily="18" charset="0"/>
            </a:endParaRPr>
          </a:p>
          <a:p>
            <a:pPr marL="0" indent="0" algn="just">
              <a:buNone/>
            </a:pPr>
            <a:r>
              <a:rPr lang="en-US" sz="1600" dirty="0" smtClean="0">
                <a:latin typeface="Times New Roman" panose="02020603050405020304" pitchFamily="18" charset="0"/>
                <a:cs typeface="Times New Roman" panose="02020603050405020304" pitchFamily="18" charset="0"/>
              </a:rPr>
              <a:t>Member </a:t>
            </a:r>
            <a:r>
              <a:rPr lang="en-US" sz="1600" dirty="0">
                <a:latin typeface="Times New Roman" panose="02020603050405020304" pitchFamily="18" charset="0"/>
                <a:cs typeface="Times New Roman" panose="02020603050405020304" pitchFamily="18" charset="0"/>
              </a:rPr>
              <a:t>States are committed to complying with the principles of the </a:t>
            </a:r>
            <a:r>
              <a:rPr lang="en-US" sz="1600" b="1" dirty="0">
                <a:latin typeface="Times New Roman" panose="02020603050405020304" pitchFamily="18" charset="0"/>
                <a:cs typeface="Times New Roman" panose="02020603050405020304" pitchFamily="18" charset="0"/>
              </a:rPr>
              <a:t>Code of Conduct for Business Taxation, aimed at the elimination of harmful tax measures. </a:t>
            </a:r>
          </a:p>
          <a:p>
            <a:pPr marL="0" indent="0" algn="just">
              <a:buNone/>
            </a:pPr>
            <a:r>
              <a:rPr lang="en-US" sz="1600" dirty="0" smtClean="0">
                <a:latin typeface="Times New Roman" panose="02020603050405020304" pitchFamily="18" charset="0"/>
                <a:cs typeface="Times New Roman" panose="02020603050405020304" pitchFamily="18" charset="0"/>
              </a:rPr>
              <a:t>Administrative co-operation and mutual assistance between Member States is aimed at ensuring a smooth functioning of the internal market as concerns taxation and provides tools to prevent intra-Community tax evasion and tax avoidance.</a:t>
            </a:r>
          </a:p>
          <a:p>
            <a:pPr marL="0" indent="0" algn="just">
              <a:buNone/>
            </a:pPr>
            <a:r>
              <a:rPr lang="en-US" sz="1600" dirty="0" smtClean="0">
                <a:latin typeface="Times New Roman" panose="02020603050405020304" pitchFamily="18" charset="0"/>
                <a:cs typeface="Times New Roman" panose="02020603050405020304" pitchFamily="18" charset="0"/>
              </a:rPr>
              <a:t>Member States must ensure that the necessary implementing and enforcement capacities, including links to the relevant EU </a:t>
            </a:r>
            <a:r>
              <a:rPr lang="en-US" sz="1600" dirty="0" err="1" smtClean="0">
                <a:latin typeface="Times New Roman" panose="02020603050405020304" pitchFamily="18" charset="0"/>
                <a:cs typeface="Times New Roman" panose="02020603050405020304" pitchFamily="18" charset="0"/>
              </a:rPr>
              <a:t>computerised</a:t>
            </a:r>
            <a:r>
              <a:rPr lang="en-US" sz="1600" dirty="0" smtClean="0">
                <a:latin typeface="Times New Roman" panose="02020603050405020304" pitchFamily="18" charset="0"/>
                <a:cs typeface="Times New Roman" panose="02020603050405020304" pitchFamily="18" charset="0"/>
              </a:rPr>
              <a:t> taxation systems, are in place.</a:t>
            </a:r>
            <a:endParaRPr lang="en-US" sz="16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5915" y="605307"/>
            <a:ext cx="785612" cy="1094704"/>
          </a:xfrm>
          <a:prstGeom prst="rect">
            <a:avLst/>
          </a:prstGeom>
          <a:noFill/>
        </p:spPr>
      </p:pic>
    </p:spTree>
    <p:extLst>
      <p:ext uri="{BB962C8B-B14F-4D97-AF65-F5344CB8AC3E}">
        <p14:creationId xmlns:p14="http://schemas.microsoft.com/office/powerpoint/2010/main" val="151343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r>
              <a:rPr lang="en-US" sz="1600" dirty="0" smtClean="0"/>
              <a:t>                         </a:t>
            </a:r>
            <a:r>
              <a:rPr lang="en-US" sz="1600" b="1" i="1" dirty="0" smtClean="0"/>
              <a:t>Challenges of EU accession in the area of Taxation. </a:t>
            </a:r>
            <a:r>
              <a:rPr lang="en-US" sz="2800" b="1" i="1" u="sng" dirty="0" smtClean="0"/>
              <a:t/>
            </a:r>
            <a:br>
              <a:rPr lang="en-US" sz="2800" b="1" i="1" u="sng" dirty="0" smtClean="0"/>
            </a:br>
            <a:r>
              <a:rPr lang="en-US" sz="2800" b="1" i="1" u="sng" dirty="0" smtClean="0"/>
              <a:t/>
            </a:r>
            <a:br>
              <a:rPr lang="en-US" sz="2800" b="1" i="1" u="sng" dirty="0" smtClean="0"/>
            </a:br>
            <a:endParaRPr lang="en-US" u="sng" dirty="0"/>
          </a:p>
        </p:txBody>
      </p:sp>
      <p:sp>
        <p:nvSpPr>
          <p:cNvPr id="3" name="Content Placeholder 2"/>
          <p:cNvSpPr>
            <a:spLocks noGrp="1"/>
          </p:cNvSpPr>
          <p:nvPr>
            <p:ph idx="1"/>
          </p:nvPr>
        </p:nvSpPr>
        <p:spPr/>
        <p:txBody>
          <a:bodyPr>
            <a:normAutofit fontScale="92500" lnSpcReduction="20000"/>
          </a:bodyPr>
          <a:lstStyle/>
          <a:p>
            <a:pPr algn="just"/>
            <a:r>
              <a:rPr lang="en-US" dirty="0" smtClean="0">
                <a:latin typeface="Times New Roman" panose="02020603050405020304" pitchFamily="18" charset="0"/>
                <a:cs typeface="Times New Roman" panose="02020603050405020304" pitchFamily="18" charset="0"/>
              </a:rPr>
              <a:t>EU Law</a:t>
            </a:r>
            <a:r>
              <a:rPr lang="en-US" dirty="0">
                <a:latin typeface="Times New Roman" panose="02020603050405020304" pitchFamily="18" charset="0"/>
                <a:cs typeface="Times New Roman" panose="02020603050405020304" pitchFamily="18" charset="0"/>
              </a:rPr>
              <a:t> consists of the founding treaties (the TEU and the </a:t>
            </a:r>
            <a:r>
              <a:rPr lang="en-US" dirty="0" smtClean="0">
                <a:latin typeface="Times New Roman" panose="02020603050405020304" pitchFamily="18" charset="0"/>
                <a:cs typeface="Times New Roman" panose="02020603050405020304" pitchFamily="18" charset="0"/>
              </a:rPr>
              <a:t>TFEU) </a:t>
            </a:r>
            <a:r>
              <a:rPr lang="en-US" dirty="0">
                <a:latin typeface="Times New Roman" panose="02020603050405020304" pitchFamily="18" charset="0"/>
                <a:cs typeface="Times New Roman" panose="02020603050405020304" pitchFamily="18" charset="0"/>
              </a:rPr>
              <a:t>and the legal provisions based on the legislative powers delegated to the European Union by the founding treaties. </a:t>
            </a:r>
            <a:endParaRPr lang="en-US" dirty="0" smtClean="0">
              <a:latin typeface="Times New Roman" panose="02020603050405020304" pitchFamily="18" charset="0"/>
              <a:cs typeface="Times New Roman" panose="02020603050405020304" pitchFamily="18" charset="0"/>
            </a:endParaRPr>
          </a:p>
          <a:p>
            <a:pPr algn="just"/>
            <a:r>
              <a:rPr lang="en-US" i="1" dirty="0">
                <a:latin typeface="Times New Roman" panose="02020603050405020304" pitchFamily="18" charset="0"/>
                <a:cs typeface="Times New Roman" panose="02020603050405020304" pitchFamily="18" charset="0"/>
              </a:rPr>
              <a:t>To exercise the Union's competences, the institutions shall adopt regulations, directives, decisions, recommendations and </a:t>
            </a:r>
            <a:r>
              <a:rPr lang="en-US" i="1" dirty="0" smtClean="0">
                <a:latin typeface="Times New Roman" panose="02020603050405020304" pitchFamily="18" charset="0"/>
                <a:cs typeface="Times New Roman" panose="02020603050405020304" pitchFamily="18" charset="0"/>
              </a:rPr>
              <a:t>opinions </a:t>
            </a:r>
            <a:r>
              <a:rPr lang="en-US" dirty="0" smtClean="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art. 288 TFEU</a:t>
            </a:r>
            <a:r>
              <a:rPr lang="en-US" dirty="0" smtClean="0">
                <a:latin typeface="Times New Roman" panose="02020603050405020304" pitchFamily="18" charset="0"/>
                <a:cs typeface="Times New Roman" panose="02020603050405020304" pitchFamily="18" charset="0"/>
              </a:rPr>
              <a:t>).</a:t>
            </a:r>
          </a:p>
          <a:p>
            <a:pPr marL="0" indent="0" algn="just">
              <a:buNone/>
            </a:pP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Choice of legal instruments in the area of  </a:t>
            </a:r>
            <a:r>
              <a:rPr lang="en-US" b="1" dirty="0" smtClean="0">
                <a:latin typeface="Times New Roman" panose="02020603050405020304" pitchFamily="18" charset="0"/>
                <a:cs typeface="Times New Roman" panose="02020603050405020304" pitchFamily="18" charset="0"/>
              </a:rPr>
              <a:t> taxation?</a:t>
            </a:r>
            <a:endParaRPr lang="en-US" b="1" dirty="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NO exclusive competence (art. 3 TFEU),  NO share competence, excl. indirect taxation (art.4 TFEU) , No art.6 TFEU (exclusively enumerated actions)</a:t>
            </a:r>
          </a:p>
          <a:p>
            <a:pPr algn="just"/>
            <a:r>
              <a:rPr lang="en-US" dirty="0" smtClean="0">
                <a:latin typeface="Times New Roman" panose="02020603050405020304" pitchFamily="18" charset="0"/>
                <a:cs typeface="Times New Roman" panose="02020603050405020304" pitchFamily="18" charset="0"/>
              </a:rPr>
              <a:t>After </a:t>
            </a:r>
            <a:r>
              <a:rPr lang="en-US" dirty="0">
                <a:latin typeface="Times New Roman" panose="02020603050405020304" pitchFamily="18" charset="0"/>
                <a:cs typeface="Times New Roman" panose="02020603050405020304" pitchFamily="18" charset="0"/>
              </a:rPr>
              <a:t>the entry into force of the Lisbon Treaty, the European Convention on Human Rights also became a part of EU law</a:t>
            </a: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Despite the European Union and the </a:t>
            </a:r>
            <a:r>
              <a:rPr lang="en-US" dirty="0" smtClean="0">
                <a:latin typeface="Times New Roman" panose="02020603050405020304" pitchFamily="18" charset="0"/>
                <a:cs typeface="Times New Roman" panose="02020603050405020304" pitchFamily="18" charset="0"/>
              </a:rPr>
              <a:t>Commission, </a:t>
            </a:r>
            <a:r>
              <a:rPr lang="en-US" dirty="0">
                <a:latin typeface="Times New Roman" panose="02020603050405020304" pitchFamily="18" charset="0"/>
                <a:cs typeface="Times New Roman" panose="02020603050405020304" pitchFamily="18" charset="0"/>
              </a:rPr>
              <a:t>the Member States </a:t>
            </a:r>
            <a:r>
              <a:rPr lang="en-US" b="1" dirty="0">
                <a:latin typeface="Times New Roman" panose="02020603050405020304" pitchFamily="18" charset="0"/>
                <a:cs typeface="Times New Roman" panose="02020603050405020304" pitchFamily="18" charset="0"/>
              </a:rPr>
              <a:t>have broad sovereignty </a:t>
            </a:r>
            <a:r>
              <a:rPr lang="en-US" dirty="0">
                <a:latin typeface="Times New Roman" panose="02020603050405020304" pitchFamily="18" charset="0"/>
                <a:cs typeface="Times New Roman" panose="02020603050405020304" pitchFamily="18" charset="0"/>
              </a:rPr>
              <a:t>in the area </a:t>
            </a:r>
            <a:r>
              <a:rPr lang="en-US" b="1" dirty="0">
                <a:latin typeface="Times New Roman" panose="02020603050405020304" pitchFamily="18" charset="0"/>
                <a:cs typeface="Times New Roman" panose="02020603050405020304" pitchFamily="18" charset="0"/>
              </a:rPr>
              <a:t>of direct </a:t>
            </a:r>
            <a:r>
              <a:rPr lang="en-US" b="1" dirty="0" smtClean="0">
                <a:latin typeface="Times New Roman" panose="02020603050405020304" pitchFamily="18" charset="0"/>
                <a:cs typeface="Times New Roman" panose="02020603050405020304" pitchFamily="18" charset="0"/>
              </a:rPr>
              <a:t>taxation.</a:t>
            </a:r>
          </a:p>
          <a:p>
            <a:pPr algn="just"/>
            <a:r>
              <a:rPr lang="en-US" dirty="0">
                <a:latin typeface="Times New Roman" panose="02020603050405020304" pitchFamily="18" charset="0"/>
                <a:cs typeface="Times New Roman" panose="02020603050405020304" pitchFamily="18" charset="0"/>
              </a:rPr>
              <a:t>The organs of the European Union do not have their own taxing powers </a:t>
            </a:r>
            <a:r>
              <a:rPr lang="en-US" b="1" dirty="0">
                <a:latin typeface="Times New Roman" panose="02020603050405020304" pitchFamily="18" charset="0"/>
                <a:cs typeface="Times New Roman" panose="02020603050405020304" pitchFamily="18" charset="0"/>
              </a:rPr>
              <a:t>with regard to direct </a:t>
            </a:r>
            <a:r>
              <a:rPr lang="en-US" b="1" dirty="0" smtClean="0">
                <a:latin typeface="Times New Roman" panose="02020603050405020304" pitchFamily="18" charset="0"/>
                <a:cs typeface="Times New Roman" panose="02020603050405020304" pitchFamily="18" charset="0"/>
              </a:rPr>
              <a:t>taxes,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however, both the European Union and the Member States can make decisions concerning tax legislation.</a:t>
            </a:r>
          </a:p>
          <a:p>
            <a:endParaRPr lang="en-US" b="1"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28822" y="286603"/>
            <a:ext cx="816610" cy="1133475"/>
          </a:xfrm>
          <a:prstGeom prst="rect">
            <a:avLst/>
          </a:prstGeom>
          <a:noFill/>
        </p:spPr>
      </p:pic>
    </p:spTree>
    <p:extLst>
      <p:ext uri="{BB962C8B-B14F-4D97-AF65-F5344CB8AC3E}">
        <p14:creationId xmlns:p14="http://schemas.microsoft.com/office/powerpoint/2010/main" val="544386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i="1" dirty="0" smtClean="0"/>
              <a:t>                                 Challenges </a:t>
            </a:r>
            <a:r>
              <a:rPr lang="en-US" sz="2000" b="1" i="1" dirty="0"/>
              <a:t>of EU accession in the area of Taxation. </a:t>
            </a:r>
            <a:r>
              <a:rPr lang="en-US" sz="7200" b="1" i="1" dirty="0"/>
              <a:t/>
            </a:r>
            <a:br>
              <a:rPr lang="en-US" sz="7200" b="1" i="1" dirty="0"/>
            </a:br>
            <a:endParaRPr lang="en-US" dirty="0"/>
          </a:p>
        </p:txBody>
      </p:sp>
      <p:sp>
        <p:nvSpPr>
          <p:cNvPr id="3" name="Content Placeholder 2"/>
          <p:cNvSpPr>
            <a:spLocks noGrp="1"/>
          </p:cNvSpPr>
          <p:nvPr>
            <p:ph idx="1"/>
          </p:nvPr>
        </p:nvSpPr>
        <p:spPr/>
        <p:txBody>
          <a:bodyPr>
            <a:normAutofit fontScale="92500" lnSpcReduction="10000"/>
          </a:bodyPr>
          <a:lstStyle/>
          <a:p>
            <a:r>
              <a:rPr lang="en-US" sz="1800" b="1" dirty="0"/>
              <a:t>The </a:t>
            </a:r>
            <a:r>
              <a:rPr lang="en-US" sz="1800" b="1" dirty="0" smtClean="0"/>
              <a:t>provisions:</a:t>
            </a:r>
          </a:p>
          <a:p>
            <a:pPr>
              <a:buFont typeface="Arial" panose="020B0604020202020204" pitchFamily="34" charset="0"/>
              <a:buChar char="•"/>
            </a:pPr>
            <a:r>
              <a:rPr lang="en-US" sz="1800" dirty="0"/>
              <a:t>article 4 of the TEU on Union loyalty (sincere cooperation</a:t>
            </a:r>
            <a:r>
              <a:rPr lang="en-US" sz="1800" dirty="0" smtClean="0"/>
              <a:t>);</a:t>
            </a:r>
          </a:p>
          <a:p>
            <a:pPr>
              <a:buFont typeface="Arial" panose="020B0604020202020204" pitchFamily="34" charset="0"/>
              <a:buChar char="•"/>
            </a:pPr>
            <a:r>
              <a:rPr lang="en-US" sz="1800" dirty="0"/>
              <a:t>article 18 of the TFEU prohibiting discrimination based on nationality</a:t>
            </a:r>
            <a:r>
              <a:rPr lang="en-US" sz="1800" dirty="0" smtClean="0"/>
              <a:t>;</a:t>
            </a:r>
          </a:p>
          <a:p>
            <a:pPr>
              <a:buFont typeface="Arial" panose="020B0604020202020204" pitchFamily="34" charset="0"/>
              <a:buChar char="•"/>
            </a:pPr>
            <a:r>
              <a:rPr lang="en-US" sz="1800" dirty="0"/>
              <a:t>article 21 of the TFEU on the right of EU citizens to freely move and reside in the European Union</a:t>
            </a:r>
            <a:r>
              <a:rPr lang="en-US" sz="1800" dirty="0" smtClean="0"/>
              <a:t>;</a:t>
            </a:r>
          </a:p>
          <a:p>
            <a:pPr>
              <a:buFont typeface="Arial" panose="020B0604020202020204" pitchFamily="34" charset="0"/>
              <a:buChar char="•"/>
            </a:pPr>
            <a:r>
              <a:rPr lang="en-US" sz="1800" dirty="0"/>
              <a:t>article 45 of the TFEU on the free movement of workers</a:t>
            </a:r>
            <a:r>
              <a:rPr lang="en-US" sz="1800" dirty="0" smtClean="0"/>
              <a:t>;</a:t>
            </a:r>
          </a:p>
          <a:p>
            <a:pPr>
              <a:buFont typeface="Arial" panose="020B0604020202020204" pitchFamily="34" charset="0"/>
              <a:buChar char="•"/>
            </a:pPr>
            <a:r>
              <a:rPr lang="en-US" sz="1800" dirty="0"/>
              <a:t>article 49 of the TFEU on the right of establishment</a:t>
            </a:r>
            <a:r>
              <a:rPr lang="en-US" sz="1800" dirty="0" smtClean="0"/>
              <a:t>;</a:t>
            </a:r>
          </a:p>
          <a:p>
            <a:pPr>
              <a:buFont typeface="Arial" panose="020B0604020202020204" pitchFamily="34" charset="0"/>
              <a:buChar char="•"/>
            </a:pPr>
            <a:r>
              <a:rPr lang="en-US" sz="1800" dirty="0"/>
              <a:t>article 56 of the TFEU on the freedom to provide services</a:t>
            </a:r>
            <a:r>
              <a:rPr lang="en-US" sz="1800" dirty="0" smtClean="0"/>
              <a:t>;</a:t>
            </a:r>
          </a:p>
          <a:p>
            <a:pPr>
              <a:buFont typeface="Arial" panose="020B0604020202020204" pitchFamily="34" charset="0"/>
              <a:buChar char="•"/>
            </a:pPr>
            <a:r>
              <a:rPr lang="en-US" sz="1800" dirty="0"/>
              <a:t>article 63 of the TFEU on the free movement of capital and payments</a:t>
            </a:r>
            <a:r>
              <a:rPr lang="en-US" sz="1800" dirty="0" smtClean="0"/>
              <a:t>;</a:t>
            </a:r>
          </a:p>
          <a:p>
            <a:pPr>
              <a:buFont typeface="Arial" panose="020B0604020202020204" pitchFamily="34" charset="0"/>
              <a:buChar char="•"/>
            </a:pPr>
            <a:r>
              <a:rPr lang="en-US" sz="1800" dirty="0"/>
              <a:t>article 107 of the TFEU prohibiting state aid; </a:t>
            </a:r>
            <a:r>
              <a:rPr lang="en-US" sz="1800" dirty="0" smtClean="0"/>
              <a:t>and</a:t>
            </a:r>
          </a:p>
          <a:p>
            <a:pPr>
              <a:buFont typeface="Arial" panose="020B0604020202020204" pitchFamily="34" charset="0"/>
              <a:buChar char="•"/>
            </a:pPr>
            <a:r>
              <a:rPr lang="en-US" sz="1800" dirty="0"/>
              <a:t>article 115 of the TFEU on the authorization to issue </a:t>
            </a:r>
            <a:r>
              <a:rPr lang="en-US" sz="1800" dirty="0" smtClean="0"/>
              <a:t>directives  (</a:t>
            </a:r>
            <a:r>
              <a:rPr lang="en-US" sz="1800" dirty="0"/>
              <a:t>the only express measure available for the positive harmonization of direct taxes</a:t>
            </a:r>
            <a:r>
              <a:rPr lang="en-US" sz="1800" dirty="0" smtClean="0"/>
              <a:t>).</a:t>
            </a:r>
          </a:p>
          <a:p>
            <a:pPr>
              <a:buFont typeface="Arial" panose="020B0604020202020204" pitchFamily="34" charset="0"/>
              <a:buChar char="•"/>
            </a:pPr>
            <a:endParaRPr lang="en-US" sz="1800"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a:p>
        </p:txBody>
      </p:sp>
      <p:pic>
        <p:nvPicPr>
          <p:cNvPr id="12" name="Picture 1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437882"/>
            <a:ext cx="1092128" cy="982196"/>
          </a:xfrm>
          <a:prstGeom prst="rect">
            <a:avLst/>
          </a:prstGeom>
          <a:noFill/>
        </p:spPr>
      </p:pic>
    </p:spTree>
    <p:extLst>
      <p:ext uri="{BB962C8B-B14F-4D97-AF65-F5344CB8AC3E}">
        <p14:creationId xmlns:p14="http://schemas.microsoft.com/office/powerpoint/2010/main" val="3899544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3420"/>
            <a:ext cx="10058400" cy="1450757"/>
          </a:xfrm>
        </p:spPr>
        <p:txBody>
          <a:bodyPr>
            <a:normAutofit/>
          </a:bodyPr>
          <a:lstStyle/>
          <a:p>
            <a:r>
              <a:rPr lang="en-US" dirty="0" smtClean="0"/>
              <a:t>                 </a:t>
            </a:r>
            <a:r>
              <a:rPr lang="en-US" sz="2000" b="1" i="1" dirty="0"/>
              <a:t>Challenges of EU accession in the area of Taxation. </a:t>
            </a:r>
            <a:r>
              <a:rPr lang="en-US" sz="9600" b="1" i="1" dirty="0"/>
              <a:t/>
            </a:r>
            <a:br>
              <a:rPr lang="en-US" sz="9600" b="1" i="1" dirty="0"/>
            </a:br>
            <a:endParaRPr lang="en-US" dirty="0"/>
          </a:p>
        </p:txBody>
      </p:sp>
      <p:sp>
        <p:nvSpPr>
          <p:cNvPr id="3" name="Content Placeholder 2"/>
          <p:cNvSpPr>
            <a:spLocks noGrp="1"/>
          </p:cNvSpPr>
          <p:nvPr>
            <p:ph idx="1"/>
          </p:nvPr>
        </p:nvSpPr>
        <p:spPr/>
        <p:txBody>
          <a:bodyPr>
            <a:normAutofit lnSpcReduction="10000"/>
          </a:bodyPr>
          <a:lstStyle/>
          <a:p>
            <a:pPr algn="just"/>
            <a:r>
              <a:rPr lang="en-US" sz="1600" b="1" dirty="0" smtClean="0">
                <a:latin typeface="Times New Roman" panose="02020603050405020304" pitchFamily="18" charset="0"/>
                <a:cs typeface="Times New Roman" panose="02020603050405020304" pitchFamily="18" charset="0"/>
              </a:rPr>
              <a:t>Art.110 TFEU</a:t>
            </a:r>
            <a:r>
              <a:rPr lang="en-US" sz="1600" dirty="0" smtClean="0">
                <a:latin typeface="Times New Roman" panose="02020603050405020304" pitchFamily="18" charset="0"/>
                <a:cs typeface="Times New Roman" panose="02020603050405020304" pitchFamily="18" charset="0"/>
              </a:rPr>
              <a:t>: No </a:t>
            </a:r>
            <a:r>
              <a:rPr lang="en-US" sz="1600" dirty="0">
                <a:latin typeface="Times New Roman" panose="02020603050405020304" pitchFamily="18" charset="0"/>
                <a:cs typeface="Times New Roman" panose="02020603050405020304" pitchFamily="18" charset="0"/>
              </a:rPr>
              <a:t>Member State shall impose, directly or indirectly, on the products of other Member States any internal taxation of any kind in excess of that imposed directly or indirectly on similar domestic </a:t>
            </a:r>
            <a:r>
              <a:rPr lang="en-US" sz="1600" dirty="0" smtClean="0">
                <a:latin typeface="Times New Roman" panose="02020603050405020304" pitchFamily="18" charset="0"/>
                <a:cs typeface="Times New Roman" panose="02020603050405020304" pitchFamily="18" charset="0"/>
              </a:rPr>
              <a:t>products. Furthermore</a:t>
            </a:r>
            <a:r>
              <a:rPr lang="en-US" sz="1600" dirty="0">
                <a:latin typeface="Times New Roman" panose="02020603050405020304" pitchFamily="18" charset="0"/>
                <a:cs typeface="Times New Roman" panose="02020603050405020304" pitchFamily="18" charset="0"/>
              </a:rPr>
              <a:t>, no Member State shall impose on the products of other Member States any internal taxation of such a nature as to afford indirect protection to other products</a:t>
            </a:r>
            <a:r>
              <a:rPr lang="en-US" sz="1600" dirty="0" smtClean="0">
                <a:latin typeface="Times New Roman" panose="02020603050405020304" pitchFamily="18" charset="0"/>
                <a:cs typeface="Times New Roman" panose="02020603050405020304" pitchFamily="18" charset="0"/>
              </a:rPr>
              <a:t>.</a:t>
            </a:r>
            <a:endParaRPr lang="en-US" sz="1600" b="1" dirty="0" smtClean="0">
              <a:latin typeface="Times New Roman" panose="02020603050405020304" pitchFamily="18" charset="0"/>
              <a:cs typeface="Times New Roman" panose="02020603050405020304" pitchFamily="18" charset="0"/>
            </a:endParaRPr>
          </a:p>
          <a:p>
            <a:pPr algn="just"/>
            <a:r>
              <a:rPr lang="en-US" sz="1600" b="1" dirty="0" smtClean="0">
                <a:latin typeface="Times New Roman" panose="02020603050405020304" pitchFamily="18" charset="0"/>
                <a:cs typeface="Times New Roman" panose="02020603050405020304" pitchFamily="18" charset="0"/>
              </a:rPr>
              <a:t>Art.113 TFEU: </a:t>
            </a:r>
            <a:r>
              <a:rPr lang="en-US" sz="1600" i="1" dirty="0" smtClean="0">
                <a:latin typeface="Times New Roman" panose="02020603050405020304" pitchFamily="18" charset="0"/>
                <a:cs typeface="Times New Roman" panose="02020603050405020304" pitchFamily="18" charset="0"/>
              </a:rPr>
              <a:t>The </a:t>
            </a:r>
            <a:r>
              <a:rPr lang="en-US" sz="1600" i="1" dirty="0">
                <a:latin typeface="Times New Roman" panose="02020603050405020304" pitchFamily="18" charset="0"/>
                <a:cs typeface="Times New Roman" panose="02020603050405020304" pitchFamily="18" charset="0"/>
              </a:rPr>
              <a:t>Council shall, acting unanimously in accordance with a special legislative procedure and after consulting the European Parliament and the Economic and Social Committee</a:t>
            </a:r>
            <a:r>
              <a:rPr lang="en-US" sz="1600" b="1" i="1" dirty="0">
                <a:latin typeface="Times New Roman" panose="02020603050405020304" pitchFamily="18" charset="0"/>
                <a:cs typeface="Times New Roman" panose="02020603050405020304" pitchFamily="18" charset="0"/>
              </a:rPr>
              <a:t>, adopt provisions for the </a:t>
            </a:r>
            <a:r>
              <a:rPr lang="en-US" sz="1600" b="1" i="1" dirty="0" err="1">
                <a:latin typeface="Times New Roman" panose="02020603050405020304" pitchFamily="18" charset="0"/>
                <a:cs typeface="Times New Roman" panose="02020603050405020304" pitchFamily="18" charset="0"/>
              </a:rPr>
              <a:t>harmonisation</a:t>
            </a:r>
            <a:r>
              <a:rPr lang="en-US" sz="1600" b="1" i="1" dirty="0">
                <a:latin typeface="Times New Roman" panose="02020603050405020304" pitchFamily="18" charset="0"/>
                <a:cs typeface="Times New Roman" panose="02020603050405020304" pitchFamily="18" charset="0"/>
              </a:rPr>
              <a:t> of legislation concerning turnover taxes, excise duties and other forms of indirect taxation to the extent that such </a:t>
            </a:r>
            <a:r>
              <a:rPr lang="en-US" sz="1600" b="1" i="1" dirty="0" err="1">
                <a:latin typeface="Times New Roman" panose="02020603050405020304" pitchFamily="18" charset="0"/>
                <a:cs typeface="Times New Roman" panose="02020603050405020304" pitchFamily="18" charset="0"/>
              </a:rPr>
              <a:t>harmonisation</a:t>
            </a:r>
            <a:r>
              <a:rPr lang="en-US" sz="1600" b="1" i="1" dirty="0">
                <a:latin typeface="Times New Roman" panose="02020603050405020304" pitchFamily="18" charset="0"/>
                <a:cs typeface="Times New Roman" panose="02020603050405020304" pitchFamily="18" charset="0"/>
              </a:rPr>
              <a:t> is necessary to ensure the establishment and the functioning of the internal market and to avoid distortion of competition</a:t>
            </a:r>
            <a:r>
              <a:rPr lang="en-US" sz="1600" b="1" i="1" dirty="0" smtClean="0">
                <a:latin typeface="Times New Roman" panose="02020603050405020304" pitchFamily="18" charset="0"/>
                <a:cs typeface="Times New Roman" panose="02020603050405020304" pitchFamily="18" charset="0"/>
              </a:rPr>
              <a:t>.= DIRECTIVES IN THE AREA OF VAT AND EXICE DUTIES</a:t>
            </a:r>
          </a:p>
          <a:p>
            <a:pPr algn="just"/>
            <a:r>
              <a:rPr lang="en-US" sz="1600" b="1" i="1" dirty="0" smtClean="0">
                <a:latin typeface="Times New Roman" panose="02020603050405020304" pitchFamily="18" charset="0"/>
                <a:cs typeface="Times New Roman" panose="02020603050405020304" pitchFamily="18" charset="0"/>
              </a:rPr>
              <a:t>Art.114 </a:t>
            </a:r>
            <a:r>
              <a:rPr lang="en-US" sz="1600" i="1" dirty="0" smtClean="0">
                <a:latin typeface="Times New Roman" panose="02020603050405020304" pitchFamily="18" charset="0"/>
                <a:cs typeface="Times New Roman" panose="02020603050405020304" pitchFamily="18" charset="0"/>
              </a:rPr>
              <a:t>TFEU (dealing with internal market measures) and </a:t>
            </a:r>
            <a:r>
              <a:rPr lang="en-US" sz="1600" b="1" i="1" dirty="0" smtClean="0">
                <a:latin typeface="Times New Roman" panose="02020603050405020304" pitchFamily="18" charset="0"/>
                <a:cs typeface="Times New Roman" panose="02020603050405020304" pitchFamily="18" charset="0"/>
              </a:rPr>
              <a:t>Art.352 TFEU </a:t>
            </a:r>
            <a:r>
              <a:rPr lang="en-US" sz="1600" i="1" dirty="0" smtClean="0">
                <a:latin typeface="Times New Roman" panose="02020603050405020304" pitchFamily="18" charset="0"/>
                <a:cs typeface="Times New Roman" panose="02020603050405020304" pitchFamily="18" charset="0"/>
              </a:rPr>
              <a:t>allow the use of regulations</a:t>
            </a:r>
          </a:p>
          <a:p>
            <a:pPr algn="just"/>
            <a:r>
              <a:rPr lang="en-US" sz="1600" i="1" dirty="0" smtClean="0">
                <a:latin typeface="Times New Roman" panose="02020603050405020304" pitchFamily="18" charset="0"/>
                <a:cs typeface="Times New Roman" panose="02020603050405020304" pitchFamily="18" charset="0"/>
              </a:rPr>
              <a:t>The </a:t>
            </a:r>
            <a:r>
              <a:rPr lang="en-US" sz="1600" b="1" i="1" dirty="0" smtClean="0">
                <a:latin typeface="Times New Roman" panose="02020603050405020304" pitchFamily="18" charset="0"/>
                <a:cs typeface="Times New Roman" panose="02020603050405020304" pitchFamily="18" charset="0"/>
              </a:rPr>
              <a:t>regulation is the preferred legal instrument </a:t>
            </a:r>
            <a:r>
              <a:rPr lang="en-US" sz="1600" i="1" dirty="0" smtClean="0">
                <a:latin typeface="Times New Roman" panose="02020603050405020304" pitchFamily="18" charset="0"/>
                <a:cs typeface="Times New Roman" panose="02020603050405020304" pitchFamily="18" charset="0"/>
              </a:rPr>
              <a:t>in the field of </a:t>
            </a:r>
            <a:r>
              <a:rPr lang="en-US" sz="1600" b="1" i="1" dirty="0" smtClean="0">
                <a:latin typeface="Times New Roman" panose="02020603050405020304" pitchFamily="18" charset="0"/>
                <a:cs typeface="Times New Roman" panose="02020603050405020304" pitchFamily="18" charset="0"/>
              </a:rPr>
              <a:t>customs law </a:t>
            </a:r>
          </a:p>
          <a:p>
            <a:pPr algn="just"/>
            <a:r>
              <a:rPr lang="en-US" sz="1600" i="1" dirty="0" smtClean="0">
                <a:latin typeface="Times New Roman" panose="02020603050405020304" pitchFamily="18" charset="0"/>
                <a:cs typeface="Times New Roman" panose="02020603050405020304" pitchFamily="18" charset="0"/>
              </a:rPr>
              <a:t>on 9 October 2013 Regulation (EU) No952/2013 was adopted by the European Parliament and the Council laying down the Union Customs Code entered into force on 30 October 2013, but its substantive provisions apply only on 1 May 2016 once the UCC Delegated and Implementing Acts were adopted (Regulation (EEC))1658/87 on the customs tariff, regularly amended, and Regulation (EC) )1186/2009 setting up a Community system of reliefs from customs duty (codified version), replacing Regulation (EEC)No918/83 from 1 January 2010.</a:t>
            </a:r>
            <a:endParaRPr lang="en-US" sz="1600" i="1"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97280" y="412123"/>
            <a:ext cx="1092128" cy="1132053"/>
          </a:xfrm>
          <a:prstGeom prst="rect">
            <a:avLst/>
          </a:prstGeom>
          <a:noFill/>
        </p:spPr>
      </p:pic>
    </p:spTree>
    <p:extLst>
      <p:ext uri="{BB962C8B-B14F-4D97-AF65-F5344CB8AC3E}">
        <p14:creationId xmlns:p14="http://schemas.microsoft.com/office/powerpoint/2010/main" val="2262941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1800" b="1" i="1" dirty="0" smtClean="0"/>
              <a:t>Challenges </a:t>
            </a:r>
            <a:r>
              <a:rPr lang="en-US" sz="1800" b="1" i="1" dirty="0"/>
              <a:t>of EU accession in the area of Taxation. </a:t>
            </a:r>
            <a:endParaRPr lang="en-US" sz="1800" dirty="0"/>
          </a:p>
        </p:txBody>
      </p:sp>
      <p:sp>
        <p:nvSpPr>
          <p:cNvPr id="3" name="Content Placeholder 2"/>
          <p:cNvSpPr>
            <a:spLocks noGrp="1"/>
          </p:cNvSpPr>
          <p:nvPr>
            <p:ph idx="1"/>
          </p:nvPr>
        </p:nvSpPr>
        <p:spPr/>
        <p:txBody>
          <a:bodyPr>
            <a:normAutofit/>
          </a:bodyPr>
          <a:lstStyle/>
          <a:p>
            <a:pPr algn="just"/>
            <a:r>
              <a:rPr lang="en-US" b="1" dirty="0" smtClean="0">
                <a:latin typeface="Times New Roman" panose="02020603050405020304" pitchFamily="18" charset="0"/>
                <a:cs typeface="Times New Roman" panose="02020603050405020304" pitchFamily="18" charset="0"/>
              </a:rPr>
              <a:t>According to Art.288 TFEU: </a:t>
            </a:r>
            <a:r>
              <a:rPr lang="en-US" i="1" dirty="0">
                <a:latin typeface="Times New Roman" panose="02020603050405020304" pitchFamily="18" charset="0"/>
                <a:cs typeface="Times New Roman" panose="02020603050405020304" pitchFamily="18" charset="0"/>
              </a:rPr>
              <a:t>A directive shall be binding, as to the result to be achieved, upon each Member State to which it is addressed, but shall leave to the national authorities the choice of form and </a:t>
            </a:r>
            <a:r>
              <a:rPr lang="en-US" i="1" dirty="0" smtClean="0">
                <a:latin typeface="Times New Roman" panose="02020603050405020304" pitchFamily="18" charset="0"/>
                <a:cs typeface="Times New Roman" panose="02020603050405020304" pitchFamily="18" charset="0"/>
              </a:rPr>
              <a:t>methods (See Case C-131/88( Commission v. Germany ) and Case C-49/00 (Commission v. Italy).</a:t>
            </a:r>
            <a:endParaRPr lang="en-US" b="1" dirty="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Sixth VAT Directive </a:t>
            </a:r>
            <a:r>
              <a:rPr lang="en-US" dirty="0" smtClean="0">
                <a:latin typeface="Times New Roman" panose="02020603050405020304" pitchFamily="18" charset="0"/>
                <a:cs typeface="Times New Roman" panose="02020603050405020304" pitchFamily="18" charset="0"/>
              </a:rPr>
              <a:t>(adopted on 17 May 1977) now replaced by </a:t>
            </a:r>
            <a:r>
              <a:rPr lang="en-US" b="1" dirty="0" smtClean="0">
                <a:latin typeface="Times New Roman" panose="02020603050405020304" pitchFamily="18" charset="0"/>
                <a:cs typeface="Times New Roman" panose="02020603050405020304" pitchFamily="18" charset="0"/>
              </a:rPr>
              <a:t>COUNCIL </a:t>
            </a:r>
            <a:r>
              <a:rPr lang="en-US" b="1" dirty="0">
                <a:latin typeface="Times New Roman" panose="02020603050405020304" pitchFamily="18" charset="0"/>
                <a:cs typeface="Times New Roman" panose="02020603050405020304" pitchFamily="18" charset="0"/>
              </a:rPr>
              <a:t>DIRECTIVE </a:t>
            </a:r>
            <a:r>
              <a:rPr lang="en-US" b="1" dirty="0" smtClean="0">
                <a:latin typeface="Times New Roman" panose="02020603050405020304" pitchFamily="18" charset="0"/>
                <a:cs typeface="Times New Roman" panose="02020603050405020304" pitchFamily="18" charset="0"/>
              </a:rPr>
              <a:t>2006/112/EC of </a:t>
            </a:r>
            <a:r>
              <a:rPr lang="en-US" b="1" dirty="0">
                <a:latin typeface="Times New Roman" panose="02020603050405020304" pitchFamily="18" charset="0"/>
                <a:cs typeface="Times New Roman" panose="02020603050405020304" pitchFamily="18" charset="0"/>
              </a:rPr>
              <a:t>28 November </a:t>
            </a:r>
            <a:r>
              <a:rPr lang="en-US" b="1" dirty="0" smtClean="0">
                <a:latin typeface="Times New Roman" panose="02020603050405020304" pitchFamily="18" charset="0"/>
                <a:cs typeface="Times New Roman" panose="02020603050405020304" pitchFamily="18" charset="0"/>
              </a:rPr>
              <a:t>2006 on </a:t>
            </a:r>
            <a:r>
              <a:rPr lang="en-US" b="1" dirty="0">
                <a:latin typeface="Times New Roman" panose="02020603050405020304" pitchFamily="18" charset="0"/>
                <a:cs typeface="Times New Roman" panose="02020603050405020304" pitchFamily="18" charset="0"/>
              </a:rPr>
              <a:t>the common system of value added </a:t>
            </a:r>
            <a:r>
              <a:rPr lang="en-US" b="1" dirty="0" smtClean="0">
                <a:latin typeface="Times New Roman" panose="02020603050405020304" pitchFamily="18" charset="0"/>
                <a:cs typeface="Times New Roman" panose="02020603050405020304" pitchFamily="18" charset="0"/>
              </a:rPr>
              <a:t>tax  (VAT Directive).</a:t>
            </a:r>
          </a:p>
          <a:p>
            <a:pPr algn="just"/>
            <a:r>
              <a:rPr lang="en-US" dirty="0" smtClean="0">
                <a:latin typeface="Times New Roman" panose="02020603050405020304" pitchFamily="18" charset="0"/>
                <a:cs typeface="Times New Roman" panose="02020603050405020304" pitchFamily="18" charset="0"/>
              </a:rPr>
              <a:t>Directive 2008/118/EC concerning the general arrangements for excise duties and repealing the horizontal Directive 92/12/EEC from 1 April 2010.</a:t>
            </a:r>
          </a:p>
          <a:p>
            <a:pPr marL="0" indent="0">
              <a:buNone/>
            </a:pPr>
            <a:endParaRPr lang="en-US" b="1" dirty="0"/>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0" y="286603"/>
            <a:ext cx="667126" cy="1133475"/>
          </a:xfrm>
          <a:prstGeom prst="rect">
            <a:avLst/>
          </a:prstGeom>
          <a:noFill/>
        </p:spPr>
      </p:pic>
    </p:spTree>
    <p:extLst>
      <p:ext uri="{BB962C8B-B14F-4D97-AF65-F5344CB8AC3E}">
        <p14:creationId xmlns:p14="http://schemas.microsoft.com/office/powerpoint/2010/main" val="2240860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i="1" dirty="0"/>
              <a:t> </a:t>
            </a:r>
            <a:r>
              <a:rPr lang="en-US" sz="1800" b="1" i="1" dirty="0" smtClean="0"/>
              <a:t>                       </a:t>
            </a:r>
            <a:r>
              <a:rPr lang="en-US" sz="1800" b="1" i="1" dirty="0"/>
              <a:t>Challenges of EU accession in the area of Taxation. </a:t>
            </a:r>
          </a:p>
        </p:txBody>
      </p:sp>
      <p:sp>
        <p:nvSpPr>
          <p:cNvPr id="3" name="Content Placeholder 2"/>
          <p:cNvSpPr>
            <a:spLocks noGrp="1"/>
          </p:cNvSpPr>
          <p:nvPr>
            <p:ph idx="1"/>
          </p:nvPr>
        </p:nvSpPr>
        <p:spPr/>
        <p:txBody>
          <a:bodyPr>
            <a:normAutofit fontScale="92500" lnSpcReduction="20000"/>
          </a:bodyPr>
          <a:lstStyle/>
          <a:p>
            <a:pPr algn="just">
              <a:lnSpc>
                <a:spcPct val="100000"/>
              </a:lnSpc>
            </a:pPr>
            <a:r>
              <a:rPr lang="en-US" sz="1800" dirty="0" smtClean="0">
                <a:solidFill>
                  <a:schemeClr val="tx1"/>
                </a:solidFill>
                <a:latin typeface="Times New Roman" panose="02020603050405020304" pitchFamily="18" charset="0"/>
                <a:cs typeface="Times New Roman" panose="02020603050405020304" pitchFamily="18" charset="0"/>
              </a:rPr>
              <a:t>The main principles of EU law are the </a:t>
            </a:r>
            <a:r>
              <a:rPr lang="en-US" sz="1800" b="1" dirty="0" smtClean="0">
                <a:solidFill>
                  <a:schemeClr val="tx1"/>
                </a:solidFill>
                <a:latin typeface="Times New Roman" panose="02020603050405020304" pitchFamily="18" charset="0"/>
                <a:cs typeface="Times New Roman" panose="02020603050405020304" pitchFamily="18" charset="0"/>
              </a:rPr>
              <a:t>direct effect </a:t>
            </a:r>
            <a:r>
              <a:rPr lang="en-US" sz="1800" dirty="0" smtClean="0">
                <a:solidFill>
                  <a:schemeClr val="tx1"/>
                </a:solidFill>
                <a:latin typeface="Times New Roman" panose="02020603050405020304" pitchFamily="18" charset="0"/>
                <a:cs typeface="Times New Roman" panose="02020603050405020304" pitchFamily="18" charset="0"/>
              </a:rPr>
              <a:t>and </a:t>
            </a:r>
            <a:r>
              <a:rPr lang="en-US" sz="1800" b="1" dirty="0" smtClean="0">
                <a:solidFill>
                  <a:schemeClr val="tx1"/>
                </a:solidFill>
                <a:latin typeface="Times New Roman" panose="02020603050405020304" pitchFamily="18" charset="0"/>
                <a:cs typeface="Times New Roman" panose="02020603050405020304" pitchFamily="18" charset="0"/>
              </a:rPr>
              <a:t>the primacy of EU </a:t>
            </a:r>
            <a:r>
              <a:rPr lang="en-US" sz="1800" b="1" dirty="0" err="1" smtClean="0">
                <a:solidFill>
                  <a:schemeClr val="tx1"/>
                </a:solidFill>
                <a:latin typeface="Times New Roman" panose="02020603050405020304" pitchFamily="18" charset="0"/>
                <a:cs typeface="Times New Roman" panose="02020603050405020304" pitchFamily="18" charset="0"/>
              </a:rPr>
              <a:t>Acquis</a:t>
            </a:r>
            <a:r>
              <a:rPr lang="en-US" sz="1800" dirty="0" smtClean="0">
                <a:solidFill>
                  <a:schemeClr val="tx1"/>
                </a:solidFill>
                <a:latin typeface="Times New Roman" panose="02020603050405020304" pitchFamily="18" charset="0"/>
                <a:cs typeface="Times New Roman" panose="02020603050405020304" pitchFamily="18" charset="0"/>
              </a:rPr>
              <a:t>.</a:t>
            </a:r>
            <a:endParaRPr lang="bg-BG" sz="1800" dirty="0" smtClean="0">
              <a:solidFill>
                <a:schemeClr val="tx1"/>
              </a:solidFill>
              <a:latin typeface="Times New Roman" panose="02020603050405020304" pitchFamily="18" charset="0"/>
              <a:cs typeface="Times New Roman" panose="02020603050405020304" pitchFamily="18" charset="0"/>
            </a:endParaRPr>
          </a:p>
          <a:p>
            <a:pPr algn="just">
              <a:lnSpc>
                <a:spcPct val="100000"/>
              </a:lnSpc>
            </a:pPr>
            <a:r>
              <a:rPr lang="en-GB" sz="1800" dirty="0" smtClean="0">
                <a:solidFill>
                  <a:schemeClr val="tx1"/>
                </a:solidFill>
                <a:latin typeface="Times New Roman" panose="02020603050405020304" pitchFamily="18" charset="0"/>
                <a:cs typeface="Times New Roman" panose="02020603050405020304" pitchFamily="18" charset="0"/>
              </a:rPr>
              <a:t>An EU legal provision has direct effect when it confers, immediately and directly, to natural and legal entities within the EU, subjective rights which must be recognized and protected by national courts.</a:t>
            </a:r>
          </a:p>
          <a:p>
            <a:pPr algn="just">
              <a:lnSpc>
                <a:spcPct val="100000"/>
              </a:lnSpc>
            </a:pPr>
            <a:r>
              <a:rPr lang="en-GB" sz="1800" dirty="0" smtClean="0">
                <a:solidFill>
                  <a:schemeClr val="tx1"/>
                </a:solidFill>
                <a:latin typeface="Times New Roman" panose="02020603050405020304" pitchFamily="18" charset="0"/>
                <a:cs typeface="Times New Roman" panose="02020603050405020304" pitchFamily="18" charset="0"/>
              </a:rPr>
              <a:t>The EU Court establishes the principle of primacy of EU </a:t>
            </a:r>
            <a:r>
              <a:rPr lang="en-GB" sz="1800" dirty="0" err="1" smtClean="0">
                <a:solidFill>
                  <a:schemeClr val="tx1"/>
                </a:solidFill>
                <a:latin typeface="Times New Roman" panose="02020603050405020304" pitchFamily="18" charset="0"/>
                <a:cs typeface="Times New Roman" panose="02020603050405020304" pitchFamily="18" charset="0"/>
              </a:rPr>
              <a:t>Acquis</a:t>
            </a:r>
            <a:r>
              <a:rPr lang="en-GB" sz="1800" dirty="0" smtClean="0">
                <a:solidFill>
                  <a:schemeClr val="tx1"/>
                </a:solidFill>
                <a:latin typeface="Times New Roman" panose="02020603050405020304" pitchFamily="18" charset="0"/>
                <a:cs typeface="Times New Roman" panose="02020603050405020304" pitchFamily="18" charset="0"/>
              </a:rPr>
              <a:t> in JUDGEMENT OF THE COURT of 15 July </a:t>
            </a:r>
            <a:r>
              <a:rPr lang="bg-BG" sz="1800" dirty="0" smtClean="0">
                <a:solidFill>
                  <a:schemeClr val="tx1"/>
                </a:solidFill>
                <a:latin typeface="Times New Roman" panose="02020603050405020304" pitchFamily="18" charset="0"/>
                <a:cs typeface="Times New Roman" panose="02020603050405020304" pitchFamily="18" charset="0"/>
              </a:rPr>
              <a:t>1964 </a:t>
            </a:r>
            <a:r>
              <a:rPr lang="en-GB" sz="1800" dirty="0" smtClean="0">
                <a:solidFill>
                  <a:schemeClr val="tx1"/>
                </a:solidFill>
                <a:latin typeface="Times New Roman" panose="02020603050405020304" pitchFamily="18" charset="0"/>
                <a:cs typeface="Times New Roman" panose="02020603050405020304" pitchFamily="18" charset="0"/>
              </a:rPr>
              <a:t>under case </a:t>
            </a:r>
            <a:r>
              <a:rPr lang="bg-BG" sz="1800" dirty="0" smtClean="0">
                <a:solidFill>
                  <a:schemeClr val="tx1"/>
                </a:solidFill>
                <a:latin typeface="Times New Roman" panose="02020603050405020304" pitchFamily="18" charset="0"/>
                <a:cs typeface="Times New Roman" panose="02020603050405020304" pitchFamily="18" charset="0"/>
              </a:rPr>
              <a:t>6/64 </a:t>
            </a:r>
            <a:r>
              <a:rPr lang="en-US" sz="1800" dirty="0" smtClean="0">
                <a:solidFill>
                  <a:schemeClr val="tx1"/>
                </a:solidFill>
                <a:latin typeface="Times New Roman" panose="02020603050405020304" pitchFamily="18" charset="0"/>
                <a:cs typeface="Times New Roman" panose="02020603050405020304" pitchFamily="18" charset="0"/>
              </a:rPr>
              <a:t>(</a:t>
            </a:r>
            <a:r>
              <a:rPr lang="bg-BG" sz="1800" dirty="0" smtClean="0">
                <a:solidFill>
                  <a:schemeClr val="tx1"/>
                </a:solidFill>
                <a:latin typeface="Times New Roman" panose="02020603050405020304" pitchFamily="18" charset="0"/>
                <a:cs typeface="Times New Roman" panose="02020603050405020304" pitchFamily="18" charset="0"/>
              </a:rPr>
              <a:t>ECLI:EU:C:1964:66</a:t>
            </a:r>
            <a:r>
              <a:rPr lang="en-US" sz="1800" dirty="0" smtClean="0">
                <a:solidFill>
                  <a:schemeClr val="tx1"/>
                </a:solidFill>
                <a:latin typeface="Times New Roman" panose="02020603050405020304" pitchFamily="18" charset="0"/>
                <a:cs typeface="Times New Roman" panose="02020603050405020304" pitchFamily="18" charset="0"/>
              </a:rPr>
              <a:t>) with reference for a preliminary ruling made pursuant to Article 177 of the EEC Treaty by </a:t>
            </a:r>
            <a:r>
              <a:rPr lang="bg-BG" sz="1800" dirty="0" err="1" smtClean="0">
                <a:solidFill>
                  <a:schemeClr val="tx1"/>
                </a:solidFill>
                <a:latin typeface="Times New Roman" panose="02020603050405020304" pitchFamily="18" charset="0"/>
                <a:cs typeface="Times New Roman" panose="02020603050405020304" pitchFamily="18" charset="0"/>
              </a:rPr>
              <a:t>Giudice</a:t>
            </a:r>
            <a:r>
              <a:rPr lang="bg-BG" sz="1800" dirty="0" smtClean="0">
                <a:solidFill>
                  <a:schemeClr val="tx1"/>
                </a:solidFill>
                <a:latin typeface="Times New Roman" panose="02020603050405020304" pitchFamily="18" charset="0"/>
                <a:cs typeface="Times New Roman" panose="02020603050405020304" pitchFamily="18" charset="0"/>
              </a:rPr>
              <a:t> </a:t>
            </a:r>
            <a:r>
              <a:rPr lang="bg-BG" sz="1800" dirty="0">
                <a:solidFill>
                  <a:schemeClr val="tx1"/>
                </a:solidFill>
                <a:latin typeface="Times New Roman" panose="02020603050405020304" pitchFamily="18" charset="0"/>
                <a:cs typeface="Times New Roman" panose="02020603050405020304" pitchFamily="18" charset="0"/>
              </a:rPr>
              <a:t>Conciliatore, </a:t>
            </a:r>
            <a:r>
              <a:rPr lang="en-GB" sz="1800" dirty="0" smtClean="0">
                <a:solidFill>
                  <a:schemeClr val="tx1"/>
                </a:solidFill>
                <a:latin typeface="Times New Roman" panose="02020603050405020304" pitchFamily="18" charset="0"/>
                <a:cs typeface="Times New Roman" panose="02020603050405020304" pitchFamily="18" charset="0"/>
              </a:rPr>
              <a:t>Milan, for interpretation of Articles </a:t>
            </a:r>
            <a:r>
              <a:rPr lang="bg-BG" sz="1800" dirty="0" smtClean="0">
                <a:solidFill>
                  <a:schemeClr val="tx1"/>
                </a:solidFill>
                <a:latin typeface="Times New Roman" panose="02020603050405020304" pitchFamily="18" charset="0"/>
                <a:cs typeface="Times New Roman" panose="02020603050405020304" pitchFamily="18" charset="0"/>
              </a:rPr>
              <a:t>102</a:t>
            </a:r>
            <a:r>
              <a:rPr lang="bg-BG" sz="1800" dirty="0">
                <a:solidFill>
                  <a:schemeClr val="tx1"/>
                </a:solidFill>
                <a:latin typeface="Times New Roman" panose="02020603050405020304" pitchFamily="18" charset="0"/>
                <a:cs typeface="Times New Roman" panose="02020603050405020304" pitchFamily="18" charset="0"/>
              </a:rPr>
              <a:t>, 93, 53 </a:t>
            </a:r>
            <a:r>
              <a:rPr lang="en-GB" sz="1800" dirty="0" smtClean="0">
                <a:solidFill>
                  <a:schemeClr val="tx1"/>
                </a:solidFill>
                <a:latin typeface="Times New Roman" panose="02020603050405020304" pitchFamily="18" charset="0"/>
                <a:cs typeface="Times New Roman" panose="02020603050405020304" pitchFamily="18" charset="0"/>
              </a:rPr>
              <a:t>and</a:t>
            </a:r>
            <a:r>
              <a:rPr lang="bg-BG" sz="1800" dirty="0" smtClean="0">
                <a:solidFill>
                  <a:schemeClr val="tx1"/>
                </a:solidFill>
                <a:latin typeface="Times New Roman" panose="02020603050405020304" pitchFamily="18" charset="0"/>
                <a:cs typeface="Times New Roman" panose="02020603050405020304" pitchFamily="18" charset="0"/>
              </a:rPr>
              <a:t> </a:t>
            </a:r>
            <a:r>
              <a:rPr lang="bg-BG" sz="1800" dirty="0">
                <a:solidFill>
                  <a:schemeClr val="tx1"/>
                </a:solidFill>
                <a:latin typeface="Times New Roman" panose="02020603050405020304" pitchFamily="18" charset="0"/>
                <a:cs typeface="Times New Roman" panose="02020603050405020304" pitchFamily="18" charset="0"/>
              </a:rPr>
              <a:t>37 </a:t>
            </a:r>
            <a:r>
              <a:rPr lang="en-GB" sz="1800" dirty="0" smtClean="0">
                <a:solidFill>
                  <a:schemeClr val="tx1"/>
                </a:solidFill>
                <a:latin typeface="Times New Roman" panose="02020603050405020304" pitchFamily="18" charset="0"/>
                <a:cs typeface="Times New Roman" panose="02020603050405020304" pitchFamily="18" charset="0"/>
              </a:rPr>
              <a:t>of the said Treaty,</a:t>
            </a:r>
            <a:r>
              <a:rPr lang="bg-BG" sz="1800" b="1" dirty="0">
                <a:solidFill>
                  <a:schemeClr val="tx1"/>
                </a:solidFill>
                <a:latin typeface="Times New Roman" panose="02020603050405020304" pitchFamily="18" charset="0"/>
                <a:cs typeface="Times New Roman" panose="02020603050405020304" pitchFamily="18" charset="0"/>
              </a:rPr>
              <a:t> Flaminio </a:t>
            </a:r>
            <a:r>
              <a:rPr lang="bg-BG" sz="1800" b="1" dirty="0" err="1">
                <a:solidFill>
                  <a:schemeClr val="tx1"/>
                </a:solidFill>
                <a:latin typeface="Times New Roman" panose="02020603050405020304" pitchFamily="18" charset="0"/>
                <a:cs typeface="Times New Roman" panose="02020603050405020304" pitchFamily="18" charset="0"/>
              </a:rPr>
              <a:t>Costа</a:t>
            </a:r>
            <a:r>
              <a:rPr lang="bg-BG" sz="1800" b="1" dirty="0">
                <a:solidFill>
                  <a:schemeClr val="tx1"/>
                </a:solidFill>
                <a:latin typeface="Times New Roman" panose="02020603050405020304" pitchFamily="18" charset="0"/>
                <a:cs typeface="Times New Roman" panose="02020603050405020304" pitchFamily="18" charset="0"/>
              </a:rPr>
              <a:t> </a:t>
            </a:r>
            <a:r>
              <a:rPr lang="en-GB" sz="1800" dirty="0" err="1" smtClean="0">
                <a:solidFill>
                  <a:schemeClr val="tx1"/>
                </a:solidFill>
                <a:latin typeface="Times New Roman" panose="02020603050405020304" pitchFamily="18" charset="0"/>
                <a:cs typeface="Times New Roman" panose="02020603050405020304" pitchFamily="18" charset="0"/>
              </a:rPr>
              <a:t>vs</a:t>
            </a:r>
            <a:r>
              <a:rPr lang="bg-BG" sz="1800" dirty="0" smtClean="0">
                <a:solidFill>
                  <a:schemeClr val="tx1"/>
                </a:solidFill>
                <a:latin typeface="Times New Roman" panose="02020603050405020304" pitchFamily="18" charset="0"/>
                <a:cs typeface="Times New Roman" panose="02020603050405020304" pitchFamily="18" charset="0"/>
              </a:rPr>
              <a:t> </a:t>
            </a:r>
            <a:r>
              <a:rPr lang="bg-BG" sz="1800" b="1" dirty="0">
                <a:solidFill>
                  <a:schemeClr val="tx1"/>
                </a:solidFill>
                <a:latin typeface="Times New Roman" panose="02020603050405020304" pitchFamily="18" charset="0"/>
                <a:cs typeface="Times New Roman" panose="02020603050405020304" pitchFamily="18" charset="0"/>
              </a:rPr>
              <a:t>E.N.E.L. </a:t>
            </a:r>
            <a:r>
              <a:rPr lang="bg-BG" sz="1800" dirty="0">
                <a:solidFill>
                  <a:schemeClr val="tx1"/>
                </a:solidFill>
                <a:latin typeface="Times New Roman" panose="02020603050405020304" pitchFamily="18" charset="0"/>
                <a:cs typeface="Times New Roman" panose="02020603050405020304" pitchFamily="18" charset="0"/>
              </a:rPr>
              <a:t>(Ente nazionale energia elettrica impresa già della Edison </a:t>
            </a:r>
            <a:r>
              <a:rPr lang="bg-BG" sz="1800" dirty="0" smtClean="0">
                <a:solidFill>
                  <a:schemeClr val="tx1"/>
                </a:solidFill>
                <a:latin typeface="Times New Roman" panose="02020603050405020304" pitchFamily="18" charset="0"/>
                <a:cs typeface="Times New Roman" panose="02020603050405020304" pitchFamily="18" charset="0"/>
              </a:rPr>
              <a:t>Volta)</a:t>
            </a:r>
            <a:r>
              <a:rPr lang="en-US" sz="1800" dirty="0" smtClean="0">
                <a:latin typeface="Times New Roman" panose="02020603050405020304" pitchFamily="18" charset="0"/>
                <a:cs typeface="Times New Roman" panose="02020603050405020304" pitchFamily="18" charset="0"/>
              </a:rPr>
              <a:t>.</a:t>
            </a:r>
          </a:p>
          <a:p>
            <a:pPr algn="just">
              <a:lnSpc>
                <a:spcPct val="100000"/>
              </a:lnSpc>
            </a:pPr>
            <a:r>
              <a:rPr lang="en-GB" sz="1800" dirty="0" smtClean="0">
                <a:solidFill>
                  <a:schemeClr val="tx1"/>
                </a:solidFill>
                <a:latin typeface="Times New Roman" panose="02020603050405020304" pitchFamily="18" charset="0"/>
                <a:cs typeface="Times New Roman" panose="02020603050405020304" pitchFamily="18" charset="0"/>
              </a:rPr>
              <a:t>The case-law of the Court of Justice of the EU confirms that implementation of EU regulations by a Members State is carried out in compliance with the </a:t>
            </a:r>
            <a:r>
              <a:rPr lang="en-GB" sz="1800" b="1" dirty="0" smtClean="0">
                <a:solidFill>
                  <a:schemeClr val="tx1"/>
                </a:solidFill>
                <a:latin typeface="Times New Roman" panose="02020603050405020304" pitchFamily="18" charset="0"/>
                <a:cs typeface="Times New Roman" panose="02020603050405020304" pitchFamily="18" charset="0"/>
              </a:rPr>
              <a:t>procedural principles established by national law </a:t>
            </a:r>
            <a:r>
              <a:rPr lang="bg-BG" sz="1800" dirty="0" smtClean="0">
                <a:solidFill>
                  <a:schemeClr val="tx1"/>
                </a:solidFill>
                <a:latin typeface="Times New Roman" panose="02020603050405020304" pitchFamily="18" charset="0"/>
                <a:cs typeface="Times New Roman" panose="02020603050405020304" pitchFamily="18" charset="0"/>
              </a:rPr>
              <a:t>– </a:t>
            </a:r>
            <a:r>
              <a:rPr lang="en-GB" sz="1800" dirty="0" smtClean="0">
                <a:solidFill>
                  <a:schemeClr val="tx1"/>
                </a:solidFill>
                <a:latin typeface="Times New Roman" panose="02020603050405020304" pitchFamily="18" charset="0"/>
                <a:cs typeface="Times New Roman" panose="02020603050405020304" pitchFamily="18" charset="0"/>
              </a:rPr>
              <a:t>Ruling of </a:t>
            </a:r>
            <a:r>
              <a:rPr lang="bg-BG" sz="1800" dirty="0" smtClean="0">
                <a:solidFill>
                  <a:schemeClr val="tx1"/>
                </a:solidFill>
                <a:latin typeface="Times New Roman" panose="02020603050405020304" pitchFamily="18" charset="0"/>
                <a:cs typeface="Times New Roman" panose="02020603050405020304" pitchFamily="18" charset="0"/>
              </a:rPr>
              <a:t>11</a:t>
            </a:r>
            <a:r>
              <a:rPr lang="en-GB" sz="1800" dirty="0" smtClean="0">
                <a:solidFill>
                  <a:schemeClr val="tx1"/>
                </a:solidFill>
                <a:latin typeface="Times New Roman" panose="02020603050405020304" pitchFamily="18" charset="0"/>
                <a:cs typeface="Times New Roman" panose="02020603050405020304" pitchFamily="18" charset="0"/>
              </a:rPr>
              <a:t> February</a:t>
            </a:r>
            <a:r>
              <a:rPr lang="bg-BG" sz="1800" dirty="0" smtClean="0">
                <a:solidFill>
                  <a:schemeClr val="tx1"/>
                </a:solidFill>
                <a:latin typeface="Times New Roman" panose="02020603050405020304" pitchFamily="18" charset="0"/>
                <a:cs typeface="Times New Roman" panose="02020603050405020304" pitchFamily="18" charset="0"/>
              </a:rPr>
              <a:t> </a:t>
            </a:r>
            <a:r>
              <a:rPr lang="bg-BG" sz="1800" dirty="0">
                <a:solidFill>
                  <a:schemeClr val="tx1"/>
                </a:solidFill>
                <a:latin typeface="Times New Roman" panose="02020603050405020304" pitchFamily="18" charset="0"/>
                <a:cs typeface="Times New Roman" panose="02020603050405020304" pitchFamily="18" charset="0"/>
              </a:rPr>
              <a:t>1971 </a:t>
            </a:r>
            <a:r>
              <a:rPr lang="en-GB" sz="1800" dirty="0" smtClean="0">
                <a:solidFill>
                  <a:schemeClr val="tx1"/>
                </a:solidFill>
                <a:latin typeface="Times New Roman" panose="02020603050405020304" pitchFamily="18" charset="0"/>
                <a:cs typeface="Times New Roman" panose="02020603050405020304" pitchFamily="18" charset="0"/>
              </a:rPr>
              <a:t>under the case of</a:t>
            </a:r>
            <a:r>
              <a:rPr lang="bg-BG" sz="1800" dirty="0" smtClean="0">
                <a:solidFill>
                  <a:schemeClr val="tx1"/>
                </a:solidFill>
                <a:latin typeface="Times New Roman" panose="02020603050405020304" pitchFamily="18" charset="0"/>
                <a:cs typeface="Times New Roman" panose="02020603050405020304" pitchFamily="18" charset="0"/>
              </a:rPr>
              <a:t> </a:t>
            </a:r>
            <a:r>
              <a:rPr lang="bg-BG" sz="1800" dirty="0">
                <a:solidFill>
                  <a:schemeClr val="tx1"/>
                </a:solidFill>
                <a:latin typeface="Times New Roman" panose="02020603050405020304" pitchFamily="18" charset="0"/>
                <a:cs typeface="Times New Roman" panose="02020603050405020304" pitchFamily="18" charset="0"/>
              </a:rPr>
              <a:t>D. V. und F. </a:t>
            </a:r>
            <a:r>
              <a:rPr lang="bg-BG" sz="1800" dirty="0" smtClean="0">
                <a:solidFill>
                  <a:schemeClr val="tx1"/>
                </a:solidFill>
                <a:latin typeface="Times New Roman" panose="02020603050405020304" pitchFamily="18" charset="0"/>
                <a:cs typeface="Times New Roman" panose="02020603050405020304" pitchFamily="18" charset="0"/>
              </a:rPr>
              <a:t>(C. 15 </a:t>
            </a:r>
            <a:r>
              <a:rPr lang="bg-BG" sz="1800" dirty="0" err="1" smtClean="0">
                <a:solidFill>
                  <a:schemeClr val="tx1"/>
                </a:solidFill>
                <a:latin typeface="Times New Roman" panose="02020603050405020304" pitchFamily="18" charset="0"/>
                <a:cs typeface="Times New Roman" panose="02020603050405020304" pitchFamily="18" charset="0"/>
              </a:rPr>
              <a:t>Décembre</a:t>
            </a:r>
            <a:r>
              <a:rPr lang="bg-BG" sz="1800" dirty="0" smtClean="0">
                <a:solidFill>
                  <a:schemeClr val="tx1"/>
                </a:solidFill>
                <a:latin typeface="Times New Roman" panose="02020603050405020304" pitchFamily="18" charset="0"/>
                <a:cs typeface="Times New Roman" panose="02020603050405020304" pitchFamily="18" charset="0"/>
              </a:rPr>
              <a:t> 1971 I</a:t>
            </a:r>
            <a:r>
              <a:rPr lang="bg-BG" sz="1800" dirty="0">
                <a:solidFill>
                  <a:schemeClr val="tx1"/>
                </a:solidFill>
                <a:latin typeface="Times New Roman" panose="02020603050405020304" pitchFamily="18" charset="0"/>
                <a:cs typeface="Times New Roman" panose="02020603050405020304" pitchFamily="18" charset="0"/>
              </a:rPr>
              <a:t>. F. C.), </a:t>
            </a:r>
            <a:r>
              <a:rPr lang="en-GB" sz="1800" dirty="0" smtClean="0">
                <a:solidFill>
                  <a:schemeClr val="tx1"/>
                </a:solidFill>
                <a:latin typeface="Times New Roman" panose="02020603050405020304" pitchFamily="18" charset="0"/>
                <a:cs typeface="Times New Roman" panose="02020603050405020304" pitchFamily="18" charset="0"/>
              </a:rPr>
              <a:t>Ruling of </a:t>
            </a:r>
            <a:r>
              <a:rPr lang="bg-BG" sz="1800" dirty="0" smtClean="0">
                <a:solidFill>
                  <a:schemeClr val="tx1"/>
                </a:solidFill>
                <a:latin typeface="Times New Roman" panose="02020603050405020304" pitchFamily="18" charset="0"/>
                <a:cs typeface="Times New Roman" panose="02020603050405020304" pitchFamily="18" charset="0"/>
              </a:rPr>
              <a:t>12 </a:t>
            </a:r>
            <a:r>
              <a:rPr lang="en-GB" sz="1800" dirty="0" smtClean="0">
                <a:solidFill>
                  <a:schemeClr val="tx1"/>
                </a:solidFill>
                <a:latin typeface="Times New Roman" panose="02020603050405020304" pitchFamily="18" charset="0"/>
                <a:cs typeface="Times New Roman" panose="02020603050405020304" pitchFamily="18" charset="0"/>
              </a:rPr>
              <a:t>June</a:t>
            </a:r>
            <a:r>
              <a:rPr lang="bg-BG" sz="1800" dirty="0" smtClean="0">
                <a:solidFill>
                  <a:schemeClr val="tx1"/>
                </a:solidFill>
                <a:latin typeface="Times New Roman" panose="02020603050405020304" pitchFamily="18" charset="0"/>
                <a:cs typeface="Times New Roman" panose="02020603050405020304" pitchFamily="18" charset="0"/>
              </a:rPr>
              <a:t> </a:t>
            </a:r>
            <a:r>
              <a:rPr lang="bg-BG" sz="1800" dirty="0">
                <a:solidFill>
                  <a:schemeClr val="tx1"/>
                </a:solidFill>
                <a:latin typeface="Times New Roman" panose="02020603050405020304" pitchFamily="18" charset="0"/>
                <a:cs typeface="Times New Roman" panose="02020603050405020304" pitchFamily="18" charset="0"/>
              </a:rPr>
              <a:t>1990 </a:t>
            </a:r>
            <a:r>
              <a:rPr lang="en-GB" sz="1800" dirty="0" smtClean="0">
                <a:solidFill>
                  <a:schemeClr val="tx1"/>
                </a:solidFill>
                <a:latin typeface="Times New Roman" panose="02020603050405020304" pitchFamily="18" charset="0"/>
                <a:cs typeface="Times New Roman" panose="02020603050405020304" pitchFamily="18" charset="0"/>
              </a:rPr>
              <a:t>under the case</a:t>
            </a:r>
            <a:r>
              <a:rPr lang="bg-BG" sz="1800" dirty="0" smtClean="0">
                <a:solidFill>
                  <a:schemeClr val="tx1"/>
                </a:solidFill>
                <a:latin typeface="Times New Roman" panose="02020603050405020304" pitchFamily="18" charset="0"/>
                <a:cs typeface="Times New Roman" panose="02020603050405020304" pitchFamily="18" charset="0"/>
              </a:rPr>
              <a:t> </a:t>
            </a:r>
            <a:r>
              <a:rPr lang="bg-BG" sz="1800" dirty="0">
                <a:solidFill>
                  <a:schemeClr val="tx1"/>
                </a:solidFill>
                <a:latin typeface="Times New Roman" panose="02020603050405020304" pitchFamily="18" charset="0"/>
                <a:cs typeface="Times New Roman" panose="02020603050405020304" pitchFamily="18" charset="0"/>
              </a:rPr>
              <a:t>A. c/C. </a:t>
            </a:r>
            <a:r>
              <a:rPr lang="bg-BG" sz="1800" dirty="0" smtClean="0">
                <a:solidFill>
                  <a:schemeClr val="tx1"/>
                </a:solidFill>
                <a:latin typeface="Times New Roman" panose="02020603050405020304" pitchFamily="18" charset="0"/>
                <a:cs typeface="Times New Roman" panose="02020603050405020304" pitchFamily="18" charset="0"/>
              </a:rPr>
              <a:t>(</a:t>
            </a:r>
            <a:r>
              <a:rPr lang="en-GB" sz="1800" dirty="0" smtClean="0">
                <a:solidFill>
                  <a:schemeClr val="tx1"/>
                </a:solidFill>
                <a:latin typeface="Times New Roman" panose="02020603050405020304" pitchFamily="18" charset="0"/>
                <a:cs typeface="Times New Roman" panose="02020603050405020304" pitchFamily="18" charset="0"/>
              </a:rPr>
              <a:t>G. vs. the European Commission</a:t>
            </a:r>
            <a:r>
              <a:rPr lang="bg-BG" sz="1800" dirty="0" smtClean="0">
                <a:solidFill>
                  <a:schemeClr val="tx1"/>
                </a:solidFill>
                <a:latin typeface="Times New Roman" panose="02020603050405020304" pitchFamily="18" charset="0"/>
                <a:cs typeface="Times New Roman" panose="02020603050405020304" pitchFamily="18" charset="0"/>
              </a:rPr>
              <a:t>)</a:t>
            </a:r>
            <a:r>
              <a:rPr lang="en-US" sz="1800" dirty="0" smtClean="0">
                <a:solidFill>
                  <a:schemeClr val="tx1"/>
                </a:solidFill>
                <a:latin typeface="Times New Roman" panose="02020603050405020304" pitchFamily="18" charset="0"/>
                <a:cs typeface="Times New Roman" panose="02020603050405020304" pitchFamily="18" charset="0"/>
              </a:rPr>
              <a:t>.</a:t>
            </a:r>
            <a:endParaRPr lang="bg-BG" sz="1800" dirty="0">
              <a:solidFill>
                <a:schemeClr val="tx1"/>
              </a:solidFill>
              <a:latin typeface="Times New Roman" panose="02020603050405020304" pitchFamily="18" charset="0"/>
              <a:cs typeface="Times New Roman" panose="02020603050405020304" pitchFamily="18" charset="0"/>
            </a:endParaRPr>
          </a:p>
          <a:p>
            <a:pPr algn="just">
              <a:lnSpc>
                <a:spcPct val="100000"/>
              </a:lnSpc>
            </a:pPr>
            <a:r>
              <a:rPr lang="en-GB" sz="1800" b="1" dirty="0" smtClean="0">
                <a:latin typeface="Times New Roman" panose="02020603050405020304" pitchFamily="18" charset="0"/>
                <a:cs typeface="Times New Roman" panose="02020603050405020304" pitchFamily="18" charset="0"/>
              </a:rPr>
              <a:t>National rules are established in the Constitution of the respective Member State, its institutional and legal framework, as well as the traditions of common legal doctrine and case-law in the field of administrative justice</a:t>
            </a:r>
            <a:r>
              <a:rPr lang="en-US" sz="1800" b="1" dirty="0" smtClean="0">
                <a:latin typeface="Times New Roman" panose="02020603050405020304" pitchFamily="18" charset="0"/>
                <a:cs typeface="Times New Roman" panose="02020603050405020304" pitchFamily="18" charset="0"/>
              </a:rPr>
              <a:t>.</a:t>
            </a:r>
            <a:endParaRPr lang="en-US" sz="1800" b="1" dirty="0">
              <a:latin typeface="Times New Roman" panose="02020603050405020304" pitchFamily="18" charset="0"/>
              <a:cs typeface="Times New Roman" panose="02020603050405020304" pitchFamily="18" charset="0"/>
            </a:endParaRPr>
          </a:p>
          <a:p>
            <a:pPr algn="just">
              <a:lnSpc>
                <a:spcPct val="100000"/>
              </a:lnSpc>
            </a:pPr>
            <a:endParaRPr lang="en-US" sz="18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43977" y="244564"/>
            <a:ext cx="816610" cy="1133475"/>
          </a:xfrm>
          <a:prstGeom prst="rect">
            <a:avLst/>
          </a:prstGeom>
          <a:noFill/>
        </p:spPr>
      </p:pic>
    </p:spTree>
    <p:extLst>
      <p:ext uri="{BB962C8B-B14F-4D97-AF65-F5344CB8AC3E}">
        <p14:creationId xmlns:p14="http://schemas.microsoft.com/office/powerpoint/2010/main" val="27895992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i="1" dirty="0" smtClean="0"/>
              <a:t>                                              Challenges </a:t>
            </a:r>
            <a:r>
              <a:rPr lang="en-US" sz="1800" b="1" i="1" dirty="0"/>
              <a:t>of EU accession in the area of Taxation.</a:t>
            </a:r>
            <a:endParaRPr lang="en-US" sz="1800" dirty="0"/>
          </a:p>
        </p:txBody>
      </p:sp>
      <p:sp>
        <p:nvSpPr>
          <p:cNvPr id="3" name="Content Placeholder 2"/>
          <p:cNvSpPr>
            <a:spLocks noGrp="1"/>
          </p:cNvSpPr>
          <p:nvPr>
            <p:ph idx="1"/>
          </p:nvPr>
        </p:nvSpPr>
        <p:spPr/>
        <p:txBody>
          <a:bodyPr/>
          <a:lstStyle/>
          <a:p>
            <a:r>
              <a:rPr lang="en-US" b="1" dirty="0"/>
              <a:t>The Task of the Court of Justice of the EU is to ensure that in the interpretation and application of the Treaties the law is observed.</a:t>
            </a:r>
            <a:endParaRPr lang="en-US" dirty="0"/>
          </a:p>
          <a:p>
            <a:r>
              <a:rPr lang="en-US" dirty="0"/>
              <a:t>Direct appeals:</a:t>
            </a:r>
          </a:p>
          <a:p>
            <a:pPr lvl="0"/>
            <a:r>
              <a:rPr lang="en-US" dirty="0"/>
              <a:t>In cases of violation of EU law by MS</a:t>
            </a:r>
          </a:p>
          <a:p>
            <a:pPr lvl="0"/>
            <a:r>
              <a:rPr lang="en-US" dirty="0"/>
              <a:t>In cases of direct appeals by individuals</a:t>
            </a:r>
          </a:p>
          <a:p>
            <a:pPr lvl="0"/>
            <a:r>
              <a:rPr lang="en-US" dirty="0"/>
              <a:t>Preliminary rulings –interpretation issues</a:t>
            </a:r>
          </a:p>
          <a:p>
            <a:r>
              <a:rPr lang="en-US" b="1" dirty="0"/>
              <a:t>General Court </a:t>
            </a:r>
            <a:r>
              <a:rPr lang="en-US" dirty="0"/>
              <a:t>acts according </a:t>
            </a:r>
            <a:r>
              <a:rPr lang="en-US" i="1" dirty="0"/>
              <a:t>to the Art.256, Art.263, Art.232, Art. 340 TFEU</a:t>
            </a:r>
            <a:endParaRPr lang="en-US" dirty="0"/>
          </a:p>
          <a:p>
            <a:r>
              <a:rPr lang="en-US" b="1" dirty="0"/>
              <a:t>Court of Justice </a:t>
            </a:r>
            <a:r>
              <a:rPr lang="en-US" dirty="0"/>
              <a:t>acts according </a:t>
            </a:r>
            <a:r>
              <a:rPr lang="en-US" i="1" dirty="0"/>
              <a:t>to the  Art.263, Art.259, Art. 258, Art. 260, Art. 263, Art.256, Art.267   TFEU</a:t>
            </a:r>
            <a:endParaRPr lang="en-US" dirty="0"/>
          </a:p>
          <a:p>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943977" y="244564"/>
            <a:ext cx="816610" cy="1133475"/>
          </a:xfrm>
          <a:prstGeom prst="rect">
            <a:avLst/>
          </a:prstGeom>
          <a:noFill/>
        </p:spPr>
      </p:pic>
    </p:spTree>
    <p:extLst>
      <p:ext uri="{BB962C8B-B14F-4D97-AF65-F5344CB8AC3E}">
        <p14:creationId xmlns:p14="http://schemas.microsoft.com/office/powerpoint/2010/main" val="1028110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858" y="299482"/>
            <a:ext cx="10058400" cy="1450757"/>
          </a:xfrm>
        </p:spPr>
        <p:txBody>
          <a:bodyPr>
            <a:normAutofit fontScale="90000"/>
          </a:bodyPr>
          <a:lstStyle/>
          <a:p>
            <a:r>
              <a:rPr lang="en-US" b="1" i="1" dirty="0" smtClean="0"/>
              <a:t/>
            </a:r>
            <a:br>
              <a:rPr lang="en-US" b="1" i="1" dirty="0" smtClean="0"/>
            </a:br>
            <a:r>
              <a:rPr lang="en-US" b="1" i="1" dirty="0" smtClean="0"/>
              <a:t> </a:t>
            </a:r>
            <a:r>
              <a:rPr lang="en-US" sz="2000" b="1" i="1" dirty="0" smtClean="0"/>
              <a:t>Bulgarian </a:t>
            </a:r>
            <a:r>
              <a:rPr lang="en-US" sz="2000" b="1" i="1" dirty="0"/>
              <a:t>experience. </a:t>
            </a:r>
            <a:r>
              <a:rPr lang="en-US" b="1" i="1" dirty="0"/>
              <a:t/>
            </a:r>
            <a:br>
              <a:rPr lang="en-US" b="1" i="1" dirty="0"/>
            </a:br>
            <a:endParaRPr lang="en-US" dirty="0"/>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Official start of Bulgarian  negotiations for accession-15 February 2000.</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Bulgaria's </a:t>
            </a:r>
            <a:r>
              <a:rPr lang="en-US" dirty="0">
                <a:latin typeface="Times New Roman" panose="02020603050405020304" pitchFamily="18" charset="0"/>
                <a:cs typeface="Times New Roman" panose="02020603050405020304" pitchFamily="18" charset="0"/>
              </a:rPr>
              <a:t>position with regard to </a:t>
            </a:r>
            <a:r>
              <a:rPr lang="en-US" b="1" dirty="0">
                <a:latin typeface="Times New Roman" panose="02020603050405020304" pitchFamily="18" charset="0"/>
                <a:cs typeface="Times New Roman" panose="02020603050405020304" pitchFamily="18" charset="0"/>
              </a:rPr>
              <a:t>Chapter 10 "Taxation"</a:t>
            </a:r>
            <a:r>
              <a:rPr lang="en-US" dirty="0">
                <a:latin typeface="Times New Roman" panose="02020603050405020304" pitchFamily="18" charset="0"/>
                <a:cs typeface="Times New Roman" panose="02020603050405020304" pitchFamily="18" charset="0"/>
              </a:rPr>
              <a:t> was presented on a intergovernmental conference on the negotiations on </a:t>
            </a:r>
            <a:r>
              <a:rPr lang="en-US" dirty="0" smtClean="0">
                <a:latin typeface="Times New Roman" panose="02020603050405020304" pitchFamily="18" charset="0"/>
                <a:cs typeface="Times New Roman" panose="02020603050405020304" pitchFamily="18" charset="0"/>
              </a:rPr>
              <a:t>30 April 2001 and the Chapter was temporary closed on 10 June 2002.</a:t>
            </a:r>
          </a:p>
          <a:p>
            <a:r>
              <a:rPr lang="en-US" dirty="0" smtClean="0">
                <a:latin typeface="Times New Roman" panose="02020603050405020304" pitchFamily="18" charset="0"/>
                <a:cs typeface="Times New Roman" panose="02020603050405020304" pitchFamily="18" charset="0"/>
              </a:rPr>
              <a:t>National Revenue Agency was established at the end of </a:t>
            </a:r>
            <a:r>
              <a:rPr lang="en-US" dirty="0">
                <a:latin typeface="Times New Roman" panose="02020603050405020304" pitchFamily="18" charset="0"/>
                <a:cs typeface="Times New Roman" panose="02020603050405020304" pitchFamily="18" charset="0"/>
              </a:rPr>
              <a:t>2002 (</a:t>
            </a:r>
            <a:r>
              <a:rPr lang="en-US" dirty="0">
                <a:latin typeface="Times New Roman" panose="02020603050405020304" pitchFamily="18" charset="0"/>
                <a:cs typeface="Times New Roman" panose="02020603050405020304" pitchFamily="18" charset="0"/>
                <a:hlinkClick r:id="rId2"/>
              </a:rPr>
              <a:t>http://www.nra.bg/en</a:t>
            </a:r>
            <a:r>
              <a:rPr lang="en-US" dirty="0" smtClean="0">
                <a:latin typeface="Times New Roman" panose="02020603050405020304" pitchFamily="18" charset="0"/>
                <a:cs typeface="Times New Roman" panose="02020603050405020304" pitchFamily="18" charset="0"/>
                <a:hlinkClick r:id="rId2"/>
              </a:rPr>
              <a:t>/</a:t>
            </a:r>
            <a:r>
              <a:rPr lang="en-US" dirty="0" smtClean="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From 1 January 2007, Bulgaria is a Member State of the European Union. The conditions and arrangements for admission are set out in the Protocol annexed to </a:t>
            </a:r>
            <a:r>
              <a:rPr lang="en-US" dirty="0" smtClean="0">
                <a:latin typeface="Times New Roman" panose="02020603050405020304" pitchFamily="18" charset="0"/>
                <a:cs typeface="Times New Roman" panose="02020603050405020304" pitchFamily="18" charset="0"/>
              </a:rPr>
              <a:t>the Treaty concerning the accession of the Republic of Bulgaria and Romania to the EU.</a:t>
            </a:r>
            <a:endParaRPr lang="en-US" dirty="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Tax and Social Security Proceedings Code </a:t>
            </a:r>
            <a:r>
              <a:rPr lang="en-US"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Danachno</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Osiguritelen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Processualen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Kodeks</a:t>
            </a:r>
            <a:r>
              <a:rPr lang="en-US" dirty="0">
                <a:latin typeface="Times New Roman" panose="02020603050405020304" pitchFamily="18" charset="0"/>
                <a:cs typeface="Times New Roman" panose="02020603050405020304" pitchFamily="18" charset="0"/>
              </a:rPr>
              <a:t>) (TSSPC) of 29 December 2005 </a:t>
            </a:r>
            <a:r>
              <a:rPr lang="en-US" b="1" dirty="0">
                <a:latin typeface="Times New Roman" panose="02020603050405020304" pitchFamily="18" charset="0"/>
                <a:cs typeface="Times New Roman" panose="02020603050405020304" pitchFamily="18" charset="0"/>
              </a:rPr>
              <a:t>provides general rules on tax liabilities, liable persons, tax controls, refund of overpaid or unduly paid tax amounts, related parties, methods of determining market prices, limitation periods, collection and execution, etc.</a:t>
            </a:r>
          </a:p>
          <a:p>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428822" y="286603"/>
            <a:ext cx="816610" cy="1133475"/>
          </a:xfrm>
          <a:prstGeom prst="rect">
            <a:avLst/>
          </a:prstGeom>
          <a:noFill/>
        </p:spPr>
      </p:pic>
    </p:spTree>
    <p:extLst>
      <p:ext uri="{BB962C8B-B14F-4D97-AF65-F5344CB8AC3E}">
        <p14:creationId xmlns:p14="http://schemas.microsoft.com/office/powerpoint/2010/main" val="2195276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1800" b="1" i="1" dirty="0" smtClean="0"/>
              <a:t>Bulgarian </a:t>
            </a:r>
            <a:r>
              <a:rPr lang="en-US" sz="1800" b="1" i="1" dirty="0"/>
              <a:t>experience. </a:t>
            </a:r>
            <a:r>
              <a:rPr lang="en-US" b="1" i="1" dirty="0"/>
              <a:t/>
            </a:r>
            <a:br>
              <a:rPr lang="en-US" b="1" i="1" dirty="0"/>
            </a:br>
            <a:endParaRPr lang="en-US" dirty="0"/>
          </a:p>
        </p:txBody>
      </p:sp>
      <p:sp>
        <p:nvSpPr>
          <p:cNvPr id="3" name="Content Placeholder 2"/>
          <p:cNvSpPr>
            <a:spLocks noGrp="1"/>
          </p:cNvSpPr>
          <p:nvPr>
            <p:ph idx="1"/>
          </p:nvPr>
        </p:nvSpPr>
        <p:spPr/>
        <p:txBody>
          <a:bodyPr>
            <a:noAutofit/>
          </a:bodyPr>
          <a:lstStyle/>
          <a:p>
            <a:pPr algn="just"/>
            <a:r>
              <a:rPr lang="en-US" sz="1800" dirty="0" smtClean="0">
                <a:latin typeface="Times New Roman" panose="02020603050405020304" pitchFamily="18" charset="0"/>
                <a:cs typeface="Times New Roman" panose="02020603050405020304" pitchFamily="18" charset="0"/>
              </a:rPr>
              <a:t>The Republic of Bulgaria adopted, and to a considerable extend implemented the acquis in the field of taxation and did not envisage any major problems with the entry into force of the relevant legislation nor its implementation by the date of accession.</a:t>
            </a:r>
          </a:p>
          <a:p>
            <a:pPr algn="just"/>
            <a:r>
              <a:rPr lang="en-US" sz="1800" dirty="0" smtClean="0">
                <a:latin typeface="Times New Roman" panose="02020603050405020304" pitchFamily="18" charset="0"/>
                <a:cs typeface="Times New Roman" panose="02020603050405020304" pitchFamily="18" charset="0"/>
              </a:rPr>
              <a:t>There are however some cases where transitional periods or derogations were achieved </a:t>
            </a:r>
            <a:r>
              <a:rPr lang="en-US" sz="1800" i="1" dirty="0" smtClean="0">
                <a:latin typeface="Times New Roman" panose="02020603050405020304" pitchFamily="18" charset="0"/>
                <a:cs typeface="Times New Roman" panose="02020603050405020304" pitchFamily="18" charset="0"/>
              </a:rPr>
              <a:t>(Transitional period until 31 December 2007 for implementation of minimum excise rate on cigarettes.)</a:t>
            </a:r>
          </a:p>
          <a:p>
            <a:pPr algn="just"/>
            <a:r>
              <a:rPr lang="en-US" sz="1800" b="1" dirty="0" smtClean="0">
                <a:latin typeface="Times New Roman" panose="02020603050405020304" pitchFamily="18" charset="0"/>
                <a:cs typeface="Times New Roman" panose="02020603050405020304" pitchFamily="18" charset="0"/>
              </a:rPr>
              <a:t>According to the Accession Agreement:</a:t>
            </a:r>
          </a:p>
          <a:p>
            <a:pPr algn="just">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Permanent derogation from the requirements of Art.24 of Council Directive 77*388*EEI on the VAT registration and exemption threshold-fixed at the level of 50 000 BGN (</a:t>
            </a:r>
            <a:r>
              <a:rPr lang="en-US" sz="1800" i="1" dirty="0" err="1" smtClean="0">
                <a:latin typeface="Times New Roman" panose="02020603050405020304" pitchFamily="18" charset="0"/>
                <a:cs typeface="Times New Roman" panose="02020603050405020304" pitchFamily="18" charset="0"/>
              </a:rPr>
              <a:t>apr.</a:t>
            </a:r>
            <a:r>
              <a:rPr lang="en-US" sz="1800" i="1" dirty="0" smtClean="0">
                <a:latin typeface="Times New Roman" panose="02020603050405020304" pitchFamily="18" charset="0"/>
                <a:cs typeface="Times New Roman" panose="02020603050405020304" pitchFamily="18" charset="0"/>
              </a:rPr>
              <a:t> EUR 25 000) achieved by 31 December 2006;</a:t>
            </a:r>
          </a:p>
          <a:p>
            <a:pPr algn="just">
              <a:buFont typeface="Arial" panose="020B0604020202020204" pitchFamily="34" charset="0"/>
              <a:buChar char="•"/>
            </a:pPr>
            <a:r>
              <a:rPr lang="en-US" sz="1800" i="1" dirty="0">
                <a:latin typeface="Times New Roman" panose="02020603050405020304" pitchFamily="18" charset="0"/>
                <a:cs typeface="Times New Roman" panose="02020603050405020304" pitchFamily="18" charset="0"/>
              </a:rPr>
              <a:t>Bulgaria and the Czech Republic </a:t>
            </a:r>
            <a:r>
              <a:rPr lang="en-US" sz="1800" i="1" dirty="0" smtClean="0">
                <a:latin typeface="Times New Roman" panose="02020603050405020304" pitchFamily="18" charset="0"/>
                <a:cs typeface="Times New Roman" panose="02020603050405020304" pitchFamily="18" charset="0"/>
              </a:rPr>
              <a:t>apply </a:t>
            </a:r>
            <a:r>
              <a:rPr lang="en-US" sz="1800" i="1" dirty="0">
                <a:latin typeface="Times New Roman" panose="02020603050405020304" pitchFamily="18" charset="0"/>
                <a:cs typeface="Times New Roman" panose="02020603050405020304" pitchFamily="18" charset="0"/>
              </a:rPr>
              <a:t>a reduced rate of excise duty, of not less than 50 % of the standard national rate of excise duty on ethyl alcohol, to ethyl alcohol produced by fruit growers' distilleries producing, on an annual basis, more than 10 </a:t>
            </a:r>
            <a:r>
              <a:rPr lang="en-US" sz="1800" i="1" dirty="0" err="1">
                <a:latin typeface="Times New Roman" panose="02020603050405020304" pitchFamily="18" charset="0"/>
                <a:cs typeface="Times New Roman" panose="02020603050405020304" pitchFamily="18" charset="0"/>
              </a:rPr>
              <a:t>hectolitres</a:t>
            </a:r>
            <a:r>
              <a:rPr lang="en-US" sz="1800" i="1" dirty="0">
                <a:latin typeface="Times New Roman" panose="02020603050405020304" pitchFamily="18" charset="0"/>
                <a:cs typeface="Times New Roman" panose="02020603050405020304" pitchFamily="18" charset="0"/>
              </a:rPr>
              <a:t> of ethyl alcohol from fruit supplied to them by fruit growers' households. The application of the reduced rate shall be limited to 30 </a:t>
            </a:r>
            <a:r>
              <a:rPr lang="en-US" sz="1800" i="1" dirty="0" err="1">
                <a:latin typeface="Times New Roman" panose="02020603050405020304" pitchFamily="18" charset="0"/>
                <a:cs typeface="Times New Roman" panose="02020603050405020304" pitchFamily="18" charset="0"/>
              </a:rPr>
              <a:t>litres</a:t>
            </a:r>
            <a:r>
              <a:rPr lang="en-US" sz="1800" i="1" dirty="0">
                <a:latin typeface="Times New Roman" panose="02020603050405020304" pitchFamily="18" charset="0"/>
                <a:cs typeface="Times New Roman" panose="02020603050405020304" pitchFamily="18" charset="0"/>
              </a:rPr>
              <a:t> of fruit spirits per producing fruit growers' household per year, destined exclusively for their personal </a:t>
            </a:r>
            <a:r>
              <a:rPr lang="en-US" sz="1800" i="1" dirty="0" smtClean="0">
                <a:latin typeface="Times New Roman" panose="02020603050405020304" pitchFamily="18" charset="0"/>
                <a:cs typeface="Times New Roman" panose="02020603050405020304" pitchFamily="18" charset="0"/>
              </a:rPr>
              <a:t>consumption..</a:t>
            </a:r>
            <a:endParaRPr lang="en-US" sz="1800" i="1"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82613" y="286603"/>
            <a:ext cx="816610" cy="1133475"/>
          </a:xfrm>
          <a:prstGeom prst="rect">
            <a:avLst/>
          </a:prstGeom>
          <a:noFill/>
        </p:spPr>
      </p:pic>
    </p:spTree>
    <p:extLst>
      <p:ext uri="{BB962C8B-B14F-4D97-AF65-F5344CB8AC3E}">
        <p14:creationId xmlns:p14="http://schemas.microsoft.com/office/powerpoint/2010/main" val="4208589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
            </a:r>
            <a:br>
              <a:rPr lang="en-US" b="1" i="1" dirty="0" smtClean="0"/>
            </a:br>
            <a:r>
              <a:rPr lang="en-US" b="1" i="1" dirty="0" smtClean="0"/>
              <a:t>				</a:t>
            </a:r>
            <a:r>
              <a:rPr lang="en-US" sz="2000" b="1" i="1" dirty="0" smtClean="0"/>
              <a:t>Bulgarian experience.    </a:t>
            </a:r>
            <a:br>
              <a:rPr lang="en-US" sz="2000" b="1" i="1" dirty="0" smtClean="0"/>
            </a:br>
            <a:r>
              <a:rPr lang="en-US" sz="2000" b="1" i="1" dirty="0" smtClean="0"/>
              <a:t>             </a:t>
            </a:r>
            <a:r>
              <a:rPr lang="en-GB" sz="2000" b="1" dirty="0"/>
              <a:t>COMMITMENTS UNDERTAKEN BY BULGARIA under Community Law </a:t>
            </a:r>
            <a:r>
              <a:rPr lang="en-GB" sz="2000" b="1" dirty="0"/>
              <a:t>.</a:t>
            </a:r>
            <a:r>
              <a:rPr lang="en-US" sz="1600" b="1" dirty="0"/>
              <a:t/>
            </a:r>
            <a:br>
              <a:rPr lang="en-US" sz="1600" b="1" dirty="0"/>
            </a:br>
            <a:endParaRPr lang="en-US" sz="1800" b="1" dirty="0"/>
          </a:p>
        </p:txBody>
      </p:sp>
      <p:sp>
        <p:nvSpPr>
          <p:cNvPr id="3" name="Content Placeholder 2"/>
          <p:cNvSpPr>
            <a:spLocks noGrp="1"/>
          </p:cNvSpPr>
          <p:nvPr>
            <p:ph idx="1"/>
          </p:nvPr>
        </p:nvSpPr>
        <p:spPr/>
        <p:txBody>
          <a:bodyPr>
            <a:normAutofit fontScale="92500" lnSpcReduction="20000"/>
          </a:bodyPr>
          <a:lstStyle/>
          <a:p>
            <a:pPr algn="just"/>
            <a:r>
              <a:rPr lang="en-GB" dirty="0"/>
              <a:t>Bulgaria accepts Community acquis under Chapter 10 – Tax Policy and </a:t>
            </a:r>
            <a:r>
              <a:rPr lang="en-GB" dirty="0" err="1" smtClean="0"/>
              <a:t>applyed</a:t>
            </a:r>
            <a:r>
              <a:rPr lang="en-GB" dirty="0" smtClean="0"/>
              <a:t> </a:t>
            </a:r>
            <a:r>
              <a:rPr lang="en-GB" dirty="0"/>
              <a:t>it as from 01.01.2007 </a:t>
            </a:r>
            <a:r>
              <a:rPr lang="en-GB" b="1" dirty="0"/>
              <a:t>except in the cases where transition periods and derogations are granted</a:t>
            </a:r>
            <a:r>
              <a:rPr lang="en-GB" b="1" dirty="0" smtClean="0"/>
              <a:t>.</a:t>
            </a:r>
            <a:endParaRPr lang="en-US" b="1" dirty="0"/>
          </a:p>
          <a:p>
            <a:pPr algn="just"/>
            <a:r>
              <a:rPr lang="en-GB" b="1" dirty="0"/>
              <a:t>Excise </a:t>
            </a:r>
            <a:r>
              <a:rPr lang="en-GB" b="1" dirty="0" smtClean="0"/>
              <a:t>Duties: </a:t>
            </a:r>
            <a:r>
              <a:rPr lang="en-GB" dirty="0" smtClean="0"/>
              <a:t>In </a:t>
            </a:r>
            <a:r>
              <a:rPr lang="en-GB" dirty="0"/>
              <a:t>accordance with the agreed transition periods, the Republic of Bulgaria has submitted to the EC a Schedule for gradual increase of excise rates up to the Community minimum level of taxation. </a:t>
            </a:r>
            <a:endParaRPr lang="en-US" dirty="0"/>
          </a:p>
          <a:p>
            <a:pPr algn="just"/>
            <a:r>
              <a:rPr lang="en-GB" dirty="0"/>
              <a:t>Depending on budget capabilities, excise rates will apply no later than the dates indicated in the said Schedule, as follows:</a:t>
            </a:r>
            <a:endParaRPr lang="en-US" dirty="0"/>
          </a:p>
          <a:p>
            <a:pPr lvl="0" algn="just"/>
            <a:r>
              <a:rPr lang="en-GB" dirty="0"/>
              <a:t>Not later than 01.01.2009</a:t>
            </a:r>
            <a:endParaRPr lang="en-US" dirty="0"/>
          </a:p>
          <a:p>
            <a:pPr lvl="0" algn="just"/>
            <a:r>
              <a:rPr lang="en-GB" dirty="0"/>
              <a:t>BGN 660 per 1,000 litres unleaded petrol</a:t>
            </a:r>
            <a:endParaRPr lang="en-US" dirty="0"/>
          </a:p>
          <a:p>
            <a:pPr lvl="0" algn="just"/>
            <a:r>
              <a:rPr lang="en-GB" dirty="0"/>
              <a:t>BGN 565 per 1,000 litres for gas oil and kerosene used as motor fuel </a:t>
            </a:r>
            <a:endParaRPr lang="en-US" dirty="0"/>
          </a:p>
          <a:p>
            <a:pPr lvl="0" algn="just"/>
            <a:r>
              <a:rPr lang="en-GB" dirty="0"/>
              <a:t>BGN 0.50 per gigajoule for coal and coke used for central heating and BGN 0.60 per gigajoule for other purposes</a:t>
            </a:r>
            <a:endParaRPr lang="en-US" dirty="0"/>
          </a:p>
          <a:p>
            <a:pPr lvl="0" algn="just"/>
            <a:r>
              <a:rPr lang="en-GB" dirty="0"/>
              <a:t>BGN 1.40 per MWh for electricity</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80670" y="286603"/>
            <a:ext cx="816610" cy="1133475"/>
          </a:xfrm>
          <a:prstGeom prst="rect">
            <a:avLst/>
          </a:prstGeom>
          <a:noFill/>
        </p:spPr>
      </p:pic>
    </p:spTree>
    <p:extLst>
      <p:ext uri="{BB962C8B-B14F-4D97-AF65-F5344CB8AC3E}">
        <p14:creationId xmlns:p14="http://schemas.microsoft.com/office/powerpoint/2010/main" val="4066009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1800" b="1" i="1" dirty="0"/>
              <a:t>Bulgarian experience. </a:t>
            </a:r>
            <a:br>
              <a:rPr lang="en-US" sz="1800" b="1" i="1" dirty="0"/>
            </a:br>
            <a:r>
              <a:rPr lang="en-US" sz="1800" b="1" i="1" dirty="0"/>
              <a:t> </a:t>
            </a:r>
            <a:r>
              <a:rPr lang="en-US" sz="1800" b="1" i="1" dirty="0" smtClean="0"/>
              <a:t>                                      </a:t>
            </a:r>
            <a:r>
              <a:rPr lang="en-GB" sz="1800" b="1" dirty="0" smtClean="0"/>
              <a:t>COMMITMENTS </a:t>
            </a:r>
            <a:r>
              <a:rPr lang="en-GB" sz="1800" b="1" dirty="0"/>
              <a:t>UNDERTAKEN BY BULGARIA under Community Law .</a:t>
            </a:r>
            <a:r>
              <a:rPr lang="en-US" sz="1400" b="1" dirty="0"/>
              <a:t/>
            </a:r>
            <a:br>
              <a:rPr lang="en-US" sz="1400" b="1" dirty="0"/>
            </a:br>
            <a:endParaRPr lang="en-US" sz="1800" dirty="0"/>
          </a:p>
        </p:txBody>
      </p:sp>
      <p:sp>
        <p:nvSpPr>
          <p:cNvPr id="3" name="Content Placeholder 2"/>
          <p:cNvSpPr>
            <a:spLocks noGrp="1"/>
          </p:cNvSpPr>
          <p:nvPr>
            <p:ph idx="1"/>
          </p:nvPr>
        </p:nvSpPr>
        <p:spPr/>
        <p:txBody>
          <a:bodyPr>
            <a:normAutofit fontScale="25000" lnSpcReduction="20000"/>
          </a:bodyPr>
          <a:lstStyle/>
          <a:p>
            <a:pPr lvl="0" algn="just"/>
            <a:r>
              <a:rPr lang="en-GB" sz="6400" dirty="0"/>
              <a:t>Not later than 01.01.2010</a:t>
            </a:r>
            <a:endParaRPr lang="en-US" sz="6400" dirty="0"/>
          </a:p>
          <a:p>
            <a:pPr lvl="0" algn="just"/>
            <a:r>
              <a:rPr lang="en-GB" sz="6400" dirty="0"/>
              <a:t>BGN 685 per 1,000 litres unleaded petrol</a:t>
            </a:r>
            <a:endParaRPr lang="en-US" sz="6400" dirty="0"/>
          </a:p>
          <a:p>
            <a:pPr lvl="0" algn="just"/>
            <a:r>
              <a:rPr lang="en-GB" sz="6400" dirty="0"/>
              <a:t>BGN 600 per 1,000 for gas oil and kerosene used as motor fuel</a:t>
            </a:r>
            <a:endParaRPr lang="en-US" sz="6400" dirty="0"/>
          </a:p>
          <a:p>
            <a:pPr lvl="0" algn="just"/>
            <a:r>
              <a:rPr lang="en-GB" sz="6400" dirty="0"/>
              <a:t>BGN 0.60 per gigajoule for coal and coke used for central heating</a:t>
            </a:r>
            <a:endParaRPr lang="en-US" sz="6400" dirty="0"/>
          </a:p>
          <a:p>
            <a:pPr lvl="0" algn="just"/>
            <a:r>
              <a:rPr lang="en-GB" sz="6400" dirty="0"/>
              <a:t>BGN 2.00 per MWh for electricity</a:t>
            </a:r>
            <a:endParaRPr lang="en-US" sz="6400" dirty="0"/>
          </a:p>
          <a:p>
            <a:pPr lvl="0" algn="just"/>
            <a:r>
              <a:rPr lang="en-GB" sz="6400" dirty="0"/>
              <a:t>62.50 % on the selling price for the cigarettes of the price category most in demand, but not less than BGN 125.19 per 1,000 items</a:t>
            </a:r>
            <a:r>
              <a:rPr lang="en-GB" sz="6400" dirty="0" smtClean="0"/>
              <a:t>.</a:t>
            </a:r>
            <a:endParaRPr lang="en-US" sz="6400" dirty="0"/>
          </a:p>
          <a:p>
            <a:pPr lvl="0" algn="just"/>
            <a:r>
              <a:rPr lang="en-GB" sz="6400" dirty="0"/>
              <a:t>Not later than </a:t>
            </a:r>
            <a:r>
              <a:rPr lang="en-GB" sz="6400" dirty="0" smtClean="0"/>
              <a:t>01.01.2011</a:t>
            </a:r>
            <a:endParaRPr lang="en-US" sz="6400" dirty="0"/>
          </a:p>
          <a:p>
            <a:pPr lvl="0" algn="just"/>
            <a:r>
              <a:rPr lang="en-GB" sz="6400" dirty="0"/>
              <a:t>BGN 710 per 1,000 litres unleaded petrol</a:t>
            </a:r>
            <a:endParaRPr lang="en-US" sz="6400" dirty="0"/>
          </a:p>
          <a:p>
            <a:pPr lvl="0" algn="just"/>
            <a:r>
              <a:rPr lang="en-GB" sz="6400" dirty="0"/>
              <a:t>BGN 615 per 1,000 for gas oil and kerosene used as motor </a:t>
            </a:r>
            <a:r>
              <a:rPr lang="en-GB" sz="6400" dirty="0" smtClean="0"/>
              <a:t>fuel</a:t>
            </a:r>
            <a:r>
              <a:rPr lang="en-GB" sz="6400" dirty="0"/>
              <a:t> </a:t>
            </a:r>
            <a:endParaRPr lang="en-US" sz="6400" dirty="0"/>
          </a:p>
          <a:p>
            <a:pPr algn="just"/>
            <a:r>
              <a:rPr lang="en-GB" sz="6400" dirty="0"/>
              <a:t>Not later than 01.01.2012</a:t>
            </a:r>
            <a:endParaRPr lang="en-US" sz="6400" dirty="0"/>
          </a:p>
          <a:p>
            <a:pPr lvl="0" algn="just"/>
            <a:r>
              <a:rPr lang="en-GB" sz="6400" dirty="0"/>
              <a:t>BGN 630 per 1,000 for gas oil and kerosene used as motor </a:t>
            </a:r>
            <a:r>
              <a:rPr lang="en-GB" sz="6400" dirty="0" smtClean="0"/>
              <a:t>fuel</a:t>
            </a:r>
            <a:endParaRPr lang="en-US" sz="6400" dirty="0"/>
          </a:p>
          <a:p>
            <a:pPr algn="just"/>
            <a:r>
              <a:rPr lang="en-GB" sz="6400" dirty="0"/>
              <a:t>Not later than 01.01.2013</a:t>
            </a:r>
            <a:endParaRPr lang="en-US" sz="6400" dirty="0"/>
          </a:p>
          <a:p>
            <a:pPr lvl="0" algn="just"/>
            <a:r>
              <a:rPr lang="en-GB" sz="6400" dirty="0"/>
              <a:t>BGN 645 per 1,000 for gas oil and kerosene used as motor fuel</a:t>
            </a:r>
            <a:endParaRPr lang="en-US" sz="6400" dirty="0"/>
          </a:p>
          <a:p>
            <a:pPr algn="just"/>
            <a:r>
              <a:rPr lang="en-GB" sz="6400" dirty="0"/>
              <a:t> </a:t>
            </a:r>
            <a:endParaRPr lang="en-US" sz="6400"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05340" y="286603"/>
            <a:ext cx="816610" cy="1133475"/>
          </a:xfrm>
          <a:prstGeom prst="rect">
            <a:avLst/>
          </a:prstGeom>
          <a:noFill/>
        </p:spPr>
      </p:pic>
    </p:spTree>
    <p:extLst>
      <p:ext uri="{BB962C8B-B14F-4D97-AF65-F5344CB8AC3E}">
        <p14:creationId xmlns:p14="http://schemas.microsoft.com/office/powerpoint/2010/main" val="3606828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i="1" dirty="0" smtClean="0"/>
              <a:t>                                                    Bulgarian </a:t>
            </a:r>
            <a:r>
              <a:rPr lang="en-US" sz="1600" b="1" i="1" dirty="0"/>
              <a:t>experience. </a:t>
            </a:r>
            <a:r>
              <a:rPr lang="en-GB" sz="1600" b="1" dirty="0"/>
              <a:t>COMMITMENTS UNDERTAKEN BY BULGARIA under Community Law .</a:t>
            </a:r>
            <a:r>
              <a:rPr lang="en-US" sz="1600" b="1" dirty="0"/>
              <a:t/>
            </a:r>
            <a:br>
              <a:rPr lang="en-US" sz="1600" b="1" dirty="0"/>
            </a:br>
            <a:r>
              <a:rPr lang="en-US" sz="1600" b="1" i="1" dirty="0"/>
              <a:t/>
            </a:r>
            <a:br>
              <a:rPr lang="en-US" sz="1600" b="1" i="1" dirty="0"/>
            </a:br>
            <a:endParaRPr lang="en-US" sz="1600" dirty="0"/>
          </a:p>
        </p:txBody>
      </p:sp>
      <p:sp>
        <p:nvSpPr>
          <p:cNvPr id="3" name="Content Placeholder 2"/>
          <p:cNvSpPr>
            <a:spLocks noGrp="1"/>
          </p:cNvSpPr>
          <p:nvPr>
            <p:ph idx="1"/>
          </p:nvPr>
        </p:nvSpPr>
        <p:spPr/>
        <p:txBody>
          <a:bodyPr/>
          <a:lstStyle/>
          <a:p>
            <a:r>
              <a:rPr lang="en-GB" b="1" dirty="0"/>
              <a:t>Direct </a:t>
            </a:r>
            <a:r>
              <a:rPr lang="en-GB" b="1" dirty="0" smtClean="0"/>
              <a:t>taxation:</a:t>
            </a:r>
            <a:r>
              <a:rPr lang="en-US" b="1" dirty="0"/>
              <a:t> </a:t>
            </a:r>
            <a:r>
              <a:rPr lang="en-GB" dirty="0" smtClean="0"/>
              <a:t>The </a:t>
            </a:r>
            <a:r>
              <a:rPr lang="en-GB" dirty="0"/>
              <a:t>commitments made in the field of direct taxation are as follows:</a:t>
            </a:r>
            <a:endParaRPr lang="en-US" dirty="0"/>
          </a:p>
          <a:p>
            <a:pPr lvl="0" algn="just">
              <a:buFont typeface="Arial" panose="020B0604020202020204" pitchFamily="34" charset="0"/>
              <a:buChar char="•"/>
            </a:pPr>
            <a:r>
              <a:rPr lang="en-GB" dirty="0"/>
              <a:t>T</a:t>
            </a:r>
            <a:r>
              <a:rPr lang="en-GB" dirty="0" smtClean="0"/>
              <a:t>he </a:t>
            </a:r>
            <a:r>
              <a:rPr lang="en-GB" dirty="0"/>
              <a:t>rate of tax on payments of interest or royalties made to an associated company of another Member State or to a permanent establishment situated in another Member State of an associated company of a Member State must not exceed 10% until 31 December 2010 and must not exceed 5% for the following years until 31 December 2014. </a:t>
            </a:r>
            <a:endParaRPr lang="en-US" dirty="0"/>
          </a:p>
          <a:p>
            <a:pPr lvl="0" algn="just">
              <a:buFont typeface="Arial" panose="020B0604020202020204" pitchFamily="34" charset="0"/>
              <a:buChar char="•"/>
            </a:pPr>
            <a:r>
              <a:rPr lang="en-GB" dirty="0"/>
              <a:t>In accordance with the Code of Conduct on Business Taxation, the Republic of Bulgaria has made the political commitment to refrain from introducing in its tax system the so-called “harmful tax measures” which result in a significantly lower level of effective taxation and are an element of harmful tax competition. Bulgaria has undertaken to revise and modify its tax legislation and practice in accordance with Code principles.</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82613" y="286603"/>
            <a:ext cx="816610" cy="1133475"/>
          </a:xfrm>
          <a:prstGeom prst="rect">
            <a:avLst/>
          </a:prstGeom>
          <a:noFill/>
        </p:spPr>
      </p:pic>
    </p:spTree>
    <p:extLst>
      <p:ext uri="{BB962C8B-B14F-4D97-AF65-F5344CB8AC3E}">
        <p14:creationId xmlns:p14="http://schemas.microsoft.com/office/powerpoint/2010/main" val="289884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9246" y="103031"/>
            <a:ext cx="11281892" cy="7458452"/>
          </a:xfrm>
          <a:prstGeom prst="rect">
            <a:avLst/>
          </a:prstGeom>
        </p:spPr>
        <p:txBody>
          <a:bodyPr wrap="square">
            <a:spAutoFit/>
          </a:bodyPr>
          <a:lstStyle/>
          <a:p>
            <a:pPr indent="-355600" algn="just">
              <a:spcBef>
                <a:spcPts val="4500"/>
              </a:spcBef>
              <a:spcAft>
                <a:spcPts val="0"/>
              </a:spcAft>
            </a:pPr>
            <a:r>
              <a:rPr lang="en-GB" sz="1600" b="1" dirty="0">
                <a:latin typeface="Times New Roman" panose="02020603050405020304" pitchFamily="18" charset="0"/>
                <a:ea typeface="Times New Roman" panose="02020603050405020304" pitchFamily="18" charset="0"/>
              </a:rPr>
              <a:t>Strengthening and developing administrative </a:t>
            </a:r>
            <a:r>
              <a:rPr lang="en-GB" sz="1600" b="1" dirty="0" smtClean="0">
                <a:latin typeface="Times New Roman" panose="02020603050405020304" pitchFamily="18" charset="0"/>
                <a:ea typeface="Times New Roman" panose="02020603050405020304" pitchFamily="18" charset="0"/>
              </a:rPr>
              <a:t>capacity: Commitments </a:t>
            </a:r>
            <a:r>
              <a:rPr lang="en-GB" sz="1600" b="1" dirty="0">
                <a:latin typeface="Times New Roman" panose="02020603050405020304" pitchFamily="18" charset="0"/>
                <a:ea typeface="Times New Roman" panose="02020603050405020304" pitchFamily="18" charset="0"/>
              </a:rPr>
              <a:t>made with regard to strengthening and developing administrative capacity </a:t>
            </a:r>
            <a:endParaRPr lang="en-US" sz="1600" b="1" dirty="0">
              <a:latin typeface="Times New Roman" panose="02020603050405020304" pitchFamily="18" charset="0"/>
              <a:ea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Creation of a National Revenue Agency (NRA) </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27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Improving control over compliance with tax legislation – enhancing the Audits function and introducing a computerised system</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27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Training team heads for international audit implementation</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27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Creation of a designated Unit for tax fraud investigation and development of methods for tax fraud detection and prevention</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Enhancing the VAT refund process </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Improving collectability of public receivables</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27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Efficient taxpayer services with view of increasing voluntary compliance</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Regular provision of consultancy services</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Human resource development and elaboration of a Qualifications and Career Growth Plan for tax employees within the tax/revenue administration.</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Development and implementation of a Code of Ethics</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Development of information technologies and introduction of an Integrated Information System </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Administrative cooperation and information exchange with tax administrations of EU Member States </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Building institutional capacity for the creation of a National Educational Centre</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Establishing a call centre</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Enhancing electronic audit capacities</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ts val="1370"/>
              </a:lnSpc>
              <a:spcBef>
                <a:spcPts val="1500"/>
              </a:spcBef>
              <a:spcAft>
                <a:spcPts val="0"/>
              </a:spcAft>
              <a:buClr>
                <a:srgbClr val="000000"/>
              </a:buClr>
              <a:buSzPts val="1150"/>
              <a:buFont typeface="Arial" panose="020B0604020202020204" pitchFamily="34" charset="0"/>
              <a:buChar char="•"/>
              <a:tabLst>
                <a:tab pos="540385" algn="l"/>
              </a:tabLst>
            </a:pPr>
            <a:r>
              <a:rPr lang="en-GB" sz="1600" dirty="0">
                <a:latin typeface="Times New Roman" panose="02020603050405020304" pitchFamily="18" charset="0"/>
                <a:ea typeface="Times New Roman" panose="02020603050405020304" pitchFamily="18" charset="0"/>
                <a:cs typeface="Times New Roman" panose="02020603050405020304" pitchFamily="18" charset="0"/>
              </a:rPr>
              <a:t>Improving and expanding the scope of electronic services offered to tax payers by the revenue administration </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12700" marR="1206500" indent="-355600">
              <a:lnSpc>
                <a:spcPts val="1370"/>
              </a:lnSpc>
              <a:spcBef>
                <a:spcPts val="1500"/>
              </a:spcBef>
              <a:tabLst>
                <a:tab pos="463550" algn="l"/>
              </a:tabLst>
            </a:pPr>
            <a:r>
              <a:rPr lang="en-GB" dirty="0">
                <a:latin typeface="Times New Roman" panose="02020603050405020304" pitchFamily="18"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a:p>
            <a:pPr marL="12700" marR="1206500" indent="-355600">
              <a:lnSpc>
                <a:spcPts val="1370"/>
              </a:lnSpc>
              <a:spcBef>
                <a:spcPts val="1500"/>
              </a:spcBef>
              <a:tabLst>
                <a:tab pos="463550" algn="l"/>
              </a:tabLst>
            </a:pPr>
            <a:r>
              <a:rPr lang="en-GB" dirty="0">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117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i="1" dirty="0" smtClean="0"/>
              <a:t>                  Bulgarian experience. </a:t>
            </a:r>
            <a:r>
              <a:rPr lang="en-GB" sz="1600" b="1" i="1" dirty="0"/>
              <a:t>AGREED TRANSITION PERIODS AND VAT </a:t>
            </a:r>
            <a:r>
              <a:rPr lang="en-GB" sz="1600" b="1" i="1" dirty="0" smtClean="0"/>
              <a:t>DEROGATIONS. </a:t>
            </a:r>
            <a:endParaRPr lang="en-US" sz="1600" b="1" i="1" dirty="0"/>
          </a:p>
        </p:txBody>
      </p:sp>
      <p:sp>
        <p:nvSpPr>
          <p:cNvPr id="3" name="Content Placeholder 2"/>
          <p:cNvSpPr>
            <a:spLocks noGrp="1"/>
          </p:cNvSpPr>
          <p:nvPr>
            <p:ph idx="1"/>
          </p:nvPr>
        </p:nvSpPr>
        <p:spPr/>
        <p:txBody>
          <a:bodyPr>
            <a:normAutofit fontScale="92500" lnSpcReduction="20000"/>
          </a:bodyPr>
          <a:lstStyle/>
          <a:p>
            <a:pPr algn="just"/>
            <a:r>
              <a:rPr lang="en-GB" sz="2400" b="1" dirty="0"/>
              <a:t>Two derogations have been granted in the field of VAT</a:t>
            </a:r>
            <a:r>
              <a:rPr lang="en-GB" sz="2400" b="1" dirty="0" smtClean="0"/>
              <a:t>:</a:t>
            </a:r>
          </a:p>
          <a:p>
            <a:pPr algn="just"/>
            <a:endParaRPr lang="en-US" sz="2400" b="1" dirty="0"/>
          </a:p>
          <a:p>
            <a:pPr lvl="0" algn="just">
              <a:buFont typeface="Arial" panose="020B0604020202020204" pitchFamily="34" charset="0"/>
              <a:buChar char="•"/>
            </a:pPr>
            <a:r>
              <a:rPr lang="en-GB" sz="2400" dirty="0"/>
              <a:t>Bulgaria may grant a VAT exemption to taxable persons whose annual turnover is less than the equivalent in national currency of EUR 25,600 (BGN 50,000). The requirement of the EU is for no more EUR 5,000 (Article 24 of Directive 77/388/ЕЕС</a:t>
            </a:r>
            <a:r>
              <a:rPr lang="en-GB" sz="2400" dirty="0" smtClean="0"/>
              <a:t>).</a:t>
            </a:r>
          </a:p>
          <a:p>
            <a:pPr marL="0" lvl="0" indent="0" algn="just">
              <a:buNone/>
            </a:pPr>
            <a:endParaRPr lang="en-US" sz="2400" dirty="0"/>
          </a:p>
          <a:p>
            <a:pPr lvl="0" algn="just">
              <a:buFont typeface="Arial" panose="020B0604020202020204" pitchFamily="34" charset="0"/>
              <a:buChar char="•"/>
            </a:pPr>
            <a:r>
              <a:rPr lang="en-GB" sz="2400" dirty="0"/>
              <a:t>International carriage of passengers may continue to be treated as zero-rated taxable supply in accordance with Article 28 (3) (b) and Annex F (17) of Council Directive 77/388/EEC. This derogation shall be applied until implementation of the conditions set out in Article 28 (4) of the Directive, i.e. until the Council shall unanimously determine to abolish all existing derogations.</a:t>
            </a:r>
            <a:endParaRPr lang="en-US" sz="2400" dirty="0"/>
          </a:p>
          <a:p>
            <a:r>
              <a:rPr lang="en-GB" dirty="0"/>
              <a:t> </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37881" y="286603"/>
            <a:ext cx="1056068" cy="1133475"/>
          </a:xfrm>
          <a:prstGeom prst="rect">
            <a:avLst/>
          </a:prstGeom>
          <a:noFill/>
        </p:spPr>
      </p:pic>
    </p:spTree>
    <p:extLst>
      <p:ext uri="{BB962C8B-B14F-4D97-AF65-F5344CB8AC3E}">
        <p14:creationId xmlns:p14="http://schemas.microsoft.com/office/powerpoint/2010/main" val="1963475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1800" b="1" i="1" dirty="0" smtClean="0"/>
              <a:t>Bulgarian experience. </a:t>
            </a:r>
            <a:r>
              <a:rPr lang="en-GB" sz="1800" b="1" i="1" dirty="0" smtClean="0"/>
              <a:t>AGREED </a:t>
            </a:r>
            <a:r>
              <a:rPr lang="en-GB" sz="1800" b="1" i="1" dirty="0"/>
              <a:t>TRANSITION PERIODS AND VAT DEROGATIONS. </a:t>
            </a:r>
            <a:endParaRPr lang="en-US" sz="1800" b="1" i="1" dirty="0"/>
          </a:p>
        </p:txBody>
      </p:sp>
      <p:sp>
        <p:nvSpPr>
          <p:cNvPr id="3" name="Content Placeholder 2"/>
          <p:cNvSpPr>
            <a:spLocks noGrp="1"/>
          </p:cNvSpPr>
          <p:nvPr>
            <p:ph idx="1"/>
          </p:nvPr>
        </p:nvSpPr>
        <p:spPr/>
        <p:txBody>
          <a:bodyPr/>
          <a:lstStyle/>
          <a:p>
            <a:pPr marL="0" indent="0" algn="just">
              <a:buNone/>
            </a:pPr>
            <a:endParaRPr lang="en-US" dirty="0"/>
          </a:p>
          <a:p>
            <a:pPr algn="just"/>
            <a:r>
              <a:rPr lang="en-GB" dirty="0"/>
              <a:t>In the field of </a:t>
            </a:r>
            <a:r>
              <a:rPr lang="en-GB" b="1" dirty="0"/>
              <a:t>excise duty,</a:t>
            </a:r>
            <a:r>
              <a:rPr lang="en-GB" dirty="0"/>
              <a:t> one </a:t>
            </a:r>
            <a:r>
              <a:rPr lang="en-GB" b="1" dirty="0"/>
              <a:t>derogation and four transition periods </a:t>
            </a:r>
            <a:r>
              <a:rPr lang="en-GB" dirty="0"/>
              <a:t>have been granted, as </a:t>
            </a:r>
            <a:r>
              <a:rPr lang="en-GB" dirty="0" smtClean="0"/>
              <a:t>follows:</a:t>
            </a:r>
            <a:endParaRPr lang="en-US" dirty="0"/>
          </a:p>
          <a:p>
            <a:pPr marL="0" indent="0" algn="just">
              <a:buNone/>
            </a:pPr>
            <a:r>
              <a:rPr lang="en-GB" sz="2000" b="1" dirty="0" smtClean="0"/>
              <a:t> 1.Derogations </a:t>
            </a:r>
            <a:r>
              <a:rPr lang="en-GB" sz="2000" b="1" dirty="0"/>
              <a:t>for the implementation of reduced excise duty rate on home-made </a:t>
            </a:r>
            <a:r>
              <a:rPr lang="en-GB" sz="2000" b="1" dirty="0" err="1"/>
              <a:t>rakia</a:t>
            </a:r>
            <a:r>
              <a:rPr lang="en-GB" sz="2000" b="1" dirty="0"/>
              <a:t> </a:t>
            </a:r>
            <a:endParaRPr lang="en-US" sz="2000" b="1" dirty="0"/>
          </a:p>
          <a:p>
            <a:pPr algn="just"/>
            <a:r>
              <a:rPr lang="en-GB" dirty="0"/>
              <a:t>By derogation from Article 22 (1), Bulgaria may apply reduced rates of excise duty, set at no more than 50% below the standard national rate of excise duty for ethyl alcohol produced by small distilleries producing more than 10 hectolitres of ethyl alcohol per annum from fruit supplied to them by fruit growers’ households. Application of a reduced rate of excise duty shall be limited per household to 30 litres of fruit spirit per annum destined exclusively for their own consumption.</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37881" y="286603"/>
            <a:ext cx="1056068" cy="1133475"/>
          </a:xfrm>
          <a:prstGeom prst="rect">
            <a:avLst/>
          </a:prstGeom>
          <a:noFill/>
        </p:spPr>
      </p:pic>
    </p:spTree>
    <p:extLst>
      <p:ext uri="{BB962C8B-B14F-4D97-AF65-F5344CB8AC3E}">
        <p14:creationId xmlns:p14="http://schemas.microsoft.com/office/powerpoint/2010/main" val="2413284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dirty="0"/>
              <a:t> </a:t>
            </a:r>
            <a:r>
              <a:rPr lang="en-US" sz="2000" b="1" i="1" dirty="0"/>
              <a:t>Bulgarian experience.</a:t>
            </a:r>
            <a:r>
              <a:rPr lang="en-GB" sz="2000" b="1" i="1" dirty="0"/>
              <a:t>AGREED TRANSITION PERIODS AND VAT DEROGATIONS. </a:t>
            </a:r>
            <a:r>
              <a:rPr lang="en-US" sz="2000" dirty="0" smtClean="0"/>
              <a:t>         </a:t>
            </a:r>
            <a:endParaRPr lang="en-US" sz="2000" dirty="0"/>
          </a:p>
        </p:txBody>
      </p:sp>
      <p:sp>
        <p:nvSpPr>
          <p:cNvPr id="3" name="Content Placeholder 2"/>
          <p:cNvSpPr>
            <a:spLocks noGrp="1"/>
          </p:cNvSpPr>
          <p:nvPr>
            <p:ph idx="1"/>
          </p:nvPr>
        </p:nvSpPr>
        <p:spPr/>
        <p:txBody>
          <a:bodyPr>
            <a:normAutofit lnSpcReduction="10000"/>
          </a:bodyPr>
          <a:lstStyle/>
          <a:p>
            <a:pPr marL="201168" lvl="1" indent="0" algn="just">
              <a:buNone/>
            </a:pPr>
            <a:r>
              <a:rPr lang="en-GB" sz="1900" b="1" dirty="0" smtClean="0"/>
              <a:t>2. Transition </a:t>
            </a:r>
            <a:r>
              <a:rPr lang="en-GB" sz="1900" b="1" dirty="0"/>
              <a:t>periods</a:t>
            </a:r>
            <a:endParaRPr lang="en-US" sz="1900" b="1" dirty="0"/>
          </a:p>
          <a:p>
            <a:pPr algn="just"/>
            <a:r>
              <a:rPr lang="en-GB" sz="1900" b="1" dirty="0" smtClean="0"/>
              <a:t>2.1. </a:t>
            </a:r>
            <a:r>
              <a:rPr lang="en-GB" sz="1900" b="1" dirty="0"/>
              <a:t>to achieve the overall minimum excise duty on cigarettes</a:t>
            </a:r>
            <a:endParaRPr lang="en-US" sz="1900" b="1" dirty="0"/>
          </a:p>
          <a:p>
            <a:pPr algn="just"/>
            <a:r>
              <a:rPr lang="en-GB" sz="1900" dirty="0"/>
              <a:t>By derogation from Article 2, paragraph 1 of Directive 92/79/EEC, Bulgaria may postpone application of the overall minimum excise duty on retail selling price (inclusive of all taxes) for cigarettes of the price category most in demand until </a:t>
            </a:r>
            <a:r>
              <a:rPr lang="en-GB" sz="1900" b="1" dirty="0"/>
              <a:t>31 December 2009, </a:t>
            </a:r>
            <a:r>
              <a:rPr lang="en-GB" sz="1900" dirty="0"/>
              <a:t>provided that during this period Bulgaria gradually harmonises its excise duty rates with the overall minimum excise duty set out in the Directive.</a:t>
            </a:r>
            <a:endParaRPr lang="en-US" sz="1900" dirty="0"/>
          </a:p>
          <a:p>
            <a:pPr algn="just"/>
            <a:r>
              <a:rPr lang="en-GB" sz="1900" dirty="0"/>
              <a:t>Without prejudice to Article 8 of Council Directive 92/12/EEC of 25 February 1992 on the general arrangements for products subject to excise duty and on the holding, movement and monitoring of such products, and having informed the Commission, Member States may, as long as the above transition period applies, maintain the same quantitative limits for cigarettes which may be brought into their territories from Bulgaria without further excise duty payment as those applied to imports from third countries. Member States making use of this possibility may carry out the necessary checks provided that these checks do not affect the proper functioning of the internal market.</a:t>
            </a:r>
            <a:endParaRPr lang="en-US" sz="1900"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37881" y="286603"/>
            <a:ext cx="1056068" cy="1133475"/>
          </a:xfrm>
          <a:prstGeom prst="rect">
            <a:avLst/>
          </a:prstGeom>
          <a:noFill/>
        </p:spPr>
      </p:pic>
    </p:spTree>
    <p:extLst>
      <p:ext uri="{BB962C8B-B14F-4D97-AF65-F5344CB8AC3E}">
        <p14:creationId xmlns:p14="http://schemas.microsoft.com/office/powerpoint/2010/main" val="48604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sz="2000" b="1" i="1" dirty="0" smtClean="0"/>
              <a:t>Bulgarian </a:t>
            </a:r>
            <a:r>
              <a:rPr lang="en-US" sz="2000" b="1" i="1" dirty="0"/>
              <a:t>experience.</a:t>
            </a:r>
            <a:r>
              <a:rPr lang="en-GB" sz="2000" b="1" i="1" dirty="0"/>
              <a:t>AGREED TRANSITION PERIODS AND VAT DEROGATIONS</a:t>
            </a:r>
            <a:r>
              <a:rPr lang="en-GB" b="1" i="1" dirty="0"/>
              <a:t>. </a:t>
            </a:r>
            <a:r>
              <a:rPr lang="en-US" dirty="0" smtClean="0"/>
              <a:t> </a:t>
            </a:r>
            <a:endParaRPr lang="en-US" dirty="0"/>
          </a:p>
        </p:txBody>
      </p:sp>
      <p:sp>
        <p:nvSpPr>
          <p:cNvPr id="3" name="Content Placeholder 2"/>
          <p:cNvSpPr>
            <a:spLocks noGrp="1"/>
          </p:cNvSpPr>
          <p:nvPr>
            <p:ph idx="1"/>
          </p:nvPr>
        </p:nvSpPr>
        <p:spPr/>
        <p:txBody>
          <a:bodyPr/>
          <a:lstStyle/>
          <a:p>
            <a:pPr marL="384048" lvl="2" indent="0">
              <a:buNone/>
            </a:pPr>
            <a:r>
              <a:rPr lang="en-GB" sz="1800" b="1" dirty="0" smtClean="0"/>
              <a:t>2.2.to </a:t>
            </a:r>
            <a:r>
              <a:rPr lang="en-GB" sz="1800" b="1" dirty="0"/>
              <a:t>achieve the minimum excise duty on fuels</a:t>
            </a:r>
            <a:endParaRPr lang="en-US" sz="1800" b="1" dirty="0"/>
          </a:p>
          <a:p>
            <a:pPr algn="just"/>
            <a:r>
              <a:rPr lang="en-GB" sz="1800" dirty="0"/>
              <a:t>By derogation from Article 7 of Directive 2003/96/EC, Bulgaria may apply the following transition </a:t>
            </a:r>
            <a:r>
              <a:rPr lang="en-GB" sz="1800" dirty="0" smtClean="0"/>
              <a:t>periods:</a:t>
            </a:r>
            <a:endParaRPr lang="en-US" sz="1800" dirty="0"/>
          </a:p>
          <a:p>
            <a:pPr algn="just"/>
            <a:r>
              <a:rPr lang="en-US" sz="1800" b="1" dirty="0" smtClean="0"/>
              <a:t>2.2.1.</a:t>
            </a:r>
            <a:r>
              <a:rPr lang="en-GB" sz="1800" b="1" dirty="0" smtClean="0"/>
              <a:t>up </a:t>
            </a:r>
            <a:r>
              <a:rPr lang="en-GB" sz="1800" b="1" dirty="0"/>
              <a:t>to 1 January 2011</a:t>
            </a:r>
            <a:r>
              <a:rPr lang="en-GB" sz="1800" dirty="0"/>
              <a:t> for</a:t>
            </a:r>
            <a:r>
              <a:rPr lang="en-GB" sz="1800" b="1" dirty="0"/>
              <a:t> unleaded petrol</a:t>
            </a:r>
            <a:r>
              <a:rPr lang="en-GB" sz="1800" dirty="0"/>
              <a:t> used as motor fuel, with a minimum level of taxation set at EUR 359 per 1,000 where, as from 1 January 2008, the effective tax rate applied to unleaded petrol used as motor fuel must not be lower than EUR 323 per 1,000 </a:t>
            </a:r>
            <a:r>
              <a:rPr lang="en-GB" sz="1800" dirty="0" smtClean="0"/>
              <a:t>litres;</a:t>
            </a:r>
          </a:p>
          <a:p>
            <a:pPr algn="just"/>
            <a:r>
              <a:rPr lang="en-US" sz="1800" b="1" dirty="0" smtClean="0"/>
              <a:t>2.2.2.</a:t>
            </a:r>
            <a:r>
              <a:rPr lang="en-GB" sz="1800" b="1" dirty="0" smtClean="0"/>
              <a:t>up </a:t>
            </a:r>
            <a:r>
              <a:rPr lang="en-GB" sz="1800" b="1" dirty="0"/>
              <a:t>to 1 January 2010 for gas oil and kerosene </a:t>
            </a:r>
            <a:r>
              <a:rPr lang="en-GB" sz="1800" dirty="0"/>
              <a:t>used as motor oil, with a minimum level set at</a:t>
            </a:r>
            <a:r>
              <a:rPr lang="en-GB" sz="1800" b="1" dirty="0"/>
              <a:t> EUR 302</a:t>
            </a:r>
            <a:r>
              <a:rPr lang="en-GB" sz="1800" dirty="0"/>
              <a:t> per 1,000 and to reach </a:t>
            </a:r>
            <a:r>
              <a:rPr lang="en-GB" sz="1800" dirty="0" smtClean="0"/>
              <a:t>the minimum </a:t>
            </a:r>
            <a:r>
              <a:rPr lang="en-GB" sz="1800" dirty="0"/>
              <a:t>level of </a:t>
            </a:r>
            <a:r>
              <a:rPr lang="en-GB" sz="1800" b="1" dirty="0"/>
              <a:t>EUR 330</a:t>
            </a:r>
            <a:r>
              <a:rPr lang="en-GB" sz="1800" dirty="0"/>
              <a:t> per 1,000 litre up to</a:t>
            </a:r>
            <a:r>
              <a:rPr lang="en-GB" sz="1800" b="1" dirty="0"/>
              <a:t> 1 January 2013, and, as from</a:t>
            </a:r>
            <a:r>
              <a:rPr lang="en-GB" sz="1800" dirty="0"/>
              <a:t> 1 January 2008 the effective tax rate applied to </a:t>
            </a:r>
            <a:r>
              <a:rPr lang="en-GB" sz="1800" b="1" dirty="0"/>
              <a:t>gas oil and kerosene </a:t>
            </a:r>
            <a:r>
              <a:rPr lang="en-GB" sz="1800" dirty="0"/>
              <a:t>used as motor fuel must not be lower than EUR 274 per 1 000 litres.</a:t>
            </a:r>
            <a:endParaRPr lang="en-US" sz="1800" dirty="0"/>
          </a:p>
          <a:p>
            <a:r>
              <a:rPr lang="en-GB" dirty="0"/>
              <a:t> </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37881" y="286603"/>
            <a:ext cx="1056068" cy="1133475"/>
          </a:xfrm>
          <a:prstGeom prst="rect">
            <a:avLst/>
          </a:prstGeom>
          <a:noFill/>
        </p:spPr>
      </p:pic>
    </p:spTree>
    <p:extLst>
      <p:ext uri="{BB962C8B-B14F-4D97-AF65-F5344CB8AC3E}">
        <p14:creationId xmlns:p14="http://schemas.microsoft.com/office/powerpoint/2010/main" val="614559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dirty="0"/>
              <a:t> </a:t>
            </a:r>
            <a:r>
              <a:rPr lang="en-US" sz="2000" b="1" i="1" dirty="0"/>
              <a:t>Bulgarian experience.</a:t>
            </a:r>
            <a:r>
              <a:rPr lang="en-GB" sz="2000" b="1" i="1" dirty="0"/>
              <a:t>AGREED TRANSITION PERIODS AND VAT DEROGATIONS. </a:t>
            </a:r>
            <a:r>
              <a:rPr lang="en-US" sz="2000" dirty="0" smtClean="0"/>
              <a:t>  </a:t>
            </a:r>
            <a:endParaRPr lang="en-US" sz="2000" dirty="0"/>
          </a:p>
        </p:txBody>
      </p:sp>
      <p:sp>
        <p:nvSpPr>
          <p:cNvPr id="3" name="Content Placeholder 2"/>
          <p:cNvSpPr>
            <a:spLocks noGrp="1"/>
          </p:cNvSpPr>
          <p:nvPr>
            <p:ph idx="1"/>
          </p:nvPr>
        </p:nvSpPr>
        <p:spPr/>
        <p:txBody>
          <a:bodyPr/>
          <a:lstStyle/>
          <a:p>
            <a:r>
              <a:rPr lang="en-GB" b="1" dirty="0"/>
              <a:t> </a:t>
            </a:r>
            <a:r>
              <a:rPr lang="en-US" b="1" dirty="0" smtClean="0"/>
              <a:t>2.3.</a:t>
            </a:r>
            <a:r>
              <a:rPr lang="en-GB" b="1" dirty="0" smtClean="0"/>
              <a:t>to </a:t>
            </a:r>
            <a:r>
              <a:rPr lang="en-GB" b="1" dirty="0"/>
              <a:t>achieve the minimum excise duty on coal and coke</a:t>
            </a:r>
            <a:endParaRPr lang="en-US" b="1" dirty="0"/>
          </a:p>
          <a:p>
            <a:r>
              <a:rPr lang="en-GB" dirty="0"/>
              <a:t>By derogation from Article 9 of Directive 2003/96/EC Bulgaria may apply the following transition </a:t>
            </a:r>
            <a:r>
              <a:rPr lang="en-GB" dirty="0" smtClean="0"/>
              <a:t>periods:</a:t>
            </a:r>
            <a:endParaRPr lang="en-US" dirty="0"/>
          </a:p>
          <a:p>
            <a:r>
              <a:rPr lang="en-US" b="1" dirty="0" smtClean="0"/>
              <a:t>2.3.1.</a:t>
            </a:r>
            <a:r>
              <a:rPr lang="en-GB" dirty="0" smtClean="0"/>
              <a:t>up </a:t>
            </a:r>
            <a:r>
              <a:rPr lang="en-GB" dirty="0"/>
              <a:t>to 1 January 2010 for coal and coke used for central heating purposes with a minimum level of taxation for business purposes at EUR 0.15 per gigajoule and for other purposes – at EUR 0.30 per </a:t>
            </a:r>
            <a:r>
              <a:rPr lang="en-GB" dirty="0" smtClean="0"/>
              <a:t>gigajoule</a:t>
            </a:r>
            <a:endParaRPr lang="en-US" dirty="0"/>
          </a:p>
          <a:p>
            <a:r>
              <a:rPr lang="en-US" b="1" dirty="0" smtClean="0"/>
              <a:t>2.3.2.</a:t>
            </a:r>
            <a:r>
              <a:rPr lang="en-GB" dirty="0" smtClean="0"/>
              <a:t>up </a:t>
            </a:r>
            <a:r>
              <a:rPr lang="en-GB" dirty="0"/>
              <a:t>to 1 January 2009 for coal and coke used for purposes other than central heating with a minimum tax rate for business purposes set at EUR 0.15 per gigajoule and for other purposes – at EUR 0.30 per gigajoule</a:t>
            </a:r>
            <a:endParaRPr lang="en-US" dirty="0"/>
          </a:p>
          <a:p>
            <a:r>
              <a:rPr lang="en-GB" dirty="0"/>
              <a:t>As from 1 January 2007 the effective tax rate applied to these energy products must not be lower than 50% of the respective minimum Community rate.</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78793" y="463639"/>
            <a:ext cx="1159100" cy="956439"/>
          </a:xfrm>
          <a:prstGeom prst="rect">
            <a:avLst/>
          </a:prstGeom>
          <a:noFill/>
        </p:spPr>
      </p:pic>
    </p:spTree>
    <p:extLst>
      <p:ext uri="{BB962C8B-B14F-4D97-AF65-F5344CB8AC3E}">
        <p14:creationId xmlns:p14="http://schemas.microsoft.com/office/powerpoint/2010/main" val="591922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sz="2000" b="1" i="1" dirty="0"/>
              <a:t>Bulgarian experience.</a:t>
            </a:r>
            <a:r>
              <a:rPr lang="en-GB" sz="2000" b="1" i="1" dirty="0"/>
              <a:t>AGREED TRANSITION PERIODS AND VAT DEROGATIONS. </a:t>
            </a:r>
            <a:r>
              <a:rPr lang="en-US" sz="2000" dirty="0" smtClean="0"/>
              <a:t> </a:t>
            </a:r>
            <a:endParaRPr lang="en-US" sz="2000" dirty="0"/>
          </a:p>
        </p:txBody>
      </p:sp>
      <p:sp>
        <p:nvSpPr>
          <p:cNvPr id="3" name="Content Placeholder 2"/>
          <p:cNvSpPr>
            <a:spLocks noGrp="1"/>
          </p:cNvSpPr>
          <p:nvPr>
            <p:ph idx="1"/>
          </p:nvPr>
        </p:nvSpPr>
        <p:spPr/>
        <p:txBody>
          <a:bodyPr/>
          <a:lstStyle/>
          <a:p>
            <a:pPr algn="just"/>
            <a:r>
              <a:rPr lang="en-GB" b="1" dirty="0"/>
              <a:t> </a:t>
            </a:r>
            <a:r>
              <a:rPr lang="en-US" sz="2400" b="1" dirty="0" smtClean="0"/>
              <a:t>2.4. </a:t>
            </a:r>
            <a:r>
              <a:rPr lang="en-GB" sz="2400" b="1" dirty="0" smtClean="0"/>
              <a:t>to </a:t>
            </a:r>
            <a:r>
              <a:rPr lang="en-GB" sz="2400" b="1" dirty="0"/>
              <a:t>achieve the minimum excise duty on electrical energy</a:t>
            </a:r>
            <a:endParaRPr lang="en-US" sz="2400" b="1" dirty="0"/>
          </a:p>
          <a:p>
            <a:pPr algn="just"/>
            <a:r>
              <a:rPr lang="en-GB" sz="2400" dirty="0"/>
              <a:t>By derogation from Article 10 of Directive 2003/96/EC, Bulgaria may apply a transition period until 1 January 2010 for electrical energy with a minimum tax rate for business purposes set at </a:t>
            </a:r>
            <a:r>
              <a:rPr lang="en-GB" sz="2400" b="1" dirty="0"/>
              <a:t>EUR 0.5 per MWh and for other purposes - at EUR 1.00 per MWh.</a:t>
            </a:r>
            <a:endParaRPr lang="en-US" sz="2400" dirty="0"/>
          </a:p>
          <a:p>
            <a:pPr algn="just"/>
            <a:r>
              <a:rPr lang="en-GB" sz="2400" dirty="0"/>
              <a:t>The effective tax rate applied to electrical energy must not be lower than 50% of the respective Community minimum rate.</a:t>
            </a:r>
            <a:endParaRPr lang="en-US" sz="2400"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37881" y="286603"/>
            <a:ext cx="1056068" cy="1133475"/>
          </a:xfrm>
          <a:prstGeom prst="rect">
            <a:avLst/>
          </a:prstGeom>
          <a:noFill/>
        </p:spPr>
      </p:pic>
    </p:spTree>
    <p:extLst>
      <p:ext uri="{BB962C8B-B14F-4D97-AF65-F5344CB8AC3E}">
        <p14:creationId xmlns:p14="http://schemas.microsoft.com/office/powerpoint/2010/main" val="1844045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sz="2000" b="1" i="1" dirty="0"/>
              <a:t>Bulgarian experience.</a:t>
            </a:r>
            <a:r>
              <a:rPr lang="en-GB" sz="2000" b="1" i="1" dirty="0"/>
              <a:t>AGREED TRANSITION PERIODS AND VAT DEROGATIONS. </a:t>
            </a:r>
            <a:endParaRPr lang="en-US" sz="2000" dirty="0"/>
          </a:p>
        </p:txBody>
      </p:sp>
      <p:sp>
        <p:nvSpPr>
          <p:cNvPr id="3" name="Content Placeholder 2"/>
          <p:cNvSpPr>
            <a:spLocks noGrp="1"/>
          </p:cNvSpPr>
          <p:nvPr>
            <p:ph idx="1"/>
          </p:nvPr>
        </p:nvSpPr>
        <p:spPr/>
        <p:txBody>
          <a:bodyPr/>
          <a:lstStyle/>
          <a:p>
            <a:pPr algn="just"/>
            <a:r>
              <a:rPr lang="en-GB" sz="2400" b="1" dirty="0"/>
              <a:t>Direct taxation</a:t>
            </a:r>
            <a:endParaRPr lang="en-US" sz="2400" b="1" dirty="0"/>
          </a:p>
          <a:p>
            <a:pPr algn="just"/>
            <a:r>
              <a:rPr lang="en-GB" sz="2400" dirty="0"/>
              <a:t>In the field of direct taxation, a transition period has been granted until 31.12.2014 for non-implementation of Article 1 of Directive 2003/49/EC of 3 June 2003 on a common system of taxation applicable to interest and royalty payments made between associated companies of different Member States. </a:t>
            </a:r>
            <a:endParaRPr lang="en-GB" sz="2400" dirty="0" smtClean="0"/>
          </a:p>
          <a:p>
            <a:pPr marL="0" indent="0" algn="just">
              <a:buNone/>
            </a:pPr>
            <a:r>
              <a:rPr lang="en-GB" sz="2400" dirty="0" smtClean="0"/>
              <a:t>During </a:t>
            </a:r>
            <a:r>
              <a:rPr lang="en-GB" sz="2400" dirty="0"/>
              <a:t>the transition period, Bulgaria may impose a 10% tax at source on royalties for the first four years and 5% for the remaining period.</a:t>
            </a:r>
            <a:endParaRPr lang="en-US" sz="2400" dirty="0"/>
          </a:p>
          <a:p>
            <a:r>
              <a:rPr lang="en-GB" dirty="0"/>
              <a:t> </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37881" y="286603"/>
            <a:ext cx="1056068" cy="1133475"/>
          </a:xfrm>
          <a:prstGeom prst="rect">
            <a:avLst/>
          </a:prstGeom>
          <a:noFill/>
        </p:spPr>
      </p:pic>
    </p:spTree>
    <p:extLst>
      <p:ext uri="{BB962C8B-B14F-4D97-AF65-F5344CB8AC3E}">
        <p14:creationId xmlns:p14="http://schemas.microsoft.com/office/powerpoint/2010/main" val="2270288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infin.bg/images_content/13375959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421" y="438774"/>
            <a:ext cx="6825787" cy="574694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242479" y="3606084"/>
            <a:ext cx="3734873" cy="800219"/>
          </a:xfrm>
          <a:prstGeom prst="rect">
            <a:avLst/>
          </a:prstGeom>
        </p:spPr>
        <p:txBody>
          <a:bodyPr wrap="square">
            <a:spAutoFit/>
          </a:bodyPr>
          <a:lstStyle/>
          <a:p>
            <a:r>
              <a:rPr lang="en-US" dirty="0" smtClean="0"/>
              <a:t>For more information see at:</a:t>
            </a:r>
          </a:p>
          <a:p>
            <a:r>
              <a:rPr lang="en-US" dirty="0">
                <a:hlinkClick r:id="rId3"/>
              </a:rPr>
              <a:t>http://</a:t>
            </a:r>
            <a:r>
              <a:rPr lang="en-US" dirty="0" smtClean="0">
                <a:hlinkClick r:id="rId3"/>
              </a:rPr>
              <a:t>www.nra.bg/en/page?id=522</a:t>
            </a:r>
            <a:endParaRPr lang="en-US" dirty="0" smtClean="0"/>
          </a:p>
          <a:p>
            <a:r>
              <a:rPr lang="en-US" sz="1000" dirty="0" smtClean="0"/>
              <a:t>Source: Ministry of Finance</a:t>
            </a:r>
            <a:endParaRPr lang="en-US" sz="1000" dirty="0"/>
          </a:p>
        </p:txBody>
      </p:sp>
    </p:spTree>
    <p:extLst>
      <p:ext uri="{BB962C8B-B14F-4D97-AF65-F5344CB8AC3E}">
        <p14:creationId xmlns:p14="http://schemas.microsoft.com/office/powerpoint/2010/main" val="7656721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232690" y="206063"/>
          <a:ext cx="11642499" cy="5563673"/>
        </p:xfrm>
        <a:graphic>
          <a:graphicData uri="http://schemas.openxmlformats.org/drawingml/2006/table">
            <a:tbl>
              <a:tblPr firstRow="1" firstCol="1" bandRow="1">
                <a:tableStyleId>{5C22544A-7EE6-4342-B048-85BDC9FD1C3A}</a:tableStyleId>
              </a:tblPr>
              <a:tblGrid>
                <a:gridCol w="2124144"/>
                <a:gridCol w="5637522"/>
                <a:gridCol w="3880833"/>
              </a:tblGrid>
              <a:tr h="635065">
                <a:tc>
                  <a:txBody>
                    <a:bodyPr/>
                    <a:lstStyle/>
                    <a:p>
                      <a:pPr>
                        <a:lnSpc>
                          <a:spcPct val="107000"/>
                        </a:lnSpc>
                        <a:spcAft>
                          <a:spcPts val="900"/>
                        </a:spcAft>
                      </a:pPr>
                      <a:r>
                        <a:rPr lang="en-US" sz="1800" dirty="0">
                          <a:effectLst/>
                        </a:rPr>
                        <a:t>Abbreviation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95250" marT="19050" marB="19050" anchor="ctr"/>
                </a:tc>
                <a:tc>
                  <a:txBody>
                    <a:bodyPr/>
                    <a:lstStyle/>
                    <a:p>
                      <a:pPr>
                        <a:lnSpc>
                          <a:spcPct val="107000"/>
                        </a:lnSpc>
                        <a:spcAft>
                          <a:spcPts val="900"/>
                        </a:spcAft>
                      </a:pPr>
                      <a:r>
                        <a:rPr lang="en-US" sz="1800">
                          <a:effectLst/>
                        </a:rPr>
                        <a:t>English definition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95250" marT="19050" marB="19050" anchor="ctr"/>
                </a:tc>
                <a:tc>
                  <a:txBody>
                    <a:bodyPr/>
                    <a:lstStyle/>
                    <a:p>
                      <a:pPr>
                        <a:lnSpc>
                          <a:spcPct val="107000"/>
                        </a:lnSpc>
                        <a:spcAft>
                          <a:spcPts val="900"/>
                        </a:spcAft>
                      </a:pPr>
                      <a:r>
                        <a:rPr lang="en-US" sz="1800" dirty="0">
                          <a:effectLst/>
                        </a:rPr>
                        <a:t>Bulgarian definition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95250" marT="19050" marB="19050" anchor="ctr"/>
                </a:tc>
              </a:tr>
              <a:tr h="616076">
                <a:tc>
                  <a:txBody>
                    <a:bodyPr/>
                    <a:lstStyle/>
                    <a:p>
                      <a:pPr>
                        <a:lnSpc>
                          <a:spcPts val="1125"/>
                        </a:lnSpc>
                        <a:spcAft>
                          <a:spcPts val="900"/>
                        </a:spcAft>
                      </a:pPr>
                      <a:r>
                        <a:rPr lang="en-US" sz="1800" dirty="0">
                          <a:effectLst/>
                        </a:rPr>
                        <a:t>DOPK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Tax and Social Security Proceedings Code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Danachno-osiguritelen protsesualen kodeks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r h="616076">
                <a:tc>
                  <a:txBody>
                    <a:bodyPr/>
                    <a:lstStyle/>
                    <a:p>
                      <a:pPr>
                        <a:lnSpc>
                          <a:spcPts val="1125"/>
                        </a:lnSpc>
                        <a:spcAft>
                          <a:spcPts val="900"/>
                        </a:spcAft>
                      </a:pPr>
                      <a:r>
                        <a:rPr lang="en-US" sz="1800">
                          <a:effectLst/>
                        </a:rPr>
                        <a:t>KSO</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dirty="0">
                          <a:effectLst/>
                        </a:rPr>
                        <a:t>Social Security Code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dirty="0" err="1">
                          <a:effectLst/>
                        </a:rPr>
                        <a:t>Kodeks</a:t>
                      </a:r>
                      <a:r>
                        <a:rPr lang="en-US" sz="1800" dirty="0">
                          <a:effectLst/>
                        </a:rPr>
                        <a:t> </a:t>
                      </a:r>
                      <a:r>
                        <a:rPr lang="en-US" sz="1800" dirty="0" err="1">
                          <a:effectLst/>
                        </a:rPr>
                        <a:t>za</a:t>
                      </a:r>
                      <a:r>
                        <a:rPr lang="en-US" sz="1800" dirty="0">
                          <a:effectLst/>
                        </a:rPr>
                        <a:t> </a:t>
                      </a:r>
                      <a:r>
                        <a:rPr lang="en-US" sz="1800" dirty="0" err="1">
                          <a:effectLst/>
                        </a:rPr>
                        <a:t>sotsialno</a:t>
                      </a:r>
                      <a:r>
                        <a:rPr lang="en-US" sz="1800" dirty="0">
                          <a:effectLst/>
                        </a:rPr>
                        <a:t> </a:t>
                      </a:r>
                      <a:r>
                        <a:rPr lang="en-US" sz="1800" dirty="0" err="1">
                          <a:effectLst/>
                        </a:rPr>
                        <a:t>osiguryavane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r h="616076">
                <a:tc>
                  <a:txBody>
                    <a:bodyPr/>
                    <a:lstStyle/>
                    <a:p>
                      <a:pPr>
                        <a:lnSpc>
                          <a:spcPts val="1125"/>
                        </a:lnSpc>
                        <a:spcAft>
                          <a:spcPts val="900"/>
                        </a:spcAft>
                      </a:pPr>
                      <a:r>
                        <a:rPr lang="en-US" sz="1800">
                          <a:effectLst/>
                        </a:rPr>
                        <a:t>ZDDFL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Individual Income Tax Law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Zakon za danacite varhu dohodite na fizicheskite lica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r h="616076">
                <a:tc>
                  <a:txBody>
                    <a:bodyPr/>
                    <a:lstStyle/>
                    <a:p>
                      <a:pPr>
                        <a:lnSpc>
                          <a:spcPts val="1125"/>
                        </a:lnSpc>
                        <a:spcAft>
                          <a:spcPts val="900"/>
                        </a:spcAft>
                      </a:pPr>
                      <a:r>
                        <a:rPr lang="en-US" sz="1800">
                          <a:effectLst/>
                        </a:rPr>
                        <a:t>ZDDS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Value Added Tax Law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Zakon za danak varhu dobavenata stoinost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r h="616076">
                <a:tc>
                  <a:txBody>
                    <a:bodyPr/>
                    <a:lstStyle/>
                    <a:p>
                      <a:pPr>
                        <a:lnSpc>
                          <a:spcPts val="1125"/>
                        </a:lnSpc>
                        <a:spcAft>
                          <a:spcPts val="900"/>
                        </a:spcAft>
                      </a:pPr>
                      <a:r>
                        <a:rPr lang="en-US" sz="1800">
                          <a:effectLst/>
                        </a:rPr>
                        <a:t>ZDZP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Tax on Insurance Premiums Law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Zakon za danak varhu zastrahovatelnite premii</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r h="616076">
                <a:tc>
                  <a:txBody>
                    <a:bodyPr/>
                    <a:lstStyle/>
                    <a:p>
                      <a:pPr>
                        <a:lnSpc>
                          <a:spcPts val="1125"/>
                        </a:lnSpc>
                        <a:spcAft>
                          <a:spcPts val="900"/>
                        </a:spcAft>
                      </a:pPr>
                      <a:r>
                        <a:rPr lang="en-US" sz="1800">
                          <a:effectLst/>
                        </a:rPr>
                        <a:t>ZKPO</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Corporate Income Tax Law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Zakon za korporativnoto podohodno oblagane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r h="616076">
                <a:tc>
                  <a:txBody>
                    <a:bodyPr/>
                    <a:lstStyle/>
                    <a:p>
                      <a:pPr>
                        <a:lnSpc>
                          <a:spcPts val="1125"/>
                        </a:lnSpc>
                        <a:spcAft>
                          <a:spcPts val="900"/>
                        </a:spcAft>
                      </a:pPr>
                      <a:r>
                        <a:rPr lang="en-US" sz="1800">
                          <a:effectLst/>
                        </a:rPr>
                        <a:t>ZMDT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Local Taxes and Charges Law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Zakon za mestnite danatsi i taksi</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r h="616076">
                <a:tc>
                  <a:txBody>
                    <a:bodyPr/>
                    <a:lstStyle/>
                    <a:p>
                      <a:pPr>
                        <a:lnSpc>
                          <a:spcPts val="1125"/>
                        </a:lnSpc>
                        <a:spcAft>
                          <a:spcPts val="900"/>
                        </a:spcAft>
                      </a:pPr>
                      <a:r>
                        <a:rPr lang="en-US" sz="1800">
                          <a:effectLst/>
                        </a:rPr>
                        <a:t>ZZO</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a:effectLst/>
                        </a:rPr>
                        <a:t>Health Insurance Law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a:lnSpc>
                          <a:spcPts val="1125"/>
                        </a:lnSpc>
                        <a:spcAft>
                          <a:spcPts val="900"/>
                        </a:spcAft>
                      </a:pPr>
                      <a:r>
                        <a:rPr lang="en-US" sz="1800" dirty="0" err="1">
                          <a:effectLst/>
                        </a:rPr>
                        <a:t>Zakon</a:t>
                      </a:r>
                      <a:r>
                        <a:rPr lang="en-US" sz="1800" dirty="0">
                          <a:effectLst/>
                        </a:rPr>
                        <a:t> </a:t>
                      </a:r>
                      <a:r>
                        <a:rPr lang="en-US" sz="1800" dirty="0" err="1">
                          <a:effectLst/>
                        </a:rPr>
                        <a:t>za</a:t>
                      </a:r>
                      <a:r>
                        <a:rPr lang="en-US" sz="1800" dirty="0">
                          <a:effectLst/>
                        </a:rPr>
                        <a:t> </a:t>
                      </a:r>
                      <a:r>
                        <a:rPr lang="en-US" sz="1800" dirty="0" err="1">
                          <a:effectLst/>
                        </a:rPr>
                        <a:t>zdravnoto</a:t>
                      </a:r>
                      <a:r>
                        <a:rPr lang="en-US" sz="1800" dirty="0">
                          <a:effectLst/>
                        </a:rPr>
                        <a:t> </a:t>
                      </a:r>
                      <a:r>
                        <a:rPr lang="en-US" sz="1800" dirty="0" err="1">
                          <a:effectLst/>
                        </a:rPr>
                        <a:t>osiguryavane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r>
            </a:tbl>
          </a:graphicData>
        </a:graphic>
      </p:graphicFrame>
      <p:sp>
        <p:nvSpPr>
          <p:cNvPr id="5" name="Rectangle 2"/>
          <p:cNvSpPr>
            <a:spLocks noChangeArrowheads="1"/>
          </p:cNvSpPr>
          <p:nvPr/>
        </p:nvSpPr>
        <p:spPr bwMode="auto">
          <a:xfrm rot="17011155">
            <a:off x="0" y="2239335"/>
            <a:ext cx="14112122" cy="1627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557716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82172927"/>
              </p:ext>
            </p:extLst>
          </p:nvPr>
        </p:nvGraphicFramePr>
        <p:xfrm>
          <a:off x="1" y="-2"/>
          <a:ext cx="12015988" cy="6138507"/>
        </p:xfrm>
        <a:graphic>
          <a:graphicData uri="http://schemas.openxmlformats.org/drawingml/2006/table">
            <a:tbl>
              <a:tblPr firstRow="1" firstCol="1" bandRow="1">
                <a:tableStyleId>{5C22544A-7EE6-4342-B048-85BDC9FD1C3A}</a:tableStyleId>
              </a:tblPr>
              <a:tblGrid>
                <a:gridCol w="3142444"/>
                <a:gridCol w="883361"/>
                <a:gridCol w="7990183"/>
              </a:tblGrid>
              <a:tr h="398678">
                <a:tc gridSpan="2">
                  <a:txBody>
                    <a:bodyPr/>
                    <a:lstStyle/>
                    <a:p>
                      <a:pPr indent="-123825">
                        <a:lnSpc>
                          <a:spcPct val="107000"/>
                        </a:lnSpc>
                        <a:spcAft>
                          <a:spcPts val="0"/>
                        </a:spcAft>
                      </a:pPr>
                      <a:r>
                        <a:rPr lang="en-US" sz="1200" u="none" strike="noStrike" dirty="0">
                          <a:effectLst/>
                          <a:hlinkClick r:id="rId2"/>
                        </a:rPr>
                        <a:t>1. General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889" marB="40333"/>
                </a:tc>
                <a:tc hMerge="1">
                  <a:txBody>
                    <a:bodyPr/>
                    <a:lstStyle/>
                    <a:p>
                      <a:endParaRPr lang="en-US"/>
                    </a:p>
                  </a:txBody>
                  <a:tcPr/>
                </a:tc>
                <a:tc>
                  <a:txBody>
                    <a:bodyPr/>
                    <a:lstStyle/>
                    <a:p>
                      <a:pPr>
                        <a:lnSpc>
                          <a:spcPct val="107000"/>
                        </a:lnSpc>
                        <a:spcAft>
                          <a:spcPts val="0"/>
                        </a:spcAft>
                      </a:pPr>
                      <a:r>
                        <a:rPr lang="en-US" sz="1200">
                          <a:effectLst/>
                        </a:rPr>
                        <a:t>The Bulgarian VAT system follows the one adopted by the EU Member States.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r>
              <a:tr h="266860">
                <a:tc gridSpan="3">
                  <a:txBody>
                    <a:bodyPr/>
                    <a:lstStyle/>
                    <a:p>
                      <a:pPr indent="-123825">
                        <a:lnSpc>
                          <a:spcPct val="107000"/>
                        </a:lnSpc>
                        <a:spcAft>
                          <a:spcPts val="0"/>
                        </a:spcAft>
                      </a:pPr>
                      <a:r>
                        <a:rPr lang="en-US" sz="1200" dirty="0">
                          <a:effectLst/>
                        </a:rPr>
                        <a:t>2. Tax rates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889" marB="40333"/>
                </a:tc>
                <a:tc hMerge="1">
                  <a:txBody>
                    <a:bodyPr/>
                    <a:lstStyle/>
                    <a:p>
                      <a:endParaRPr lang="en-US"/>
                    </a:p>
                  </a:txBody>
                  <a:tcPr/>
                </a:tc>
                <a:tc hMerge="1">
                  <a:txBody>
                    <a:bodyPr/>
                    <a:lstStyle/>
                    <a:p>
                      <a:endParaRPr lang="en-US"/>
                    </a:p>
                  </a:txBody>
                  <a:tcPr/>
                </a:tc>
              </a:tr>
              <a:tr h="266860">
                <a:tc>
                  <a:txBody>
                    <a:bodyPr/>
                    <a:lstStyle/>
                    <a:p>
                      <a:pPr>
                        <a:lnSpc>
                          <a:spcPct val="107000"/>
                        </a:lnSpc>
                        <a:spcAft>
                          <a:spcPts val="0"/>
                        </a:spcAft>
                      </a:pPr>
                      <a:r>
                        <a:rPr lang="en-US" sz="1200" u="none" strike="noStrike">
                          <a:effectLst/>
                          <a:hlinkClick r:id="rId3"/>
                        </a:rPr>
                        <a:t>VAT/GST (standard)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161334" marT="26889" marB="40333"/>
                </a:tc>
                <a:tc gridSpan="2">
                  <a:txBody>
                    <a:bodyPr/>
                    <a:lstStyle/>
                    <a:p>
                      <a:pPr>
                        <a:lnSpc>
                          <a:spcPct val="107000"/>
                        </a:lnSpc>
                        <a:spcAft>
                          <a:spcPts val="0"/>
                        </a:spcAft>
                      </a:pPr>
                      <a:r>
                        <a:rPr lang="en-US" sz="1200">
                          <a:effectLst/>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0" marT="26889" marB="40333"/>
                </a:tc>
                <a:tc hMerge="1">
                  <a:txBody>
                    <a:bodyPr/>
                    <a:lstStyle/>
                    <a:p>
                      <a:pPr>
                        <a:lnSpc>
                          <a:spcPct val="107000"/>
                        </a:lnSpc>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0" marT="26889" marB="40333"/>
                </a:tc>
              </a:tr>
              <a:tr h="266860">
                <a:tc>
                  <a:txBody>
                    <a:bodyPr/>
                    <a:lstStyle/>
                    <a:p>
                      <a:pPr>
                        <a:lnSpc>
                          <a:spcPct val="107000"/>
                        </a:lnSpc>
                        <a:spcAft>
                          <a:spcPts val="0"/>
                        </a:spcAft>
                      </a:pPr>
                      <a:r>
                        <a:rPr lang="en-US" sz="1200" u="none" strike="noStrike">
                          <a:effectLst/>
                          <a:hlinkClick r:id="rId4"/>
                        </a:rPr>
                        <a:t>VAT/GST (reduced)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161334" marT="26889" marB="40333"/>
                </a:tc>
                <a:tc gridSpan="2">
                  <a:txBody>
                    <a:bodyPr/>
                    <a:lstStyle/>
                    <a:p>
                      <a:pPr>
                        <a:lnSpc>
                          <a:spcPct val="107000"/>
                        </a:lnSpc>
                        <a:spcAft>
                          <a:spcPts val="0"/>
                        </a:spcAft>
                      </a:pPr>
                      <a:r>
                        <a:rPr lang="en-US" sz="1200">
                          <a:effectLst/>
                        </a:rPr>
                        <a:t>0%, 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0" marT="26889" marB="40333"/>
                </a:tc>
                <a:tc hMerge="1">
                  <a:txBody>
                    <a:bodyPr/>
                    <a:lstStyle/>
                    <a:p>
                      <a:pPr>
                        <a:lnSpc>
                          <a:spcPct val="107000"/>
                        </a:lnSpc>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0" marT="26889" marB="40333"/>
                </a:tc>
              </a:tr>
              <a:tr h="266860">
                <a:tc>
                  <a:txBody>
                    <a:bodyPr/>
                    <a:lstStyle/>
                    <a:p>
                      <a:pPr>
                        <a:lnSpc>
                          <a:spcPct val="107000"/>
                        </a:lnSpc>
                        <a:spcAft>
                          <a:spcPts val="0"/>
                        </a:spcAft>
                      </a:pPr>
                      <a:r>
                        <a:rPr lang="en-US" sz="1200" u="none" strike="noStrike">
                          <a:effectLst/>
                          <a:hlinkClick r:id="rId5"/>
                        </a:rPr>
                        <a:t>VAT/GST (increased)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161334" marT="26889" marB="40333"/>
                </a:tc>
                <a:tc gridSpan="2">
                  <a:txBody>
                    <a:bodyPr/>
                    <a:lstStyle/>
                    <a:p>
                      <a:pPr>
                        <a:lnSpc>
                          <a:spcPct val="107000"/>
                        </a:lnSpc>
                        <a:spcAft>
                          <a:spcPts val="0"/>
                        </a:spcAft>
                      </a:pPr>
                      <a:r>
                        <a:rPr lang="en-US" sz="1200">
                          <a:effectLst/>
                        </a:rPr>
                        <a:t>No</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0" marT="26889" marB="40333"/>
                </a:tc>
                <a:tc hMerge="1">
                  <a:txBody>
                    <a:bodyPr/>
                    <a:lstStyle/>
                    <a:p>
                      <a:pPr>
                        <a:lnSpc>
                          <a:spcPct val="107000"/>
                        </a:lnSpc>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0" marT="26889" marB="40333"/>
                </a:tc>
              </a:tr>
              <a:tr h="398678">
                <a:tc>
                  <a:txBody>
                    <a:bodyPr/>
                    <a:lstStyle/>
                    <a:p>
                      <a:pPr indent="-123825">
                        <a:lnSpc>
                          <a:spcPct val="107000"/>
                        </a:lnSpc>
                        <a:spcAft>
                          <a:spcPts val="0"/>
                        </a:spcAft>
                      </a:pPr>
                      <a:r>
                        <a:rPr lang="en-US" sz="1200" u="none" strike="noStrike" dirty="0">
                          <a:effectLst/>
                          <a:hlinkClick r:id="rId6"/>
                        </a:rPr>
                        <a:t>3. Registration/deregistration threshold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889" marB="40333"/>
                </a:tc>
                <a:tc gridSpan="2">
                  <a:txBody>
                    <a:bodyPr/>
                    <a:lstStyle/>
                    <a:p>
                      <a:pPr>
                        <a:lnSpc>
                          <a:spcPct val="107000"/>
                        </a:lnSpc>
                        <a:spcAft>
                          <a:spcPts val="0"/>
                        </a:spcAft>
                      </a:pPr>
                      <a:r>
                        <a:rPr lang="en-US" sz="1200">
                          <a:effectLst/>
                        </a:rPr>
                        <a:t>BGN 50,000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c hMerge="1">
                  <a:txBody>
                    <a:bodyPr/>
                    <a:lstStyle/>
                    <a:p>
                      <a:pPr>
                        <a:lnSpc>
                          <a:spcPct val="107000"/>
                        </a:lnSpc>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r>
              <a:tr h="266860">
                <a:tc>
                  <a:txBody>
                    <a:bodyPr/>
                    <a:lstStyle/>
                    <a:p>
                      <a:pPr indent="-123825">
                        <a:lnSpc>
                          <a:spcPct val="107000"/>
                        </a:lnSpc>
                        <a:spcAft>
                          <a:spcPts val="0"/>
                        </a:spcAft>
                      </a:pPr>
                      <a:r>
                        <a:rPr lang="en-US" sz="1200" u="none" strike="noStrike">
                          <a:effectLst/>
                          <a:hlinkClick r:id="rId7"/>
                        </a:rPr>
                        <a:t>4. VAT group</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889" marB="40333"/>
                </a:tc>
                <a:tc gridSpan="2">
                  <a:txBody>
                    <a:bodyPr/>
                    <a:lstStyle/>
                    <a:p>
                      <a:pPr>
                        <a:lnSpc>
                          <a:spcPct val="107000"/>
                        </a:lnSpc>
                        <a:spcAft>
                          <a:spcPts val="0"/>
                        </a:spcAft>
                      </a:pPr>
                      <a:r>
                        <a:rPr lang="en-US" sz="1200">
                          <a:effectLst/>
                        </a:rPr>
                        <a:t>No</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c hMerge="1">
                  <a:txBody>
                    <a:bodyPr/>
                    <a:lstStyle/>
                    <a:p>
                      <a:pPr>
                        <a:lnSpc>
                          <a:spcPct val="107000"/>
                        </a:lnSpc>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r>
              <a:tr h="1301666">
                <a:tc>
                  <a:txBody>
                    <a:bodyPr/>
                    <a:lstStyle/>
                    <a:p>
                      <a:pPr indent="-123825">
                        <a:lnSpc>
                          <a:spcPct val="107000"/>
                        </a:lnSpc>
                        <a:spcAft>
                          <a:spcPts val="0"/>
                        </a:spcAft>
                      </a:pPr>
                      <a:r>
                        <a:rPr lang="en-US" sz="1200" u="none" strike="noStrike" dirty="0">
                          <a:effectLst/>
                          <a:hlinkClick r:id="rId8"/>
                        </a:rPr>
                        <a:t>5. Taxable persons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889" marB="40333"/>
                </a:tc>
                <a:tc gridSpan="2">
                  <a:txBody>
                    <a:bodyPr/>
                    <a:lstStyle/>
                    <a:p>
                      <a:pPr>
                        <a:lnSpc>
                          <a:spcPct val="107000"/>
                        </a:lnSpc>
                        <a:spcAft>
                          <a:spcPts val="0"/>
                        </a:spcAft>
                      </a:pPr>
                      <a:r>
                        <a:rPr lang="en-US" sz="1200" dirty="0">
                          <a:effectLst/>
                        </a:rPr>
                        <a:t>All persons (legal or natural, resident or non-resident) who perform taxable supplies are taxable persons (</a:t>
                      </a:r>
                      <a:r>
                        <a:rPr lang="en-US" sz="1200" u="none" strike="noStrike" dirty="0">
                          <a:effectLst/>
                          <a:hlinkClick r:id="rId9"/>
                        </a:rPr>
                        <a:t>article 3 of the ZDDS</a:t>
                      </a:r>
                      <a:r>
                        <a:rPr lang="en-US" sz="1200" dirty="0">
                          <a:effectLst/>
                        </a:rPr>
                        <a:t>). Persons whose taxable turnover exceeds BGN 50,000 (including zero-rated supplies) during the preceding 12 months must register for VAT purposes. Any taxable person may opt for VAT registration, even if their turnover does not exceed the threshold.</a:t>
                      </a:r>
                    </a:p>
                    <a:p>
                      <a:pPr>
                        <a:lnSpc>
                          <a:spcPct val="107000"/>
                        </a:lnSpc>
                        <a:spcAft>
                          <a:spcPts val="0"/>
                        </a:spcAft>
                      </a:pPr>
                      <a:r>
                        <a:rPr lang="en-US" sz="1200" dirty="0">
                          <a:effectLst/>
                        </a:rPr>
                        <a:t>The intra-Community acquisition threshold is BGN 20,000 (per calendar year). The distance sales threshold is BGN 70,000 (per calendar year).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c hMerge="1">
                  <a:txBody>
                    <a:bodyPr/>
                    <a:lstStyle/>
                    <a:p>
                      <a:pPr>
                        <a:lnSpc>
                          <a:spcPct val="107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r>
              <a:tr h="2705185">
                <a:tc>
                  <a:txBody>
                    <a:bodyPr/>
                    <a:lstStyle/>
                    <a:p>
                      <a:pPr indent="-123825">
                        <a:lnSpc>
                          <a:spcPct val="107000"/>
                        </a:lnSpc>
                        <a:spcAft>
                          <a:spcPts val="0"/>
                        </a:spcAft>
                      </a:pPr>
                      <a:r>
                        <a:rPr lang="en-US" sz="1200" u="none" strike="noStrike">
                          <a:effectLst/>
                          <a:hlinkClick r:id="rId10"/>
                        </a:rPr>
                        <a:t>6. Taxable events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889" marB="40333"/>
                </a:tc>
                <a:tc gridSpan="2">
                  <a:txBody>
                    <a:bodyPr/>
                    <a:lstStyle/>
                    <a:p>
                      <a:pPr>
                        <a:lnSpc>
                          <a:spcPct val="107000"/>
                        </a:lnSpc>
                        <a:spcAft>
                          <a:spcPts val="0"/>
                        </a:spcAft>
                      </a:pPr>
                      <a:r>
                        <a:rPr lang="en-US" sz="1200" dirty="0">
                          <a:effectLst/>
                        </a:rPr>
                        <a:t>VAT is levied in the following cases (</a:t>
                      </a:r>
                      <a:r>
                        <a:rPr lang="en-US" sz="1200" u="none" strike="noStrike" dirty="0">
                          <a:effectLst/>
                          <a:hlinkClick r:id="rId11"/>
                        </a:rPr>
                        <a:t>article 25 of the ZDDS</a:t>
                      </a:r>
                      <a:r>
                        <a:rPr lang="en-US" sz="1200" dirty="0">
                          <a:effectLst/>
                        </a:rPr>
                        <a:t>):</a:t>
                      </a:r>
                    </a:p>
                    <a:p>
                      <a:pPr>
                        <a:lnSpc>
                          <a:spcPct val="107000"/>
                        </a:lnSpc>
                        <a:spcAft>
                          <a:spcPts val="0"/>
                        </a:spcAft>
                      </a:pPr>
                      <a:r>
                        <a:rPr lang="en-US" sz="1200" dirty="0">
                          <a:effectLst/>
                        </a:rPr>
                        <a:t>- domestic transactions;</a:t>
                      </a:r>
                    </a:p>
                    <a:p>
                      <a:pPr>
                        <a:lnSpc>
                          <a:spcPct val="107000"/>
                        </a:lnSpc>
                        <a:spcAft>
                          <a:spcPts val="0"/>
                        </a:spcAft>
                      </a:pPr>
                      <a:r>
                        <a:rPr lang="en-US" sz="1200" dirty="0">
                          <a:effectLst/>
                        </a:rPr>
                        <a:t>- distance sales;</a:t>
                      </a:r>
                    </a:p>
                    <a:p>
                      <a:pPr>
                        <a:lnSpc>
                          <a:spcPct val="107000"/>
                        </a:lnSpc>
                        <a:spcAft>
                          <a:spcPts val="0"/>
                        </a:spcAft>
                      </a:pPr>
                      <a:r>
                        <a:rPr lang="en-US" sz="1200" dirty="0">
                          <a:effectLst/>
                        </a:rPr>
                        <a:t>- exports (zero rated) performed by taxable persons;</a:t>
                      </a:r>
                    </a:p>
                    <a:p>
                      <a:pPr>
                        <a:lnSpc>
                          <a:spcPct val="107000"/>
                        </a:lnSpc>
                        <a:spcAft>
                          <a:spcPts val="0"/>
                        </a:spcAft>
                      </a:pPr>
                      <a:r>
                        <a:rPr lang="en-US" sz="1200" dirty="0">
                          <a:effectLst/>
                        </a:rPr>
                        <a:t>- intra-Community acquisitions performed by taxable persons;</a:t>
                      </a:r>
                    </a:p>
                    <a:p>
                      <a:pPr>
                        <a:lnSpc>
                          <a:spcPct val="107000"/>
                        </a:lnSpc>
                        <a:spcAft>
                          <a:spcPts val="0"/>
                        </a:spcAft>
                      </a:pPr>
                      <a:r>
                        <a:rPr lang="en-US" sz="1200" dirty="0">
                          <a:effectLst/>
                        </a:rPr>
                        <a:t>- services supplied by non-resident suppliers to Bulgarian taxable persons; and</a:t>
                      </a:r>
                    </a:p>
                    <a:p>
                      <a:pPr>
                        <a:lnSpc>
                          <a:spcPct val="107000"/>
                        </a:lnSpc>
                        <a:spcAft>
                          <a:spcPts val="0"/>
                        </a:spcAft>
                      </a:pPr>
                      <a:r>
                        <a:rPr lang="en-US" sz="1200" dirty="0">
                          <a:effectLst/>
                        </a:rPr>
                        <a:t>- imports.</a:t>
                      </a:r>
                    </a:p>
                    <a:p>
                      <a:pPr>
                        <a:lnSpc>
                          <a:spcPct val="107000"/>
                        </a:lnSpc>
                        <a:spcAft>
                          <a:spcPts val="0"/>
                        </a:spcAft>
                      </a:pPr>
                      <a:r>
                        <a:rPr lang="en-US" sz="1200" dirty="0">
                          <a:effectLst/>
                        </a:rPr>
                        <a:t>Intra-Community acquisitions of new means of transport are also taxable even when acquired by any non-taxable person.</a:t>
                      </a:r>
                    </a:p>
                    <a:p>
                      <a:pPr>
                        <a:lnSpc>
                          <a:spcPct val="107000"/>
                        </a:lnSpc>
                        <a:spcAft>
                          <a:spcPts val="0"/>
                        </a:spcAft>
                      </a:pPr>
                      <a:r>
                        <a:rPr lang="en-US" sz="1200" dirty="0">
                          <a:effectLst/>
                        </a:rPr>
                        <a:t>The supply of goods or services free of charge is also taxable (except for advertising materials/services of insignificant value).</a:t>
                      </a:r>
                    </a:p>
                    <a:p>
                      <a:pPr>
                        <a:lnSpc>
                          <a:spcPct val="107000"/>
                        </a:lnSpc>
                        <a:spcAft>
                          <a:spcPts val="0"/>
                        </a:spcAft>
                      </a:pPr>
                      <a:r>
                        <a:rPr lang="en-US" sz="1200" dirty="0">
                          <a:effectLst/>
                        </a:rPr>
                        <a:t>With effect as of 1 January 2017 the contributions of goods and services made by partners to an unincorporated company (partnership, joint venture) shall not constitute a supply for VAT purposes under the condition that no remuneration has been expressly agreed.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c hMerge="1">
                  <a:txBody>
                    <a:bodyPr/>
                    <a:lstStyle/>
                    <a:p>
                      <a:pPr>
                        <a:lnSpc>
                          <a:spcPct val="107000"/>
                        </a:lnSpc>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6889" marR="40333" marT="26889" marB="40333"/>
                </a:tc>
              </a:tr>
            </a:tbl>
          </a:graphicData>
        </a:graphic>
      </p:graphicFrame>
    </p:spTree>
    <p:extLst>
      <p:ext uri="{BB962C8B-B14F-4D97-AF65-F5344CB8AC3E}">
        <p14:creationId xmlns:p14="http://schemas.microsoft.com/office/powerpoint/2010/main" val="32696876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14903844"/>
              </p:ext>
            </p:extLst>
          </p:nvPr>
        </p:nvGraphicFramePr>
        <p:xfrm>
          <a:off x="283334" y="283334"/>
          <a:ext cx="11423561" cy="5585653"/>
        </p:xfrm>
        <a:graphic>
          <a:graphicData uri="http://schemas.openxmlformats.org/drawingml/2006/table">
            <a:tbl>
              <a:tblPr firstRow="1" firstCol="1" bandRow="1">
                <a:tableStyleId>{5C22544A-7EE6-4342-B048-85BDC9FD1C3A}</a:tableStyleId>
              </a:tblPr>
              <a:tblGrid>
                <a:gridCol w="1738649"/>
                <a:gridCol w="9684912"/>
              </a:tblGrid>
              <a:tr h="2048319">
                <a:tc>
                  <a:txBody>
                    <a:bodyPr/>
                    <a:lstStyle/>
                    <a:p>
                      <a:pPr indent="-123825">
                        <a:lnSpc>
                          <a:spcPct val="107000"/>
                        </a:lnSpc>
                        <a:spcAft>
                          <a:spcPts val="0"/>
                        </a:spcAft>
                      </a:pPr>
                      <a:r>
                        <a:rPr lang="en-US" sz="1200" u="none" strike="noStrike" dirty="0">
                          <a:effectLst/>
                          <a:hlinkClick r:id="rId2"/>
                        </a:rPr>
                        <a:t>7. Taxable amount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145" marB="39217"/>
                </a:tc>
                <a:tc>
                  <a:txBody>
                    <a:bodyPr/>
                    <a:lstStyle/>
                    <a:p>
                      <a:pPr>
                        <a:lnSpc>
                          <a:spcPct val="107000"/>
                        </a:lnSpc>
                        <a:spcAft>
                          <a:spcPts val="0"/>
                        </a:spcAft>
                      </a:pPr>
                      <a:r>
                        <a:rPr lang="en-US" sz="1200" dirty="0">
                          <a:effectLst/>
                        </a:rPr>
                        <a:t>The taxable amount includes the price charged to the customer (exclusive of VAT) and all other taxes and fees associated with the transaction, including excise duties and subsidies received by the supplier (</a:t>
                      </a:r>
                      <a:r>
                        <a:rPr lang="en-US" sz="1200" u="none" strike="noStrike" dirty="0">
                          <a:effectLst/>
                          <a:hlinkClick r:id="rId3"/>
                        </a:rPr>
                        <a:t>articles 26 and 27 of the ZDDS</a:t>
                      </a:r>
                      <a:r>
                        <a:rPr lang="en-US" sz="1200" dirty="0">
                          <a:effectLst/>
                        </a:rPr>
                        <a:t>). The taxable amount does not include penalties and interest for late payment.</a:t>
                      </a:r>
                    </a:p>
                    <a:p>
                      <a:pPr>
                        <a:lnSpc>
                          <a:spcPct val="107000"/>
                        </a:lnSpc>
                        <a:spcAft>
                          <a:spcPts val="0"/>
                        </a:spcAft>
                      </a:pPr>
                      <a:r>
                        <a:rPr lang="en-US" sz="1200" dirty="0">
                          <a:effectLst/>
                        </a:rPr>
                        <a:t>The taxable amount for imports includes the customs value and the customs duties where they are due on the imported goods. If the goods have been transported outside the EU for processing, VAT (at re-importation) is charged only on the value of processing.</a:t>
                      </a:r>
                    </a:p>
                    <a:p>
                      <a:pPr>
                        <a:lnSpc>
                          <a:spcPct val="107000"/>
                        </a:lnSpc>
                        <a:spcAft>
                          <a:spcPts val="0"/>
                        </a:spcAft>
                      </a:pPr>
                      <a:r>
                        <a:rPr lang="en-US" sz="1200" dirty="0">
                          <a:effectLst/>
                        </a:rPr>
                        <a:t>A taxable person generally qualifies for input tax deduction if the goods and services purchased are used for the performance of taxable (including zero-rated) transactions. The right of input tax deduction is limited for certain items such as non-business costs, representative costs, purchase of passenger vehicles, etc.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6145" marR="39217" marT="26145" marB="39217"/>
                </a:tc>
              </a:tr>
              <a:tr h="2048319">
                <a:tc>
                  <a:txBody>
                    <a:bodyPr/>
                    <a:lstStyle/>
                    <a:p>
                      <a:pPr indent="-123825">
                        <a:lnSpc>
                          <a:spcPct val="107000"/>
                        </a:lnSpc>
                        <a:spcAft>
                          <a:spcPts val="0"/>
                        </a:spcAft>
                      </a:pPr>
                      <a:r>
                        <a:rPr lang="en-US" sz="1200" u="none" strike="noStrike" dirty="0">
                          <a:effectLst/>
                          <a:hlinkClick r:id="rId4"/>
                        </a:rPr>
                        <a:t>8. Exemptions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145" marB="39217"/>
                </a:tc>
                <a:tc>
                  <a:txBody>
                    <a:bodyPr/>
                    <a:lstStyle/>
                    <a:p>
                      <a:pPr>
                        <a:lnSpc>
                          <a:spcPct val="107000"/>
                        </a:lnSpc>
                        <a:spcAft>
                          <a:spcPts val="0"/>
                        </a:spcAft>
                      </a:pPr>
                      <a:r>
                        <a:rPr lang="en-US" sz="1200" dirty="0">
                          <a:effectLst/>
                        </a:rPr>
                        <a:t>The exempt transactions follow strictly those provided for in the EU VAT directives. The exempt transactions are (</a:t>
                      </a:r>
                      <a:r>
                        <a:rPr lang="en-US" sz="1200" u="none" strike="noStrike" dirty="0">
                          <a:effectLst/>
                          <a:hlinkClick r:id="rId5"/>
                        </a:rPr>
                        <a:t>articles 38-50 of the ZDDS</a:t>
                      </a:r>
                      <a:r>
                        <a:rPr lang="en-US" sz="1200" dirty="0">
                          <a:effectLst/>
                        </a:rPr>
                        <a:t>):</a:t>
                      </a:r>
                    </a:p>
                    <a:p>
                      <a:pPr>
                        <a:lnSpc>
                          <a:spcPct val="107000"/>
                        </a:lnSpc>
                        <a:spcAft>
                          <a:spcPts val="0"/>
                        </a:spcAft>
                      </a:pPr>
                      <a:r>
                        <a:rPr lang="en-US" sz="1200" dirty="0">
                          <a:effectLst/>
                        </a:rPr>
                        <a:t>- health care, social insurance and aid;</a:t>
                      </a:r>
                    </a:p>
                    <a:p>
                      <a:pPr>
                        <a:lnSpc>
                          <a:spcPct val="107000"/>
                        </a:lnSpc>
                        <a:spcAft>
                          <a:spcPts val="0"/>
                        </a:spcAft>
                      </a:pPr>
                      <a:r>
                        <a:rPr lang="en-US" sz="1200" dirty="0">
                          <a:effectLst/>
                        </a:rPr>
                        <a:t>- education, sports, culture and religion;</a:t>
                      </a:r>
                    </a:p>
                    <a:p>
                      <a:pPr>
                        <a:lnSpc>
                          <a:spcPct val="107000"/>
                        </a:lnSpc>
                        <a:spcAft>
                          <a:spcPts val="0"/>
                        </a:spcAft>
                      </a:pPr>
                      <a:r>
                        <a:rPr lang="en-US" sz="1200" dirty="0">
                          <a:effectLst/>
                        </a:rPr>
                        <a:t>- supplies of goods and services by non-business organizations in the course of donation campaigns;</a:t>
                      </a:r>
                    </a:p>
                    <a:p>
                      <a:pPr>
                        <a:lnSpc>
                          <a:spcPct val="107000"/>
                        </a:lnSpc>
                        <a:spcAft>
                          <a:spcPts val="0"/>
                        </a:spcAft>
                      </a:pPr>
                      <a:r>
                        <a:rPr lang="en-US" sz="1200" dirty="0">
                          <a:effectLst/>
                        </a:rPr>
                        <a:t>- certain donations of food with approaching expiry date made to charitable organizations;</a:t>
                      </a:r>
                    </a:p>
                    <a:p>
                      <a:pPr>
                        <a:lnSpc>
                          <a:spcPct val="107000"/>
                        </a:lnSpc>
                        <a:spcAft>
                          <a:spcPts val="0"/>
                        </a:spcAft>
                      </a:pPr>
                      <a:r>
                        <a:rPr lang="en-US" sz="1200" dirty="0">
                          <a:effectLst/>
                        </a:rPr>
                        <a:t>- rent of land and dwellings, sale of old buildings, sale of forest and agricultural land;</a:t>
                      </a:r>
                    </a:p>
                    <a:p>
                      <a:pPr>
                        <a:lnSpc>
                          <a:spcPct val="107000"/>
                        </a:lnSpc>
                        <a:spcAft>
                          <a:spcPts val="0"/>
                        </a:spcAft>
                      </a:pPr>
                      <a:r>
                        <a:rPr lang="en-US" sz="1200" dirty="0">
                          <a:effectLst/>
                        </a:rPr>
                        <a:t>- postal services and postal stamps;</a:t>
                      </a:r>
                    </a:p>
                    <a:p>
                      <a:pPr>
                        <a:lnSpc>
                          <a:spcPct val="107000"/>
                        </a:lnSpc>
                        <a:spcAft>
                          <a:spcPts val="0"/>
                        </a:spcAft>
                      </a:pPr>
                      <a:r>
                        <a:rPr lang="en-US" sz="1200" dirty="0">
                          <a:effectLst/>
                        </a:rPr>
                        <a:t>- financial and insurance services, including reinsurance;</a:t>
                      </a:r>
                    </a:p>
                    <a:p>
                      <a:pPr>
                        <a:lnSpc>
                          <a:spcPct val="107000"/>
                        </a:lnSpc>
                        <a:spcAft>
                          <a:spcPts val="0"/>
                        </a:spcAft>
                      </a:pPr>
                      <a:r>
                        <a:rPr lang="en-US" sz="1200" dirty="0">
                          <a:effectLst/>
                        </a:rPr>
                        <a:t>- gambling; and</a:t>
                      </a:r>
                    </a:p>
                    <a:p>
                      <a:pPr>
                        <a:lnSpc>
                          <a:spcPct val="107000"/>
                        </a:lnSpc>
                        <a:spcAft>
                          <a:spcPts val="0"/>
                        </a:spcAft>
                      </a:pPr>
                      <a:r>
                        <a:rPr lang="en-US" sz="1200" dirty="0">
                          <a:effectLst/>
                        </a:rPr>
                        <a:t>- goods and services, for which VAT was not deductible.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6145" marR="39217" marT="26145" marB="39217"/>
                </a:tc>
              </a:tr>
              <a:tr h="1489015">
                <a:tc>
                  <a:txBody>
                    <a:bodyPr/>
                    <a:lstStyle/>
                    <a:p>
                      <a:pPr indent="-123825">
                        <a:lnSpc>
                          <a:spcPct val="107000"/>
                        </a:lnSpc>
                        <a:spcAft>
                          <a:spcPts val="0"/>
                        </a:spcAft>
                      </a:pPr>
                      <a:r>
                        <a:rPr lang="en-US" sz="1200" u="none" strike="noStrike" dirty="0">
                          <a:effectLst/>
                          <a:hlinkClick r:id="rId6"/>
                        </a:rPr>
                        <a:t>9. Non-residents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6145" marB="39217"/>
                </a:tc>
                <a:tc>
                  <a:txBody>
                    <a:bodyPr/>
                    <a:lstStyle/>
                    <a:p>
                      <a:pPr>
                        <a:lnSpc>
                          <a:spcPct val="107000"/>
                        </a:lnSpc>
                        <a:spcAft>
                          <a:spcPts val="0"/>
                        </a:spcAft>
                      </a:pPr>
                      <a:r>
                        <a:rPr lang="en-US" sz="1200" dirty="0">
                          <a:effectLst/>
                        </a:rPr>
                        <a:t>In general, a non-resident company that performs taxable supplies in Bulgaria (that are not subject to the reverse charge mechanism) must register for VAT purposes (</a:t>
                      </a:r>
                      <a:r>
                        <a:rPr lang="en-US" sz="1200" u="none" strike="noStrike" dirty="0">
                          <a:effectLst/>
                          <a:hlinkClick r:id="rId7"/>
                        </a:rPr>
                        <a:t>article 95 of the ZDDS</a:t>
                      </a:r>
                      <a:r>
                        <a:rPr lang="en-US" sz="1200" dirty="0">
                          <a:effectLst/>
                        </a:rPr>
                        <a:t>). Non-EU persons can register only through a fiscal representative. Bulgarian branches of non-resident entities can be registered for VAT purposes under the general rules.</a:t>
                      </a:r>
                    </a:p>
                    <a:p>
                      <a:pPr>
                        <a:lnSpc>
                          <a:spcPct val="107000"/>
                        </a:lnSpc>
                        <a:spcAft>
                          <a:spcPts val="0"/>
                        </a:spcAft>
                      </a:pPr>
                      <a:r>
                        <a:rPr lang="en-US" sz="1200" dirty="0">
                          <a:effectLst/>
                        </a:rPr>
                        <a:t>Persons established in other EU Member States may enjoy a refund of the VAT paid on their purchases in Bulgaria. Non-EU persons that are VAT-registered in a country which refunds VAT to Bulgarian persons may also enjoy a VAT refund on their purchases in Bulgaria.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6145" marR="39217" marT="26145" marB="39217"/>
                </a:tc>
              </a:tr>
            </a:tbl>
          </a:graphicData>
        </a:graphic>
      </p:graphicFrame>
    </p:spTree>
    <p:extLst>
      <p:ext uri="{BB962C8B-B14F-4D97-AF65-F5344CB8AC3E}">
        <p14:creationId xmlns:p14="http://schemas.microsoft.com/office/powerpoint/2010/main" val="123450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2000" b="1" i="1" dirty="0"/>
              <a:t>Bulgarian experience</a:t>
            </a:r>
            <a:r>
              <a:rPr lang="en-US" sz="2000" b="1" i="1" dirty="0" smtClean="0"/>
              <a:t>. Direct taxation.</a:t>
            </a:r>
            <a:r>
              <a:rPr lang="en-US" sz="2000" b="1" i="1" dirty="0"/>
              <a:t/>
            </a:r>
            <a:br>
              <a:rPr lang="en-US" sz="2000" b="1" i="1" dirty="0"/>
            </a:br>
            <a:endParaRPr lang="en-US" sz="2000" dirty="0"/>
          </a:p>
        </p:txBody>
      </p:sp>
      <p:sp>
        <p:nvSpPr>
          <p:cNvPr id="3" name="Content Placeholder 2"/>
          <p:cNvSpPr>
            <a:spLocks noGrp="1"/>
          </p:cNvSpPr>
          <p:nvPr>
            <p:ph idx="1"/>
          </p:nvPr>
        </p:nvSpPr>
        <p:spPr/>
        <p:txBody>
          <a:bodyPr>
            <a:normAutofit fontScale="92500" lnSpcReduction="10000"/>
          </a:bodyPr>
          <a:lstStyle/>
          <a:p>
            <a:pPr algn="just"/>
            <a:r>
              <a:rPr lang="en-US" dirty="0"/>
              <a:t>The corporate income tax is governed by the Corporate Income Tax Law (CITL</a:t>
            </a:r>
            <a:r>
              <a:rPr lang="en-US" dirty="0" smtClean="0"/>
              <a:t>), </a:t>
            </a:r>
            <a:r>
              <a:rPr lang="en-US" dirty="0"/>
              <a:t>published on 22 December </a:t>
            </a:r>
            <a:r>
              <a:rPr lang="en-US" dirty="0" smtClean="0"/>
              <a:t>2006. ( </a:t>
            </a:r>
            <a:r>
              <a:rPr lang="en-US" dirty="0"/>
              <a:t>replaced the </a:t>
            </a:r>
            <a:r>
              <a:rPr lang="en-US" dirty="0" smtClean="0"/>
              <a:t>CITL </a:t>
            </a:r>
            <a:r>
              <a:rPr lang="en-US" dirty="0"/>
              <a:t>in force in the period </a:t>
            </a:r>
            <a:r>
              <a:rPr lang="en-US" dirty="0" smtClean="0"/>
              <a:t>1998–2006). </a:t>
            </a:r>
          </a:p>
          <a:p>
            <a:pPr algn="just"/>
            <a:r>
              <a:rPr lang="en-US" dirty="0" smtClean="0"/>
              <a:t>Subject </a:t>
            </a:r>
            <a:r>
              <a:rPr lang="en-US" dirty="0"/>
              <a:t>to corporate income tax </a:t>
            </a:r>
            <a:r>
              <a:rPr lang="en-US" dirty="0" smtClean="0"/>
              <a:t> </a:t>
            </a:r>
            <a:r>
              <a:rPr lang="en-US" dirty="0"/>
              <a:t>is the corporate income, which is fully taxed at the company level</a:t>
            </a:r>
            <a:r>
              <a:rPr lang="en-US" dirty="0" smtClean="0"/>
              <a:t>.</a:t>
            </a:r>
          </a:p>
          <a:p>
            <a:pPr algn="just"/>
            <a:r>
              <a:rPr lang="en-US" dirty="0" smtClean="0"/>
              <a:t>The </a:t>
            </a:r>
            <a:r>
              <a:rPr lang="en-US" dirty="0"/>
              <a:t>subsequent distribution of the profit after tax to shareholders is subject to withholding tax. </a:t>
            </a:r>
            <a:endParaRPr lang="en-US" dirty="0" smtClean="0"/>
          </a:p>
          <a:p>
            <a:pPr algn="just"/>
            <a:r>
              <a:rPr lang="en-US" dirty="0" smtClean="0"/>
              <a:t>Exemption </a:t>
            </a:r>
            <a:r>
              <a:rPr lang="en-US" dirty="0"/>
              <a:t>from withholding tax is provided to resident corporate shareholders</a:t>
            </a:r>
            <a:r>
              <a:rPr lang="en-US" dirty="0" smtClean="0"/>
              <a:t>.</a:t>
            </a:r>
          </a:p>
          <a:p>
            <a:pPr algn="just"/>
            <a:r>
              <a:rPr lang="en-US" dirty="0" smtClean="0"/>
              <a:t>Generally</a:t>
            </a:r>
            <a:r>
              <a:rPr lang="en-US" dirty="0"/>
              <a:t>, resident companies are allowed to exclude from their taxable income dividends received from local companies. </a:t>
            </a:r>
            <a:endParaRPr lang="en-US" dirty="0" smtClean="0"/>
          </a:p>
          <a:p>
            <a:pPr algn="just"/>
            <a:r>
              <a:rPr lang="en-US" dirty="0" smtClean="0"/>
              <a:t>Exemption </a:t>
            </a:r>
            <a:r>
              <a:rPr lang="en-US" dirty="0"/>
              <a:t>from withholding tax on dividends is also available to shareholders, companies or other entities, resident in EEA countries and for dividends received by resident companies from shareholdings in companies or other entities resident in the EEA. </a:t>
            </a:r>
            <a:endParaRPr lang="en-US" dirty="0" smtClean="0"/>
          </a:p>
          <a:p>
            <a:pPr algn="just"/>
            <a:r>
              <a:rPr lang="en-US" dirty="0" smtClean="0"/>
              <a:t>For </a:t>
            </a:r>
            <a:r>
              <a:rPr lang="en-US" dirty="0"/>
              <a:t>resident individual shareholders and other non-resident shareholders, the withholding tax is final.</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80338" y="286603"/>
            <a:ext cx="816610" cy="1133475"/>
          </a:xfrm>
          <a:prstGeom prst="rect">
            <a:avLst/>
          </a:prstGeom>
          <a:noFill/>
        </p:spPr>
      </p:pic>
    </p:spTree>
    <p:extLst>
      <p:ext uri="{BB962C8B-B14F-4D97-AF65-F5344CB8AC3E}">
        <p14:creationId xmlns:p14="http://schemas.microsoft.com/office/powerpoint/2010/main" val="2712577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1800" b="1" i="1" dirty="0"/>
              <a:t>Bulgarian experience</a:t>
            </a:r>
            <a:r>
              <a:rPr lang="en-US" sz="1800" b="1" i="1" dirty="0" smtClean="0"/>
              <a:t>. Direct taxation.</a:t>
            </a:r>
            <a:r>
              <a:rPr lang="en-US" sz="1800" b="1" i="1" dirty="0"/>
              <a:t/>
            </a:r>
            <a:br>
              <a:rPr lang="en-US" sz="1800" b="1" i="1" dirty="0"/>
            </a:br>
            <a:endParaRPr lang="en-US" sz="1800" dirty="0"/>
          </a:p>
        </p:txBody>
      </p:sp>
      <p:sp>
        <p:nvSpPr>
          <p:cNvPr id="3" name="Content Placeholder 2"/>
          <p:cNvSpPr>
            <a:spLocks noGrp="1"/>
          </p:cNvSpPr>
          <p:nvPr>
            <p:ph idx="1"/>
          </p:nvPr>
        </p:nvSpPr>
        <p:spPr>
          <a:xfrm>
            <a:off x="1338160" y="1871492"/>
            <a:ext cx="10058400" cy="4023360"/>
          </a:xfrm>
        </p:spPr>
        <p:txBody>
          <a:bodyPr>
            <a:normAutofit/>
          </a:bodyPr>
          <a:lstStyle/>
          <a:p>
            <a:r>
              <a:rPr lang="en-US" dirty="0"/>
              <a:t>Individuals are liable to personal income tax, real estate tax, inheritance and gift tax, and value added tax</a:t>
            </a:r>
            <a:r>
              <a:rPr lang="en-US" dirty="0" smtClean="0"/>
              <a:t>.</a:t>
            </a:r>
          </a:p>
          <a:p>
            <a:r>
              <a:rPr lang="en-US" dirty="0" smtClean="0"/>
              <a:t> </a:t>
            </a:r>
            <a:r>
              <a:rPr lang="en-US" dirty="0"/>
              <a:t>Individuals are also liable to social security and health insurance contributions.</a:t>
            </a:r>
          </a:p>
          <a:p>
            <a:r>
              <a:rPr lang="en-US" dirty="0"/>
              <a:t>Personal income taxes are governed by the Individual Income Tax Law IITL, effective from 1 January 2007 </a:t>
            </a:r>
            <a:r>
              <a:rPr lang="en-US" dirty="0" smtClean="0"/>
              <a:t>(replaced </a:t>
            </a:r>
            <a:r>
              <a:rPr lang="en-US" dirty="0"/>
              <a:t>the </a:t>
            </a:r>
            <a:r>
              <a:rPr lang="en-US" dirty="0" smtClean="0"/>
              <a:t>IITL </a:t>
            </a:r>
            <a:r>
              <a:rPr lang="en-US" dirty="0"/>
              <a:t>in force from 1998 to </a:t>
            </a:r>
            <a:r>
              <a:rPr lang="en-US" dirty="0" smtClean="0"/>
              <a:t>2006). </a:t>
            </a:r>
          </a:p>
          <a:p>
            <a:r>
              <a:rPr lang="en-US" dirty="0" smtClean="0"/>
              <a:t>The </a:t>
            </a:r>
            <a:r>
              <a:rPr lang="en-US" dirty="0"/>
              <a:t>lump-sum tax is governed by the LTCL.</a:t>
            </a:r>
          </a:p>
          <a:p>
            <a:r>
              <a:rPr lang="en-US" dirty="0" smtClean="0"/>
              <a:t>Income </a:t>
            </a:r>
            <a:r>
              <a:rPr lang="en-US" dirty="0"/>
              <a:t>tax is levied on a cash basis, i.e. when the income is received.</a:t>
            </a:r>
          </a:p>
          <a:p>
            <a:r>
              <a:rPr lang="en-US" dirty="0"/>
              <a:t>There is no expatriate regime.</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80338" y="286603"/>
            <a:ext cx="816610" cy="1133475"/>
          </a:xfrm>
          <a:prstGeom prst="rect">
            <a:avLst/>
          </a:prstGeom>
          <a:noFill/>
        </p:spPr>
      </p:pic>
    </p:spTree>
    <p:extLst>
      <p:ext uri="{BB962C8B-B14F-4D97-AF65-F5344CB8AC3E}">
        <p14:creationId xmlns:p14="http://schemas.microsoft.com/office/powerpoint/2010/main" val="1154354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49489832"/>
              </p:ext>
            </p:extLst>
          </p:nvPr>
        </p:nvGraphicFramePr>
        <p:xfrm>
          <a:off x="386366" y="-4"/>
          <a:ext cx="11642502" cy="6536874"/>
        </p:xfrm>
        <a:graphic>
          <a:graphicData uri="http://schemas.openxmlformats.org/drawingml/2006/table">
            <a:tbl>
              <a:tblPr firstRow="1" firstCol="1" bandRow="1">
                <a:tableStyleId>{5C22544A-7EE6-4342-B048-85BDC9FD1C3A}</a:tableStyleId>
              </a:tblPr>
              <a:tblGrid>
                <a:gridCol w="5360402"/>
                <a:gridCol w="6282100"/>
              </a:tblGrid>
              <a:tr h="370339">
                <a:tc gridSpan="2">
                  <a:txBody>
                    <a:bodyPr/>
                    <a:lstStyle/>
                    <a:p>
                      <a:pPr>
                        <a:lnSpc>
                          <a:spcPct val="107000"/>
                        </a:lnSpc>
                        <a:spcBef>
                          <a:spcPts val="900"/>
                        </a:spcBef>
                        <a:spcAft>
                          <a:spcPts val="0"/>
                        </a:spcAft>
                      </a:pPr>
                      <a:r>
                        <a:rPr lang="en-US" sz="1600" b="1" dirty="0" smtClean="0">
                          <a:solidFill>
                            <a:schemeClr val="tx1"/>
                          </a:solidFill>
                          <a:effectLst/>
                          <a:latin typeface="Times New Roman" panose="02020603050405020304" pitchFamily="18" charset="0"/>
                          <a:cs typeface="Times New Roman" panose="02020603050405020304" pitchFamily="18" charset="0"/>
                        </a:rPr>
                        <a:t>Direct </a:t>
                      </a:r>
                      <a:r>
                        <a:rPr lang="en-US" sz="1600" b="1" dirty="0">
                          <a:solidFill>
                            <a:schemeClr val="tx1"/>
                          </a:solidFill>
                          <a:effectLst/>
                          <a:latin typeface="Times New Roman" panose="02020603050405020304" pitchFamily="18" charset="0"/>
                          <a:cs typeface="Times New Roman" panose="02020603050405020304" pitchFamily="18" charset="0"/>
                        </a:rPr>
                        <a:t>taxation: Companies</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19050" marB="38100" anchor="ctr"/>
                </a:tc>
                <a:tc hMerge="1">
                  <a:txBody>
                    <a:bodyPr/>
                    <a:lstStyle/>
                    <a:p>
                      <a:endParaRPr lang="en-US"/>
                    </a:p>
                  </a:txBody>
                  <a:tcPr/>
                </a:tc>
              </a:tr>
              <a:tr h="315257">
                <a:tc gridSpan="2">
                  <a:txBody>
                    <a:bodyPr/>
                    <a:lstStyle/>
                    <a:p>
                      <a:pPr>
                        <a:lnSpc>
                          <a:spcPct val="107000"/>
                        </a:lnSpc>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1. Resident companies</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0" marT="19050" marB="28575" anchor="ctr"/>
                </a:tc>
                <a:tc hMerge="1">
                  <a:txBody>
                    <a:bodyPr/>
                    <a:lstStyle/>
                    <a:p>
                      <a:endParaRPr lang="en-US"/>
                    </a:p>
                  </a:txBody>
                  <a:tcPr/>
                </a:tc>
              </a:tr>
              <a:tr h="321769">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2"/>
                        </a:rPr>
                        <a:t>Residence</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A corporate entity is resident in Bulgaria for tax purposes if it is incorporated in Bulgaria</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95165">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3"/>
                        </a:rPr>
                        <a:t>Tax base</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Worldwide</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95165">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4"/>
                        </a:rPr>
                        <a:t>Corporate tax rates</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10%</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95165">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5"/>
                        </a:rPr>
                        <a:t>Alternative minimum tax</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No</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887600">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6"/>
                        </a:rPr>
                        <a:t>Capital gains</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Part of business income</a:t>
                      </a:r>
                      <a:br>
                        <a:rPr lang="en-US" sz="1600" b="1">
                          <a:solidFill>
                            <a:schemeClr val="tx1"/>
                          </a:solidFill>
                          <a:effectLst/>
                          <a:latin typeface="Times New Roman" panose="02020603050405020304" pitchFamily="18" charset="0"/>
                          <a:cs typeface="Times New Roman" panose="02020603050405020304" pitchFamily="18" charset="0"/>
                        </a:rPr>
                      </a:br>
                      <a:r>
                        <a:rPr lang="en-US" sz="1600" b="1">
                          <a:solidFill>
                            <a:schemeClr val="tx1"/>
                          </a:solidFill>
                          <a:effectLst/>
                          <a:latin typeface="Times New Roman" panose="02020603050405020304" pitchFamily="18" charset="0"/>
                          <a:cs typeface="Times New Roman" panose="02020603050405020304" pitchFamily="18" charset="0"/>
                        </a:rPr>
                        <a:t>0% for gains on shares/bonds if sold on Bulgarian or EEA stock exchange</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95165">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7"/>
                        </a:rPr>
                        <a:t>Loss carry-forward</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Yes, for 5 years</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95165">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7"/>
                        </a:rPr>
                        <a:t>Loss carry-back</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No</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95165">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8"/>
                        </a:rPr>
                        <a:t>Unilateral double taxation relief</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Yes, ordinary tax credit</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15257">
                <a:tc gridSpan="2">
                  <a:txBody>
                    <a:bodyPr/>
                    <a:lstStyle/>
                    <a:p>
                      <a:pPr>
                        <a:lnSpc>
                          <a:spcPct val="107000"/>
                        </a:lnSpc>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2. Non-resident companies</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0" marT="19050" marB="28575" anchor="ctr"/>
                </a:tc>
                <a:tc hMerge="1">
                  <a:txBody>
                    <a:bodyPr/>
                    <a:lstStyle/>
                    <a:p>
                      <a:endParaRPr lang="en-US"/>
                    </a:p>
                  </a:txBody>
                  <a:tcPr/>
                </a:tc>
              </a:tr>
              <a:tr h="395165">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9"/>
                        </a:rPr>
                        <a:t>Corporate tax rates</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a:solidFill>
                            <a:schemeClr val="tx1"/>
                          </a:solidFill>
                          <a:effectLst/>
                          <a:latin typeface="Times New Roman" panose="02020603050405020304" pitchFamily="18" charset="0"/>
                          <a:cs typeface="Times New Roman" panose="02020603050405020304" pitchFamily="18" charset="0"/>
                        </a:rPr>
                        <a:t>10%</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641381">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9"/>
                        </a:rPr>
                        <a:t>Capital gains on sale of shares in resident companies</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Subject to corporate tax</a:t>
                      </a:r>
                      <a:br>
                        <a:rPr lang="en-US" sz="1600" b="1" dirty="0">
                          <a:solidFill>
                            <a:schemeClr val="tx1"/>
                          </a:solidFill>
                          <a:effectLst/>
                          <a:latin typeface="Times New Roman" panose="02020603050405020304" pitchFamily="18" charset="0"/>
                          <a:cs typeface="Times New Roman" panose="02020603050405020304" pitchFamily="18" charset="0"/>
                        </a:rPr>
                      </a:br>
                      <a:r>
                        <a:rPr lang="en-US" sz="1600" b="1" dirty="0">
                          <a:solidFill>
                            <a:schemeClr val="tx1"/>
                          </a:solidFill>
                          <a:effectLst/>
                          <a:latin typeface="Times New Roman" panose="02020603050405020304" pitchFamily="18" charset="0"/>
                          <a:cs typeface="Times New Roman" panose="02020603050405020304" pitchFamily="18" charset="0"/>
                        </a:rPr>
                        <a:t>Exempt if sold on Bulgarian or EEA stock exchange</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641381">
                <a:tc>
                  <a:txBody>
                    <a:bodyPr/>
                    <a:lstStyle/>
                    <a:p>
                      <a:pPr>
                        <a:lnSpc>
                          <a:spcPct val="107000"/>
                        </a:lnSpc>
                        <a:spcAft>
                          <a:spcPts val="0"/>
                        </a:spcAft>
                      </a:pPr>
                      <a:r>
                        <a:rPr lang="en-US" sz="1600" b="1" u="none" strike="noStrike" dirty="0">
                          <a:solidFill>
                            <a:schemeClr val="tx1"/>
                          </a:solidFill>
                          <a:effectLst/>
                          <a:latin typeface="Times New Roman" panose="02020603050405020304" pitchFamily="18" charset="0"/>
                          <a:cs typeface="Times New Roman" panose="02020603050405020304" pitchFamily="18" charset="0"/>
                          <a:hlinkClick r:id="rId10"/>
                        </a:rPr>
                        <a:t>Capital gains on sale of immovable property</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Subject to corporate tax</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bl>
          </a:graphicData>
        </a:graphic>
      </p:graphicFrame>
    </p:spTree>
    <p:extLst>
      <p:ext uri="{BB962C8B-B14F-4D97-AF65-F5344CB8AC3E}">
        <p14:creationId xmlns:p14="http://schemas.microsoft.com/office/powerpoint/2010/main" val="20019212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17747655"/>
              </p:ext>
            </p:extLst>
          </p:nvPr>
        </p:nvGraphicFramePr>
        <p:xfrm>
          <a:off x="347730" y="206060"/>
          <a:ext cx="11410681" cy="6053072"/>
        </p:xfrm>
        <a:graphic>
          <a:graphicData uri="http://schemas.openxmlformats.org/drawingml/2006/table">
            <a:tbl>
              <a:tblPr firstRow="1" firstCol="1" bandRow="1">
                <a:tableStyleId>{5C22544A-7EE6-4342-B048-85BDC9FD1C3A}</a:tableStyleId>
              </a:tblPr>
              <a:tblGrid>
                <a:gridCol w="3129566"/>
                <a:gridCol w="8281115"/>
              </a:tblGrid>
              <a:tr h="590288">
                <a:tc gridSpan="2">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Withholding tax rates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hMerge="1">
                  <a:txBody>
                    <a:bodyPr/>
                    <a:lstStyle/>
                    <a:p>
                      <a:endParaRPr lang="en-US"/>
                    </a:p>
                  </a:txBody>
                  <a:tcPr/>
                </a:tc>
              </a:tr>
              <a:tr h="541726">
                <a:tc>
                  <a:txBody>
                    <a:bodyPr/>
                    <a:lstStyle/>
                    <a:p>
                      <a:pPr>
                        <a:lnSpc>
                          <a:spcPct val="107000"/>
                        </a:lnSpc>
                        <a:spcAft>
                          <a:spcPts val="0"/>
                        </a:spcAft>
                      </a:pPr>
                      <a:r>
                        <a:rPr lang="en-US" sz="1800" u="none" strike="noStrike" dirty="0">
                          <a:effectLst/>
                          <a:latin typeface="Times New Roman" panose="02020603050405020304" pitchFamily="18" charset="0"/>
                          <a:cs typeface="Times New Roman" panose="02020603050405020304" pitchFamily="18" charset="0"/>
                          <a:hlinkClick r:id="rId2"/>
                        </a:rPr>
                        <a:t>Branch profits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No</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1216803">
                <a:tc>
                  <a:txBody>
                    <a:bodyPr/>
                    <a:lstStyle/>
                    <a:p>
                      <a:pPr>
                        <a:lnSpc>
                          <a:spcPct val="107000"/>
                        </a:lnSpc>
                        <a:spcAft>
                          <a:spcPts val="0"/>
                        </a:spcAft>
                      </a:pPr>
                      <a:r>
                        <a:rPr lang="en-US" sz="1800" u="none" strike="noStrike" dirty="0">
                          <a:effectLst/>
                          <a:latin typeface="Times New Roman" panose="02020603050405020304" pitchFamily="18" charset="0"/>
                          <a:cs typeface="Times New Roman" panose="02020603050405020304" pitchFamily="18" charset="0"/>
                          <a:hlinkClick r:id="rId2"/>
                        </a:rPr>
                        <a:t>Dividends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5%</a:t>
                      </a:r>
                      <a:br>
                        <a:rPr lang="en-US" sz="1800" dirty="0">
                          <a:effectLst/>
                          <a:latin typeface="Times New Roman" panose="02020603050405020304" pitchFamily="18" charset="0"/>
                          <a:cs typeface="Times New Roman" panose="02020603050405020304" pitchFamily="18" charset="0"/>
                        </a:rPr>
                      </a:br>
                      <a:r>
                        <a:rPr lang="en-US" sz="1800" dirty="0">
                          <a:effectLst/>
                          <a:latin typeface="Times New Roman" panose="02020603050405020304" pitchFamily="18" charset="0"/>
                          <a:cs typeface="Times New Roman" panose="02020603050405020304" pitchFamily="18" charset="0"/>
                        </a:rPr>
                        <a:t>0% for qualifying EEA/Swiss companies (EU Parent-Subsidiary Directive)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1554338">
                <a:tc>
                  <a:txBody>
                    <a:bodyPr/>
                    <a:lstStyle/>
                    <a:p>
                      <a:pPr>
                        <a:lnSpc>
                          <a:spcPct val="107000"/>
                        </a:lnSpc>
                        <a:spcAft>
                          <a:spcPts val="0"/>
                        </a:spcAft>
                      </a:pPr>
                      <a:r>
                        <a:rPr lang="en-US" sz="1800" u="none" strike="noStrike" dirty="0">
                          <a:effectLst/>
                          <a:latin typeface="Times New Roman" panose="02020603050405020304" pitchFamily="18" charset="0"/>
                          <a:cs typeface="Times New Roman" panose="02020603050405020304" pitchFamily="18" charset="0"/>
                          <a:hlinkClick r:id="rId2"/>
                        </a:rPr>
                        <a:t>Interest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10%;</a:t>
                      </a:r>
                      <a:br>
                        <a:rPr lang="en-US" sz="1800" dirty="0">
                          <a:effectLst/>
                          <a:latin typeface="Times New Roman" panose="02020603050405020304" pitchFamily="18" charset="0"/>
                          <a:cs typeface="Times New Roman" panose="02020603050405020304" pitchFamily="18" charset="0"/>
                        </a:rPr>
                      </a:br>
                      <a:r>
                        <a:rPr lang="en-US" sz="1800" dirty="0">
                          <a:effectLst/>
                          <a:latin typeface="Times New Roman" panose="02020603050405020304" pitchFamily="18" charset="0"/>
                          <a:cs typeface="Times New Roman" panose="02020603050405020304" pitchFamily="18" charset="0"/>
                        </a:rPr>
                        <a:t>0% for associated EU/Swiss companies (EU Interest and Royalties Directive)</a:t>
                      </a:r>
                      <a:br>
                        <a:rPr lang="en-US" sz="1800" dirty="0">
                          <a:effectLst/>
                          <a:latin typeface="Times New Roman" panose="02020603050405020304" pitchFamily="18" charset="0"/>
                          <a:cs typeface="Times New Roman" panose="02020603050405020304" pitchFamily="18" charset="0"/>
                        </a:rPr>
                      </a:br>
                      <a:r>
                        <a:rPr lang="en-US" sz="1800" dirty="0">
                          <a:effectLst/>
                          <a:latin typeface="Times New Roman" panose="02020603050405020304" pitchFamily="18" charset="0"/>
                          <a:cs typeface="Times New Roman" panose="02020603050405020304" pitchFamily="18" charset="0"/>
                        </a:rPr>
                        <a:t>0% for bonds/debt securities (under conditions)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1216803">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2"/>
                        </a:rPr>
                        <a:t>Royalties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10%</a:t>
                      </a:r>
                      <a:br>
                        <a:rPr lang="en-US" sz="1800" dirty="0">
                          <a:effectLst/>
                          <a:latin typeface="Times New Roman" panose="02020603050405020304" pitchFamily="18" charset="0"/>
                          <a:cs typeface="Times New Roman" panose="02020603050405020304" pitchFamily="18" charset="0"/>
                        </a:rPr>
                      </a:br>
                      <a:r>
                        <a:rPr lang="en-US" sz="1800" dirty="0">
                          <a:effectLst/>
                          <a:latin typeface="Times New Roman" panose="02020603050405020304" pitchFamily="18" charset="0"/>
                          <a:cs typeface="Times New Roman" panose="02020603050405020304" pitchFamily="18" charset="0"/>
                        </a:rPr>
                        <a:t>0% for associated EU/Swiss companies (until 31 December 2014) (EU Interest and Royalties Directive)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391388">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2"/>
                        </a:rPr>
                        <a:t>Fees (technical)</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10%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541726">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2"/>
                        </a:rPr>
                        <a:t>Fees (management)</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10%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bl>
          </a:graphicData>
        </a:graphic>
      </p:graphicFrame>
    </p:spTree>
    <p:extLst>
      <p:ext uri="{BB962C8B-B14F-4D97-AF65-F5344CB8AC3E}">
        <p14:creationId xmlns:p14="http://schemas.microsoft.com/office/powerpoint/2010/main" val="41532422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76516005"/>
              </p:ext>
            </p:extLst>
          </p:nvPr>
        </p:nvGraphicFramePr>
        <p:xfrm>
          <a:off x="0" y="0"/>
          <a:ext cx="11462197" cy="6244406"/>
        </p:xfrm>
        <a:graphic>
          <a:graphicData uri="http://schemas.openxmlformats.org/drawingml/2006/table">
            <a:tbl>
              <a:tblPr firstRow="1" firstCol="1" bandRow="1">
                <a:tableStyleId>{5C22544A-7EE6-4342-B048-85BDC9FD1C3A}</a:tableStyleId>
              </a:tblPr>
              <a:tblGrid>
                <a:gridCol w="5212235"/>
                <a:gridCol w="6249962"/>
              </a:tblGrid>
              <a:tr h="302817">
                <a:tc gridSpan="2">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3. Specific issues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0" marT="19050" marB="28575" anchor="ctr"/>
                </a:tc>
                <a:tc hMerge="1">
                  <a:txBody>
                    <a:bodyPr/>
                    <a:lstStyle/>
                    <a:p>
                      <a:endParaRPr lang="en-US"/>
                    </a:p>
                  </a:txBody>
                  <a:tcPr/>
                </a:tc>
              </a:tr>
              <a:tr h="1008542">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2"/>
                        </a:rPr>
                        <a:t>Participation relief</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Inbound dividends: yes (for dividends from EEA companies)</a:t>
                      </a:r>
                      <a:br>
                        <a:rPr lang="en-US" sz="1800">
                          <a:effectLst/>
                          <a:latin typeface="Times New Roman" panose="02020603050405020304" pitchFamily="18" charset="0"/>
                          <a:cs typeface="Times New Roman" panose="02020603050405020304" pitchFamily="18" charset="0"/>
                        </a:rPr>
                      </a:br>
                      <a:r>
                        <a:rPr lang="en-US" sz="1800">
                          <a:effectLst/>
                          <a:latin typeface="Times New Roman" panose="02020603050405020304" pitchFamily="18" charset="0"/>
                          <a:cs typeface="Times New Roman" panose="02020603050405020304" pitchFamily="18" charset="0"/>
                        </a:rPr>
                        <a:t>Outbound dividends: yes (for dividends to any EEA/Swiss company)</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51503">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3"/>
                        </a:rPr>
                        <a:t>Group treatment</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No</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1972027">
                <a:tc>
                  <a:txBody>
                    <a:bodyPr/>
                    <a:lstStyle/>
                    <a:p>
                      <a:pPr>
                        <a:lnSpc>
                          <a:spcPct val="107000"/>
                        </a:lnSpc>
                        <a:spcAft>
                          <a:spcPts val="0"/>
                        </a:spcAft>
                      </a:pPr>
                      <a:r>
                        <a:rPr lang="en-US" sz="1800" u="none" strike="noStrike" dirty="0">
                          <a:effectLst/>
                          <a:latin typeface="Times New Roman" panose="02020603050405020304" pitchFamily="18" charset="0"/>
                          <a:cs typeface="Times New Roman" panose="02020603050405020304" pitchFamily="18" charset="0"/>
                          <a:hlinkClick r:id="rId4"/>
                        </a:rPr>
                        <a:t>Incentives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Several corporate waivers</a:t>
                      </a:r>
                      <a:br>
                        <a:rPr lang="en-US" sz="1800">
                          <a:effectLst/>
                          <a:latin typeface="Times New Roman" panose="02020603050405020304" pitchFamily="18" charset="0"/>
                          <a:cs typeface="Times New Roman" panose="02020603050405020304" pitchFamily="18" charset="0"/>
                        </a:rPr>
                      </a:br>
                      <a:r>
                        <a:rPr lang="en-US" sz="1800">
                          <a:effectLst/>
                          <a:latin typeface="Times New Roman" panose="02020603050405020304" pitchFamily="18" charset="0"/>
                          <a:cs typeface="Times New Roman" panose="02020603050405020304" pitchFamily="18" charset="0"/>
                        </a:rPr>
                        <a:t>Investments incentives</a:t>
                      </a:r>
                      <a:br>
                        <a:rPr lang="en-US" sz="1800">
                          <a:effectLst/>
                          <a:latin typeface="Times New Roman" panose="02020603050405020304" pitchFamily="18" charset="0"/>
                          <a:cs typeface="Times New Roman" panose="02020603050405020304" pitchFamily="18" charset="0"/>
                        </a:rPr>
                      </a:br>
                      <a:r>
                        <a:rPr lang="en-US" sz="1800">
                          <a:effectLst/>
                          <a:latin typeface="Times New Roman" panose="02020603050405020304" pitchFamily="18" charset="0"/>
                          <a:cs typeface="Times New Roman" panose="02020603050405020304" pitchFamily="18" charset="0"/>
                        </a:rPr>
                        <a:t>Accelerated depreciation for initial investment and energy efficiency</a:t>
                      </a:r>
                      <a:br>
                        <a:rPr lang="en-US" sz="1800">
                          <a:effectLst/>
                          <a:latin typeface="Times New Roman" panose="02020603050405020304" pitchFamily="18" charset="0"/>
                          <a:cs typeface="Times New Roman" panose="02020603050405020304" pitchFamily="18" charset="0"/>
                        </a:rPr>
                      </a:br>
                      <a:r>
                        <a:rPr lang="en-US" sz="1800">
                          <a:effectLst/>
                          <a:latin typeface="Times New Roman" panose="02020603050405020304" pitchFamily="18" charset="0"/>
                          <a:cs typeface="Times New Roman" panose="02020603050405020304" pitchFamily="18" charset="0"/>
                        </a:rPr>
                        <a:t>Employment/educational incentives</a:t>
                      </a:r>
                      <a:br>
                        <a:rPr lang="en-US" sz="1800">
                          <a:effectLst/>
                          <a:latin typeface="Times New Roman" panose="02020603050405020304" pitchFamily="18" charset="0"/>
                          <a:cs typeface="Times New Roman" panose="02020603050405020304" pitchFamily="18" charset="0"/>
                        </a:rPr>
                      </a:br>
                      <a:r>
                        <a:rPr lang="en-US" sz="1800">
                          <a:effectLst/>
                          <a:latin typeface="Times New Roman" panose="02020603050405020304" pitchFamily="18" charset="0"/>
                          <a:cs typeface="Times New Roman" panose="02020603050405020304" pitchFamily="18" charset="0"/>
                        </a:rPr>
                        <a:t>Tonnage tax</a:t>
                      </a:r>
                      <a:br>
                        <a:rPr lang="en-US" sz="1800">
                          <a:effectLst/>
                          <a:latin typeface="Times New Roman" panose="02020603050405020304" pitchFamily="18" charset="0"/>
                          <a:cs typeface="Times New Roman" panose="02020603050405020304" pitchFamily="18" charset="0"/>
                        </a:rPr>
                      </a:br>
                      <a:r>
                        <a:rPr lang="en-US" sz="1800">
                          <a:effectLst/>
                          <a:latin typeface="Times New Roman" panose="02020603050405020304" pitchFamily="18" charset="0"/>
                          <a:cs typeface="Times New Roman" panose="02020603050405020304" pitchFamily="18" charset="0"/>
                        </a:rPr>
                        <a:t>Corporate investment vehicles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351503">
                <a:tc gridSpan="2">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Anti-avoidance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hMerge="1">
                  <a:txBody>
                    <a:bodyPr/>
                    <a:lstStyle/>
                    <a:p>
                      <a:endParaRPr lang="en-US"/>
                    </a:p>
                  </a:txBody>
                  <a:tcPr/>
                </a:tc>
              </a:tr>
              <a:tr h="351503">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5"/>
                        </a:rPr>
                        <a:t>Transfer pricing legislation</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Yes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351503">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6"/>
                        </a:rPr>
                        <a:t>Thin capitalization legislation</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Yes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570515">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7"/>
                        </a:rPr>
                        <a:t>Controlled foreign company legislation</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No</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351503">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8"/>
                        </a:rPr>
                        <a:t>General anti-avoidance rule (GAAR)</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Yes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351503">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9"/>
                        </a:rPr>
                        <a:t>Other anti-avoidance legislation</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Yes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bl>
          </a:graphicData>
        </a:graphic>
      </p:graphicFrame>
    </p:spTree>
    <p:extLst>
      <p:ext uri="{BB962C8B-B14F-4D97-AF65-F5344CB8AC3E}">
        <p14:creationId xmlns:p14="http://schemas.microsoft.com/office/powerpoint/2010/main" val="28253990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42936256"/>
              </p:ext>
            </p:extLst>
          </p:nvPr>
        </p:nvGraphicFramePr>
        <p:xfrm>
          <a:off x="257577" y="115910"/>
          <a:ext cx="10856891" cy="6887725"/>
        </p:xfrm>
        <a:graphic>
          <a:graphicData uri="http://schemas.openxmlformats.org/drawingml/2006/table">
            <a:tbl>
              <a:tblPr firstRow="1" firstCol="1" bandRow="1">
                <a:tableStyleId>{5C22544A-7EE6-4342-B048-85BDC9FD1C3A}</a:tableStyleId>
              </a:tblPr>
              <a:tblGrid>
                <a:gridCol w="4998695"/>
                <a:gridCol w="5858196"/>
              </a:tblGrid>
              <a:tr h="261649">
                <a:tc gridSpan="2">
                  <a:txBody>
                    <a:bodyPr/>
                    <a:lstStyle/>
                    <a:p>
                      <a:pPr>
                        <a:lnSpc>
                          <a:spcPct val="107000"/>
                        </a:lnSpc>
                        <a:spcBef>
                          <a:spcPts val="900"/>
                        </a:spcBef>
                        <a:spcAft>
                          <a:spcPts val="0"/>
                        </a:spcAft>
                      </a:pPr>
                      <a:r>
                        <a:rPr lang="en-US" sz="1800" dirty="0" smtClean="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Direct taxation: Individuals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0" marT="15498" marB="30995" anchor="ctr"/>
                </a:tc>
                <a:tc hMerge="1">
                  <a:txBody>
                    <a:bodyPr/>
                    <a:lstStyle/>
                    <a:p>
                      <a:endParaRPr lang="en-US"/>
                    </a:p>
                  </a:txBody>
                  <a:tcPr/>
                </a:tc>
              </a:tr>
              <a:tr h="255685">
                <a:tc gridSpan="2">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1. Resident individuals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0" marT="15498" marB="23246" anchor="ctr"/>
                </a:tc>
                <a:tc hMerge="1">
                  <a:txBody>
                    <a:bodyPr/>
                    <a:lstStyle/>
                    <a:p>
                      <a:endParaRPr lang="en-US"/>
                    </a:p>
                  </a:txBody>
                  <a:tcPr/>
                </a:tc>
              </a:tr>
              <a:tr h="963107">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2"/>
                        </a:rPr>
                        <a:t>Residence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Residence is based on several factors, such as physical presence, permanent address and centre of vital interests</a:t>
                      </a:r>
                      <a:br>
                        <a:rPr lang="en-US" sz="1600">
                          <a:effectLst/>
                          <a:latin typeface="Times New Roman" panose="02020603050405020304" pitchFamily="18" charset="0"/>
                          <a:cs typeface="Times New Roman" panose="02020603050405020304" pitchFamily="18" charset="0"/>
                        </a:rPr>
                      </a:br>
                      <a:r>
                        <a:rPr lang="en-US" sz="1600">
                          <a:effectLst/>
                          <a:latin typeface="Times New Roman" panose="02020603050405020304" pitchFamily="18" charset="0"/>
                          <a:cs typeface="Times New Roman" panose="02020603050405020304" pitchFamily="18" charset="0"/>
                        </a:rPr>
                        <a:t>Foreigners residing for more than 183 days in the country are also considered residents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285502">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3"/>
                        </a:rPr>
                        <a:t>Taxable income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Worldwide</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737239">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4"/>
                        </a:rPr>
                        <a:t>Income tax rates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Flat rate (10% in general)</a:t>
                      </a:r>
                      <a:br>
                        <a:rPr lang="en-US" sz="1600">
                          <a:effectLst/>
                          <a:latin typeface="Times New Roman" panose="02020603050405020304" pitchFamily="18" charset="0"/>
                          <a:cs typeface="Times New Roman" panose="02020603050405020304" pitchFamily="18" charset="0"/>
                        </a:rPr>
                      </a:br>
                      <a:r>
                        <a:rPr lang="en-US" sz="1600">
                          <a:effectLst/>
                          <a:latin typeface="Times New Roman" panose="02020603050405020304" pitchFamily="18" charset="0"/>
                          <a:cs typeface="Times New Roman" panose="02020603050405020304" pitchFamily="18" charset="0"/>
                        </a:rPr>
                        <a:t>Flat rate (15% for sole traders)</a:t>
                      </a:r>
                      <a:br>
                        <a:rPr lang="en-US" sz="1600">
                          <a:effectLst/>
                          <a:latin typeface="Times New Roman" panose="02020603050405020304" pitchFamily="18" charset="0"/>
                          <a:cs typeface="Times New Roman" panose="02020603050405020304" pitchFamily="18" charset="0"/>
                        </a:rPr>
                      </a:br>
                      <a:r>
                        <a:rPr lang="en-US" sz="1600">
                          <a:effectLst/>
                          <a:latin typeface="Times New Roman" panose="02020603050405020304" pitchFamily="18" charset="0"/>
                          <a:cs typeface="Times New Roman" panose="02020603050405020304" pitchFamily="18" charset="0"/>
                        </a:rPr>
                        <a:t>Flat rate (8% for interest on bank accounts)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285502">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5"/>
                        </a:rPr>
                        <a:t>Alternative minimum tax</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No</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737239">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6"/>
                        </a:rPr>
                        <a:t>Capital gains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Generally subject to income tax</a:t>
                      </a:r>
                      <a:br>
                        <a:rPr lang="en-US" sz="1600">
                          <a:effectLst/>
                          <a:latin typeface="Times New Roman" panose="02020603050405020304" pitchFamily="18" charset="0"/>
                          <a:cs typeface="Times New Roman" panose="02020603050405020304" pitchFamily="18" charset="0"/>
                        </a:rPr>
                      </a:br>
                      <a:r>
                        <a:rPr lang="en-US" sz="1600">
                          <a:effectLst/>
                          <a:latin typeface="Times New Roman" panose="02020603050405020304" pitchFamily="18" charset="0"/>
                          <a:cs typeface="Times New Roman" panose="02020603050405020304" pitchFamily="18" charset="0"/>
                        </a:rPr>
                        <a:t>Gains on shares/bonds exempt if sold on Bulgarian or EEA stock exchange</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285502">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7"/>
                        </a:rPr>
                        <a:t>Unilateral double taxation relief</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Yes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511370">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8"/>
                        </a:rPr>
                        <a:t>Social security contributions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Social security and health insurance contributions, rates depend on a number of criteria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255685">
                <a:tc gridSpan="2">
                  <a:txBody>
                    <a:bodyPr/>
                    <a:lstStyle/>
                    <a:p>
                      <a:pPr>
                        <a:lnSpc>
                          <a:spcPct val="107000"/>
                        </a:lnSpc>
                        <a:spcAft>
                          <a:spcPts val="0"/>
                        </a:spcAft>
                      </a:pPr>
                      <a:r>
                        <a:rPr lang="en-US" sz="1600" dirty="0">
                          <a:effectLst/>
                          <a:latin typeface="Times New Roman" panose="02020603050405020304" pitchFamily="18" charset="0"/>
                          <a:cs typeface="Times New Roman" panose="02020603050405020304" pitchFamily="18" charset="0"/>
                        </a:rPr>
                        <a:t>2. Non-resident individuals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0" marT="15498" marB="23246" anchor="ctr"/>
                </a:tc>
                <a:tc hMerge="1">
                  <a:txBody>
                    <a:bodyPr/>
                    <a:lstStyle/>
                    <a:p>
                      <a:endParaRPr lang="en-US"/>
                    </a:p>
                  </a:txBody>
                  <a:tcPr/>
                </a:tc>
              </a:tr>
              <a:tr h="511370">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9"/>
                        </a:rPr>
                        <a:t>Income tax rates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Flat rate (10% in general)</a:t>
                      </a:r>
                      <a:br>
                        <a:rPr lang="en-US" sz="1600">
                          <a:effectLst/>
                          <a:latin typeface="Times New Roman" panose="02020603050405020304" pitchFamily="18" charset="0"/>
                          <a:cs typeface="Times New Roman" panose="02020603050405020304" pitchFamily="18" charset="0"/>
                        </a:rPr>
                      </a:br>
                      <a:r>
                        <a:rPr lang="en-US" sz="1600">
                          <a:effectLst/>
                          <a:latin typeface="Times New Roman" panose="02020603050405020304" pitchFamily="18" charset="0"/>
                          <a:cs typeface="Times New Roman" panose="02020603050405020304" pitchFamily="18" charset="0"/>
                        </a:rPr>
                        <a:t>Flat rate (15% for sole traders)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737239">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9"/>
                        </a:rPr>
                        <a:t>Capital gains on sale of shares in resident companies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dirty="0">
                          <a:effectLst/>
                          <a:latin typeface="Times New Roman" panose="02020603050405020304" pitchFamily="18" charset="0"/>
                          <a:cs typeface="Times New Roman" panose="02020603050405020304" pitchFamily="18" charset="0"/>
                        </a:rPr>
                        <a:t>Subject to income tax</a:t>
                      </a:r>
                      <a:br>
                        <a:rPr lang="en-US" sz="1600" dirty="0">
                          <a:effectLst/>
                          <a:latin typeface="Times New Roman" panose="02020603050405020304" pitchFamily="18" charset="0"/>
                          <a:cs typeface="Times New Roman" panose="02020603050405020304" pitchFamily="18" charset="0"/>
                        </a:rPr>
                      </a:br>
                      <a:r>
                        <a:rPr lang="en-US" sz="1600" dirty="0">
                          <a:effectLst/>
                          <a:latin typeface="Times New Roman" panose="02020603050405020304" pitchFamily="18" charset="0"/>
                          <a:cs typeface="Times New Roman" panose="02020603050405020304" pitchFamily="18" charset="0"/>
                        </a:rPr>
                        <a:t>Exempt for EEA residents if sold on Bulgarian or EEA stock exchange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r h="290378">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10"/>
                        </a:rPr>
                        <a:t>Capital gains on sale of immovable property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85972" marR="185972" marT="30995" marB="46493"/>
                </a:tc>
                <a:tc>
                  <a:txBody>
                    <a:bodyPr/>
                    <a:lstStyle/>
                    <a:p>
                      <a:pPr>
                        <a:lnSpc>
                          <a:spcPct val="107000"/>
                        </a:lnSpc>
                        <a:spcAft>
                          <a:spcPts val="0"/>
                        </a:spcAft>
                      </a:pPr>
                      <a:r>
                        <a:rPr lang="en-US" sz="1600" dirty="0">
                          <a:effectLst/>
                          <a:latin typeface="Times New Roman" panose="02020603050405020304" pitchFamily="18" charset="0"/>
                          <a:cs typeface="Times New Roman" panose="02020603050405020304" pitchFamily="18" charset="0"/>
                        </a:rPr>
                        <a:t>Subject to income tax</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995" marR="46493" marT="30995" marB="46493"/>
                </a:tc>
              </a:tr>
            </a:tbl>
          </a:graphicData>
        </a:graphic>
      </p:graphicFrame>
    </p:spTree>
    <p:extLst>
      <p:ext uri="{BB962C8B-B14F-4D97-AF65-F5344CB8AC3E}">
        <p14:creationId xmlns:p14="http://schemas.microsoft.com/office/powerpoint/2010/main" val="4243505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24449765"/>
              </p:ext>
            </p:extLst>
          </p:nvPr>
        </p:nvGraphicFramePr>
        <p:xfrm>
          <a:off x="270457" y="167424"/>
          <a:ext cx="11578106" cy="5692463"/>
        </p:xfrm>
        <a:graphic>
          <a:graphicData uri="http://schemas.openxmlformats.org/drawingml/2006/table">
            <a:tbl>
              <a:tblPr firstRow="1" firstCol="1" bandRow="1">
                <a:tableStyleId>{5C22544A-7EE6-4342-B048-85BDC9FD1C3A}</a:tableStyleId>
              </a:tblPr>
              <a:tblGrid>
                <a:gridCol w="2871988"/>
                <a:gridCol w="8706118"/>
              </a:tblGrid>
              <a:tr h="813209">
                <a:tc gridSpan="2">
                  <a:txBody>
                    <a:bodyPr/>
                    <a:lstStyle/>
                    <a:p>
                      <a:pPr>
                        <a:lnSpc>
                          <a:spcPct val="107000"/>
                        </a:lnSpc>
                        <a:spcAft>
                          <a:spcPts val="0"/>
                        </a:spcAft>
                      </a:pPr>
                      <a:r>
                        <a:rPr lang="en-US" sz="1600" dirty="0">
                          <a:effectLst/>
                          <a:latin typeface="Times New Roman" panose="02020603050405020304" pitchFamily="18" charset="0"/>
                          <a:cs typeface="Times New Roman" panose="02020603050405020304" pitchFamily="18" charset="0"/>
                        </a:rPr>
                        <a:t>Withholding tax rates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hMerge="1">
                  <a:txBody>
                    <a:bodyPr/>
                    <a:lstStyle/>
                    <a:p>
                      <a:endParaRPr lang="en-US"/>
                    </a:p>
                  </a:txBody>
                  <a:tcPr/>
                </a:tc>
              </a:tr>
              <a:tr h="813209">
                <a:tc>
                  <a:txBody>
                    <a:bodyPr/>
                    <a:lstStyle/>
                    <a:p>
                      <a:pPr>
                        <a:lnSpc>
                          <a:spcPct val="107000"/>
                        </a:lnSpc>
                        <a:spcAft>
                          <a:spcPts val="0"/>
                        </a:spcAft>
                      </a:pPr>
                      <a:r>
                        <a:rPr lang="en-US" sz="1600" u="none" strike="noStrike">
                          <a:effectLst/>
                          <a:latin typeface="Times New Roman" panose="02020603050405020304" pitchFamily="18" charset="0"/>
                          <a:cs typeface="Times New Roman" panose="02020603050405020304" pitchFamily="18" charset="0"/>
                          <a:hlinkClick r:id="rId2"/>
                        </a:rPr>
                        <a:t>Employment income</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600" dirty="0">
                          <a:effectLst/>
                          <a:latin typeface="Times New Roman" panose="02020603050405020304" pitchFamily="18" charset="0"/>
                          <a:cs typeface="Times New Roman" panose="02020603050405020304" pitchFamily="18" charset="0"/>
                        </a:rPr>
                        <a:t>10% (flat rate)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813209">
                <a:tc>
                  <a:txBody>
                    <a:bodyPr/>
                    <a:lstStyle/>
                    <a:p>
                      <a:pPr>
                        <a:lnSpc>
                          <a:spcPct val="107000"/>
                        </a:lnSpc>
                        <a:spcAft>
                          <a:spcPts val="0"/>
                        </a:spcAft>
                      </a:pPr>
                      <a:r>
                        <a:rPr lang="en-US" sz="1600" u="none" strike="noStrike">
                          <a:effectLst/>
                          <a:latin typeface="Times New Roman" panose="02020603050405020304" pitchFamily="18" charset="0"/>
                          <a:cs typeface="Times New Roman" panose="02020603050405020304" pitchFamily="18" charset="0"/>
                          <a:hlinkClick r:id="rId2"/>
                        </a:rPr>
                        <a:t>Dividends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5% (redistributed stock dividends are exempt)</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813209">
                <a:tc>
                  <a:txBody>
                    <a:bodyPr/>
                    <a:lstStyle/>
                    <a:p>
                      <a:pPr>
                        <a:lnSpc>
                          <a:spcPct val="107000"/>
                        </a:lnSpc>
                        <a:spcAft>
                          <a:spcPts val="0"/>
                        </a:spcAft>
                      </a:pPr>
                      <a:r>
                        <a:rPr lang="en-US" sz="1600" u="none" strike="noStrike" dirty="0">
                          <a:effectLst/>
                          <a:latin typeface="Times New Roman" panose="02020603050405020304" pitchFamily="18" charset="0"/>
                          <a:cs typeface="Times New Roman" panose="02020603050405020304" pitchFamily="18" charset="0"/>
                          <a:hlinkClick r:id="rId2"/>
                        </a:rPr>
                        <a:t>Interest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10%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813209">
                <a:tc>
                  <a:txBody>
                    <a:bodyPr/>
                    <a:lstStyle/>
                    <a:p>
                      <a:pPr>
                        <a:lnSpc>
                          <a:spcPct val="107000"/>
                        </a:lnSpc>
                        <a:spcAft>
                          <a:spcPts val="0"/>
                        </a:spcAft>
                      </a:pPr>
                      <a:r>
                        <a:rPr lang="en-US" sz="1600" u="none" strike="noStrike">
                          <a:effectLst/>
                          <a:latin typeface="Times New Roman" panose="02020603050405020304" pitchFamily="18" charset="0"/>
                          <a:cs typeface="Times New Roman" panose="02020603050405020304" pitchFamily="18" charset="0"/>
                          <a:hlinkClick r:id="rId2"/>
                        </a:rPr>
                        <a:t>Royalties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10%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813209">
                <a:tc>
                  <a:txBody>
                    <a:bodyPr/>
                    <a:lstStyle/>
                    <a:p>
                      <a:pPr>
                        <a:lnSpc>
                          <a:spcPct val="107000"/>
                        </a:lnSpc>
                        <a:spcAft>
                          <a:spcPts val="0"/>
                        </a:spcAft>
                      </a:pPr>
                      <a:r>
                        <a:rPr lang="en-US" sz="1600" u="none" strike="noStrike">
                          <a:effectLst/>
                          <a:latin typeface="Times New Roman" panose="02020603050405020304" pitchFamily="18" charset="0"/>
                          <a:cs typeface="Times New Roman" panose="02020603050405020304" pitchFamily="18" charset="0"/>
                          <a:hlinkClick r:id="rId2"/>
                        </a:rPr>
                        <a:t>Fees (technical)</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600">
                          <a:effectLst/>
                          <a:latin typeface="Times New Roman" panose="02020603050405020304" pitchFamily="18" charset="0"/>
                          <a:cs typeface="Times New Roman" panose="02020603050405020304" pitchFamily="18" charset="0"/>
                        </a:rPr>
                        <a:t>10%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38100" marB="57150"/>
                </a:tc>
              </a:tr>
              <a:tr h="813209">
                <a:tc>
                  <a:txBody>
                    <a:bodyPr/>
                    <a:lstStyle/>
                    <a:p>
                      <a:pPr>
                        <a:lnSpc>
                          <a:spcPct val="107000"/>
                        </a:lnSpc>
                        <a:spcAft>
                          <a:spcPts val="0"/>
                        </a:spcAft>
                      </a:pPr>
                      <a:r>
                        <a:rPr lang="en-US" sz="1600" u="none" strike="noStrike">
                          <a:effectLst/>
                          <a:latin typeface="Times New Roman" panose="02020603050405020304" pitchFamily="18" charset="0"/>
                          <a:cs typeface="Times New Roman" panose="02020603050405020304" pitchFamily="18" charset="0"/>
                          <a:hlinkClick r:id="rId2"/>
                        </a:rPr>
                        <a:t>Fees (directors)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00050" marR="228600" marT="38100" marB="57150"/>
                </a:tc>
                <a:tc>
                  <a:txBody>
                    <a:bodyPr/>
                    <a:lstStyle/>
                    <a:p>
                      <a:pPr>
                        <a:lnSpc>
                          <a:spcPct val="107000"/>
                        </a:lnSpc>
                        <a:spcAft>
                          <a:spcPts val="0"/>
                        </a:spcAft>
                      </a:pPr>
                      <a:r>
                        <a:rPr lang="en-US" sz="1600" dirty="0">
                          <a:effectLst/>
                          <a:latin typeface="Times New Roman" panose="02020603050405020304" pitchFamily="18" charset="0"/>
                          <a:cs typeface="Times New Roman" panose="02020603050405020304" pitchFamily="18" charset="0"/>
                        </a:rPr>
                        <a:t>10%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bl>
          </a:graphicData>
        </a:graphic>
      </p:graphicFrame>
    </p:spTree>
    <p:extLst>
      <p:ext uri="{BB962C8B-B14F-4D97-AF65-F5344CB8AC3E}">
        <p14:creationId xmlns:p14="http://schemas.microsoft.com/office/powerpoint/2010/main" val="1552256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06379632"/>
              </p:ext>
            </p:extLst>
          </p:nvPr>
        </p:nvGraphicFramePr>
        <p:xfrm>
          <a:off x="360607" y="180304"/>
          <a:ext cx="11487955" cy="5872768"/>
        </p:xfrm>
        <a:graphic>
          <a:graphicData uri="http://schemas.openxmlformats.org/drawingml/2006/table">
            <a:tbl>
              <a:tblPr firstRow="1" firstCol="1" bandRow="1">
                <a:tableStyleId>{5C22544A-7EE6-4342-B048-85BDC9FD1C3A}</a:tableStyleId>
              </a:tblPr>
              <a:tblGrid>
                <a:gridCol w="3979573"/>
                <a:gridCol w="7508382"/>
              </a:tblGrid>
              <a:tr h="521183">
                <a:tc gridSpan="2">
                  <a:txBody>
                    <a:bodyPr/>
                    <a:lstStyle/>
                    <a:p>
                      <a:pPr>
                        <a:lnSpc>
                          <a:spcPct val="107000"/>
                        </a:lnSpc>
                        <a:spcBef>
                          <a:spcPts val="900"/>
                        </a:spcBef>
                        <a:spcAft>
                          <a:spcPts val="0"/>
                        </a:spcAft>
                      </a:pPr>
                      <a:r>
                        <a:rPr lang="en-US" sz="1800" dirty="0" smtClean="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Other taxes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0" marT="19050" marB="38100" anchor="ctr"/>
                </a:tc>
                <a:tc hMerge="1">
                  <a:txBody>
                    <a:bodyPr/>
                    <a:lstStyle/>
                    <a:p>
                      <a:endParaRPr lang="en-US"/>
                    </a:p>
                  </a:txBody>
                  <a:tcPr/>
                </a:tc>
              </a:tr>
              <a:tr h="556120">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2"/>
                        </a:rPr>
                        <a:t>Inheritance and gift taxes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Yes (0.4%-6.6% depending on circumstances)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556120">
                <a:tc>
                  <a:txBody>
                    <a:bodyPr/>
                    <a:lstStyle/>
                    <a:p>
                      <a:pPr>
                        <a:lnSpc>
                          <a:spcPct val="107000"/>
                        </a:lnSpc>
                        <a:spcAft>
                          <a:spcPts val="0"/>
                        </a:spcAft>
                      </a:pPr>
                      <a:r>
                        <a:rPr lang="en-US" sz="1800" u="none" strike="noStrike" dirty="0">
                          <a:effectLst/>
                          <a:latin typeface="Times New Roman" panose="02020603050405020304" pitchFamily="18" charset="0"/>
                          <a:cs typeface="Times New Roman" panose="02020603050405020304" pitchFamily="18" charset="0"/>
                          <a:hlinkClick r:id="rId3"/>
                        </a:rPr>
                        <a:t>Net wealth tax (individual)</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No</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556120">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4"/>
                        </a:rPr>
                        <a:t>Net wealth tax (corporate)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No</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556120">
                <a:tc>
                  <a:txBody>
                    <a:bodyPr/>
                    <a:lstStyle/>
                    <a:p>
                      <a:pPr>
                        <a:lnSpc>
                          <a:spcPct val="107000"/>
                        </a:lnSpc>
                        <a:spcAft>
                          <a:spcPts val="0"/>
                        </a:spcAft>
                      </a:pPr>
                      <a:r>
                        <a:rPr lang="en-US" sz="1800" u="none" strike="noStrike" dirty="0">
                          <a:effectLst/>
                          <a:latin typeface="Times New Roman" panose="02020603050405020304" pitchFamily="18" charset="0"/>
                          <a:cs typeface="Times New Roman" panose="02020603050405020304" pitchFamily="18" charset="0"/>
                          <a:hlinkClick r:id="rId5"/>
                        </a:rPr>
                        <a:t>Real estate taxes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Yes (0.01%-0.45% depending on municipality)</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556120">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6"/>
                        </a:rPr>
                        <a:t>Capital duty</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No</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556120">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7"/>
                        </a:rPr>
                        <a:t>Transfer tax</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Yes (0.1%-3% depending on municipality)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556120">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8"/>
                        </a:rPr>
                        <a:t>Stamp duty</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a:effectLst/>
                          <a:latin typeface="Times New Roman" panose="02020603050405020304" pitchFamily="18" charset="0"/>
                          <a:cs typeface="Times New Roman" panose="02020603050405020304" pitchFamily="18" charset="0"/>
                        </a:rPr>
                        <a:t>No</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556120">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9"/>
                        </a:rPr>
                        <a:t>Excise duties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Yes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r h="902625">
                <a:tc>
                  <a:txBody>
                    <a:bodyPr/>
                    <a:lstStyle/>
                    <a:p>
                      <a:pPr>
                        <a:lnSpc>
                          <a:spcPct val="107000"/>
                        </a:lnSpc>
                        <a:spcAft>
                          <a:spcPts val="0"/>
                        </a:spcAft>
                      </a:pPr>
                      <a:r>
                        <a:rPr lang="en-US" sz="1800" u="none" strike="noStrike">
                          <a:effectLst/>
                          <a:latin typeface="Times New Roman" panose="02020603050405020304" pitchFamily="18" charset="0"/>
                          <a:cs typeface="Times New Roman" panose="02020603050405020304" pitchFamily="18" charset="0"/>
                          <a:hlinkClick r:id="rId10"/>
                        </a:rPr>
                        <a:t>Other main taxes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228600" marR="228600" marT="38100" marB="57150"/>
                </a:tc>
                <a:tc>
                  <a:txBody>
                    <a:bodyPr/>
                    <a:lstStyle/>
                    <a:p>
                      <a:pPr>
                        <a:lnSpc>
                          <a:spcPct val="107000"/>
                        </a:lnSpc>
                        <a:spcAft>
                          <a:spcPts val="0"/>
                        </a:spcAft>
                      </a:pPr>
                      <a:r>
                        <a:rPr lang="en-US" sz="1800" dirty="0">
                          <a:effectLst/>
                          <a:latin typeface="Times New Roman" panose="02020603050405020304" pitchFamily="18" charset="0"/>
                          <a:cs typeface="Times New Roman" panose="02020603050405020304" pitchFamily="18" charset="0"/>
                        </a:rPr>
                        <a:t>Vehicle property tax, insurance premium tax, gambling tax</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100" marR="57150" marT="38100" marB="57150"/>
                </a:tc>
              </a:tr>
            </a:tbl>
          </a:graphicData>
        </a:graphic>
      </p:graphicFrame>
    </p:spTree>
    <p:extLst>
      <p:ext uri="{BB962C8B-B14F-4D97-AF65-F5344CB8AC3E}">
        <p14:creationId xmlns:p14="http://schemas.microsoft.com/office/powerpoint/2010/main" val="4179585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i="1" dirty="0"/>
              <a:t> Conclusions. </a:t>
            </a:r>
            <a:r>
              <a:rPr lang="en-US" dirty="0" smtClean="0"/>
              <a:t>	</a:t>
            </a:r>
            <a:endParaRPr lang="en-US" dirty="0"/>
          </a:p>
        </p:txBody>
      </p:sp>
      <p:sp>
        <p:nvSpPr>
          <p:cNvPr id="3" name="Content Placeholder 2"/>
          <p:cNvSpPr>
            <a:spLocks noGrp="1"/>
          </p:cNvSpPr>
          <p:nvPr>
            <p:ph idx="1"/>
          </p:nvPr>
        </p:nvSpPr>
        <p:spPr/>
        <p:txBody>
          <a:bodyPr>
            <a:normAutofit/>
          </a:bodyPr>
          <a:lstStyle/>
          <a:p>
            <a:pPr marL="0" indent="0">
              <a:buNone/>
            </a:pPr>
            <a:r>
              <a:rPr lang="en-GB" dirty="0" smtClean="0"/>
              <a:t> </a:t>
            </a:r>
            <a:r>
              <a:rPr lang="en-GB" i="1" dirty="0"/>
              <a:t>European Union’s Instrument for Pre-Accession (IPA)</a:t>
            </a:r>
            <a:r>
              <a:rPr lang="en-GB" dirty="0" smtClean="0"/>
              <a:t>  </a:t>
            </a:r>
            <a:r>
              <a:rPr lang="en-GB" i="1" dirty="0"/>
              <a:t>could make a major </a:t>
            </a:r>
            <a:r>
              <a:rPr lang="en-GB" i="1" dirty="0" smtClean="0"/>
              <a:t>contribution and  support in the accession process for:</a:t>
            </a:r>
          </a:p>
          <a:p>
            <a:pPr algn="just">
              <a:buFont typeface="Arial" panose="020B0604020202020204" pitchFamily="34" charset="0"/>
              <a:buChar char="•"/>
            </a:pPr>
            <a:r>
              <a:rPr lang="en-US" dirty="0"/>
              <a:t> </a:t>
            </a:r>
            <a:r>
              <a:rPr lang="en-US" dirty="0" smtClean="0"/>
              <a:t>Development of  administrative capacity of Tax authorities;</a:t>
            </a:r>
          </a:p>
          <a:p>
            <a:pPr algn="just">
              <a:buFont typeface="Arial" panose="020B0604020202020204" pitchFamily="34" charset="0"/>
              <a:buChar char="•"/>
            </a:pPr>
            <a:r>
              <a:rPr lang="en-US" dirty="0" smtClean="0"/>
              <a:t> </a:t>
            </a:r>
            <a:r>
              <a:rPr lang="en-GB" dirty="0" smtClean="0"/>
              <a:t>Regional  partnership and exchange of best practices in development of  </a:t>
            </a:r>
            <a:r>
              <a:rPr lang="en-GB" dirty="0"/>
              <a:t>legal, institutional and methodological frameworks for the </a:t>
            </a:r>
            <a:r>
              <a:rPr lang="en-GB" dirty="0" smtClean="0"/>
              <a:t>Tax system and Tax control and  prevention of  fraud;</a:t>
            </a:r>
            <a:endParaRPr lang="en-US" dirty="0"/>
          </a:p>
          <a:p>
            <a:pPr lvl="0" algn="just">
              <a:buFont typeface="Arial" panose="020B0604020202020204" pitchFamily="34" charset="0"/>
              <a:buChar char="•"/>
            </a:pPr>
            <a:r>
              <a:rPr lang="en-GB" dirty="0" smtClean="0"/>
              <a:t>Enhancing the </a:t>
            </a:r>
            <a:r>
              <a:rPr lang="en-GB" dirty="0"/>
              <a:t>competitiveness of the national economy, strengthening their ability to withstand the competitive pressures of the single market, reducing </a:t>
            </a:r>
            <a:r>
              <a:rPr lang="en-GB" dirty="0" smtClean="0"/>
              <a:t>disparities;</a:t>
            </a:r>
            <a:endParaRPr lang="en-US" dirty="0"/>
          </a:p>
          <a:p>
            <a:pPr lvl="0" algn="just">
              <a:buFont typeface="Arial" panose="020B0604020202020204" pitchFamily="34" charset="0"/>
              <a:buChar char="•"/>
            </a:pPr>
            <a:r>
              <a:rPr lang="en-GB" dirty="0"/>
              <a:t>C</a:t>
            </a:r>
            <a:r>
              <a:rPr lang="en-GB" dirty="0" smtClean="0"/>
              <a:t>ompliance </a:t>
            </a:r>
            <a:r>
              <a:rPr lang="en-GB" dirty="0"/>
              <a:t>with accession </a:t>
            </a:r>
            <a:r>
              <a:rPr lang="en-GB" dirty="0" smtClean="0"/>
              <a:t>requirements not only  in the area of Taxation.</a:t>
            </a:r>
            <a:endParaRPr lang="en-US" i="1"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43977" y="244564"/>
            <a:ext cx="816610" cy="1133475"/>
          </a:xfrm>
          <a:prstGeom prst="rect">
            <a:avLst/>
          </a:prstGeom>
          <a:noFill/>
        </p:spPr>
      </p:pic>
    </p:spTree>
    <p:extLst>
      <p:ext uri="{BB962C8B-B14F-4D97-AF65-F5344CB8AC3E}">
        <p14:creationId xmlns:p14="http://schemas.microsoft.com/office/powerpoint/2010/main" val="33216747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sz="4000" dirty="0" smtClean="0"/>
              <a:t>              </a:t>
            </a:r>
          </a:p>
          <a:p>
            <a:endParaRPr lang="en-US" sz="4000" dirty="0"/>
          </a:p>
          <a:p>
            <a:pPr algn="ctr"/>
            <a:r>
              <a:rPr lang="en-US" sz="4000" dirty="0" smtClean="0"/>
              <a:t>THANK YOU FOR YOUR ATTENTION!</a:t>
            </a:r>
          </a:p>
          <a:p>
            <a:pPr marL="0" indent="0">
              <a:buNone/>
            </a:pPr>
            <a:endParaRPr lang="en-US" sz="1600" dirty="0"/>
          </a:p>
          <a:p>
            <a:r>
              <a:rPr lang="en-US" sz="1600" b="1" dirty="0" err="1"/>
              <a:t>Savina</a:t>
            </a:r>
            <a:r>
              <a:rPr lang="en-US" sz="1600" b="1" dirty="0"/>
              <a:t> </a:t>
            </a:r>
            <a:r>
              <a:rPr lang="en-US" sz="1600" b="1" dirty="0" err="1"/>
              <a:t>Mihaylova-Goleminova</a:t>
            </a:r>
            <a:r>
              <a:rPr lang="en-US" sz="1600" b="1" dirty="0"/>
              <a:t> Ph.D.</a:t>
            </a:r>
          </a:p>
          <a:p>
            <a:r>
              <a:rPr lang="en-US" sz="1600" dirty="0" smtClean="0"/>
              <a:t>Financial </a:t>
            </a:r>
            <a:r>
              <a:rPr lang="en-US" sz="1600" dirty="0"/>
              <a:t>and Tax Law, Department “Administrative Law Studies”</a:t>
            </a:r>
          </a:p>
          <a:p>
            <a:r>
              <a:rPr lang="en-US" sz="1600" dirty="0"/>
              <a:t>Faculty of Law, Sofia University ”</a:t>
            </a:r>
            <a:r>
              <a:rPr lang="en-US" sz="1600" dirty="0" err="1"/>
              <a:t>St.Kliment</a:t>
            </a:r>
            <a:r>
              <a:rPr lang="en-US" sz="1600" dirty="0"/>
              <a:t> </a:t>
            </a:r>
            <a:r>
              <a:rPr lang="en-US" sz="1600" dirty="0" err="1"/>
              <a:t>Ohridsky</a:t>
            </a:r>
            <a:r>
              <a:rPr lang="en-US" sz="1600" dirty="0"/>
              <a:t>”</a:t>
            </a:r>
          </a:p>
          <a:p>
            <a:r>
              <a:rPr lang="en-US" sz="1600" dirty="0" smtClean="0"/>
              <a:t>E-mail: s.mihaylova@law.uni-sofia.bg</a:t>
            </a:r>
            <a:endParaRPr lang="en-US" sz="1600" dirty="0"/>
          </a:p>
          <a:p>
            <a:r>
              <a:rPr lang="en-US" sz="1600" dirty="0"/>
              <a:t>Web: http://www.law.uni-sofia.bg/default.aspx</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43977" y="244564"/>
            <a:ext cx="816610" cy="1133475"/>
          </a:xfrm>
          <a:prstGeom prst="rect">
            <a:avLst/>
          </a:prstGeom>
          <a:noFill/>
        </p:spPr>
      </p:pic>
    </p:spTree>
    <p:extLst>
      <p:ext uri="{BB962C8B-B14F-4D97-AF65-F5344CB8AC3E}">
        <p14:creationId xmlns:p14="http://schemas.microsoft.com/office/powerpoint/2010/main" val="192753980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
  <TotalTime>905</TotalTime>
  <Words>3742</Words>
  <Application>Microsoft Office PowerPoint</Application>
  <PresentationFormat>Widescreen</PresentationFormat>
  <Paragraphs>384</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Times New Roman</vt:lpstr>
      <vt:lpstr>Retrospect</vt:lpstr>
      <vt:lpstr>PowerPoint Presentation</vt:lpstr>
      <vt:lpstr>   Content</vt:lpstr>
      <vt:lpstr>  Challenges of EU accession in the area of Taxation.  </vt:lpstr>
      <vt:lpstr>   Challenges of EU accession in the area of Taxation.</vt:lpstr>
      <vt:lpstr>                         Challenges of EU accession in the area of Taxation.   </vt:lpstr>
      <vt:lpstr>                                 Challenges of EU accession in the area of Taxation.  </vt:lpstr>
      <vt:lpstr>                 Challenges of EU accession in the area of Taxation.  </vt:lpstr>
      <vt:lpstr>              Challenges of EU accession in the area of Taxation. </vt:lpstr>
      <vt:lpstr>                        Challenges of EU accession in the area of Taxation. </vt:lpstr>
      <vt:lpstr>                                              Challenges of EU accession in the area of Taxation.</vt:lpstr>
      <vt:lpstr>  Bulgarian experience.  </vt:lpstr>
      <vt:lpstr> Bulgarian experience.  </vt:lpstr>
      <vt:lpstr>     Bulgarian experience.                  COMMITMENTS UNDERTAKEN BY BULGARIA under Community Law . </vt:lpstr>
      <vt:lpstr>                      Bulgarian experience.                                         COMMITMENTS UNDERTAKEN BY BULGARIA under Community Law . </vt:lpstr>
      <vt:lpstr>                                                    Bulgarian experience. COMMITMENTS UNDERTAKEN BY BULGARIA under Community Law .  </vt:lpstr>
      <vt:lpstr>PowerPoint Presentation</vt:lpstr>
      <vt:lpstr>                  Bulgarian experience. AGREED TRANSITION PERIODS AND VAT DEROGATIONS. </vt:lpstr>
      <vt:lpstr>         Bulgarian experience. AGREED TRANSITION PERIODS AND VAT DEROGATIONS. </vt:lpstr>
      <vt:lpstr>          Bulgarian experience.AGREED TRANSITION PERIODS AND VAT DEROGATIONS.          </vt:lpstr>
      <vt:lpstr>                   Bulgarian experience.AGREED TRANSITION PERIODS AND VAT DEROGATIONS.  </vt:lpstr>
      <vt:lpstr>                Bulgarian experience.AGREED TRANSITION PERIODS AND VAT DEROGATIONS.   </vt:lpstr>
      <vt:lpstr>             Bulgarian experience.AGREED TRANSITION PERIODS AND VAT DEROGATIONS.  </vt:lpstr>
      <vt:lpstr>               Bulgarian experience.AGREED TRANSITION PERIODS AND VAT DEROGATIONS. </vt:lpstr>
      <vt:lpstr>PowerPoint Presentation</vt:lpstr>
      <vt:lpstr>PowerPoint Presentation</vt:lpstr>
      <vt:lpstr>PowerPoint Presentation</vt:lpstr>
      <vt:lpstr>PowerPoint Presentation</vt:lpstr>
      <vt:lpstr>   Bulgarian experience. Direct taxation. </vt:lpstr>
      <vt:lpstr>                       Bulgarian experience. Direct taxation. </vt:lpstr>
      <vt:lpstr>PowerPoint Presentation</vt:lpstr>
      <vt:lpstr>PowerPoint Presentation</vt:lpstr>
      <vt:lpstr>PowerPoint Presentation</vt:lpstr>
      <vt:lpstr>PowerPoint Presentation</vt:lpstr>
      <vt:lpstr>PowerPoint Presentation</vt:lpstr>
      <vt:lpstr>PowerPoint Presentation</vt:lpstr>
      <vt:lpstr>   Conclusions.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81</cp:revision>
  <dcterms:created xsi:type="dcterms:W3CDTF">2017-11-27T08:40:50Z</dcterms:created>
  <dcterms:modified xsi:type="dcterms:W3CDTF">2017-12-06T13:38:01Z</dcterms:modified>
</cp:coreProperties>
</file>