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73" r:id="rId7"/>
    <p:sldId id="261" r:id="rId8"/>
    <p:sldId id="262" r:id="rId9"/>
    <p:sldId id="263" r:id="rId10"/>
    <p:sldId id="283" r:id="rId11"/>
    <p:sldId id="264" r:id="rId12"/>
    <p:sldId id="284" r:id="rId13"/>
    <p:sldId id="265" r:id="rId14"/>
    <p:sldId id="281" r:id="rId15"/>
    <p:sldId id="276" r:id="rId16"/>
    <p:sldId id="275" r:id="rId17"/>
    <p:sldId id="277" r:id="rId18"/>
    <p:sldId id="280" r:id="rId19"/>
    <p:sldId id="274" r:id="rId20"/>
    <p:sldId id="268" r:id="rId21"/>
    <p:sldId id="269" r:id="rId22"/>
    <p:sldId id="282" r:id="rId23"/>
    <p:sldId id="270" r:id="rId24"/>
    <p:sldId id="27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Introduction" id="{2C76F25F-8873-44D3-8283-BA1B55990634}">
          <p14:sldIdLst>
            <p14:sldId id="256"/>
            <p14:sldId id="257"/>
            <p14:sldId id="258"/>
            <p14:sldId id="272"/>
          </p14:sldIdLst>
        </p14:section>
        <p14:section name="Measure for non-resident digital nomads" id="{BF0B1D1C-2C41-41DC-BF34-38710AEA2CA7}">
          <p14:sldIdLst>
            <p14:sldId id="259"/>
            <p14:sldId id="260"/>
            <p14:sldId id="273"/>
          </p14:sldIdLst>
        </p14:section>
        <p14:section name="Measure for repatriates/foreigners who want to move to Serbia" id="{D20E58E8-A881-4118-B567-1C2F316FC0C9}">
          <p14:sldIdLst>
            <p14:sldId id="261"/>
            <p14:sldId id="262"/>
            <p14:sldId id="263"/>
            <p14:sldId id="264"/>
            <p14:sldId id="265"/>
            <p14:sldId id="281"/>
            <p14:sldId id="266"/>
            <p14:sldId id="267"/>
            <p14:sldId id="276"/>
            <p14:sldId id="280"/>
            <p14:sldId id="275"/>
            <p14:sldId id="277"/>
            <p14:sldId id="274"/>
          </p14:sldIdLst>
        </p14:section>
        <p14:section name="Measure considering step-up in basis" id="{75C678EF-4E69-4F98-90BC-9C7BD7B115B6}">
          <p14:sldIdLst>
            <p14:sldId id="268"/>
            <p14:sldId id="269"/>
            <p14:sldId id="282"/>
            <p14:sldId id="270"/>
          </p14:sldIdLst>
        </p14:section>
        <p14:section name="Finale" id="{887E8561-5B7A-48F7-9EF9-9F8A09BB7DC5}">
          <p14:sldIdLst>
            <p14:sldId id="271"/>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DEFB"/>
    <a:srgbClr val="271416"/>
    <a:srgbClr val="D1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A1EAF9-2D84-4728-8EAC-372AA0703030}" v="97" dt="2019-05-31T11:52:09.159"/>
    <p1510:client id="{0A79A073-6930-491D-82C4-0EFD3E1AF85E}" v="8" dt="2019-05-31T13:10:57.785"/>
    <p1510:client id="{198A792D-2440-4FD2-8CAE-AFE754670B0F}" v="26" dt="2019-05-31T13:25:13.614"/>
    <p1510:client id="{50B7DF24-99AC-4B0C-9D51-080A85D1CB4D}" v="147" dt="2019-05-31T13:41:57.014"/>
    <p1510:client id="{5E4F4F7F-6F66-4EBE-BEA0-9185E1E82DC1}" v="43" dt="2019-05-31T12:22:45.358"/>
    <p1510:client id="{7C20CAFF-05F5-4AA6-A04B-68123E495A23}" v="126" dt="2019-05-31T12:03:12.261"/>
    <p1510:client id="{CAAA84D2-4E1D-4CDA-8474-9C5DF24A4A1F}" v="60" dt="2019-05-31T11:32:03.166"/>
    <p1510:client id="{EF0E2AA6-5ECA-4A6E-9412-E8C69D167123}" v="56" dt="2019-05-31T13:44:39.358"/>
    <p1510:client id="{F2AE81FB-B9CD-4A38-9A0F-E94B785F9056}" v="11" dt="2019-05-31T10:58:21.5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8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Different</a:t>
            </a:r>
            <a:r>
              <a:rPr lang="en-US" baseline="0" dirty="0"/>
              <a:t> Tax Base</a:t>
            </a:r>
            <a:endParaRPr lang="sr-Latn-RS" dirty="0"/>
          </a:p>
        </c:rich>
      </c:tx>
      <c:layout/>
      <c:spPr>
        <a:noFill/>
        <a:ln>
          <a:noFill/>
        </a:ln>
        <a:effectLst/>
      </c:spPr>
    </c:title>
    <c:plotArea>
      <c:layout/>
      <c:barChart>
        <c:barDir val="col"/>
        <c:grouping val="clustered"/>
        <c:ser>
          <c:idx val="0"/>
          <c:order val="0"/>
          <c:tx>
            <c:strRef>
              <c:f>Sheet1!$B$1</c:f>
              <c:strCache>
                <c:ptCount val="1"/>
                <c:pt idx="0">
                  <c:v>Purchase price</c:v>
                </c:pt>
              </c:strCache>
            </c:strRef>
          </c:tx>
          <c:spPr>
            <a:solidFill>
              <a:schemeClr val="accent1"/>
            </a:solidFill>
            <a:ln>
              <a:noFill/>
            </a:ln>
            <a:effectLst/>
          </c:spPr>
          <c:cat>
            <c:strRef>
              <c:f>Sheet1!$A$2:$A$3</c:f>
              <c:strCache>
                <c:ptCount val="2"/>
                <c:pt idx="0">
                  <c:v>'Normal" CGT</c:v>
                </c:pt>
                <c:pt idx="1">
                  <c:v>Step-up in Basis</c:v>
                </c:pt>
              </c:strCache>
            </c:strRef>
          </c:cat>
          <c:val>
            <c:numRef>
              <c:f>Sheet1!$B$2:$B$3</c:f>
              <c:numCache>
                <c:formatCode>General</c:formatCode>
                <c:ptCount val="2"/>
                <c:pt idx="0">
                  <c:v>10</c:v>
                </c:pt>
                <c:pt idx="1">
                  <c:v>70</c:v>
                </c:pt>
              </c:numCache>
            </c:numRef>
          </c:val>
          <c:extLst xmlns:c16r2="http://schemas.microsoft.com/office/drawing/2015/06/chart">
            <c:ext xmlns:c16="http://schemas.microsoft.com/office/drawing/2014/chart" uri="{C3380CC4-5D6E-409C-BE32-E72D297353CC}">
              <c16:uniqueId val="{00000000-BC18-4A68-8D19-CB49408ECEDC}"/>
            </c:ext>
          </c:extLst>
        </c:ser>
        <c:ser>
          <c:idx val="1"/>
          <c:order val="1"/>
          <c:tx>
            <c:strRef>
              <c:f>Sheet1!$C$1</c:f>
              <c:strCache>
                <c:ptCount val="1"/>
                <c:pt idx="0">
                  <c:v>Market price</c:v>
                </c:pt>
              </c:strCache>
            </c:strRef>
          </c:tx>
          <c:spPr>
            <a:solidFill>
              <a:schemeClr val="accent2"/>
            </a:solidFill>
            <a:ln>
              <a:noFill/>
            </a:ln>
            <a:effectLst/>
          </c:spPr>
          <c:cat>
            <c:strRef>
              <c:f>Sheet1!$A$2:$A$3</c:f>
              <c:strCache>
                <c:ptCount val="2"/>
                <c:pt idx="0">
                  <c:v>'Normal" CGT</c:v>
                </c:pt>
                <c:pt idx="1">
                  <c:v>Step-up in Basis</c:v>
                </c:pt>
              </c:strCache>
            </c:strRef>
          </c:cat>
          <c:val>
            <c:numRef>
              <c:f>Sheet1!$C$2:$C$3</c:f>
              <c:numCache>
                <c:formatCode>General</c:formatCode>
                <c:ptCount val="2"/>
                <c:pt idx="0">
                  <c:v>100</c:v>
                </c:pt>
                <c:pt idx="1">
                  <c:v>100</c:v>
                </c:pt>
              </c:numCache>
            </c:numRef>
          </c:val>
          <c:extLst xmlns:c16r2="http://schemas.microsoft.com/office/drawing/2015/06/chart">
            <c:ext xmlns:c16="http://schemas.microsoft.com/office/drawing/2014/chart" uri="{C3380CC4-5D6E-409C-BE32-E72D297353CC}">
              <c16:uniqueId val="{00000001-BC18-4A68-8D19-CB49408ECEDC}"/>
            </c:ext>
          </c:extLst>
        </c:ser>
        <c:ser>
          <c:idx val="2"/>
          <c:order val="2"/>
          <c:tx>
            <c:strRef>
              <c:f>Sheet1!$D$1</c:f>
              <c:strCache>
                <c:ptCount val="1"/>
                <c:pt idx="0">
                  <c:v>Capital gain</c:v>
                </c:pt>
              </c:strCache>
            </c:strRef>
          </c:tx>
          <c:spPr>
            <a:solidFill>
              <a:schemeClr val="accent3"/>
            </a:solidFill>
            <a:ln>
              <a:noFill/>
            </a:ln>
            <a:effectLst/>
          </c:spPr>
          <c:cat>
            <c:strRef>
              <c:f>Sheet1!$A$2:$A$3</c:f>
              <c:strCache>
                <c:ptCount val="2"/>
                <c:pt idx="0">
                  <c:v>'Normal" CGT</c:v>
                </c:pt>
                <c:pt idx="1">
                  <c:v>Step-up in Basis</c:v>
                </c:pt>
              </c:strCache>
            </c:strRef>
          </c:cat>
          <c:val>
            <c:numRef>
              <c:f>Sheet1!$D$2:$D$3</c:f>
              <c:numCache>
                <c:formatCode>General</c:formatCode>
                <c:ptCount val="2"/>
                <c:pt idx="0">
                  <c:v>90</c:v>
                </c:pt>
                <c:pt idx="1">
                  <c:v>30</c:v>
                </c:pt>
              </c:numCache>
            </c:numRef>
          </c:val>
          <c:extLst xmlns:c16r2="http://schemas.microsoft.com/office/drawing/2015/06/chart">
            <c:ext xmlns:c16="http://schemas.microsoft.com/office/drawing/2014/chart" uri="{C3380CC4-5D6E-409C-BE32-E72D297353CC}">
              <c16:uniqueId val="{00000002-BC18-4A68-8D19-CB49408ECEDC}"/>
            </c:ext>
          </c:extLst>
        </c:ser>
        <c:gapWidth val="219"/>
        <c:overlap val="-27"/>
        <c:axId val="122409728"/>
        <c:axId val="123257216"/>
      </c:barChart>
      <c:catAx>
        <c:axId val="12240972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3257216"/>
        <c:crosses val="autoZero"/>
        <c:auto val="1"/>
        <c:lblAlgn val="ctr"/>
        <c:lblOffset val="100"/>
      </c:catAx>
      <c:valAx>
        <c:axId val="12325721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240972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Comparison</a:t>
            </a:r>
            <a:r>
              <a:rPr lang="en-US" baseline="0" dirty="0"/>
              <a:t> of CGT with and without this tax incentive</a:t>
            </a:r>
            <a:endParaRPr lang="sr-Latn-RS" dirty="0"/>
          </a:p>
        </c:rich>
      </c:tx>
      <c:layout/>
      <c:spPr>
        <a:noFill/>
        <a:ln>
          <a:noFill/>
        </a:ln>
        <a:effectLst/>
      </c:spPr>
    </c:title>
    <c:plotArea>
      <c:layout/>
      <c:barChart>
        <c:barDir val="col"/>
        <c:grouping val="clustered"/>
        <c:ser>
          <c:idx val="0"/>
          <c:order val="0"/>
          <c:tx>
            <c:strRef>
              <c:f>Sheet1!$B$1</c:f>
              <c:strCache>
                <c:ptCount val="1"/>
                <c:pt idx="0">
                  <c:v>CTG base</c:v>
                </c:pt>
              </c:strCache>
            </c:strRef>
          </c:tx>
          <c:spPr>
            <a:solidFill>
              <a:schemeClr val="accent1"/>
            </a:solidFill>
            <a:ln>
              <a:noFill/>
            </a:ln>
            <a:effectLst/>
          </c:spPr>
          <c:cat>
            <c:strRef>
              <c:f>Sheet1!$A$2</c:f>
              <c:strCache>
                <c:ptCount val="1"/>
                <c:pt idx="0">
                  <c:v>Paid CTG at 15% tax rate</c:v>
                </c:pt>
              </c:strCache>
            </c:strRef>
          </c:cat>
          <c:val>
            <c:numRef>
              <c:f>Sheet1!$B$2</c:f>
              <c:numCache>
                <c:formatCode>General</c:formatCode>
                <c:ptCount val="1"/>
                <c:pt idx="0">
                  <c:v>13.5</c:v>
                </c:pt>
              </c:numCache>
            </c:numRef>
          </c:val>
          <c:extLst xmlns:c16r2="http://schemas.microsoft.com/office/drawing/2015/06/chart">
            <c:ext xmlns:c16="http://schemas.microsoft.com/office/drawing/2014/chart" uri="{C3380CC4-5D6E-409C-BE32-E72D297353CC}">
              <c16:uniqueId val="{00000000-2D1A-4ED8-AA01-83BECBE7D18C}"/>
            </c:ext>
          </c:extLst>
        </c:ser>
        <c:ser>
          <c:idx val="1"/>
          <c:order val="1"/>
          <c:tx>
            <c:strRef>
              <c:f>Sheet1!$C$1</c:f>
              <c:strCache>
                <c:ptCount val="1"/>
                <c:pt idx="0">
                  <c:v>Stepped-up base</c:v>
                </c:pt>
              </c:strCache>
            </c:strRef>
          </c:tx>
          <c:spPr>
            <a:solidFill>
              <a:schemeClr val="accent2"/>
            </a:solidFill>
            <a:ln>
              <a:noFill/>
            </a:ln>
            <a:effectLst/>
          </c:spPr>
          <c:cat>
            <c:strRef>
              <c:f>Sheet1!$A$2</c:f>
              <c:strCache>
                <c:ptCount val="1"/>
                <c:pt idx="0">
                  <c:v>Paid CTG at 15% tax rate</c:v>
                </c:pt>
              </c:strCache>
            </c:strRef>
          </c:cat>
          <c:val>
            <c:numRef>
              <c:f>Sheet1!$C$2</c:f>
              <c:numCache>
                <c:formatCode>General</c:formatCode>
                <c:ptCount val="1"/>
                <c:pt idx="0">
                  <c:v>4.5</c:v>
                </c:pt>
              </c:numCache>
            </c:numRef>
          </c:val>
          <c:extLst xmlns:c16r2="http://schemas.microsoft.com/office/drawing/2015/06/chart">
            <c:ext xmlns:c16="http://schemas.microsoft.com/office/drawing/2014/chart" uri="{C3380CC4-5D6E-409C-BE32-E72D297353CC}">
              <c16:uniqueId val="{00000001-2D1A-4ED8-AA01-83BECBE7D18C}"/>
            </c:ext>
          </c:extLst>
        </c:ser>
        <c:gapWidth val="219"/>
        <c:overlap val="-27"/>
        <c:axId val="85723776"/>
        <c:axId val="87193856"/>
      </c:barChart>
      <c:catAx>
        <c:axId val="8572377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193856"/>
        <c:crosses val="autoZero"/>
        <c:auto val="1"/>
        <c:lblAlgn val="ctr"/>
        <c:lblOffset val="100"/>
      </c:catAx>
      <c:valAx>
        <c:axId val="8719385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723776"/>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39EB54-0CCF-4259-83D3-6B16ECA26A56}" type="doc">
      <dgm:prSet loTypeId="urn:microsoft.com/office/officeart/2016/7/layout/VerticalSolidActionList" loCatId="List" qsTypeId="urn:microsoft.com/office/officeart/2005/8/quickstyle/simple4" qsCatId="simple" csTypeId="urn:microsoft.com/office/officeart/2005/8/colors/colorful5" csCatId="colorful" phldr="1"/>
      <dgm:spPr/>
      <dgm:t>
        <a:bodyPr/>
        <a:lstStyle/>
        <a:p>
          <a:endParaRPr lang="en-US"/>
        </a:p>
      </dgm:t>
    </dgm:pt>
    <dgm:pt modelId="{05F7BE94-ED31-4374-826C-4374A74D4FA6}">
      <dgm:prSet/>
      <dgm:spPr/>
      <dgm:t>
        <a:bodyPr/>
        <a:lstStyle/>
        <a:p>
          <a:r>
            <a:rPr lang="en-US" sz="3000">
              <a:solidFill>
                <a:srgbClr val="010000"/>
              </a:solidFill>
              <a:latin typeface="Tw Cen MT"/>
            </a:rPr>
            <a:t>1.</a:t>
          </a:r>
        </a:p>
      </dgm:t>
    </dgm:pt>
    <dgm:pt modelId="{CAED5060-AEE9-470B-AF3E-98881D2E73F3}" type="parTrans" cxnId="{141E8CBD-A542-4106-8F0C-03517843EAF8}">
      <dgm:prSet/>
      <dgm:spPr/>
      <dgm:t>
        <a:bodyPr/>
        <a:lstStyle/>
        <a:p>
          <a:endParaRPr lang="en-US"/>
        </a:p>
      </dgm:t>
    </dgm:pt>
    <dgm:pt modelId="{60EF4DA2-E874-4553-9478-65769391D00F}" type="sibTrans" cxnId="{141E8CBD-A542-4106-8F0C-03517843EAF8}">
      <dgm:prSet/>
      <dgm:spPr/>
      <dgm:t>
        <a:bodyPr/>
        <a:lstStyle/>
        <a:p>
          <a:endParaRPr lang="en-US"/>
        </a:p>
      </dgm:t>
    </dgm:pt>
    <dgm:pt modelId="{290A0250-A416-4F1D-B89F-D3060E17446D}">
      <dgm:prSet/>
      <dgm:spPr/>
      <dgm:t>
        <a:bodyPr/>
        <a:lstStyle/>
        <a:p>
          <a:r>
            <a:rPr lang="en-US" dirty="0" smtClean="0"/>
            <a:t>Measure for </a:t>
          </a:r>
          <a:r>
            <a:rPr lang="en-US" dirty="0"/>
            <a:t>non-resident digital nomads</a:t>
          </a:r>
        </a:p>
      </dgm:t>
    </dgm:pt>
    <dgm:pt modelId="{646EE516-CCA3-4B01-8785-1ADD7BE16744}" type="parTrans" cxnId="{0D94E587-8398-42EA-B9BB-A0742CA6420E}">
      <dgm:prSet/>
      <dgm:spPr/>
      <dgm:t>
        <a:bodyPr/>
        <a:lstStyle/>
        <a:p>
          <a:endParaRPr lang="en-US"/>
        </a:p>
      </dgm:t>
    </dgm:pt>
    <dgm:pt modelId="{71FDCE86-4FA2-48FD-9F62-0032FF5FE11A}" type="sibTrans" cxnId="{0D94E587-8398-42EA-B9BB-A0742CA6420E}">
      <dgm:prSet/>
      <dgm:spPr/>
      <dgm:t>
        <a:bodyPr/>
        <a:lstStyle/>
        <a:p>
          <a:endParaRPr lang="en-US"/>
        </a:p>
      </dgm:t>
    </dgm:pt>
    <dgm:pt modelId="{D884DFE1-EFB2-4AD1-8AAA-E2ADCC63857B}">
      <dgm:prSet/>
      <dgm:spPr/>
      <dgm:t>
        <a:bodyPr/>
        <a:lstStyle/>
        <a:p>
          <a:r>
            <a:rPr lang="en-US"/>
            <a:t>2.</a:t>
          </a:r>
        </a:p>
      </dgm:t>
    </dgm:pt>
    <dgm:pt modelId="{761433D2-0184-47F5-93D5-C411E573C710}" type="parTrans" cxnId="{E1627CB3-1718-437A-83CD-5EFC304EC12F}">
      <dgm:prSet/>
      <dgm:spPr/>
      <dgm:t>
        <a:bodyPr/>
        <a:lstStyle/>
        <a:p>
          <a:endParaRPr lang="en-US"/>
        </a:p>
      </dgm:t>
    </dgm:pt>
    <dgm:pt modelId="{4D330981-FDF0-4027-8D6D-974AE2EC4FD6}" type="sibTrans" cxnId="{E1627CB3-1718-437A-83CD-5EFC304EC12F}">
      <dgm:prSet/>
      <dgm:spPr/>
      <dgm:t>
        <a:bodyPr/>
        <a:lstStyle/>
        <a:p>
          <a:endParaRPr lang="en-US"/>
        </a:p>
      </dgm:t>
    </dgm:pt>
    <dgm:pt modelId="{64010785-10A8-46AD-B897-6FD1E2896028}">
      <dgm:prSet/>
      <dgm:spPr/>
      <dgm:t>
        <a:bodyPr/>
        <a:lstStyle/>
        <a:p>
          <a:r>
            <a:rPr lang="en-US"/>
            <a:t>Measure for repatriates/foreigners who want to move to Serbia</a:t>
          </a:r>
        </a:p>
      </dgm:t>
    </dgm:pt>
    <dgm:pt modelId="{D437023A-D8DA-4BF0-AECA-D93411D4E9C6}" type="parTrans" cxnId="{0652CFD9-42D2-4618-9DB2-35BFF5EEBE39}">
      <dgm:prSet/>
      <dgm:spPr/>
      <dgm:t>
        <a:bodyPr/>
        <a:lstStyle/>
        <a:p>
          <a:endParaRPr lang="en-US"/>
        </a:p>
      </dgm:t>
    </dgm:pt>
    <dgm:pt modelId="{17EF577A-92C7-4B59-93C9-2CD16B86B86C}" type="sibTrans" cxnId="{0652CFD9-42D2-4618-9DB2-35BFF5EEBE39}">
      <dgm:prSet/>
      <dgm:spPr/>
      <dgm:t>
        <a:bodyPr/>
        <a:lstStyle/>
        <a:p>
          <a:endParaRPr lang="en-US"/>
        </a:p>
      </dgm:t>
    </dgm:pt>
    <dgm:pt modelId="{9E9A6BAA-26D6-47C1-9B9A-09497B6A47E4}">
      <dgm:prSet/>
      <dgm:spPr/>
      <dgm:t>
        <a:bodyPr/>
        <a:lstStyle/>
        <a:p>
          <a:r>
            <a:rPr lang="en-US"/>
            <a:t>3.</a:t>
          </a:r>
        </a:p>
      </dgm:t>
    </dgm:pt>
    <dgm:pt modelId="{2DCC5ED8-070B-4841-BFBF-E1F096F6434C}" type="parTrans" cxnId="{71206BF8-D650-4799-BD43-A8A76191D0CB}">
      <dgm:prSet/>
      <dgm:spPr/>
      <dgm:t>
        <a:bodyPr/>
        <a:lstStyle/>
        <a:p>
          <a:endParaRPr lang="en-US"/>
        </a:p>
      </dgm:t>
    </dgm:pt>
    <dgm:pt modelId="{690DE743-05CF-455B-B137-91E874653FE8}" type="sibTrans" cxnId="{71206BF8-D650-4799-BD43-A8A76191D0CB}">
      <dgm:prSet/>
      <dgm:spPr/>
      <dgm:t>
        <a:bodyPr/>
        <a:lstStyle/>
        <a:p>
          <a:endParaRPr lang="en-US"/>
        </a:p>
      </dgm:t>
    </dgm:pt>
    <dgm:pt modelId="{BA95CE07-29EA-4FAE-BC06-2BF6717E97FB}">
      <dgm:prSet/>
      <dgm:spPr/>
      <dgm:t>
        <a:bodyPr/>
        <a:lstStyle/>
        <a:p>
          <a:r>
            <a:rPr lang="en-US"/>
            <a:t>Measure considering step-up in basis</a:t>
          </a:r>
        </a:p>
      </dgm:t>
    </dgm:pt>
    <dgm:pt modelId="{1A04B98B-4CB7-453B-8A0D-2953E57493EA}" type="parTrans" cxnId="{8FCB24DC-2B76-4C26-8A47-8353EB1EFB4A}">
      <dgm:prSet/>
      <dgm:spPr/>
      <dgm:t>
        <a:bodyPr/>
        <a:lstStyle/>
        <a:p>
          <a:endParaRPr lang="en-US"/>
        </a:p>
      </dgm:t>
    </dgm:pt>
    <dgm:pt modelId="{A52C848D-9C8D-430F-B4C5-703305BE6288}" type="sibTrans" cxnId="{8FCB24DC-2B76-4C26-8A47-8353EB1EFB4A}">
      <dgm:prSet/>
      <dgm:spPr/>
      <dgm:t>
        <a:bodyPr/>
        <a:lstStyle/>
        <a:p>
          <a:endParaRPr lang="en-US"/>
        </a:p>
      </dgm:t>
    </dgm:pt>
    <dgm:pt modelId="{64D9BA1C-D0BF-4736-BA47-F3EFE27E020E}" type="pres">
      <dgm:prSet presAssocID="{4839EB54-0CCF-4259-83D3-6B16ECA26A56}" presName="Name0" presStyleCnt="0">
        <dgm:presLayoutVars>
          <dgm:dir/>
          <dgm:animLvl val="lvl"/>
          <dgm:resizeHandles val="exact"/>
        </dgm:presLayoutVars>
      </dgm:prSet>
      <dgm:spPr/>
      <dgm:t>
        <a:bodyPr/>
        <a:lstStyle/>
        <a:p>
          <a:endParaRPr lang="en-US"/>
        </a:p>
      </dgm:t>
    </dgm:pt>
    <dgm:pt modelId="{5F3E68A9-1829-46F5-9328-63EF13AD6BFE}" type="pres">
      <dgm:prSet presAssocID="{05F7BE94-ED31-4374-826C-4374A74D4FA6}" presName="linNode" presStyleCnt="0"/>
      <dgm:spPr/>
    </dgm:pt>
    <dgm:pt modelId="{42089533-BDBD-4A01-8182-317B381F7068}" type="pres">
      <dgm:prSet presAssocID="{05F7BE94-ED31-4374-826C-4374A74D4FA6}" presName="parentText" presStyleLbl="alignNode1" presStyleIdx="0" presStyleCnt="3">
        <dgm:presLayoutVars>
          <dgm:chMax val="1"/>
          <dgm:bulletEnabled/>
        </dgm:presLayoutVars>
      </dgm:prSet>
      <dgm:spPr/>
      <dgm:t>
        <a:bodyPr/>
        <a:lstStyle/>
        <a:p>
          <a:endParaRPr lang="en-US"/>
        </a:p>
      </dgm:t>
    </dgm:pt>
    <dgm:pt modelId="{48619F7E-4EAC-4F09-88D6-56903F098089}" type="pres">
      <dgm:prSet presAssocID="{05F7BE94-ED31-4374-826C-4374A74D4FA6}" presName="descendantText" presStyleLbl="alignAccFollowNode1" presStyleIdx="0" presStyleCnt="3">
        <dgm:presLayoutVars>
          <dgm:bulletEnabled/>
        </dgm:presLayoutVars>
      </dgm:prSet>
      <dgm:spPr/>
      <dgm:t>
        <a:bodyPr/>
        <a:lstStyle/>
        <a:p>
          <a:endParaRPr lang="en-US"/>
        </a:p>
      </dgm:t>
    </dgm:pt>
    <dgm:pt modelId="{6E5315A2-E171-494B-99DA-C40F65852BDA}" type="pres">
      <dgm:prSet presAssocID="{60EF4DA2-E874-4553-9478-65769391D00F}" presName="sp" presStyleCnt="0"/>
      <dgm:spPr/>
    </dgm:pt>
    <dgm:pt modelId="{244E586A-0F45-4B43-BDF6-13D0CDEF68F4}" type="pres">
      <dgm:prSet presAssocID="{D884DFE1-EFB2-4AD1-8AAA-E2ADCC63857B}" presName="linNode" presStyleCnt="0"/>
      <dgm:spPr/>
    </dgm:pt>
    <dgm:pt modelId="{A7DB77C5-FEB2-407C-A2FC-9695E082E41B}" type="pres">
      <dgm:prSet presAssocID="{D884DFE1-EFB2-4AD1-8AAA-E2ADCC63857B}" presName="parentText" presStyleLbl="alignNode1" presStyleIdx="1" presStyleCnt="3">
        <dgm:presLayoutVars>
          <dgm:chMax val="1"/>
          <dgm:bulletEnabled/>
        </dgm:presLayoutVars>
      </dgm:prSet>
      <dgm:spPr/>
      <dgm:t>
        <a:bodyPr/>
        <a:lstStyle/>
        <a:p>
          <a:endParaRPr lang="en-US"/>
        </a:p>
      </dgm:t>
    </dgm:pt>
    <dgm:pt modelId="{D2561037-3EF2-41B0-8171-A457772CC421}" type="pres">
      <dgm:prSet presAssocID="{D884DFE1-EFB2-4AD1-8AAA-E2ADCC63857B}" presName="descendantText" presStyleLbl="alignAccFollowNode1" presStyleIdx="1" presStyleCnt="3">
        <dgm:presLayoutVars>
          <dgm:bulletEnabled/>
        </dgm:presLayoutVars>
      </dgm:prSet>
      <dgm:spPr/>
      <dgm:t>
        <a:bodyPr/>
        <a:lstStyle/>
        <a:p>
          <a:endParaRPr lang="en-US"/>
        </a:p>
      </dgm:t>
    </dgm:pt>
    <dgm:pt modelId="{9A707298-E618-4CA6-A425-472A4DFD3406}" type="pres">
      <dgm:prSet presAssocID="{4D330981-FDF0-4027-8D6D-974AE2EC4FD6}" presName="sp" presStyleCnt="0"/>
      <dgm:spPr/>
    </dgm:pt>
    <dgm:pt modelId="{537C9B8B-99D0-4A58-BCB8-FF403BCBFD05}" type="pres">
      <dgm:prSet presAssocID="{9E9A6BAA-26D6-47C1-9B9A-09497B6A47E4}" presName="linNode" presStyleCnt="0"/>
      <dgm:spPr/>
    </dgm:pt>
    <dgm:pt modelId="{C09C04E0-0C16-4878-B34D-6889BB49923E}" type="pres">
      <dgm:prSet presAssocID="{9E9A6BAA-26D6-47C1-9B9A-09497B6A47E4}" presName="parentText" presStyleLbl="alignNode1" presStyleIdx="2" presStyleCnt="3">
        <dgm:presLayoutVars>
          <dgm:chMax val="1"/>
          <dgm:bulletEnabled/>
        </dgm:presLayoutVars>
      </dgm:prSet>
      <dgm:spPr/>
      <dgm:t>
        <a:bodyPr/>
        <a:lstStyle/>
        <a:p>
          <a:endParaRPr lang="en-US"/>
        </a:p>
      </dgm:t>
    </dgm:pt>
    <dgm:pt modelId="{24B60D04-61F4-421E-9898-2419684E578B}" type="pres">
      <dgm:prSet presAssocID="{9E9A6BAA-26D6-47C1-9B9A-09497B6A47E4}" presName="descendantText" presStyleLbl="alignAccFollowNode1" presStyleIdx="2" presStyleCnt="3">
        <dgm:presLayoutVars>
          <dgm:bulletEnabled/>
        </dgm:presLayoutVars>
      </dgm:prSet>
      <dgm:spPr/>
      <dgm:t>
        <a:bodyPr/>
        <a:lstStyle/>
        <a:p>
          <a:endParaRPr lang="en-US"/>
        </a:p>
      </dgm:t>
    </dgm:pt>
  </dgm:ptLst>
  <dgm:cxnLst>
    <dgm:cxn modelId="{8FCB24DC-2B76-4C26-8A47-8353EB1EFB4A}" srcId="{9E9A6BAA-26D6-47C1-9B9A-09497B6A47E4}" destId="{BA95CE07-29EA-4FAE-BC06-2BF6717E97FB}" srcOrd="0" destOrd="0" parTransId="{1A04B98B-4CB7-453B-8A0D-2953E57493EA}" sibTransId="{A52C848D-9C8D-430F-B4C5-703305BE6288}"/>
    <dgm:cxn modelId="{0652CFD9-42D2-4618-9DB2-35BFF5EEBE39}" srcId="{D884DFE1-EFB2-4AD1-8AAA-E2ADCC63857B}" destId="{64010785-10A8-46AD-B897-6FD1E2896028}" srcOrd="0" destOrd="0" parTransId="{D437023A-D8DA-4BF0-AECA-D93411D4E9C6}" sibTransId="{17EF577A-92C7-4B59-93C9-2CD16B86B86C}"/>
    <dgm:cxn modelId="{78ED99A2-1082-45E8-AD67-DDC3F603331F}" type="presOf" srcId="{BA95CE07-29EA-4FAE-BC06-2BF6717E97FB}" destId="{24B60D04-61F4-421E-9898-2419684E578B}" srcOrd="0" destOrd="0" presId="urn:microsoft.com/office/officeart/2016/7/layout/VerticalSolidActionList"/>
    <dgm:cxn modelId="{0D94E587-8398-42EA-B9BB-A0742CA6420E}" srcId="{05F7BE94-ED31-4374-826C-4374A74D4FA6}" destId="{290A0250-A416-4F1D-B89F-D3060E17446D}" srcOrd="0" destOrd="0" parTransId="{646EE516-CCA3-4B01-8785-1ADD7BE16744}" sibTransId="{71FDCE86-4FA2-48FD-9F62-0032FF5FE11A}"/>
    <dgm:cxn modelId="{8593C51F-8B79-4F9F-82A0-3D3719EC477F}" type="presOf" srcId="{D884DFE1-EFB2-4AD1-8AAA-E2ADCC63857B}" destId="{A7DB77C5-FEB2-407C-A2FC-9695E082E41B}" srcOrd="0" destOrd="0" presId="urn:microsoft.com/office/officeart/2016/7/layout/VerticalSolidActionList"/>
    <dgm:cxn modelId="{71206BF8-D650-4799-BD43-A8A76191D0CB}" srcId="{4839EB54-0CCF-4259-83D3-6B16ECA26A56}" destId="{9E9A6BAA-26D6-47C1-9B9A-09497B6A47E4}" srcOrd="2" destOrd="0" parTransId="{2DCC5ED8-070B-4841-BFBF-E1F096F6434C}" sibTransId="{690DE743-05CF-455B-B137-91E874653FE8}"/>
    <dgm:cxn modelId="{DD790C2A-A46C-4EB7-ABF1-50DC247BC89C}" type="presOf" srcId="{9E9A6BAA-26D6-47C1-9B9A-09497B6A47E4}" destId="{C09C04E0-0C16-4878-B34D-6889BB49923E}" srcOrd="0" destOrd="0" presId="urn:microsoft.com/office/officeart/2016/7/layout/VerticalSolidActionList"/>
    <dgm:cxn modelId="{A15D3F87-9F5F-43D4-8D32-66C1EEC09F8A}" type="presOf" srcId="{64010785-10A8-46AD-B897-6FD1E2896028}" destId="{D2561037-3EF2-41B0-8171-A457772CC421}" srcOrd="0" destOrd="0" presId="urn:microsoft.com/office/officeart/2016/7/layout/VerticalSolidActionList"/>
    <dgm:cxn modelId="{33DB69E8-9418-47F2-828B-FF241A9F3926}" type="presOf" srcId="{4839EB54-0CCF-4259-83D3-6B16ECA26A56}" destId="{64D9BA1C-D0BF-4736-BA47-F3EFE27E020E}" srcOrd="0" destOrd="0" presId="urn:microsoft.com/office/officeart/2016/7/layout/VerticalSolidActionList"/>
    <dgm:cxn modelId="{E1627CB3-1718-437A-83CD-5EFC304EC12F}" srcId="{4839EB54-0CCF-4259-83D3-6B16ECA26A56}" destId="{D884DFE1-EFB2-4AD1-8AAA-E2ADCC63857B}" srcOrd="1" destOrd="0" parTransId="{761433D2-0184-47F5-93D5-C411E573C710}" sibTransId="{4D330981-FDF0-4027-8D6D-974AE2EC4FD6}"/>
    <dgm:cxn modelId="{B20DCED5-B3F3-4EC3-A630-75FB8FB4B6E3}" type="presOf" srcId="{05F7BE94-ED31-4374-826C-4374A74D4FA6}" destId="{42089533-BDBD-4A01-8182-317B381F7068}" srcOrd="0" destOrd="0" presId="urn:microsoft.com/office/officeart/2016/7/layout/VerticalSolidActionList"/>
    <dgm:cxn modelId="{5BBC38F5-86B9-45FE-8574-BB8AD2143CF3}" type="presOf" srcId="{290A0250-A416-4F1D-B89F-D3060E17446D}" destId="{48619F7E-4EAC-4F09-88D6-56903F098089}" srcOrd="0" destOrd="0" presId="urn:microsoft.com/office/officeart/2016/7/layout/VerticalSolidActionList"/>
    <dgm:cxn modelId="{141E8CBD-A542-4106-8F0C-03517843EAF8}" srcId="{4839EB54-0CCF-4259-83D3-6B16ECA26A56}" destId="{05F7BE94-ED31-4374-826C-4374A74D4FA6}" srcOrd="0" destOrd="0" parTransId="{CAED5060-AEE9-470B-AF3E-98881D2E73F3}" sibTransId="{60EF4DA2-E874-4553-9478-65769391D00F}"/>
    <dgm:cxn modelId="{065059EB-D2D7-4238-9E5C-45788C710513}" type="presParOf" srcId="{64D9BA1C-D0BF-4736-BA47-F3EFE27E020E}" destId="{5F3E68A9-1829-46F5-9328-63EF13AD6BFE}" srcOrd="0" destOrd="0" presId="urn:microsoft.com/office/officeart/2016/7/layout/VerticalSolidActionList"/>
    <dgm:cxn modelId="{8F3EFCD1-183A-488E-8A22-7CBF259861ED}" type="presParOf" srcId="{5F3E68A9-1829-46F5-9328-63EF13AD6BFE}" destId="{42089533-BDBD-4A01-8182-317B381F7068}" srcOrd="0" destOrd="0" presId="urn:microsoft.com/office/officeart/2016/7/layout/VerticalSolidActionList"/>
    <dgm:cxn modelId="{C1581D3E-5DFA-4576-B3B8-1C7F859E6A84}" type="presParOf" srcId="{5F3E68A9-1829-46F5-9328-63EF13AD6BFE}" destId="{48619F7E-4EAC-4F09-88D6-56903F098089}" srcOrd="1" destOrd="0" presId="urn:microsoft.com/office/officeart/2016/7/layout/VerticalSolidActionList"/>
    <dgm:cxn modelId="{D7414816-DA55-47A5-951F-BDB93FF054FC}" type="presParOf" srcId="{64D9BA1C-D0BF-4736-BA47-F3EFE27E020E}" destId="{6E5315A2-E171-494B-99DA-C40F65852BDA}" srcOrd="1" destOrd="0" presId="urn:microsoft.com/office/officeart/2016/7/layout/VerticalSolidActionList"/>
    <dgm:cxn modelId="{D148A686-C8C6-41F5-A290-609042DD4D28}" type="presParOf" srcId="{64D9BA1C-D0BF-4736-BA47-F3EFE27E020E}" destId="{244E586A-0F45-4B43-BDF6-13D0CDEF68F4}" srcOrd="2" destOrd="0" presId="urn:microsoft.com/office/officeart/2016/7/layout/VerticalSolidActionList"/>
    <dgm:cxn modelId="{BE2FDC2C-7BA8-40F8-BB0F-BF99287D8A85}" type="presParOf" srcId="{244E586A-0F45-4B43-BDF6-13D0CDEF68F4}" destId="{A7DB77C5-FEB2-407C-A2FC-9695E082E41B}" srcOrd="0" destOrd="0" presId="urn:microsoft.com/office/officeart/2016/7/layout/VerticalSolidActionList"/>
    <dgm:cxn modelId="{CE422E74-7A9F-4489-9D31-D93F80449C5B}" type="presParOf" srcId="{244E586A-0F45-4B43-BDF6-13D0CDEF68F4}" destId="{D2561037-3EF2-41B0-8171-A457772CC421}" srcOrd="1" destOrd="0" presId="urn:microsoft.com/office/officeart/2016/7/layout/VerticalSolidActionList"/>
    <dgm:cxn modelId="{B24CF76D-BEBC-4035-9D8A-2ED609E7017D}" type="presParOf" srcId="{64D9BA1C-D0BF-4736-BA47-F3EFE27E020E}" destId="{9A707298-E618-4CA6-A425-472A4DFD3406}" srcOrd="3" destOrd="0" presId="urn:microsoft.com/office/officeart/2016/7/layout/VerticalSolidActionList"/>
    <dgm:cxn modelId="{99A67FBF-9535-4B98-B71F-AD127043A5EA}" type="presParOf" srcId="{64D9BA1C-D0BF-4736-BA47-F3EFE27E020E}" destId="{537C9B8B-99D0-4A58-BCB8-FF403BCBFD05}" srcOrd="4" destOrd="0" presId="urn:microsoft.com/office/officeart/2016/7/layout/VerticalSolidActionList"/>
    <dgm:cxn modelId="{1B77B38E-6DC5-40AE-A3CA-DB339BBA6DD5}" type="presParOf" srcId="{537C9B8B-99D0-4A58-BCB8-FF403BCBFD05}" destId="{C09C04E0-0C16-4878-B34D-6889BB49923E}" srcOrd="0" destOrd="0" presId="urn:microsoft.com/office/officeart/2016/7/layout/VerticalSolidActionList"/>
    <dgm:cxn modelId="{3295EE5F-2AC0-4A7C-83A1-465E0736DBEE}" type="presParOf" srcId="{537C9B8B-99D0-4A58-BCB8-FF403BCBFD05}" destId="{24B60D04-61F4-421E-9898-2419684E578B}" srcOrd="1" destOrd="0" presId="urn:microsoft.com/office/officeart/2016/7/layout/VerticalSolidAction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619F7E-4EAC-4F09-88D6-56903F098089}">
      <dsp:nvSpPr>
        <dsp:cNvPr id="0" name=""/>
        <dsp:cNvSpPr/>
      </dsp:nvSpPr>
      <dsp:spPr>
        <a:xfrm>
          <a:off x="1338549" y="1329"/>
          <a:ext cx="5354198" cy="1362937"/>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346186" rIns="103886" bIns="346186" numCol="1" spcCol="1270" anchor="ctr" anchorCtr="0">
          <a:noAutofit/>
        </a:bodyPr>
        <a:lstStyle/>
        <a:p>
          <a:pPr lvl="0" algn="l" defTabSz="1066800">
            <a:lnSpc>
              <a:spcPct val="90000"/>
            </a:lnSpc>
            <a:spcBef>
              <a:spcPct val="0"/>
            </a:spcBef>
            <a:spcAft>
              <a:spcPct val="35000"/>
            </a:spcAft>
          </a:pPr>
          <a:r>
            <a:rPr lang="en-US" sz="2400" kern="1200" dirty="0" smtClean="0"/>
            <a:t>Measure for </a:t>
          </a:r>
          <a:r>
            <a:rPr lang="en-US" sz="2400" kern="1200" dirty="0"/>
            <a:t>non-resident digital nomads</a:t>
          </a:r>
        </a:p>
      </dsp:txBody>
      <dsp:txXfrm>
        <a:off x="1338549" y="1329"/>
        <a:ext cx="5354198" cy="1362937"/>
      </dsp:txXfrm>
    </dsp:sp>
    <dsp:sp modelId="{42089533-BDBD-4A01-8182-317B381F7068}">
      <dsp:nvSpPr>
        <dsp:cNvPr id="0" name=""/>
        <dsp:cNvSpPr/>
      </dsp:nvSpPr>
      <dsp:spPr>
        <a:xfrm>
          <a:off x="0" y="1329"/>
          <a:ext cx="1338549" cy="1362937"/>
        </a:xfrm>
        <a:prstGeom prst="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34628" rIns="70832" bIns="134628" numCol="1" spcCol="1270" anchor="ctr" anchorCtr="0">
          <a:noAutofit/>
        </a:bodyPr>
        <a:lstStyle/>
        <a:p>
          <a:pPr lvl="0" algn="ctr" defTabSz="1244600">
            <a:lnSpc>
              <a:spcPct val="90000"/>
            </a:lnSpc>
            <a:spcBef>
              <a:spcPct val="0"/>
            </a:spcBef>
            <a:spcAft>
              <a:spcPct val="35000"/>
            </a:spcAft>
          </a:pPr>
          <a:r>
            <a:rPr lang="en-US" sz="2800" kern="1200">
              <a:solidFill>
                <a:srgbClr val="010000"/>
              </a:solidFill>
              <a:latin typeface="Tw Cen MT"/>
            </a:rPr>
            <a:t>1.</a:t>
          </a:r>
        </a:p>
      </dsp:txBody>
      <dsp:txXfrm>
        <a:off x="0" y="1329"/>
        <a:ext cx="1338549" cy="1362937"/>
      </dsp:txXfrm>
    </dsp:sp>
    <dsp:sp modelId="{D2561037-3EF2-41B0-8171-A457772CC421}">
      <dsp:nvSpPr>
        <dsp:cNvPr id="0" name=""/>
        <dsp:cNvSpPr/>
      </dsp:nvSpPr>
      <dsp:spPr>
        <a:xfrm>
          <a:off x="1338549" y="1446043"/>
          <a:ext cx="5354198" cy="1362937"/>
        </a:xfrm>
        <a:prstGeom prst="rect">
          <a:avLst/>
        </a:prstGeom>
        <a:solidFill>
          <a:schemeClr val="accent5">
            <a:tint val="40000"/>
            <a:alpha val="90000"/>
            <a:hueOff val="-1894362"/>
            <a:satOff val="-6849"/>
            <a:lumOff val="462"/>
            <a:alphaOff val="0"/>
          </a:schemeClr>
        </a:solidFill>
        <a:ln w="9525" cap="flat" cmpd="sng" algn="ctr">
          <a:solidFill>
            <a:schemeClr val="accent5">
              <a:tint val="40000"/>
              <a:alpha val="90000"/>
              <a:hueOff val="-1894362"/>
              <a:satOff val="-6849"/>
              <a:lumOff val="46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346186" rIns="103886" bIns="346186" numCol="1" spcCol="1270" anchor="ctr" anchorCtr="0">
          <a:noAutofit/>
        </a:bodyPr>
        <a:lstStyle/>
        <a:p>
          <a:pPr lvl="0" algn="l" defTabSz="1066800">
            <a:lnSpc>
              <a:spcPct val="90000"/>
            </a:lnSpc>
            <a:spcBef>
              <a:spcPct val="0"/>
            </a:spcBef>
            <a:spcAft>
              <a:spcPct val="35000"/>
            </a:spcAft>
          </a:pPr>
          <a:r>
            <a:rPr lang="en-US" sz="2400" kern="1200"/>
            <a:t>Measure for repatriates/foreigners who want to move to Serbia</a:t>
          </a:r>
        </a:p>
      </dsp:txBody>
      <dsp:txXfrm>
        <a:off x="1338549" y="1446043"/>
        <a:ext cx="5354198" cy="1362937"/>
      </dsp:txXfrm>
    </dsp:sp>
    <dsp:sp modelId="{A7DB77C5-FEB2-407C-A2FC-9695E082E41B}">
      <dsp:nvSpPr>
        <dsp:cNvPr id="0" name=""/>
        <dsp:cNvSpPr/>
      </dsp:nvSpPr>
      <dsp:spPr>
        <a:xfrm>
          <a:off x="0" y="1446043"/>
          <a:ext cx="1338549" cy="1362937"/>
        </a:xfrm>
        <a:prstGeom prst="rect">
          <a:avLst/>
        </a:prstGeom>
        <a:gradFill rotWithShape="0">
          <a:gsLst>
            <a:gs pos="0">
              <a:schemeClr val="accent5">
                <a:hueOff val="-1654278"/>
                <a:satOff val="-8885"/>
                <a:lumOff val="3039"/>
                <a:alphaOff val="0"/>
                <a:tint val="94000"/>
                <a:satMod val="105000"/>
                <a:lumMod val="102000"/>
              </a:schemeClr>
            </a:gs>
            <a:gs pos="100000">
              <a:schemeClr val="accent5">
                <a:hueOff val="-1654278"/>
                <a:satOff val="-8885"/>
                <a:lumOff val="3039"/>
                <a:alphaOff val="0"/>
                <a:shade val="74000"/>
                <a:satMod val="128000"/>
                <a:lumMod val="100000"/>
              </a:schemeClr>
            </a:gs>
          </a:gsLst>
          <a:lin ang="5400000" scaled="0"/>
        </a:gradFill>
        <a:ln w="9525" cap="flat" cmpd="sng" algn="ctr">
          <a:solidFill>
            <a:schemeClr val="accent5">
              <a:hueOff val="-1654278"/>
              <a:satOff val="-8885"/>
              <a:lumOff val="3039"/>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34628" rIns="70832" bIns="134628" numCol="1" spcCol="1270" anchor="ctr" anchorCtr="0">
          <a:noAutofit/>
        </a:bodyPr>
        <a:lstStyle/>
        <a:p>
          <a:pPr lvl="0" algn="ctr" defTabSz="1244600">
            <a:lnSpc>
              <a:spcPct val="90000"/>
            </a:lnSpc>
            <a:spcBef>
              <a:spcPct val="0"/>
            </a:spcBef>
            <a:spcAft>
              <a:spcPct val="35000"/>
            </a:spcAft>
          </a:pPr>
          <a:r>
            <a:rPr lang="en-US" sz="2800" kern="1200"/>
            <a:t>2.</a:t>
          </a:r>
        </a:p>
      </dsp:txBody>
      <dsp:txXfrm>
        <a:off x="0" y="1446043"/>
        <a:ext cx="1338549" cy="1362937"/>
      </dsp:txXfrm>
    </dsp:sp>
    <dsp:sp modelId="{24B60D04-61F4-421E-9898-2419684E578B}">
      <dsp:nvSpPr>
        <dsp:cNvPr id="0" name=""/>
        <dsp:cNvSpPr/>
      </dsp:nvSpPr>
      <dsp:spPr>
        <a:xfrm>
          <a:off x="1338549" y="2890756"/>
          <a:ext cx="5354198" cy="1362937"/>
        </a:xfrm>
        <a:prstGeom prst="rect">
          <a:avLst/>
        </a:prstGeom>
        <a:solidFill>
          <a:schemeClr val="accent5">
            <a:tint val="40000"/>
            <a:alpha val="90000"/>
            <a:hueOff val="-3788725"/>
            <a:satOff val="-13699"/>
            <a:lumOff val="923"/>
            <a:alphaOff val="0"/>
          </a:schemeClr>
        </a:solidFill>
        <a:ln w="9525" cap="flat" cmpd="sng" algn="ctr">
          <a:solidFill>
            <a:schemeClr val="accent5">
              <a:tint val="40000"/>
              <a:alpha val="90000"/>
              <a:hueOff val="-3788725"/>
              <a:satOff val="-13699"/>
              <a:lumOff val="92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3886" tIns="346186" rIns="103886" bIns="346186" numCol="1" spcCol="1270" anchor="ctr" anchorCtr="0">
          <a:noAutofit/>
        </a:bodyPr>
        <a:lstStyle/>
        <a:p>
          <a:pPr lvl="0" algn="l" defTabSz="1066800">
            <a:lnSpc>
              <a:spcPct val="90000"/>
            </a:lnSpc>
            <a:spcBef>
              <a:spcPct val="0"/>
            </a:spcBef>
            <a:spcAft>
              <a:spcPct val="35000"/>
            </a:spcAft>
          </a:pPr>
          <a:r>
            <a:rPr lang="en-US" sz="2400" kern="1200"/>
            <a:t>Measure considering step-up in basis</a:t>
          </a:r>
        </a:p>
      </dsp:txBody>
      <dsp:txXfrm>
        <a:off x="1338549" y="2890756"/>
        <a:ext cx="5354198" cy="1362937"/>
      </dsp:txXfrm>
    </dsp:sp>
    <dsp:sp modelId="{C09C04E0-0C16-4878-B34D-6889BB49923E}">
      <dsp:nvSpPr>
        <dsp:cNvPr id="0" name=""/>
        <dsp:cNvSpPr/>
      </dsp:nvSpPr>
      <dsp:spPr>
        <a:xfrm>
          <a:off x="0" y="2890756"/>
          <a:ext cx="1338549" cy="1362937"/>
        </a:xfrm>
        <a:prstGeom prst="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w="9525" cap="flat" cmpd="sng" algn="ctr">
          <a:solidFill>
            <a:schemeClr val="accent5">
              <a:hueOff val="-3308557"/>
              <a:satOff val="-17770"/>
              <a:lumOff val="607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0832" tIns="134628" rIns="70832" bIns="134628" numCol="1" spcCol="1270" anchor="ctr" anchorCtr="0">
          <a:noAutofit/>
        </a:bodyPr>
        <a:lstStyle/>
        <a:p>
          <a:pPr lvl="0" algn="ctr" defTabSz="1244600">
            <a:lnSpc>
              <a:spcPct val="90000"/>
            </a:lnSpc>
            <a:spcBef>
              <a:spcPct val="0"/>
            </a:spcBef>
            <a:spcAft>
              <a:spcPct val="35000"/>
            </a:spcAft>
          </a:pPr>
          <a:r>
            <a:rPr lang="en-US" sz="2800" kern="1200"/>
            <a:t>3.</a:t>
          </a:r>
        </a:p>
      </dsp:txBody>
      <dsp:txXfrm>
        <a:off x="0" y="2890756"/>
        <a:ext cx="1338549" cy="136293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31.05.2019.</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pPr/>
              <a:t>31.05.2019.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31.05.2019.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pPr/>
              <a:t>31.05.2019.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pPr/>
              <a:t>31.05.2019.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31.05.2019.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31.05.2019.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31.05.2019.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31.05.2019.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pPr/>
              <a:t>31.05.2019.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pPr/>
              <a:t>31.05.2019.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31.05.2019.</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creativecommons.org/licenses/by-nc-sa/3.0/" TargetMode="Externa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617D01-5D11-4509-B8CF-F0F4BB5AD7DB}"/>
              </a:ext>
            </a:extLst>
          </p:cNvPr>
          <p:cNvSpPr>
            <a:spLocks noGrp="1"/>
          </p:cNvSpPr>
          <p:nvPr>
            <p:ph type="ctrTitle"/>
          </p:nvPr>
        </p:nvSpPr>
        <p:spPr>
          <a:xfrm>
            <a:off x="1268753" y="2038692"/>
            <a:ext cx="10402385" cy="1799221"/>
          </a:xfrm>
        </p:spPr>
        <p:txBody>
          <a:bodyPr>
            <a:normAutofit fontScale="90000"/>
          </a:bodyPr>
          <a:lstStyle/>
          <a:p>
            <a:pPr algn="ctr"/>
            <a:r>
              <a:rPr lang="en-US" dirty="0"/>
              <a:t>Making Serbia more attractive for highly intelligent and skilled workers</a:t>
            </a:r>
            <a:endParaRPr lang="sr-Latn-RS" dirty="0"/>
          </a:p>
        </p:txBody>
      </p:sp>
      <p:sp>
        <p:nvSpPr>
          <p:cNvPr id="3" name="Subtitle 2">
            <a:extLst>
              <a:ext uri="{FF2B5EF4-FFF2-40B4-BE49-F238E27FC236}">
                <a16:creationId xmlns:a16="http://schemas.microsoft.com/office/drawing/2014/main" xmlns="" id="{09036614-31E0-45B0-9243-BD442AB16358}"/>
              </a:ext>
            </a:extLst>
          </p:cNvPr>
          <p:cNvSpPr>
            <a:spLocks noGrp="1"/>
          </p:cNvSpPr>
          <p:nvPr>
            <p:ph type="subTitle" idx="1"/>
          </p:nvPr>
        </p:nvSpPr>
        <p:spPr>
          <a:xfrm>
            <a:off x="1828196" y="3838118"/>
            <a:ext cx="8791575" cy="843794"/>
          </a:xfrm>
        </p:spPr>
        <p:txBody>
          <a:bodyPr vert="horz" lIns="91440" tIns="45720" rIns="91440" bIns="45720" rtlCol="0" anchor="t">
            <a:normAutofit/>
          </a:bodyPr>
          <a:lstStyle/>
          <a:p>
            <a:pPr algn="ctr"/>
            <a:r>
              <a:rPr lang="en-US" sz="3600" dirty="0"/>
              <a:t>By introducing new tax measures</a:t>
            </a:r>
          </a:p>
        </p:txBody>
      </p:sp>
    </p:spTree>
    <p:extLst>
      <p:ext uri="{BB962C8B-B14F-4D97-AF65-F5344CB8AC3E}">
        <p14:creationId xmlns:p14="http://schemas.microsoft.com/office/powerpoint/2010/main" xmlns="" val="1566362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27" name="Picture 2">
            <a:extLst>
              <a:ext uri="{FF2B5EF4-FFF2-40B4-BE49-F238E27FC236}">
                <a16:creationId xmlns:a16="http://schemas.microsoft.com/office/drawing/2014/main" xmlns="" id="{8B642D72-244F-45E9-A32A-BCFCE9E8487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229" name="Group 228">
            <a:extLst>
              <a:ext uri="{FF2B5EF4-FFF2-40B4-BE49-F238E27FC236}">
                <a16:creationId xmlns:a16="http://schemas.microsoft.com/office/drawing/2014/main" xmlns="" id="{F7F923EF-CB07-40C3-B673-2E83F92EE2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4288" y="0"/>
            <a:ext cx="12053888" cy="6858001"/>
            <a:chOff x="-14288" y="0"/>
            <a:chExt cx="12053888" cy="6858001"/>
          </a:xfrm>
        </p:grpSpPr>
        <p:grpSp>
          <p:nvGrpSpPr>
            <p:cNvPr id="230" name="Group 229">
              <a:extLst>
                <a:ext uri="{FF2B5EF4-FFF2-40B4-BE49-F238E27FC236}">
                  <a16:creationId xmlns:a16="http://schemas.microsoft.com/office/drawing/2014/main" xmlns="" id="{9D34C424-A519-4D35-9D94-0157B593A647}"/>
                </a:ext>
                <a:ext uri="{C183D7F6-B498-43B3-948B-1728B52AA6E4}">
                  <adec:decorative xmlns:adec="http://schemas.microsoft.com/office/drawing/2017/decorative" xmlns="" val="1"/>
                </a:ext>
              </a:extLst>
            </p:cNvPr>
            <p:cNvGrpSpPr/>
            <p:nvPr>
              <p:extLst>
                <p:ext uri="{386F3935-93C4-4BCD-93E2-E3B085C9AB24}">
                  <p16:designElem xmlns:p16="http://schemas.microsoft.com/office/powerpoint/2015/main" xmlns=""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42" name="Rectangle 5">
                <a:extLst>
                  <a:ext uri="{FF2B5EF4-FFF2-40B4-BE49-F238E27FC236}">
                    <a16:creationId xmlns:a16="http://schemas.microsoft.com/office/drawing/2014/main" xmlns="" id="{6AB79813-04EC-46F4-8C8B-1D1356EC1C4F}"/>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43" name="Freeform 6">
                <a:extLst>
                  <a:ext uri="{FF2B5EF4-FFF2-40B4-BE49-F238E27FC236}">
                    <a16:creationId xmlns:a16="http://schemas.microsoft.com/office/drawing/2014/main" xmlns="" id="{FECD8EE9-F779-406B-9C94-04D8E9811D3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4" name="Freeform 7">
                <a:extLst>
                  <a:ext uri="{FF2B5EF4-FFF2-40B4-BE49-F238E27FC236}">
                    <a16:creationId xmlns:a16="http://schemas.microsoft.com/office/drawing/2014/main" xmlns="" id="{F9AB2AFE-A614-4144-9807-3F7893DF61B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5" name="Freeform 8">
                <a:extLst>
                  <a:ext uri="{FF2B5EF4-FFF2-40B4-BE49-F238E27FC236}">
                    <a16:creationId xmlns:a16="http://schemas.microsoft.com/office/drawing/2014/main" xmlns="" id="{E29E9E76-26CD-4D24-812D-DD56AAED765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6" name="Freeform 9">
                <a:extLst>
                  <a:ext uri="{FF2B5EF4-FFF2-40B4-BE49-F238E27FC236}">
                    <a16:creationId xmlns:a16="http://schemas.microsoft.com/office/drawing/2014/main" xmlns="" id="{E3F1079E-B8EC-4B05-AA37-63C7C29B72D8}"/>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7" name="Freeform 10">
                <a:extLst>
                  <a:ext uri="{FF2B5EF4-FFF2-40B4-BE49-F238E27FC236}">
                    <a16:creationId xmlns:a16="http://schemas.microsoft.com/office/drawing/2014/main" xmlns="" id="{1094342F-EA7D-40C6-898F-52A57771EB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8" name="Freeform 11">
                <a:extLst>
                  <a:ext uri="{FF2B5EF4-FFF2-40B4-BE49-F238E27FC236}">
                    <a16:creationId xmlns:a16="http://schemas.microsoft.com/office/drawing/2014/main" xmlns="" id="{343F5917-4AF3-4F33-81F8-1694E9FCC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9" name="Freeform 12">
                <a:extLst>
                  <a:ext uri="{FF2B5EF4-FFF2-40B4-BE49-F238E27FC236}">
                    <a16:creationId xmlns:a16="http://schemas.microsoft.com/office/drawing/2014/main" xmlns="" id="{9EFCE348-FC65-4BCF-B628-F3223F7FA43F}"/>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0" name="Freeform 13">
                <a:extLst>
                  <a:ext uri="{FF2B5EF4-FFF2-40B4-BE49-F238E27FC236}">
                    <a16:creationId xmlns:a16="http://schemas.microsoft.com/office/drawing/2014/main" xmlns="" id="{1D8651C7-AC54-4854-8ECA-6EF2DEB48ED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1" name="Freeform 14">
                <a:extLst>
                  <a:ext uri="{FF2B5EF4-FFF2-40B4-BE49-F238E27FC236}">
                    <a16:creationId xmlns:a16="http://schemas.microsoft.com/office/drawing/2014/main" xmlns="" id="{5CE95394-1C1A-4EFB-9758-6DA46C556B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2" name="Freeform 15">
                <a:extLst>
                  <a:ext uri="{FF2B5EF4-FFF2-40B4-BE49-F238E27FC236}">
                    <a16:creationId xmlns:a16="http://schemas.microsoft.com/office/drawing/2014/main" xmlns="" id="{BADE6C5A-700A-4438-9E37-8B674625EF19}"/>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3" name="Line 16">
                <a:extLst>
                  <a:ext uri="{FF2B5EF4-FFF2-40B4-BE49-F238E27FC236}">
                    <a16:creationId xmlns:a16="http://schemas.microsoft.com/office/drawing/2014/main" xmlns="" id="{BB4248E5-87FA-4714-B0F6-CAE3AD2CDC76}"/>
                  </a:ext>
                  <a:ext uri="{C183D7F6-B498-43B3-948B-1728B52AA6E4}">
                    <adec:decorative xmlns:adec="http://schemas.microsoft.com/office/drawing/2017/decorative" xmlns="" val="1"/>
                  </a:ext>
                </a:extLst>
              </p:cNvPr>
              <p:cNvSpPr>
                <a:spLocks noChangeShapeType="1"/>
              </p:cNvSpPr>
              <p:nvPr>
                <p:extLst>
                  <p:ext uri="{386F3935-93C4-4BCD-93E2-E3B085C9AB24}">
                    <p16:designElem xmlns:p16="http://schemas.microsoft.com/office/powerpoint/2015/main" xmlns=""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4" name="Freeform 17">
                <a:extLst>
                  <a:ext uri="{FF2B5EF4-FFF2-40B4-BE49-F238E27FC236}">
                    <a16:creationId xmlns:a16="http://schemas.microsoft.com/office/drawing/2014/main" xmlns="" id="{C566090B-A75C-4A80-8674-EE6ECBB2DA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5" name="Freeform 18">
                <a:extLst>
                  <a:ext uri="{FF2B5EF4-FFF2-40B4-BE49-F238E27FC236}">
                    <a16:creationId xmlns:a16="http://schemas.microsoft.com/office/drawing/2014/main" xmlns="" id="{26A867C4-8E57-499E-AF7F-9851B2A6D0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6" name="Freeform 19">
                <a:extLst>
                  <a:ext uri="{FF2B5EF4-FFF2-40B4-BE49-F238E27FC236}">
                    <a16:creationId xmlns:a16="http://schemas.microsoft.com/office/drawing/2014/main" xmlns="" id="{2677E69C-1F9C-4A10-BD18-3FDEB7C51D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7" name="Freeform 20">
                <a:extLst>
                  <a:ext uri="{FF2B5EF4-FFF2-40B4-BE49-F238E27FC236}">
                    <a16:creationId xmlns:a16="http://schemas.microsoft.com/office/drawing/2014/main" xmlns="" id="{DFE7B14E-E548-4F90-B46F-6357D7B684FA}"/>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8" name="Rectangle 21">
                <a:extLst>
                  <a:ext uri="{FF2B5EF4-FFF2-40B4-BE49-F238E27FC236}">
                    <a16:creationId xmlns:a16="http://schemas.microsoft.com/office/drawing/2014/main" xmlns="" id="{C894B33B-3347-4843-9ED7-BB1D7CBD2525}"/>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59" name="Freeform 22">
                <a:extLst>
                  <a:ext uri="{FF2B5EF4-FFF2-40B4-BE49-F238E27FC236}">
                    <a16:creationId xmlns:a16="http://schemas.microsoft.com/office/drawing/2014/main" xmlns="" id="{B1C82400-1058-477A-BC99-A04014F572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0" name="Freeform 23">
                <a:extLst>
                  <a:ext uri="{FF2B5EF4-FFF2-40B4-BE49-F238E27FC236}">
                    <a16:creationId xmlns:a16="http://schemas.microsoft.com/office/drawing/2014/main" xmlns="" id="{E7E90E7D-C085-4E27-89EC-F63F8D762B04}"/>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1" name="Freeform 24">
                <a:extLst>
                  <a:ext uri="{FF2B5EF4-FFF2-40B4-BE49-F238E27FC236}">
                    <a16:creationId xmlns:a16="http://schemas.microsoft.com/office/drawing/2014/main" xmlns="" id="{A8996128-A3A8-49B6-BB10-17DB9C10EA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2" name="Freeform 25">
                <a:extLst>
                  <a:ext uri="{FF2B5EF4-FFF2-40B4-BE49-F238E27FC236}">
                    <a16:creationId xmlns:a16="http://schemas.microsoft.com/office/drawing/2014/main" xmlns="" id="{76C823F5-2D3E-485F-A301-8DE30DB2FA3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3" name="Freeform 26">
                <a:extLst>
                  <a:ext uri="{FF2B5EF4-FFF2-40B4-BE49-F238E27FC236}">
                    <a16:creationId xmlns:a16="http://schemas.microsoft.com/office/drawing/2014/main" xmlns="" id="{ECE4ADC3-47ED-458A-84D1-4A7492F670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4" name="Freeform 27">
                <a:extLst>
                  <a:ext uri="{FF2B5EF4-FFF2-40B4-BE49-F238E27FC236}">
                    <a16:creationId xmlns:a16="http://schemas.microsoft.com/office/drawing/2014/main" xmlns="" id="{24E0816A-39D5-40EC-ADA7-DD007F6C9C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5" name="Freeform 28">
                <a:extLst>
                  <a:ext uri="{FF2B5EF4-FFF2-40B4-BE49-F238E27FC236}">
                    <a16:creationId xmlns:a16="http://schemas.microsoft.com/office/drawing/2014/main" xmlns="" id="{201990A4-7A78-4A45-AD25-4352E821807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6" name="Freeform 29">
                <a:extLst>
                  <a:ext uri="{FF2B5EF4-FFF2-40B4-BE49-F238E27FC236}">
                    <a16:creationId xmlns:a16="http://schemas.microsoft.com/office/drawing/2014/main" xmlns="" id="{37F90063-29B0-4253-B958-9D0918E926F1}"/>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7" name="Freeform 30">
                <a:extLst>
                  <a:ext uri="{FF2B5EF4-FFF2-40B4-BE49-F238E27FC236}">
                    <a16:creationId xmlns:a16="http://schemas.microsoft.com/office/drawing/2014/main" xmlns="" id="{FA12D28A-1FFD-4051-8DCA-A1C67182BC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8" name="Freeform 31">
                <a:extLst>
                  <a:ext uri="{FF2B5EF4-FFF2-40B4-BE49-F238E27FC236}">
                    <a16:creationId xmlns:a16="http://schemas.microsoft.com/office/drawing/2014/main" xmlns="" id="{075502AF-634E-4C10-A62C-F49F51ACBD3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231" name="Group 230">
              <a:extLst>
                <a:ext uri="{FF2B5EF4-FFF2-40B4-BE49-F238E27FC236}">
                  <a16:creationId xmlns:a16="http://schemas.microsoft.com/office/drawing/2014/main" xmlns="" id="{9C231916-A9AD-49FA-B5FE-8FFD5BEBB091}"/>
                </a:ext>
                <a:ext uri="{C183D7F6-B498-43B3-948B-1728B52AA6E4}">
                  <adec:decorative xmlns:adec="http://schemas.microsoft.com/office/drawing/2017/decorative" xmlns="" val="1"/>
                </a:ext>
              </a:extLst>
            </p:cNvPr>
            <p:cNvGrpSpPr/>
            <p:nvPr>
              <p:extLst>
                <p:ext uri="{386F3935-93C4-4BCD-93E2-E3B085C9AB24}">
                  <p16:designElem xmlns:p16="http://schemas.microsoft.com/office/powerpoint/2015/main" xmlns=""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32" name="Freeform 32">
                <a:extLst>
                  <a:ext uri="{FF2B5EF4-FFF2-40B4-BE49-F238E27FC236}">
                    <a16:creationId xmlns:a16="http://schemas.microsoft.com/office/drawing/2014/main" xmlns="" id="{F3A20DDE-9699-473E-90A0-7FF6431B7F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3" name="Freeform 33">
                <a:extLst>
                  <a:ext uri="{FF2B5EF4-FFF2-40B4-BE49-F238E27FC236}">
                    <a16:creationId xmlns:a16="http://schemas.microsoft.com/office/drawing/2014/main" xmlns="" id="{CB2F2DAB-FEEE-4C1A-880D-12E7662D00C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4" name="Freeform 34">
                <a:extLst>
                  <a:ext uri="{FF2B5EF4-FFF2-40B4-BE49-F238E27FC236}">
                    <a16:creationId xmlns:a16="http://schemas.microsoft.com/office/drawing/2014/main" xmlns="" id="{0EE14B60-AE36-47C3-AE14-98BD450D38B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5" name="Freeform 35">
                <a:extLst>
                  <a:ext uri="{FF2B5EF4-FFF2-40B4-BE49-F238E27FC236}">
                    <a16:creationId xmlns:a16="http://schemas.microsoft.com/office/drawing/2014/main" xmlns="" id="{F4A1D5E5-A84E-4E4D-B5E6-65AEAA19A5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6" name="Freeform 36">
                <a:extLst>
                  <a:ext uri="{FF2B5EF4-FFF2-40B4-BE49-F238E27FC236}">
                    <a16:creationId xmlns:a16="http://schemas.microsoft.com/office/drawing/2014/main" xmlns="" id="{E496497F-F30C-4B25-9CBF-3CAD4A96B30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7" name="Freeform 37">
                <a:extLst>
                  <a:ext uri="{FF2B5EF4-FFF2-40B4-BE49-F238E27FC236}">
                    <a16:creationId xmlns:a16="http://schemas.microsoft.com/office/drawing/2014/main" xmlns="" id="{A4A7B32D-16D6-4795-9E64-B626DB56D1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8" name="Freeform 38">
                <a:extLst>
                  <a:ext uri="{FF2B5EF4-FFF2-40B4-BE49-F238E27FC236}">
                    <a16:creationId xmlns:a16="http://schemas.microsoft.com/office/drawing/2014/main" xmlns="" id="{B0BC9C13-95BF-4AA5-9FC3-A4A08786456B}"/>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9" name="Freeform 39">
                <a:extLst>
                  <a:ext uri="{FF2B5EF4-FFF2-40B4-BE49-F238E27FC236}">
                    <a16:creationId xmlns:a16="http://schemas.microsoft.com/office/drawing/2014/main" xmlns="" id="{FC5ABB33-3337-4A94-A656-825D83EB87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0" name="Freeform 40">
                <a:extLst>
                  <a:ext uri="{FF2B5EF4-FFF2-40B4-BE49-F238E27FC236}">
                    <a16:creationId xmlns:a16="http://schemas.microsoft.com/office/drawing/2014/main" xmlns="" id="{FA43FA5E-6287-418D-BE93-3B4F58F83B64}"/>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1" name="Rectangle 41">
                <a:extLst>
                  <a:ext uri="{FF2B5EF4-FFF2-40B4-BE49-F238E27FC236}">
                    <a16:creationId xmlns:a16="http://schemas.microsoft.com/office/drawing/2014/main" xmlns="" id="{426C1686-605F-4AC4-B5D3-32FF8D20A9E2}"/>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xmlns="" id="{1E2E36C5-3215-459C-9A83-80B530B52F8C}"/>
              </a:ext>
            </a:extLst>
          </p:cNvPr>
          <p:cNvSpPr>
            <a:spLocks noGrp="1"/>
          </p:cNvSpPr>
          <p:nvPr>
            <p:ph type="title"/>
          </p:nvPr>
        </p:nvSpPr>
        <p:spPr>
          <a:xfrm>
            <a:off x="1266805" y="435252"/>
            <a:ext cx="9163290" cy="1478570"/>
          </a:xfrm>
        </p:spPr>
        <p:txBody>
          <a:bodyPr vert="horz" lIns="91440" tIns="45720" rIns="91440" bIns="45720" rtlCol="0" anchor="ctr" anchorCtr="0">
            <a:normAutofit/>
          </a:bodyPr>
          <a:lstStyle/>
          <a:p>
            <a:pPr algn="ctr"/>
            <a:r>
              <a:rPr lang="en-US" sz="4400"/>
              <a:t>Introduction</a:t>
            </a:r>
          </a:p>
        </p:txBody>
      </p:sp>
      <p:pic>
        <p:nvPicPr>
          <p:cNvPr id="14" name="Picture Placeholder 13" descr="A picture containing tree, outdoor, person, phone&#10;&#10;Description generated with very high confidence">
            <a:extLst>
              <a:ext uri="{FF2B5EF4-FFF2-40B4-BE49-F238E27FC236}">
                <a16:creationId xmlns:a16="http://schemas.microsoft.com/office/drawing/2014/main" xmlns="" id="{F6C7CACB-2CB0-4240-B66D-E6FBDE74DE4F}"/>
              </a:ext>
            </a:extLst>
          </p:cNvPr>
          <p:cNvPicPr>
            <a:picLocks noGrp="1" noChangeAspect="1"/>
          </p:cNvPicPr>
          <p:nvPr>
            <p:ph type="pic" idx="1"/>
          </p:nvPr>
        </p:nvPicPr>
        <p:blipFill rotWithShape="1">
          <a:blip r:embed="rId4"/>
          <a:srcRect l="5870" r="5143" b="-5"/>
          <a:stretch/>
        </p:blipFill>
        <p:spPr>
          <a:xfrm>
            <a:off x="6328116" y="3575475"/>
            <a:ext cx="2573992" cy="1770248"/>
          </a:xfrm>
          <a:prstGeom prst="rect">
            <a:avLst/>
          </a:prstGeom>
          <a:ln w="19050" cap="sq">
            <a:solidFill>
              <a:schemeClr val="tx2">
                <a:lumMod val="60000"/>
                <a:lumOff val="40000"/>
                <a:alpha val="60000"/>
              </a:schemeClr>
            </a:solidFill>
            <a:miter lim="800000"/>
          </a:ln>
          <a:effectLst>
            <a:outerShdw blurRad="88900" dist="38100" dir="5400000" algn="tl" rotWithShape="0">
              <a:prstClr val="black">
                <a:alpha val="40000"/>
              </a:prstClr>
            </a:outerShdw>
          </a:effectLst>
        </p:spPr>
      </p:pic>
      <p:sp>
        <p:nvSpPr>
          <p:cNvPr id="3" name="Content Placeholder 2">
            <a:extLst>
              <a:ext uri="{FF2B5EF4-FFF2-40B4-BE49-F238E27FC236}">
                <a16:creationId xmlns:a16="http://schemas.microsoft.com/office/drawing/2014/main" xmlns="" id="{ED461933-F525-4090-8A90-4D361BFF5714}"/>
              </a:ext>
            </a:extLst>
          </p:cNvPr>
          <p:cNvSpPr>
            <a:spLocks noGrp="1"/>
          </p:cNvSpPr>
          <p:nvPr>
            <p:ph type="body" sz="half" idx="2"/>
          </p:nvPr>
        </p:nvSpPr>
        <p:spPr>
          <a:xfrm>
            <a:off x="581969" y="1463040"/>
            <a:ext cx="5607816" cy="5394960"/>
          </a:xfrm>
        </p:spPr>
        <p:txBody>
          <a:bodyPr vert="horz" lIns="91440" tIns="45720" rIns="91440" bIns="45720" rtlCol="0" anchor="t" anchorCtr="0">
            <a:noAutofit/>
          </a:bodyPr>
          <a:lstStyle/>
          <a:p>
            <a:pPr marL="0"/>
            <a:r>
              <a:rPr lang="en-US" sz="2400" dirty="0"/>
              <a:t>International Tax Treaty Law</a:t>
            </a:r>
          </a:p>
          <a:p>
            <a:pPr marL="342900" indent="-228600">
              <a:buFont typeface="Arial" panose="020B0604020202020204" pitchFamily="34" charset="0"/>
              <a:buChar char="•"/>
            </a:pPr>
            <a:r>
              <a:rPr lang="en-US" sz="2400" dirty="0"/>
              <a:t>11 students currently taking this course</a:t>
            </a:r>
          </a:p>
          <a:p>
            <a:pPr marL="342900" indent="-228600">
              <a:buFont typeface="Arial" panose="020B0604020202020204" pitchFamily="34" charset="0"/>
              <a:buChar char="•"/>
            </a:pPr>
            <a:r>
              <a:rPr lang="en-US" sz="2400" dirty="0"/>
              <a:t>Mentor: Docent PhD. </a:t>
            </a:r>
            <a:r>
              <a:rPr lang="en-US" sz="2400" dirty="0" err="1"/>
              <a:t>Svetislav</a:t>
            </a:r>
            <a:r>
              <a:rPr lang="en-US" sz="2400" dirty="0"/>
              <a:t> </a:t>
            </a:r>
            <a:r>
              <a:rPr lang="en-US" sz="2400" dirty="0" err="1"/>
              <a:t>Kostic</a:t>
            </a:r>
            <a:endParaRPr lang="en-US" sz="2400" dirty="0"/>
          </a:p>
          <a:p>
            <a:pPr marL="342900" indent="-228600">
              <a:buFont typeface="Arial" panose="020B0604020202020204" pitchFamily="34" charset="0"/>
              <a:buChar char="•"/>
            </a:pPr>
            <a:r>
              <a:rPr lang="en-US" sz="2400" dirty="0"/>
              <a:t>The main topic and purpose of the course was:</a:t>
            </a:r>
          </a:p>
          <a:p>
            <a:pPr marL="914400" lvl="1" indent="-228600">
              <a:buFont typeface="Arial" panose="020B0604020202020204" pitchFamily="34" charset="0"/>
              <a:buChar char="•"/>
            </a:pPr>
            <a:r>
              <a:rPr lang="en-US" sz="2000" dirty="0"/>
              <a:t>to come up with the proposal of measures which would make Serbia more attractive for the growing world’s population of Digital Nomads</a:t>
            </a:r>
          </a:p>
          <a:p>
            <a:pPr marL="914400" lvl="1" indent="-228600">
              <a:buFont typeface="Arial" panose="020B0604020202020204" pitchFamily="34" charset="0"/>
              <a:buChar char="•"/>
            </a:pPr>
            <a:r>
              <a:rPr lang="en-US" sz="2000" dirty="0"/>
              <a:t>to draft incentives for repatriates and foreigners who think of moving to Serbia</a:t>
            </a:r>
          </a:p>
        </p:txBody>
      </p:sp>
      <p:pic>
        <p:nvPicPr>
          <p:cNvPr id="16" name="Picture 15">
            <a:extLst>
              <a:ext uri="{FF2B5EF4-FFF2-40B4-BE49-F238E27FC236}">
                <a16:creationId xmlns:a16="http://schemas.microsoft.com/office/drawing/2014/main" xmlns="" id="{E03C1980-FBC4-4F9C-BE89-37AAE7B1CB78}"/>
              </a:ext>
            </a:extLst>
          </p:cNvPr>
          <p:cNvPicPr>
            <a:picLocks noChangeAspect="1"/>
          </p:cNvPicPr>
          <p:nvPr/>
        </p:nvPicPr>
        <p:blipFill rotWithShape="1">
          <a:blip r:embed="rId5"/>
          <a:srcRect l="10854" r="4" b="4"/>
          <a:stretch/>
        </p:blipFill>
        <p:spPr>
          <a:xfrm>
            <a:off x="6344547" y="1808882"/>
            <a:ext cx="2570057" cy="1643821"/>
          </a:xfrm>
          <a:custGeom>
            <a:avLst/>
            <a:gdLst>
              <a:gd name="connsiteX0" fmla="*/ 148128 w 2245675"/>
              <a:gd name="connsiteY0" fmla="*/ 0 h 3047892"/>
              <a:gd name="connsiteX1" fmla="*/ 2245675 w 2245675"/>
              <a:gd name="connsiteY1" fmla="*/ 0 h 3047892"/>
              <a:gd name="connsiteX2" fmla="*/ 2245675 w 2245675"/>
              <a:gd name="connsiteY2" fmla="*/ 3047892 h 3047892"/>
              <a:gd name="connsiteX3" fmla="*/ 0 w 2245675"/>
              <a:gd name="connsiteY3" fmla="*/ 3047892 h 3047892"/>
              <a:gd name="connsiteX4" fmla="*/ 0 w 2245675"/>
              <a:gd name="connsiteY4" fmla="*/ 148128 h 3047892"/>
              <a:gd name="connsiteX5" fmla="*/ 148128 w 2245675"/>
              <a:gd name="connsiteY5" fmla="*/ 0 h 304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5675" h="3047892">
                <a:moveTo>
                  <a:pt x="148128" y="0"/>
                </a:moveTo>
                <a:lnTo>
                  <a:pt x="2245675" y="0"/>
                </a:lnTo>
                <a:lnTo>
                  <a:pt x="2245675" y="3047892"/>
                </a:lnTo>
                <a:lnTo>
                  <a:pt x="0" y="3047892"/>
                </a:lnTo>
                <a:lnTo>
                  <a:pt x="0" y="148128"/>
                </a:lnTo>
                <a:cubicBezTo>
                  <a:pt x="0" y="66319"/>
                  <a:pt x="66319" y="0"/>
                  <a:pt x="148128" y="0"/>
                </a:cubicBezTo>
                <a:close/>
              </a:path>
            </a:pathLst>
          </a:cu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18" name="Picture 17">
            <a:extLst>
              <a:ext uri="{FF2B5EF4-FFF2-40B4-BE49-F238E27FC236}">
                <a16:creationId xmlns:a16="http://schemas.microsoft.com/office/drawing/2014/main" xmlns="" id="{AA1338CF-B881-4446-9A0A-A11D4B422D71}"/>
              </a:ext>
            </a:extLst>
          </p:cNvPr>
          <p:cNvPicPr>
            <a:picLocks noChangeAspect="1"/>
          </p:cNvPicPr>
          <p:nvPr/>
        </p:nvPicPr>
        <p:blipFill rotWithShape="1">
          <a:blip r:embed="rId6"/>
          <a:srcRect l="34429" r="16388" b="-3"/>
          <a:stretch/>
        </p:blipFill>
        <p:spPr>
          <a:xfrm>
            <a:off x="8990670" y="1851086"/>
            <a:ext cx="2506632" cy="3486435"/>
          </a:xfrm>
          <a:custGeom>
            <a:avLst/>
            <a:gdLst>
              <a:gd name="connsiteX0" fmla="*/ 0 w 2245674"/>
              <a:gd name="connsiteY0" fmla="*/ 0 h 3047892"/>
              <a:gd name="connsiteX1" fmla="*/ 2245674 w 2245674"/>
              <a:gd name="connsiteY1" fmla="*/ 0 h 3047892"/>
              <a:gd name="connsiteX2" fmla="*/ 2245674 w 2245674"/>
              <a:gd name="connsiteY2" fmla="*/ 2899764 h 3047892"/>
              <a:gd name="connsiteX3" fmla="*/ 2097546 w 2245674"/>
              <a:gd name="connsiteY3" fmla="*/ 3047892 h 3047892"/>
              <a:gd name="connsiteX4" fmla="*/ 0 w 2245674"/>
              <a:gd name="connsiteY4" fmla="*/ 3047892 h 3047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674" h="3047892">
                <a:moveTo>
                  <a:pt x="0" y="0"/>
                </a:moveTo>
                <a:lnTo>
                  <a:pt x="2245674" y="0"/>
                </a:lnTo>
                <a:lnTo>
                  <a:pt x="2245674" y="2899764"/>
                </a:lnTo>
                <a:cubicBezTo>
                  <a:pt x="2245674" y="2981573"/>
                  <a:pt x="2179355" y="3047892"/>
                  <a:pt x="2097546" y="3047892"/>
                </a:cubicBezTo>
                <a:lnTo>
                  <a:pt x="0" y="3047892"/>
                </a:lnTo>
                <a:close/>
              </a:path>
            </a:pathLst>
          </a:cu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xmlns="" val="1197447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54B9C16B-AC4A-44ED-9075-F76549B46E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xmlns="" id="{62A2FEB6-F419-4684-9ABC-9E32E012E8B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3" name="Rectangle 5">
              <a:extLst>
                <a:ext uri="{FF2B5EF4-FFF2-40B4-BE49-F238E27FC236}">
                  <a16:creationId xmlns:a16="http://schemas.microsoft.com/office/drawing/2014/main" xmlns="" id="{21E24A15-28D6-4CEB-9268-0BB0BEEAF38C}"/>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xmlns="" id="{4345933F-9633-4510-90E1-08B0E2A19E79}"/>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xmlns="" id="{C68A48FB-1BE4-4053-A76F-5A5511BA0E0B}"/>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6" name="Freeform 8">
              <a:extLst>
                <a:ext uri="{FF2B5EF4-FFF2-40B4-BE49-F238E27FC236}">
                  <a16:creationId xmlns:a16="http://schemas.microsoft.com/office/drawing/2014/main" xmlns="" id="{8149777B-6A9F-4C95-BF44-F964645071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7" name="Freeform 9">
              <a:extLst>
                <a:ext uri="{FF2B5EF4-FFF2-40B4-BE49-F238E27FC236}">
                  <a16:creationId xmlns:a16="http://schemas.microsoft.com/office/drawing/2014/main" xmlns="" id="{0654845E-622A-4AD3-8F3A-6E1DEAB5FCA2}"/>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xmlns="" id="{DF1C0739-3D08-4C83-857E-B0724A6E8C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xmlns="" id="{D235EAA0-7D5A-453A-9643-EE7A4954EA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xmlns="" id="{94C6FB7C-72DE-42DE-8F58-CCE9B8F5562A}"/>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xmlns="" id="{FE31E0FE-EC8D-4EA7-BD9D-02F8C54FDB3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xmlns="" id="{69FE4B12-13E0-48F9-9E18-66406B8D3CD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xmlns="" id="{87FAADC3-B321-43EE-B8F3-2842D84098DB}"/>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4" name="Line 16">
              <a:extLst>
                <a:ext uri="{FF2B5EF4-FFF2-40B4-BE49-F238E27FC236}">
                  <a16:creationId xmlns:a16="http://schemas.microsoft.com/office/drawing/2014/main" xmlns="" id="{90461464-1683-402F-A72B-8558CC67774C}"/>
                </a:ext>
                <a:ext uri="{C183D7F6-B498-43B3-948B-1728B52AA6E4}">
                  <adec:decorative xmlns:adec="http://schemas.microsoft.com/office/drawing/2017/decorative" xmlns="" val="1"/>
                </a:ext>
              </a:extLst>
            </p:cNvPr>
            <p:cNvSpPr>
              <a:spLocks noChangeShapeType="1"/>
            </p:cNvSpPr>
            <p:nvPr>
              <p:extLst>
                <p:ext uri="{386F3935-93C4-4BCD-93E2-E3B085C9AB24}">
                  <p16:designElem xmlns:p16="http://schemas.microsoft.com/office/powerpoint/2015/main" xmlns=""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xmlns="" id="{70F594E7-32D0-45B9-A3CF-636CF6FCBD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xmlns="" id="{8AEF60E1-26C2-4E3C-B839-347DDD23C30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xmlns="" id="{792FE54B-EE9D-4E57-B6BC-6A9196BE89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xmlns="" id="{72BE56DF-619D-463E-8F88-CABA09DA88E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29" name="Rectangle 21">
              <a:extLst>
                <a:ext uri="{FF2B5EF4-FFF2-40B4-BE49-F238E27FC236}">
                  <a16:creationId xmlns:a16="http://schemas.microsoft.com/office/drawing/2014/main" xmlns="" id="{C7430457-1935-4BBF-A6A7-7C3125A02EF9}"/>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30" name="Freeform 22">
              <a:extLst>
                <a:ext uri="{FF2B5EF4-FFF2-40B4-BE49-F238E27FC236}">
                  <a16:creationId xmlns:a16="http://schemas.microsoft.com/office/drawing/2014/main" xmlns="" id="{BB006150-E547-4E84-A2B1-59131F3D53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xmlns="" id="{5A8CD074-956B-41A4-870B-001554B69BB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xmlns="" id="{070C253B-974E-459F-AD0B-70572248284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xmlns="" id="{BBC07B3D-A631-44EA-861A-7D80383A102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xmlns="" id="{32039DC6-B4CF-4A5A-8D17-3A568D125C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xmlns="" id="{99E0C81F-5D8D-4AF8-BDE5-4DF75868F7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xmlns="" id="{0D946680-855C-41EC-BBA2-61F6F776E54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xmlns="" id="{E6FAD9E8-6E13-45A0-A5D6-8BCAD27B4081}"/>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xmlns="" id="{0CCBC8FA-0581-454F-9FD1-6B6102A1A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xmlns="" id="{5D6C328F-65A5-41E8-86E9-E4E638CC3B4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41" name="Picture 2">
            <a:extLst>
              <a:ext uri="{FF2B5EF4-FFF2-40B4-BE49-F238E27FC236}">
                <a16:creationId xmlns:a16="http://schemas.microsoft.com/office/drawing/2014/main" xmlns="" id="{3E94A106-9341-485C-9057-9D62B2BD083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xmlns=""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3" name="Rectangle 42">
            <a:extLst>
              <a:ext uri="{FF2B5EF4-FFF2-40B4-BE49-F238E27FC236}">
                <a16:creationId xmlns:a16="http://schemas.microsoft.com/office/drawing/2014/main" xmlns="" id="{B53044DC-4918-43DA-B49D-91673C6C94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xmlns="" id="{1DCE6B36-1420-43AB-86CF-4E653A517B9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6" name="Rectangle 5">
              <a:extLst>
                <a:ext uri="{FF2B5EF4-FFF2-40B4-BE49-F238E27FC236}">
                  <a16:creationId xmlns:a16="http://schemas.microsoft.com/office/drawing/2014/main" xmlns="" id="{72626E0B-9628-468E-A713-011C02F602BB}"/>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47" name="Freeform 6">
              <a:extLst>
                <a:ext uri="{FF2B5EF4-FFF2-40B4-BE49-F238E27FC236}">
                  <a16:creationId xmlns:a16="http://schemas.microsoft.com/office/drawing/2014/main" xmlns="" id="{93F7977A-BD91-4B0D-9A8D-372DB67AD8D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8" name="Freeform 7">
              <a:extLst>
                <a:ext uri="{FF2B5EF4-FFF2-40B4-BE49-F238E27FC236}">
                  <a16:creationId xmlns:a16="http://schemas.microsoft.com/office/drawing/2014/main" xmlns="" id="{9FEE6A56-01A1-404D-864E-1C2587C9AFB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49" name="Freeform 8">
              <a:extLst>
                <a:ext uri="{FF2B5EF4-FFF2-40B4-BE49-F238E27FC236}">
                  <a16:creationId xmlns:a16="http://schemas.microsoft.com/office/drawing/2014/main" xmlns="" id="{E74DBBF2-EF6F-4E3E-B183-F8EEE76094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0" name="Freeform 9">
              <a:extLst>
                <a:ext uri="{FF2B5EF4-FFF2-40B4-BE49-F238E27FC236}">
                  <a16:creationId xmlns:a16="http://schemas.microsoft.com/office/drawing/2014/main" xmlns="" id="{ABCF0F27-B056-474C-A0FB-1DB747A92FB2}"/>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1" name="Freeform 10">
              <a:extLst>
                <a:ext uri="{FF2B5EF4-FFF2-40B4-BE49-F238E27FC236}">
                  <a16:creationId xmlns:a16="http://schemas.microsoft.com/office/drawing/2014/main" xmlns="" id="{0A0A5B7B-BA2A-45CC-AABE-9D5B08A5D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2" name="Freeform 11">
              <a:extLst>
                <a:ext uri="{FF2B5EF4-FFF2-40B4-BE49-F238E27FC236}">
                  <a16:creationId xmlns:a16="http://schemas.microsoft.com/office/drawing/2014/main" xmlns="" id="{3C9A5D2B-1787-4954-9108-B9D497A87C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3" name="Freeform 12">
              <a:extLst>
                <a:ext uri="{FF2B5EF4-FFF2-40B4-BE49-F238E27FC236}">
                  <a16:creationId xmlns:a16="http://schemas.microsoft.com/office/drawing/2014/main" xmlns="" id="{818C4F8B-7556-49A7-83C6-C8F631F6A98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4" name="Freeform 13">
              <a:extLst>
                <a:ext uri="{FF2B5EF4-FFF2-40B4-BE49-F238E27FC236}">
                  <a16:creationId xmlns:a16="http://schemas.microsoft.com/office/drawing/2014/main" xmlns="" id="{22BED614-D078-47EA-9C72-190217FDD57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5" name="Freeform 14">
              <a:extLst>
                <a:ext uri="{FF2B5EF4-FFF2-40B4-BE49-F238E27FC236}">
                  <a16:creationId xmlns:a16="http://schemas.microsoft.com/office/drawing/2014/main" xmlns="" id="{73DE0BF2-86D7-4038-AC4B-AF0F116A58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6" name="Freeform 15">
              <a:extLst>
                <a:ext uri="{FF2B5EF4-FFF2-40B4-BE49-F238E27FC236}">
                  <a16:creationId xmlns:a16="http://schemas.microsoft.com/office/drawing/2014/main" xmlns="" id="{11D8BB55-D027-420C-9EF9-49B3BA79DC7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7" name="Line 16">
              <a:extLst>
                <a:ext uri="{FF2B5EF4-FFF2-40B4-BE49-F238E27FC236}">
                  <a16:creationId xmlns:a16="http://schemas.microsoft.com/office/drawing/2014/main" xmlns="" id="{3FAEF5CE-07ED-46A7-9777-D86C70719583}"/>
                </a:ext>
                <a:ext uri="{C183D7F6-B498-43B3-948B-1728B52AA6E4}">
                  <adec:decorative xmlns:adec="http://schemas.microsoft.com/office/drawing/2017/decorative" xmlns="" val="1"/>
                </a:ext>
              </a:extLst>
            </p:cNvPr>
            <p:cNvSpPr>
              <a:spLocks noChangeShapeType="1"/>
            </p:cNvSpPr>
            <p:nvPr>
              <p:extLst>
                <p:ext uri="{386F3935-93C4-4BCD-93E2-E3B085C9AB24}">
                  <p16:designElem xmlns:p16="http://schemas.microsoft.com/office/powerpoint/2015/main" xmlns=""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58" name="Freeform 17">
              <a:extLst>
                <a:ext uri="{FF2B5EF4-FFF2-40B4-BE49-F238E27FC236}">
                  <a16:creationId xmlns:a16="http://schemas.microsoft.com/office/drawing/2014/main" xmlns="" id="{29CAFB1A-357C-4313-B734-1CD4E4F9D2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59" name="Freeform 18">
              <a:extLst>
                <a:ext uri="{FF2B5EF4-FFF2-40B4-BE49-F238E27FC236}">
                  <a16:creationId xmlns:a16="http://schemas.microsoft.com/office/drawing/2014/main" xmlns="" id="{653161D3-8634-4BB7-A2BC-028C4EAA151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0" name="Freeform 19">
              <a:extLst>
                <a:ext uri="{FF2B5EF4-FFF2-40B4-BE49-F238E27FC236}">
                  <a16:creationId xmlns:a16="http://schemas.microsoft.com/office/drawing/2014/main" xmlns="" id="{9537546A-6FF1-408B-AFE2-BBF7D3482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1" name="Freeform 20">
              <a:extLst>
                <a:ext uri="{FF2B5EF4-FFF2-40B4-BE49-F238E27FC236}">
                  <a16:creationId xmlns:a16="http://schemas.microsoft.com/office/drawing/2014/main" xmlns="" id="{F73EE662-79B7-404B-B1B8-0E096BE4CD6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2" name="Rectangle 21">
              <a:extLst>
                <a:ext uri="{FF2B5EF4-FFF2-40B4-BE49-F238E27FC236}">
                  <a16:creationId xmlns:a16="http://schemas.microsoft.com/office/drawing/2014/main" xmlns="" id="{B6DDB906-1F52-4D64-8493-4816EDDD34CC}"/>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sp>
        <p:sp>
          <p:nvSpPr>
            <p:cNvPr id="63" name="Freeform 22">
              <a:extLst>
                <a:ext uri="{FF2B5EF4-FFF2-40B4-BE49-F238E27FC236}">
                  <a16:creationId xmlns:a16="http://schemas.microsoft.com/office/drawing/2014/main" xmlns="" id="{4FA472A5-ABEA-4961-897B-7EB96AF09A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4" name="Freeform 23">
              <a:extLst>
                <a:ext uri="{FF2B5EF4-FFF2-40B4-BE49-F238E27FC236}">
                  <a16:creationId xmlns:a16="http://schemas.microsoft.com/office/drawing/2014/main" xmlns="" id="{54226E99-C38F-4456-A1F8-8897483FD9A8}"/>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5" name="Freeform 24">
              <a:extLst>
                <a:ext uri="{FF2B5EF4-FFF2-40B4-BE49-F238E27FC236}">
                  <a16:creationId xmlns:a16="http://schemas.microsoft.com/office/drawing/2014/main" xmlns="" id="{0A4A0196-A383-4629-B9A5-9C87E846C1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6" name="Freeform 25">
              <a:extLst>
                <a:ext uri="{FF2B5EF4-FFF2-40B4-BE49-F238E27FC236}">
                  <a16:creationId xmlns:a16="http://schemas.microsoft.com/office/drawing/2014/main" xmlns="" id="{BA5E608D-2E7B-4662-A9A0-18D4E0F0DC6E}"/>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7" name="Freeform 26">
              <a:extLst>
                <a:ext uri="{FF2B5EF4-FFF2-40B4-BE49-F238E27FC236}">
                  <a16:creationId xmlns:a16="http://schemas.microsoft.com/office/drawing/2014/main" xmlns="" id="{5E211F37-790F-4BD7-B055-022AE0C2E6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8" name="Freeform 27">
              <a:extLst>
                <a:ext uri="{FF2B5EF4-FFF2-40B4-BE49-F238E27FC236}">
                  <a16:creationId xmlns:a16="http://schemas.microsoft.com/office/drawing/2014/main" xmlns="" id="{96F375D0-232A-490A-9499-CB5FBA3FD9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69" name="Freeform 28">
              <a:extLst>
                <a:ext uri="{FF2B5EF4-FFF2-40B4-BE49-F238E27FC236}">
                  <a16:creationId xmlns:a16="http://schemas.microsoft.com/office/drawing/2014/main" xmlns="" id="{6B33B423-FD0F-4780-A0D6-32FC040B37C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0" name="Freeform 29">
              <a:extLst>
                <a:ext uri="{FF2B5EF4-FFF2-40B4-BE49-F238E27FC236}">
                  <a16:creationId xmlns:a16="http://schemas.microsoft.com/office/drawing/2014/main" xmlns="" id="{B6BD1710-838F-4CDD-A000-C6C710A6A08E}"/>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1" name="Freeform 30">
              <a:extLst>
                <a:ext uri="{FF2B5EF4-FFF2-40B4-BE49-F238E27FC236}">
                  <a16:creationId xmlns:a16="http://schemas.microsoft.com/office/drawing/2014/main" xmlns="" id="{0BB93533-1C95-4B0A-B0E2-168602B085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sp>
          <p:nvSpPr>
            <p:cNvPr id="72" name="Freeform 31">
              <a:extLst>
                <a:ext uri="{FF2B5EF4-FFF2-40B4-BE49-F238E27FC236}">
                  <a16:creationId xmlns:a16="http://schemas.microsoft.com/office/drawing/2014/main" xmlns="" id="{CB0B113D-1987-4D89-A475-511E092FE1F2}"/>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sp>
      </p:grpSp>
      <p:pic>
        <p:nvPicPr>
          <p:cNvPr id="74" name="Picture 2">
            <a:extLst>
              <a:ext uri="{FF2B5EF4-FFF2-40B4-BE49-F238E27FC236}">
                <a16:creationId xmlns:a16="http://schemas.microsoft.com/office/drawing/2014/main" xmlns="" id="{9BE36DBF-0333-4D36-A5BF-81FDA2406FE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mt="30000"/>
            <a:extLst>
              <a:ext uri="{28A0092B-C50C-407E-A947-70E740481C1C}">
                <a14:useLocalDpi xmlns:a14="http://schemas.microsoft.com/office/drawing/2010/main" xmlns=""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xmlns="" id="{3CAAC49C-C8D1-48B9-AB61-4898113D6623}"/>
              </a:ext>
            </a:extLst>
          </p:cNvPr>
          <p:cNvSpPr>
            <a:spLocks noGrp="1"/>
          </p:cNvSpPr>
          <p:nvPr>
            <p:ph type="title"/>
          </p:nvPr>
        </p:nvSpPr>
        <p:spPr>
          <a:xfrm>
            <a:off x="853330" y="1134681"/>
            <a:ext cx="2743310" cy="4255025"/>
          </a:xfrm>
        </p:spPr>
        <p:txBody>
          <a:bodyPr>
            <a:normAutofit/>
          </a:bodyPr>
          <a:lstStyle/>
          <a:p>
            <a:r>
              <a:rPr lang="en-US">
                <a:solidFill>
                  <a:srgbClr val="FFFFFF"/>
                </a:solidFill>
                <a:cs typeface="Calibri Light"/>
              </a:rPr>
              <a:t>THE PROPOSED MEASURES</a:t>
            </a:r>
            <a:endParaRPr lang="sr-Latn-RS">
              <a:solidFill>
                <a:srgbClr val="FFFFFF"/>
              </a:solidFill>
            </a:endParaRPr>
          </a:p>
        </p:txBody>
      </p:sp>
      <p:graphicFrame>
        <p:nvGraphicFramePr>
          <p:cNvPr id="5" name="Content Placeholder 2">
            <a:extLst>
              <a:ext uri="{FF2B5EF4-FFF2-40B4-BE49-F238E27FC236}">
                <a16:creationId xmlns:a16="http://schemas.microsoft.com/office/drawing/2014/main" xmlns="" id="{33E99B3D-F161-46CE-932F-E8302D9B0071}"/>
              </a:ext>
            </a:extLst>
          </p:cNvPr>
          <p:cNvGraphicFramePr>
            <a:graphicFrameLocks noGrp="1"/>
          </p:cNvGraphicFramePr>
          <p:nvPr>
            <p:ph idx="1"/>
            <p:extLst>
              <p:ext uri="{D42A27DB-BD31-4B8C-83A1-F6EECF244321}">
                <p14:modId xmlns:p14="http://schemas.microsoft.com/office/powerpoint/2010/main" xmlns="" val="1923289876"/>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115902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2525BD-B1DF-4D46-B3BF-D4192B76C8F0}"/>
              </a:ext>
            </a:extLst>
          </p:cNvPr>
          <p:cNvSpPr>
            <a:spLocks noGrp="1"/>
          </p:cNvSpPr>
          <p:nvPr>
            <p:ph type="title"/>
          </p:nvPr>
        </p:nvSpPr>
        <p:spPr/>
        <p:txBody>
          <a:bodyPr/>
          <a:lstStyle/>
          <a:p>
            <a:pPr algn="ctr"/>
            <a:r>
              <a:rPr lang="en-US" dirty="0">
                <a:solidFill>
                  <a:prstClr val="white"/>
                </a:solidFill>
                <a:ea typeface="+mj-lt"/>
                <a:cs typeface="+mj-lt"/>
              </a:rPr>
              <a:t>The proposal of a measure for non-resident digital nomads</a:t>
            </a:r>
            <a:endParaRPr lang="sr-Latn-RS" dirty="0"/>
          </a:p>
        </p:txBody>
      </p:sp>
      <p:sp>
        <p:nvSpPr>
          <p:cNvPr id="3" name="Content Placeholder 2">
            <a:extLst>
              <a:ext uri="{FF2B5EF4-FFF2-40B4-BE49-F238E27FC236}">
                <a16:creationId xmlns:a16="http://schemas.microsoft.com/office/drawing/2014/main" xmlns="" id="{99BC97EC-0BDC-444D-91C9-21CAE1F5FD98}"/>
              </a:ext>
            </a:extLst>
          </p:cNvPr>
          <p:cNvSpPr>
            <a:spLocks noGrp="1"/>
          </p:cNvSpPr>
          <p:nvPr>
            <p:ph idx="1"/>
          </p:nvPr>
        </p:nvSpPr>
        <p:spPr>
          <a:xfrm>
            <a:off x="1141412" y="2249486"/>
            <a:ext cx="9905999" cy="3989995"/>
          </a:xfrm>
        </p:spPr>
        <p:txBody>
          <a:bodyPr>
            <a:normAutofit fontScale="92500" lnSpcReduction="20000"/>
          </a:bodyPr>
          <a:lstStyle/>
          <a:p>
            <a:pPr>
              <a:lnSpc>
                <a:spcPct val="90000"/>
              </a:lnSpc>
            </a:pPr>
            <a:r>
              <a:rPr lang="en-US">
                <a:ea typeface="+mn-lt"/>
                <a:cs typeface="+mn-lt"/>
              </a:rPr>
              <a:t>Tax exemption would be provided for a non-resident who:</a:t>
            </a:r>
            <a:endParaRPr lang="en-US">
              <a:cs typeface="Calibri" panose="020F0502020204030204"/>
            </a:endParaRPr>
          </a:p>
          <a:p>
            <a:pPr marL="742950" lvl="1" indent="-285750">
              <a:lnSpc>
                <a:spcPct val="90000"/>
              </a:lnSpc>
              <a:buFont typeface="Courier New" pitchFamily="34" charset="0"/>
              <a:buChar char="o"/>
            </a:pPr>
            <a:r>
              <a:rPr lang="en-US">
                <a:ea typeface="+mn-lt"/>
                <a:cs typeface="+mn-lt"/>
              </a:rPr>
              <a:t>Spends up to 90 days of the year in Serbia (Serbian Law on Aliens also allows a non-resident without a visa to spend up to 90 days in Serbia over a period of 180 days from the day of the first entrance)</a:t>
            </a:r>
            <a:endParaRPr lang="en-US">
              <a:cs typeface="Calibri" panose="020F0502020204030204"/>
            </a:endParaRPr>
          </a:p>
          <a:p>
            <a:pPr marL="742950" lvl="1" indent="-285750">
              <a:lnSpc>
                <a:spcPct val="90000"/>
              </a:lnSpc>
              <a:buFont typeface="Courier New" pitchFamily="34" charset="0"/>
              <a:buChar char="o"/>
            </a:pPr>
            <a:r>
              <a:rPr lang="en-US">
                <a:ea typeface="+mn-lt"/>
                <a:cs typeface="+mn-lt"/>
              </a:rPr>
              <a:t>Performs services for an entity which does not do not do business in our territory </a:t>
            </a:r>
            <a:endParaRPr lang="en-US">
              <a:cs typeface="Calibri" panose="020F0502020204030204"/>
            </a:endParaRPr>
          </a:p>
          <a:p>
            <a:r>
              <a:rPr lang="en-US">
                <a:latin typeface="Calibri Light"/>
                <a:ea typeface="+mn-lt"/>
                <a:cs typeface="Arial"/>
              </a:rPr>
              <a:t>The income so generated during that period of time will not be considered to be from Serbian sources and will thus not be taxable in Serbia</a:t>
            </a:r>
            <a:endParaRPr lang="en-US">
              <a:latin typeface="Calibri Light"/>
              <a:cs typeface="Arial"/>
            </a:endParaRPr>
          </a:p>
          <a:p>
            <a:pPr>
              <a:lnSpc>
                <a:spcPct val="90000"/>
              </a:lnSpc>
            </a:pPr>
            <a:r>
              <a:rPr lang="en-US">
                <a:ea typeface="+mn-lt"/>
                <a:cs typeface="+mn-lt"/>
              </a:rPr>
              <a:t>This measure already exists in the US (only they add another condition, that the payment for these services does not exceed the amount up to $3,000)</a:t>
            </a:r>
            <a:endParaRPr lang="en-US">
              <a:cs typeface="Calibri" panose="020F0502020204030204"/>
            </a:endParaRPr>
          </a:p>
          <a:p>
            <a:pPr>
              <a:lnSpc>
                <a:spcPct val="90000"/>
              </a:lnSpc>
            </a:pPr>
            <a:r>
              <a:rPr lang="en-US">
                <a:ea typeface="+mn-lt"/>
                <a:cs typeface="+mn-lt"/>
              </a:rPr>
              <a:t>Is the third condition necessary for us?</a:t>
            </a:r>
            <a:endParaRPr lang="en-US">
              <a:cs typeface="Calibri" panose="020F0502020204030204"/>
            </a:endParaRPr>
          </a:p>
          <a:p>
            <a:pPr marL="742950" lvl="1" indent="-285750">
              <a:lnSpc>
                <a:spcPct val="90000"/>
              </a:lnSpc>
              <a:buFont typeface="Courier New" pitchFamily="34" charset="0"/>
              <a:buChar char="o"/>
            </a:pPr>
            <a:r>
              <a:rPr lang="en-US">
                <a:ea typeface="+mn-lt"/>
                <a:cs typeface="+mn-lt"/>
              </a:rPr>
              <a:t>Different services are paid differently so it will be difficult to set a threshold which would be suitable</a:t>
            </a:r>
            <a:endParaRPr lang="en-US">
              <a:cs typeface="Calibri" panose="020F0502020204030204"/>
            </a:endParaRPr>
          </a:p>
          <a:p>
            <a:pPr marL="742950" lvl="1" indent="-285750">
              <a:lnSpc>
                <a:spcPct val="90000"/>
              </a:lnSpc>
              <a:buFont typeface="Courier New" pitchFamily="34" charset="0"/>
              <a:buChar char="o"/>
            </a:pPr>
            <a:r>
              <a:rPr lang="en-US">
                <a:ea typeface="+mn-lt"/>
                <a:cs typeface="+mn-lt"/>
              </a:rPr>
              <a:t>Attracting new people is a priority for Serbia and this condition could be a potential setback </a:t>
            </a:r>
            <a:endParaRPr lang="en-US">
              <a:cs typeface="Calibri"/>
            </a:endParaRPr>
          </a:p>
          <a:p>
            <a:endParaRPr lang="sr-Latn-RS"/>
          </a:p>
        </p:txBody>
      </p:sp>
    </p:spTree>
    <p:extLst>
      <p:ext uri="{BB962C8B-B14F-4D97-AF65-F5344CB8AC3E}">
        <p14:creationId xmlns:p14="http://schemas.microsoft.com/office/powerpoint/2010/main" xmlns="" val="419932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xmlns="" id="{9BD5E9B5-8862-4FB2-BC89-108E951B0FA2}"/>
              </a:ext>
            </a:extLst>
          </p:cNvPr>
          <p:cNvSpPr>
            <a:spLocks noGrp="1"/>
          </p:cNvSpPr>
          <p:nvPr>
            <p:ph idx="1"/>
          </p:nvPr>
        </p:nvSpPr>
        <p:spPr>
          <a:xfrm>
            <a:off x="1141412" y="621436"/>
            <a:ext cx="9905999" cy="5962243"/>
          </a:xfrm>
        </p:spPr>
        <p:txBody>
          <a:bodyPr>
            <a:normAutofit/>
          </a:bodyPr>
          <a:lstStyle/>
          <a:p>
            <a:r>
              <a:rPr lang="en-US" dirty="0">
                <a:ea typeface="+mn-lt"/>
                <a:cs typeface="+mn-lt"/>
              </a:rPr>
              <a:t>There is an obligation under Serbian domestic law for digital nomads to pay tax for income that is generated in Serbia – difficult procedure, nobody would do this…</a:t>
            </a:r>
            <a:endParaRPr lang="en-US" dirty="0">
              <a:cs typeface="Calibri Light" panose="020F0302020204030204"/>
            </a:endParaRPr>
          </a:p>
          <a:p>
            <a:r>
              <a:rPr lang="en-US" dirty="0">
                <a:ea typeface="+mn-lt"/>
                <a:cs typeface="+mn-lt"/>
              </a:rPr>
              <a:t>DTT perspective</a:t>
            </a:r>
            <a:endParaRPr lang="en-US" dirty="0">
              <a:cs typeface="Calibri Light"/>
            </a:endParaRPr>
          </a:p>
          <a:p>
            <a:r>
              <a:rPr lang="en-US" dirty="0">
                <a:ea typeface="+mn-lt"/>
                <a:cs typeface="+mn-lt"/>
              </a:rPr>
              <a:t>Advantages of this measure:</a:t>
            </a:r>
          </a:p>
          <a:p>
            <a:pPr lvl="1">
              <a:buFont typeface="Wingdings" panose="05000000000000000000" pitchFamily="2" charset="2"/>
              <a:buChar char="§"/>
            </a:pPr>
            <a:r>
              <a:rPr lang="en-US" sz="2400" dirty="0">
                <a:ea typeface="+mn-lt"/>
                <a:cs typeface="+mn-lt"/>
              </a:rPr>
              <a:t>It would not cost Serbia anything </a:t>
            </a:r>
            <a:endParaRPr lang="en-US" sz="2400" dirty="0">
              <a:cs typeface="Calibri Light" panose="020F0302020204030204"/>
            </a:endParaRPr>
          </a:p>
          <a:p>
            <a:pPr lvl="1">
              <a:buFont typeface="Wingdings" panose="05000000000000000000" pitchFamily="2" charset="2"/>
              <a:buChar char="§"/>
            </a:pPr>
            <a:r>
              <a:rPr lang="en-US" sz="2400" dirty="0">
                <a:ea typeface="+mn-lt"/>
                <a:cs typeface="+mn-lt"/>
              </a:rPr>
              <a:t>During the time spent in Serbia, digital nomads will spend money by:</a:t>
            </a:r>
            <a:endParaRPr lang="en-US" sz="2400" dirty="0">
              <a:cs typeface="Calibri Light" panose="020F0302020204030204"/>
            </a:endParaRPr>
          </a:p>
          <a:p>
            <a:pPr lvl="2">
              <a:buFont typeface="Wingdings" panose="05000000000000000000" pitchFamily="2" charset="2"/>
              <a:buChar char="ü"/>
            </a:pPr>
            <a:r>
              <a:rPr lang="en-US" sz="2000" dirty="0">
                <a:ea typeface="+mn-lt"/>
                <a:cs typeface="+mn-lt"/>
              </a:rPr>
              <a:t>Renting a place</a:t>
            </a:r>
            <a:endParaRPr lang="en-US" sz="2000" dirty="0">
              <a:cs typeface="Calibri Light" panose="020F0302020204030204"/>
            </a:endParaRPr>
          </a:p>
          <a:p>
            <a:pPr lvl="2">
              <a:buFont typeface="Wingdings" panose="05000000000000000000" pitchFamily="2" charset="2"/>
              <a:buChar char="ü"/>
            </a:pPr>
            <a:r>
              <a:rPr lang="en-US" sz="2000" dirty="0">
                <a:ea typeface="+mn-lt"/>
                <a:cs typeface="+mn-lt"/>
              </a:rPr>
              <a:t>Cooperation with our citizens – bringing new technologies, new ideas</a:t>
            </a:r>
            <a:endParaRPr lang="en-US" sz="2000" dirty="0">
              <a:cs typeface="Calibri Light" panose="020F0302020204030204"/>
            </a:endParaRPr>
          </a:p>
          <a:p>
            <a:pPr lvl="2">
              <a:buFont typeface="Wingdings" panose="05000000000000000000" pitchFamily="2" charset="2"/>
              <a:buChar char="ü"/>
            </a:pPr>
            <a:r>
              <a:rPr lang="en-US" sz="2000" dirty="0">
                <a:ea typeface="+mn-lt"/>
                <a:cs typeface="+mn-lt"/>
              </a:rPr>
              <a:t>Buying food, groceries, shopping etc.</a:t>
            </a:r>
            <a:endParaRPr lang="en-US" sz="2000" dirty="0">
              <a:cs typeface="Calibri Light" panose="020F0302020204030204"/>
            </a:endParaRPr>
          </a:p>
          <a:p>
            <a:pPr lvl="2">
              <a:buFont typeface="Wingdings" panose="05000000000000000000" pitchFamily="2" charset="2"/>
              <a:buChar char="ü"/>
            </a:pPr>
            <a:r>
              <a:rPr lang="en-US" sz="2000" dirty="0">
                <a:ea typeface="+mn-lt"/>
                <a:cs typeface="+mn-lt"/>
              </a:rPr>
              <a:t>Going to clubs, restaurants</a:t>
            </a:r>
            <a:endParaRPr lang="en-US" sz="2000" dirty="0">
              <a:cs typeface="Calibri Light" panose="020F0302020204030204"/>
            </a:endParaRPr>
          </a:p>
          <a:p>
            <a:endParaRPr lang="sr-Latn-RS" dirty="0"/>
          </a:p>
        </p:txBody>
      </p:sp>
    </p:spTree>
    <p:extLst>
      <p:ext uri="{BB962C8B-B14F-4D97-AF65-F5344CB8AC3E}">
        <p14:creationId xmlns:p14="http://schemas.microsoft.com/office/powerpoint/2010/main" xmlns="" val="951881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 name="Picture 2" descr="Slika na kojoj se nalazi prozor, zatvoreni prostor, pod, drvo&#10;&#10;Opis je generisan sa veoma visokim stepenom pouzdanosti">
            <a:extLst>
              <a:ext uri="{FF2B5EF4-FFF2-40B4-BE49-F238E27FC236}">
                <a16:creationId xmlns:a16="http://schemas.microsoft.com/office/drawing/2014/main" xmlns="" id="{441C77E4-79B6-42A9-8F6B-49CBF8BE5C1C}"/>
              </a:ext>
            </a:extLst>
          </p:cNvPr>
          <p:cNvPicPr>
            <a:picLocks noChangeAspect="1"/>
          </p:cNvPicPr>
          <p:nvPr/>
        </p:nvPicPr>
        <p:blipFill rotWithShape="1">
          <a:blip r:embed="rId3"/>
          <a:srcRect/>
          <a:stretch/>
        </p:blipFill>
        <p:spPr>
          <a:xfrm>
            <a:off x="20" y="10"/>
            <a:ext cx="12191980" cy="6857990"/>
          </a:xfrm>
          <a:prstGeom prst="rect">
            <a:avLst/>
          </a:prstGeom>
        </p:spPr>
      </p:pic>
      <p:sp>
        <p:nvSpPr>
          <p:cNvPr id="7" name="TextBox 6">
            <a:extLst>
              <a:ext uri="{FF2B5EF4-FFF2-40B4-BE49-F238E27FC236}">
                <a16:creationId xmlns:a16="http://schemas.microsoft.com/office/drawing/2014/main" xmlns="" id="{E2034A94-B633-49E3-81D0-8F8A05188343}"/>
              </a:ext>
            </a:extLst>
          </p:cNvPr>
          <p:cNvSpPr txBox="1"/>
          <p:nvPr/>
        </p:nvSpPr>
        <p:spPr>
          <a:xfrm>
            <a:off x="9813010" y="6261314"/>
            <a:ext cx="23169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cap="all">
                <a:latin typeface="TW Cen MT"/>
              </a:rPr>
              <a:t>MOKRIN HOUSE, SERBIA. </a:t>
            </a:r>
            <a:endParaRPr lang="sr-Latn-RS" sz="1200">
              <a:latin typeface="Tw Cen MT" panose="020B0602020104020603"/>
            </a:endParaRPr>
          </a:p>
          <a:p>
            <a:r>
              <a:rPr lang="en-US" sz="1200" cap="all">
                <a:latin typeface="TW Cen MT"/>
              </a:rPr>
              <a:t>IMAGE BY BRANISLAVA BRANDIC</a:t>
            </a:r>
            <a:endParaRPr lang="sr-Latn-RS" sz="1200"/>
          </a:p>
        </p:txBody>
      </p:sp>
    </p:spTree>
    <p:extLst>
      <p:ext uri="{BB962C8B-B14F-4D97-AF65-F5344CB8AC3E}">
        <p14:creationId xmlns:p14="http://schemas.microsoft.com/office/powerpoint/2010/main" xmlns="" val="1419416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929A76-EDBB-4CA4-9585-FF762C62B400}"/>
              </a:ext>
            </a:extLst>
          </p:cNvPr>
          <p:cNvSpPr>
            <a:spLocks noGrp="1"/>
          </p:cNvSpPr>
          <p:nvPr>
            <p:ph type="title"/>
          </p:nvPr>
        </p:nvSpPr>
        <p:spPr/>
        <p:txBody>
          <a:bodyPr>
            <a:normAutofit fontScale="90000"/>
          </a:bodyPr>
          <a:lstStyle/>
          <a:p>
            <a:pPr algn="ctr"/>
            <a:r>
              <a:rPr lang="en-US" dirty="0">
                <a:ea typeface="+mj-lt"/>
                <a:cs typeface="+mj-lt"/>
              </a:rPr>
              <a:t>The proposal of measures for repatriates/foreigners who want to move to Serbia</a:t>
            </a:r>
            <a:endParaRPr lang="sr-Latn-RS" dirty="0"/>
          </a:p>
        </p:txBody>
      </p:sp>
      <p:sp>
        <p:nvSpPr>
          <p:cNvPr id="3" name="Content Placeholder 2">
            <a:extLst>
              <a:ext uri="{FF2B5EF4-FFF2-40B4-BE49-F238E27FC236}">
                <a16:creationId xmlns:a16="http://schemas.microsoft.com/office/drawing/2014/main" xmlns="" id="{236F4817-2FB1-4051-979B-BACEA44B8666}"/>
              </a:ext>
            </a:extLst>
          </p:cNvPr>
          <p:cNvSpPr>
            <a:spLocks noGrp="1"/>
          </p:cNvSpPr>
          <p:nvPr>
            <p:ph idx="1"/>
          </p:nvPr>
        </p:nvSpPr>
        <p:spPr>
          <a:xfrm>
            <a:off x="1141412" y="2854398"/>
            <a:ext cx="9905999" cy="3541714"/>
          </a:xfrm>
        </p:spPr>
        <p:txBody>
          <a:bodyPr/>
          <a:lstStyle/>
          <a:p>
            <a:r>
              <a:rPr lang="en-US" dirty="0">
                <a:ea typeface="+mn-lt"/>
                <a:cs typeface="+mn-lt"/>
              </a:rPr>
              <a:t>It is necessary for our country to attract new people.</a:t>
            </a:r>
            <a:endParaRPr lang="en-US" dirty="0">
              <a:cs typeface="Calibri" panose="020F0502020204030204"/>
            </a:endParaRPr>
          </a:p>
          <a:p>
            <a:r>
              <a:rPr lang="en-US" dirty="0">
                <a:ea typeface="+mn-lt"/>
                <a:cs typeface="+mn-lt"/>
              </a:rPr>
              <a:t>Serbia is definitely lacking people in some industries and there is no internal capacity to replace them. </a:t>
            </a:r>
            <a:endParaRPr lang="en-US" dirty="0"/>
          </a:p>
          <a:p>
            <a:r>
              <a:rPr lang="en-US" dirty="0">
                <a:ea typeface="+mn-lt"/>
                <a:cs typeface="+mn-lt"/>
              </a:rPr>
              <a:t>We are introducing the measures that will be effective and cost-free, looking up to the experiences of Italy and the Netherlands.</a:t>
            </a:r>
            <a:endParaRPr lang="en-US" dirty="0"/>
          </a:p>
        </p:txBody>
      </p:sp>
    </p:spTree>
    <p:extLst>
      <p:ext uri="{BB962C8B-B14F-4D97-AF65-F5344CB8AC3E}">
        <p14:creationId xmlns:p14="http://schemas.microsoft.com/office/powerpoint/2010/main" xmlns="" val="12393937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D3D59169-6AE5-4F65-95AB-BCEF58BF00A6}"/>
              </a:ext>
            </a:extLst>
          </p:cNvPr>
          <p:cNvSpPr>
            <a:spLocks noGrp="1"/>
          </p:cNvSpPr>
          <p:nvPr>
            <p:ph type="title"/>
          </p:nvPr>
        </p:nvSpPr>
        <p:spPr/>
        <p:txBody>
          <a:bodyPr/>
          <a:lstStyle/>
          <a:p>
            <a:pPr algn="ctr"/>
            <a:r>
              <a:rPr lang="sr-Latn-RS" dirty="0">
                <a:cs typeface="Calibri Light"/>
              </a:rPr>
              <a:t>ITALY</a:t>
            </a:r>
            <a:endParaRPr lang="sr-Latn-RS" dirty="0"/>
          </a:p>
        </p:txBody>
      </p:sp>
      <p:sp>
        <p:nvSpPr>
          <p:cNvPr id="10" name="Content Placeholder 9">
            <a:extLst>
              <a:ext uri="{FF2B5EF4-FFF2-40B4-BE49-F238E27FC236}">
                <a16:creationId xmlns:a16="http://schemas.microsoft.com/office/drawing/2014/main" xmlns="" id="{A932FB62-0394-4405-9CAA-D41491FE6FEB}"/>
              </a:ext>
            </a:extLst>
          </p:cNvPr>
          <p:cNvSpPr>
            <a:spLocks noGrp="1"/>
          </p:cNvSpPr>
          <p:nvPr>
            <p:ph idx="1"/>
          </p:nvPr>
        </p:nvSpPr>
        <p:spPr/>
        <p:txBody>
          <a:bodyPr>
            <a:normAutofit fontScale="85000" lnSpcReduction="10000"/>
          </a:bodyPr>
          <a:lstStyle/>
          <a:p>
            <a:r>
              <a:rPr lang="sr-Latn-RS">
                <a:ea typeface="+mn-lt"/>
                <a:cs typeface="+mn-lt"/>
              </a:rPr>
              <a:t>The inbound special tax regime</a:t>
            </a:r>
            <a:endParaRPr lang="sr-Latn-RS">
              <a:cs typeface="Calibri" panose="020F0502020204030204"/>
            </a:endParaRPr>
          </a:p>
          <a:p>
            <a:r>
              <a:rPr lang="sr-Latn-RS">
                <a:ea typeface="+mn-lt"/>
                <a:cs typeface="+mn-lt"/>
              </a:rPr>
              <a:t>50% reduction of the taxable base for both employment and self-employment income deriving from working duties performed in Italian territory and which applies for up to 5 years</a:t>
            </a:r>
            <a:endParaRPr lang="sr-Latn-RS"/>
          </a:p>
          <a:p>
            <a:r>
              <a:rPr lang="sr-Latn-RS">
                <a:ea typeface="+mn-lt"/>
                <a:cs typeface="+mn-lt"/>
              </a:rPr>
              <a:t>Requirements</a:t>
            </a:r>
            <a:endParaRPr lang="sr-Latn-RS"/>
          </a:p>
          <a:p>
            <a:r>
              <a:rPr lang="sr-Latn-RS">
                <a:ea typeface="+mn-lt"/>
                <a:cs typeface="+mn-lt"/>
              </a:rPr>
              <a:t>New draft of law decree – entering into force in 2020</a:t>
            </a:r>
            <a:endParaRPr lang="sr-Latn-RS"/>
          </a:p>
          <a:p>
            <a:r>
              <a:rPr lang="sr-Latn-RS">
                <a:ea typeface="+mn-lt"/>
                <a:cs typeface="+mn-lt"/>
              </a:rPr>
              <a:t>The mentioned extension will be even higher, going up to 70% reduction and for certain regions of southern Italy up to 90%; taxpayers with three or more children; five more years</a:t>
            </a:r>
            <a:endParaRPr lang="sr-Latn-RS"/>
          </a:p>
        </p:txBody>
      </p:sp>
    </p:spTree>
    <p:extLst>
      <p:ext uri="{BB962C8B-B14F-4D97-AF65-F5344CB8AC3E}">
        <p14:creationId xmlns:p14="http://schemas.microsoft.com/office/powerpoint/2010/main" xmlns="" val="674526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A20C63-86D4-4860-B815-E33B4D086312}"/>
              </a:ext>
            </a:extLst>
          </p:cNvPr>
          <p:cNvSpPr>
            <a:spLocks noGrp="1"/>
          </p:cNvSpPr>
          <p:nvPr>
            <p:ph type="title"/>
          </p:nvPr>
        </p:nvSpPr>
        <p:spPr/>
        <p:txBody>
          <a:bodyPr/>
          <a:lstStyle/>
          <a:p>
            <a:pPr algn="ctr"/>
            <a:r>
              <a:rPr lang="en-US" dirty="0">
                <a:ea typeface="+mj-lt"/>
                <a:cs typeface="+mj-lt"/>
              </a:rPr>
              <a:t>The Netherlands</a:t>
            </a:r>
            <a:endParaRPr lang="sr-Latn-RS" dirty="0"/>
          </a:p>
        </p:txBody>
      </p:sp>
      <p:sp>
        <p:nvSpPr>
          <p:cNvPr id="3" name="Content Placeholder 2">
            <a:extLst>
              <a:ext uri="{FF2B5EF4-FFF2-40B4-BE49-F238E27FC236}">
                <a16:creationId xmlns:a16="http://schemas.microsoft.com/office/drawing/2014/main" xmlns="" id="{8FA2CE83-1B98-4B8A-A766-FBBCE5C62343}"/>
              </a:ext>
            </a:extLst>
          </p:cNvPr>
          <p:cNvSpPr>
            <a:spLocks noGrp="1"/>
          </p:cNvSpPr>
          <p:nvPr>
            <p:ph idx="1"/>
          </p:nvPr>
        </p:nvSpPr>
        <p:spPr>
          <a:xfrm>
            <a:off x="1141412" y="2249485"/>
            <a:ext cx="9905999" cy="4506422"/>
          </a:xfrm>
        </p:spPr>
        <p:txBody>
          <a:bodyPr>
            <a:normAutofit/>
          </a:bodyPr>
          <a:lstStyle/>
          <a:p>
            <a:r>
              <a:rPr lang="en-US" dirty="0">
                <a:ea typeface="+mn-lt"/>
                <a:cs typeface="+mn-lt"/>
              </a:rPr>
              <a:t>Convenient for attracting highly specialized workers whose jobs are necessary for the Serbian economy.</a:t>
            </a:r>
            <a:endParaRPr lang="en-US" dirty="0">
              <a:cs typeface="Calibri"/>
            </a:endParaRPr>
          </a:p>
          <a:p>
            <a:r>
              <a:rPr lang="en-US" dirty="0">
                <a:ea typeface="+mn-lt"/>
                <a:cs typeface="+mn-lt"/>
              </a:rPr>
              <a:t>Tax exemption for employees hired abroad as compensation for moving expenses that the employee has by working outside his or her home country </a:t>
            </a:r>
            <a:endParaRPr lang="en-US" dirty="0">
              <a:cs typeface="Calibri" panose="020F0502020204030204"/>
            </a:endParaRPr>
          </a:p>
          <a:p>
            <a:r>
              <a:rPr lang="en-US" dirty="0">
                <a:ea typeface="+mn-lt"/>
                <a:cs typeface="+mn-lt"/>
              </a:rPr>
              <a:t>Employees and employers should submit an application to get permission for paying 30% of employee’s salary as a tax-free </a:t>
            </a:r>
            <a:r>
              <a:rPr lang="en-US" dirty="0" smtClean="0">
                <a:ea typeface="+mn-lt"/>
                <a:cs typeface="+mn-lt"/>
              </a:rPr>
              <a:t>refund</a:t>
            </a:r>
            <a:endParaRPr lang="en-US" dirty="0">
              <a:cs typeface="Calibri"/>
            </a:endParaRPr>
          </a:p>
        </p:txBody>
      </p:sp>
    </p:spTree>
    <p:extLst>
      <p:ext uri="{BB962C8B-B14F-4D97-AF65-F5344CB8AC3E}">
        <p14:creationId xmlns:p14="http://schemas.microsoft.com/office/powerpoint/2010/main" xmlns="" val="2425865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534572"/>
            <a:ext cx="9905999" cy="5852160"/>
          </a:xfrm>
        </p:spPr>
        <p:txBody>
          <a:bodyPr>
            <a:normAutofit/>
          </a:bodyPr>
          <a:lstStyle/>
          <a:p>
            <a:r>
              <a:rPr lang="en-US" dirty="0" smtClean="0">
                <a:ea typeface="+mn-lt"/>
                <a:cs typeface="+mn-lt"/>
              </a:rPr>
              <a:t>Requirements for this allowance:</a:t>
            </a:r>
            <a:endParaRPr lang="en-US" dirty="0" smtClean="0">
              <a:cs typeface="Calibri"/>
            </a:endParaRPr>
          </a:p>
          <a:p>
            <a:pPr marL="685800">
              <a:buFont typeface="Wingdings" panose="020B0604020202020204" pitchFamily="34" charset="0"/>
              <a:buChar char="Ø"/>
            </a:pPr>
            <a:r>
              <a:rPr lang="en-US" dirty="0" smtClean="0">
                <a:ea typeface="+mn-lt"/>
                <a:cs typeface="+mn-lt"/>
              </a:rPr>
              <a:t>the employer is registered with the Netherlands tax office and pays payroll tax;</a:t>
            </a:r>
            <a:endParaRPr lang="en-US" dirty="0" smtClean="0">
              <a:cs typeface="Calibri"/>
            </a:endParaRPr>
          </a:p>
          <a:p>
            <a:pPr marL="685800">
              <a:buFont typeface="Wingdings" panose="020B0604020202020204" pitchFamily="34" charset="0"/>
              <a:buChar char="Ø"/>
            </a:pPr>
            <a:r>
              <a:rPr lang="en-US" dirty="0" smtClean="0">
                <a:ea typeface="+mn-lt"/>
                <a:cs typeface="+mn-lt"/>
              </a:rPr>
              <a:t>the agreement for 30% ruling is in writing;</a:t>
            </a:r>
            <a:endParaRPr lang="en-US" dirty="0" smtClean="0">
              <a:cs typeface="Calibri"/>
            </a:endParaRPr>
          </a:p>
          <a:p>
            <a:pPr marL="685800">
              <a:buFont typeface="Wingdings" panose="020B0604020202020204" pitchFamily="34" charset="0"/>
              <a:buChar char="Ø"/>
            </a:pPr>
            <a:r>
              <a:rPr lang="en-US" dirty="0" smtClean="0">
                <a:ea typeface="+mn-lt"/>
                <a:cs typeface="+mn-lt"/>
              </a:rPr>
              <a:t>the employee is transferred from abroad or is recruited abroad;</a:t>
            </a:r>
            <a:endParaRPr lang="en-US" dirty="0" smtClean="0">
              <a:cs typeface="Calibri"/>
            </a:endParaRPr>
          </a:p>
          <a:p>
            <a:pPr marL="685800">
              <a:buFont typeface="Wingdings" panose="020B0604020202020204" pitchFamily="34" charset="0"/>
              <a:buChar char="Ø"/>
            </a:pPr>
            <a:r>
              <a:rPr lang="en-US" dirty="0" smtClean="0">
                <a:ea typeface="+mn-lt"/>
                <a:cs typeface="+mn-lt"/>
              </a:rPr>
              <a:t>the employee did not reside near the Netherlands border for the last 18 months;</a:t>
            </a:r>
            <a:endParaRPr lang="en-US" dirty="0" smtClean="0">
              <a:cs typeface="Calibri"/>
            </a:endParaRPr>
          </a:p>
          <a:p>
            <a:pPr marL="685800">
              <a:buFont typeface="Wingdings" panose="020B0604020202020204" pitchFamily="34" charset="0"/>
              <a:buChar char="Ø"/>
            </a:pPr>
            <a:r>
              <a:rPr lang="en-US" dirty="0" smtClean="0">
                <a:ea typeface="+mn-lt"/>
                <a:cs typeface="+mn-lt"/>
              </a:rPr>
              <a:t>the employee’s salary is at least €37,000 annually;</a:t>
            </a:r>
            <a:endParaRPr lang="en-US" dirty="0" smtClean="0">
              <a:cs typeface="Calibri"/>
            </a:endParaRPr>
          </a:p>
          <a:p>
            <a:pPr marL="685800">
              <a:buFont typeface="Wingdings" panose="020B0604020202020204" pitchFamily="34" charset="0"/>
              <a:buChar char="Ø"/>
            </a:pPr>
            <a:r>
              <a:rPr lang="en-US" dirty="0" smtClean="0">
                <a:ea typeface="+mn-lt"/>
                <a:cs typeface="+mn-lt"/>
              </a:rPr>
              <a:t>the employee has an expertise that is hardly available in the Netherlands.</a:t>
            </a:r>
            <a:endParaRPr lang="en-US" dirty="0" smtClean="0">
              <a:cs typeface="Calibri"/>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C2B535-3AA5-4C6E-B604-FBCDE1B54CC7}"/>
              </a:ext>
            </a:extLst>
          </p:cNvPr>
          <p:cNvSpPr>
            <a:spLocks noGrp="1"/>
          </p:cNvSpPr>
          <p:nvPr>
            <p:ph type="title"/>
          </p:nvPr>
        </p:nvSpPr>
        <p:spPr/>
        <p:txBody>
          <a:bodyPr/>
          <a:lstStyle/>
          <a:p>
            <a:pPr algn="ctr"/>
            <a:r>
              <a:rPr lang="en-US" dirty="0">
                <a:ea typeface="+mj-lt"/>
                <a:cs typeface="+mj-lt"/>
              </a:rPr>
              <a:t>The proposal for the Republic of Serbia</a:t>
            </a:r>
            <a:endParaRPr lang="sr-Latn-RS" dirty="0"/>
          </a:p>
        </p:txBody>
      </p:sp>
      <p:sp>
        <p:nvSpPr>
          <p:cNvPr id="3" name="Content Placeholder 2">
            <a:extLst>
              <a:ext uri="{FF2B5EF4-FFF2-40B4-BE49-F238E27FC236}">
                <a16:creationId xmlns:a16="http://schemas.microsoft.com/office/drawing/2014/main" xmlns="" id="{DE9E3D6C-0A1A-4126-9B70-460D005B4C32}"/>
              </a:ext>
            </a:extLst>
          </p:cNvPr>
          <p:cNvSpPr>
            <a:spLocks noGrp="1"/>
          </p:cNvSpPr>
          <p:nvPr>
            <p:ph idx="1"/>
          </p:nvPr>
        </p:nvSpPr>
        <p:spPr>
          <a:xfrm>
            <a:off x="1141412" y="2249485"/>
            <a:ext cx="9905999" cy="4160193"/>
          </a:xfrm>
        </p:spPr>
        <p:txBody>
          <a:bodyPr>
            <a:normAutofit lnSpcReduction="10000"/>
          </a:bodyPr>
          <a:lstStyle/>
          <a:p>
            <a:r>
              <a:rPr lang="en-US" dirty="0">
                <a:ea typeface="+mn-lt"/>
                <a:cs typeface="+mn-lt"/>
              </a:rPr>
              <a:t>Individuals (regardless of their citizenship) who have not resided in Serbia for more than </a:t>
            </a:r>
            <a:r>
              <a:rPr lang="en-US" b="1" dirty="0">
                <a:ea typeface="+mn-lt"/>
                <a:cs typeface="+mn-lt"/>
              </a:rPr>
              <a:t>90 days in the previous 24 months </a:t>
            </a:r>
            <a:endParaRPr lang="sr-Latn-RS" dirty="0"/>
          </a:p>
          <a:p>
            <a:r>
              <a:rPr lang="en-US" dirty="0">
                <a:ea typeface="+mn-lt"/>
                <a:cs typeface="+mn-lt"/>
              </a:rPr>
              <a:t>Concluding permanent employment agreement with Serbian employer, thus becoming </a:t>
            </a:r>
            <a:r>
              <a:rPr lang="en-US" b="1" dirty="0">
                <a:ea typeface="+mn-lt"/>
                <a:cs typeface="+mn-lt"/>
              </a:rPr>
              <a:t>full-time employees</a:t>
            </a:r>
            <a:r>
              <a:rPr lang="en-US" dirty="0">
                <a:ea typeface="+mn-lt"/>
                <a:cs typeface="+mn-lt"/>
              </a:rPr>
              <a:t> and </a:t>
            </a:r>
            <a:r>
              <a:rPr lang="en-US" b="1" dirty="0">
                <a:ea typeface="+mn-lt"/>
                <a:cs typeface="+mn-lt"/>
              </a:rPr>
              <a:t>Serbian tax residents</a:t>
            </a:r>
            <a:r>
              <a:rPr lang="en-US" dirty="0">
                <a:ea typeface="+mn-lt"/>
                <a:cs typeface="+mn-lt"/>
              </a:rPr>
              <a:t>, both according to provisions of national laws, as well as for needs of DTTs (having a permanent place of residence in Serbia or moving their families in Serbia) </a:t>
            </a:r>
            <a:endParaRPr lang="en-US" dirty="0">
              <a:cs typeface="Calibri" panose="020F0502020204030204"/>
            </a:endParaRPr>
          </a:p>
          <a:p>
            <a:r>
              <a:rPr lang="en-US" dirty="0">
                <a:ea typeface="+mn-lt"/>
                <a:cs typeface="+mn-lt"/>
              </a:rPr>
              <a:t>There is </a:t>
            </a:r>
            <a:r>
              <a:rPr lang="en-US" b="1" dirty="0">
                <a:ea typeface="+mn-lt"/>
                <a:cs typeface="+mn-lt"/>
              </a:rPr>
              <a:t>need for their jobs </a:t>
            </a:r>
            <a:r>
              <a:rPr lang="en-US" dirty="0">
                <a:ea typeface="+mn-lt"/>
                <a:cs typeface="+mn-lt"/>
              </a:rPr>
              <a:t>which cannot be easily satisfied within the national labor market (</a:t>
            </a:r>
            <a:r>
              <a:rPr lang="en-US" b="1" dirty="0">
                <a:ea typeface="+mn-lt"/>
                <a:cs typeface="+mn-lt"/>
              </a:rPr>
              <a:t>3 average gross salaries paid in Serbia according to the latest data = 210 000 RSD</a:t>
            </a:r>
            <a:r>
              <a:rPr lang="en-US" dirty="0">
                <a:ea typeface="+mn-lt"/>
                <a:cs typeface="+mn-lt"/>
              </a:rPr>
              <a:t>) – the Netherlands example</a:t>
            </a:r>
            <a:r>
              <a:rPr lang="en-US" dirty="0" smtClean="0">
                <a:ea typeface="+mn-lt"/>
                <a:cs typeface="+mn-lt"/>
              </a:rPr>
              <a:t>.</a:t>
            </a:r>
            <a:endParaRPr lang="en-US" dirty="0">
              <a:cs typeface="Calibri" panose="020F0502020204030204"/>
            </a:endParaRPr>
          </a:p>
        </p:txBody>
      </p:sp>
    </p:spTree>
    <p:extLst>
      <p:ext uri="{BB962C8B-B14F-4D97-AF65-F5344CB8AC3E}">
        <p14:creationId xmlns:p14="http://schemas.microsoft.com/office/powerpoint/2010/main" xmlns="" val="520966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872196"/>
            <a:ext cx="9905999" cy="5444197"/>
          </a:xfrm>
        </p:spPr>
        <p:txBody>
          <a:bodyPr/>
          <a:lstStyle/>
          <a:p>
            <a:r>
              <a:rPr lang="en-US" dirty="0" smtClean="0">
                <a:ea typeface="+mn-lt"/>
                <a:cs typeface="+mn-lt"/>
              </a:rPr>
              <a:t>The recognized moving expenses without the need to document them in the amount of </a:t>
            </a:r>
            <a:r>
              <a:rPr lang="en-US" b="1" dirty="0" smtClean="0">
                <a:ea typeface="+mn-lt"/>
                <a:cs typeface="+mn-lt"/>
              </a:rPr>
              <a:t>70% of realized gross salary</a:t>
            </a:r>
            <a:r>
              <a:rPr lang="en-US" dirty="0" smtClean="0">
                <a:ea typeface="+mn-lt"/>
                <a:cs typeface="+mn-lt"/>
              </a:rPr>
              <a:t>. </a:t>
            </a:r>
            <a:endParaRPr lang="en-US" dirty="0" smtClean="0">
              <a:cs typeface="Calibri" panose="020F0502020204030204"/>
            </a:endParaRPr>
          </a:p>
          <a:p>
            <a:r>
              <a:rPr lang="en-US" dirty="0" smtClean="0">
                <a:ea typeface="+mn-lt"/>
                <a:cs typeface="+mn-lt"/>
              </a:rPr>
              <a:t>Limited up to </a:t>
            </a:r>
            <a:r>
              <a:rPr lang="en-US" b="1" dirty="0" smtClean="0">
                <a:ea typeface="+mn-lt"/>
                <a:cs typeface="+mn-lt"/>
              </a:rPr>
              <a:t>five years</a:t>
            </a:r>
            <a:r>
              <a:rPr lang="en-US" dirty="0" smtClean="0">
                <a:ea typeface="+mn-lt"/>
                <a:cs typeface="+mn-lt"/>
              </a:rPr>
              <a:t>.</a:t>
            </a:r>
            <a:endParaRPr lang="en-US" dirty="0" smtClean="0">
              <a:cs typeface="Calibri" panose="020F0502020204030204"/>
            </a:endParaRPr>
          </a:p>
          <a:p>
            <a:r>
              <a:rPr lang="en-US" dirty="0" smtClean="0">
                <a:ea typeface="+mn-lt"/>
                <a:cs typeface="+mn-lt"/>
              </a:rPr>
              <a:t>If these individuals cease to fulfill requirements to be considered as Serbian tax residents (both under the provisions of national laws or the purposes of relevant DTTs) then the recognition of standardized expenses cannot be applied to them.</a:t>
            </a:r>
            <a:endParaRPr lang="en-US" dirty="0" smtClean="0">
              <a:cs typeface="Calibri" panose="020F0502020204030204"/>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EA4EF9-9E19-4B10-844A-2E175867A03E}"/>
              </a:ext>
            </a:extLst>
          </p:cNvPr>
          <p:cNvSpPr>
            <a:spLocks noGrp="1"/>
          </p:cNvSpPr>
          <p:nvPr>
            <p:ph type="title"/>
          </p:nvPr>
        </p:nvSpPr>
        <p:spPr/>
        <p:txBody>
          <a:bodyPr/>
          <a:lstStyle/>
          <a:p>
            <a:r>
              <a:rPr lang="en-US">
                <a:ea typeface="+mj-lt"/>
                <a:cs typeface="+mj-lt"/>
              </a:rPr>
              <a:t>Social security issue in repatriation policy</a:t>
            </a:r>
            <a:endParaRPr lang="sr-Latn-RS"/>
          </a:p>
        </p:txBody>
      </p:sp>
      <p:sp>
        <p:nvSpPr>
          <p:cNvPr id="3" name="Content Placeholder 2">
            <a:extLst>
              <a:ext uri="{FF2B5EF4-FFF2-40B4-BE49-F238E27FC236}">
                <a16:creationId xmlns:a16="http://schemas.microsoft.com/office/drawing/2014/main" xmlns="" id="{4B268044-83C6-42A5-89FD-EFAF0D6A7601}"/>
              </a:ext>
            </a:extLst>
          </p:cNvPr>
          <p:cNvSpPr>
            <a:spLocks noGrp="1"/>
          </p:cNvSpPr>
          <p:nvPr>
            <p:ph idx="1"/>
          </p:nvPr>
        </p:nvSpPr>
        <p:spPr/>
        <p:txBody>
          <a:bodyPr vert="horz" lIns="91440" tIns="45720" rIns="91440" bIns="45720" rtlCol="0" anchor="t">
            <a:normAutofit fontScale="92500" lnSpcReduction="20000"/>
          </a:bodyPr>
          <a:lstStyle/>
          <a:p>
            <a:r>
              <a:rPr lang="en-US">
                <a:ea typeface="+mn-lt"/>
                <a:cs typeface="+mn-lt"/>
              </a:rPr>
              <a:t>How would we fund social security for repatriates? (NL &amp; IT models)</a:t>
            </a:r>
            <a:endParaRPr lang="en-US">
              <a:cs typeface="Calibri"/>
            </a:endParaRPr>
          </a:p>
          <a:p>
            <a:endParaRPr lang="en-US">
              <a:ea typeface="+mn-lt"/>
              <a:cs typeface="+mn-lt"/>
            </a:endParaRPr>
          </a:p>
          <a:p>
            <a:r>
              <a:rPr lang="en-US">
                <a:ea typeface="+mn-lt"/>
                <a:cs typeface="+mn-lt"/>
              </a:rPr>
              <a:t>How can we find a justification for giving foreigners or returnees the convenience that the "locals" do not have the right to. (Discrimination claims)? (30% left for social security)</a:t>
            </a:r>
            <a:endParaRPr lang="en-US">
              <a:cs typeface="Calibri"/>
            </a:endParaRPr>
          </a:p>
          <a:p>
            <a:endParaRPr lang="en-US">
              <a:ea typeface="+mn-lt"/>
              <a:cs typeface="+mn-lt"/>
            </a:endParaRPr>
          </a:p>
          <a:p>
            <a:r>
              <a:rPr lang="en-US">
                <a:ea typeface="+mn-lt"/>
                <a:cs typeface="+mn-lt"/>
              </a:rPr>
              <a:t>How to preserve and transfer already acquired rights from the sphere of social security in other jurisdictions (international social security contracts)</a:t>
            </a:r>
            <a:endParaRPr lang="en-US" cap="all">
              <a:cs typeface="Calibri"/>
            </a:endParaRPr>
          </a:p>
        </p:txBody>
      </p:sp>
    </p:spTree>
    <p:extLst>
      <p:ext uri="{BB962C8B-B14F-4D97-AF65-F5344CB8AC3E}">
        <p14:creationId xmlns:p14="http://schemas.microsoft.com/office/powerpoint/2010/main" xmlns="" val="3681263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erson sitting at a desk&#10;&#10;Description generated with very high confidence">
            <a:extLst>
              <a:ext uri="{FF2B5EF4-FFF2-40B4-BE49-F238E27FC236}">
                <a16:creationId xmlns:a16="http://schemas.microsoft.com/office/drawing/2014/main" xmlns="" id="{D62963BA-94C5-41FE-B6AA-55274F8D87D8}"/>
              </a:ext>
            </a:extLst>
          </p:cNvPr>
          <p:cNvPicPr>
            <a:picLocks noChangeAspect="1"/>
          </p:cNvPicPr>
          <p:nvPr/>
        </p:nvPicPr>
        <p:blipFill>
          <a:blip r:embed="rId2"/>
          <a:stretch>
            <a:fillRect/>
          </a:stretch>
        </p:blipFill>
        <p:spPr>
          <a:xfrm>
            <a:off x="1362075" y="171450"/>
            <a:ext cx="9725025" cy="64865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4278534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E3F14F-E14D-448F-BCF4-8DF7CF4FD4BC}"/>
              </a:ext>
            </a:extLst>
          </p:cNvPr>
          <p:cNvSpPr>
            <a:spLocks noGrp="1"/>
          </p:cNvSpPr>
          <p:nvPr>
            <p:ph type="title"/>
          </p:nvPr>
        </p:nvSpPr>
        <p:spPr>
          <a:xfrm>
            <a:off x="1141413" y="323097"/>
            <a:ext cx="9905998" cy="1478570"/>
          </a:xfrm>
        </p:spPr>
        <p:txBody>
          <a:bodyPr/>
          <a:lstStyle/>
          <a:p>
            <a:pPr algn="ctr"/>
            <a:r>
              <a:rPr lang="en-US" dirty="0"/>
              <a:t>IMPORT DUTIES</a:t>
            </a:r>
            <a:endParaRPr lang="sr-Latn-RS" dirty="0"/>
          </a:p>
        </p:txBody>
      </p:sp>
      <p:sp>
        <p:nvSpPr>
          <p:cNvPr id="3" name="Content Placeholder 2">
            <a:extLst>
              <a:ext uri="{FF2B5EF4-FFF2-40B4-BE49-F238E27FC236}">
                <a16:creationId xmlns:a16="http://schemas.microsoft.com/office/drawing/2014/main" xmlns="" id="{340A2B89-0E33-47ED-873E-237A8DE241DB}"/>
              </a:ext>
            </a:extLst>
          </p:cNvPr>
          <p:cNvSpPr>
            <a:spLocks noGrp="1"/>
          </p:cNvSpPr>
          <p:nvPr>
            <p:ph idx="1"/>
          </p:nvPr>
        </p:nvSpPr>
        <p:spPr>
          <a:xfrm>
            <a:off x="1141412" y="1603717"/>
            <a:ext cx="9905999" cy="5095257"/>
          </a:xfrm>
        </p:spPr>
        <p:txBody>
          <a:bodyPr numCol="2">
            <a:normAutofit fontScale="32500" lnSpcReduction="20000"/>
          </a:bodyPr>
          <a:lstStyle/>
          <a:p>
            <a:r>
              <a:rPr lang="en-US" sz="5200" dirty="0"/>
              <a:t>Netherlands has established a special exemption for immigrants.</a:t>
            </a:r>
          </a:p>
          <a:p>
            <a:r>
              <a:rPr lang="en-US" sz="5200" dirty="0"/>
              <a:t>Immigrants will not be obligated to pay import duties on household effects only if following conditions are fulfilled:</a:t>
            </a:r>
          </a:p>
          <a:p>
            <a:pPr marL="914400" lvl="1" indent="-457200">
              <a:buFont typeface="+mj-lt"/>
              <a:buAutoNum type="arabicParenR"/>
            </a:pPr>
            <a:r>
              <a:rPr lang="en-US" sz="4900" dirty="0"/>
              <a:t>The application must be made via removal company, so that relief code can be acquired</a:t>
            </a:r>
          </a:p>
          <a:p>
            <a:pPr marL="914400" lvl="1" indent="-457200">
              <a:buFont typeface="+mj-lt"/>
              <a:buAutoNum type="arabicParenR"/>
            </a:pPr>
            <a:r>
              <a:rPr lang="en-US" sz="4900" dirty="0"/>
              <a:t>The personal goods that an individual is moving to Netherlands must be listed</a:t>
            </a:r>
          </a:p>
          <a:p>
            <a:pPr marL="914400" lvl="1" indent="-457200">
              <a:buFont typeface="+mj-lt"/>
              <a:buAutoNum type="arabicParenR"/>
            </a:pPr>
            <a:r>
              <a:rPr lang="en-US" sz="4900" dirty="0"/>
              <a:t>The certificate of registration in the personal records database of the municipality in the Netherlands. This certificate must show that and on which date you settled in the Netherlands. You can also send comparable documentary evidence demonstrating that this is the case (your employment contract). </a:t>
            </a:r>
          </a:p>
          <a:p>
            <a:pPr marL="914400" lvl="1" indent="-457200">
              <a:buFont typeface="+mj-lt"/>
              <a:buAutoNum type="arabicParenR"/>
            </a:pPr>
            <a:r>
              <a:rPr lang="en-US" sz="4900" dirty="0"/>
              <a:t>The individual is moving from a country outside of the European Union to the Netherlands and will be living in the Netherlands or another country of the European Union (EU is one market) </a:t>
            </a:r>
          </a:p>
          <a:p>
            <a:pPr marL="914400" lvl="1" indent="-457200">
              <a:buFont typeface="+mj-lt"/>
              <a:buAutoNum type="arabicParenR"/>
            </a:pPr>
            <a:r>
              <a:rPr lang="en-US" sz="4900" dirty="0"/>
              <a:t>The individual has lived outside of the European Union for at least twelve consecutive months.   </a:t>
            </a:r>
          </a:p>
          <a:p>
            <a:pPr marL="914400" lvl="1" indent="-457200">
              <a:buFont typeface="+mj-lt"/>
              <a:buAutoNum type="arabicParenR"/>
            </a:pPr>
            <a:r>
              <a:rPr lang="en-US" sz="4900" dirty="0"/>
              <a:t>The individual thus transferring his/her normal place of residence to the European Union.</a:t>
            </a:r>
          </a:p>
          <a:p>
            <a:pPr marL="914400" lvl="1" indent="-457200">
              <a:buFont typeface="+mj-lt"/>
              <a:buAutoNum type="arabicParenR"/>
            </a:pPr>
            <a:r>
              <a:rPr lang="en-US" sz="4900" dirty="0"/>
              <a:t>The individual has owned and used the goods for at least six months.</a:t>
            </a:r>
          </a:p>
          <a:p>
            <a:pPr marL="914400" lvl="1" indent="-457200">
              <a:buFont typeface="+mj-lt"/>
              <a:buAutoNum type="arabicParenR"/>
            </a:pPr>
            <a:r>
              <a:rPr lang="en-US" sz="4900" dirty="0"/>
              <a:t>Loaning, pledging, transferring goods is forbidden for 12 months of the date on which they were imported.</a:t>
            </a:r>
          </a:p>
          <a:p>
            <a:pPr marL="914400" lvl="1" indent="-457200">
              <a:buFont typeface="+mj-lt"/>
              <a:buAutoNum type="arabicParenR"/>
            </a:pPr>
            <a:r>
              <a:rPr lang="en-US" sz="4900" dirty="0"/>
              <a:t>For importing a vehicles the declaration for </a:t>
            </a:r>
            <a:r>
              <a:rPr lang="en-US" sz="4900" dirty="0" err="1"/>
              <a:t>bpm</a:t>
            </a:r>
            <a:r>
              <a:rPr lang="en-US" sz="4900" dirty="0"/>
              <a:t> (the private motor vehicle and motorcycle tax) needs to be filed.</a:t>
            </a:r>
          </a:p>
          <a:p>
            <a:pPr marL="914400" lvl="1" indent="-457200">
              <a:buFont typeface="+mj-lt"/>
              <a:buAutoNum type="arabicParenR"/>
            </a:pPr>
            <a:endParaRPr lang="en-US" dirty="0"/>
          </a:p>
        </p:txBody>
      </p:sp>
    </p:spTree>
    <p:extLst>
      <p:ext uri="{BB962C8B-B14F-4D97-AF65-F5344CB8AC3E}">
        <p14:creationId xmlns:p14="http://schemas.microsoft.com/office/powerpoint/2010/main" xmlns="" val="35840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91559D-B193-4798-AB7E-1C88FE01F134}"/>
              </a:ext>
            </a:extLst>
          </p:cNvPr>
          <p:cNvSpPr>
            <a:spLocks noGrp="1"/>
          </p:cNvSpPr>
          <p:nvPr>
            <p:ph type="title"/>
          </p:nvPr>
        </p:nvSpPr>
        <p:spPr/>
        <p:txBody>
          <a:bodyPr/>
          <a:lstStyle/>
          <a:p>
            <a:pPr algn="ctr"/>
            <a:r>
              <a:rPr lang="en-US" dirty="0"/>
              <a:t>SERBIAN MODEL</a:t>
            </a:r>
            <a:endParaRPr lang="sr-Latn-RS" dirty="0"/>
          </a:p>
        </p:txBody>
      </p:sp>
      <p:sp>
        <p:nvSpPr>
          <p:cNvPr id="3" name="Content Placeholder 2">
            <a:extLst>
              <a:ext uri="{FF2B5EF4-FFF2-40B4-BE49-F238E27FC236}">
                <a16:creationId xmlns:a16="http://schemas.microsoft.com/office/drawing/2014/main" xmlns="" id="{B62850F0-0012-4E41-86D0-1D452DC23ABF}"/>
              </a:ext>
            </a:extLst>
          </p:cNvPr>
          <p:cNvSpPr>
            <a:spLocks noGrp="1"/>
          </p:cNvSpPr>
          <p:nvPr>
            <p:ph idx="1"/>
          </p:nvPr>
        </p:nvSpPr>
        <p:spPr>
          <a:xfrm>
            <a:off x="1141412" y="1758462"/>
            <a:ext cx="9905999" cy="4791425"/>
          </a:xfrm>
        </p:spPr>
        <p:txBody>
          <a:bodyPr vert="horz" lIns="91440" tIns="45720" rIns="91440" bIns="45720" rtlCol="0" anchor="t">
            <a:normAutofit fontScale="92500" lnSpcReduction="20000"/>
          </a:bodyPr>
          <a:lstStyle/>
          <a:p>
            <a:r>
              <a:rPr lang="en-US" dirty="0"/>
              <a:t>Special custom benefits are in force in Serbia.</a:t>
            </a:r>
          </a:p>
          <a:p>
            <a:r>
              <a:rPr lang="en-US" dirty="0"/>
              <a:t>These customs benefits are applied to not only Serbian citizens, but individuals who acquired Serbian citizenship, asylum or permission to stay. </a:t>
            </a:r>
          </a:p>
          <a:p>
            <a:r>
              <a:rPr lang="en-US" dirty="0"/>
              <a:t>These individuals are free from paying import duties on a household  to an extent that counts up to 5000 </a:t>
            </a:r>
            <a:r>
              <a:rPr lang="en-US" dirty="0" err="1"/>
              <a:t>euros</a:t>
            </a:r>
            <a:r>
              <a:rPr lang="en-US" dirty="0"/>
              <a:t>.</a:t>
            </a:r>
          </a:p>
          <a:p>
            <a:r>
              <a:rPr lang="en-US" dirty="0"/>
              <a:t>The conditions that must be fulfilled are:</a:t>
            </a:r>
          </a:p>
          <a:p>
            <a:pPr marL="914400" lvl="1" indent="-457200">
              <a:buFont typeface="+mj-lt"/>
              <a:buAutoNum type="arabicParenR"/>
            </a:pPr>
            <a:r>
              <a:rPr lang="en-US" sz="2300" dirty="0"/>
              <a:t>A document containing details about an individual's belongings that he/she is moving to Serbia along with an approximate value</a:t>
            </a:r>
          </a:p>
          <a:p>
            <a:pPr marL="914400" lvl="1" indent="-457200">
              <a:buFont typeface="+mj-lt"/>
              <a:buAutoNum type="arabicParenR"/>
            </a:pPr>
            <a:r>
              <a:rPr lang="en-US" sz="2300" dirty="0"/>
              <a:t>A certificate that verifies that an individual was an employee in a foreign country continuously for 2 years that must be translated into Serbian.</a:t>
            </a:r>
          </a:p>
          <a:p>
            <a:r>
              <a:rPr lang="en-US" dirty="0"/>
              <a:t>Transferring, loaning or any other kind of alienating of the personal goods that have been freed from paying customs is forbidden for 3 years after entering the country.</a:t>
            </a:r>
          </a:p>
        </p:txBody>
      </p:sp>
    </p:spTree>
    <p:extLst>
      <p:ext uri="{BB962C8B-B14F-4D97-AF65-F5344CB8AC3E}">
        <p14:creationId xmlns:p14="http://schemas.microsoft.com/office/powerpoint/2010/main" xmlns="" val="3859657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D973A28-F82C-4331-A27D-8D01AF04409A}"/>
              </a:ext>
            </a:extLst>
          </p:cNvPr>
          <p:cNvSpPr>
            <a:spLocks noGrp="1"/>
          </p:cNvSpPr>
          <p:nvPr>
            <p:ph idx="1"/>
          </p:nvPr>
        </p:nvSpPr>
        <p:spPr>
          <a:xfrm>
            <a:off x="1141412" y="626164"/>
            <a:ext cx="9905999" cy="5971583"/>
          </a:xfrm>
        </p:spPr>
        <p:txBody>
          <a:bodyPr>
            <a:normAutofit/>
          </a:bodyPr>
          <a:lstStyle/>
          <a:p>
            <a:r>
              <a:rPr lang="en-US" dirty="0"/>
              <a:t>The main issue with this benefit is its limiting factor.</a:t>
            </a:r>
          </a:p>
          <a:p>
            <a:r>
              <a:rPr lang="en-US" dirty="0"/>
              <a:t>We need to take into consideration that the actual value of household is often much higher than the limit itself. </a:t>
            </a:r>
          </a:p>
          <a:p>
            <a:r>
              <a:rPr lang="en-US" dirty="0"/>
              <a:t>With that being said, this benefit is not as significant as the one existing in Netherlands model.</a:t>
            </a:r>
          </a:p>
          <a:p>
            <a:r>
              <a:rPr lang="en-US" dirty="0"/>
              <a:t>Serbia should use and adopt Netherlands model in order to attract more work capable emigrants due to an outflow of population Serbia is facing.</a:t>
            </a:r>
          </a:p>
          <a:p>
            <a:r>
              <a:rPr lang="en-US" dirty="0"/>
              <a:t>That is one of the reasons we consider this measure extremely crucial for the well-being of our country.</a:t>
            </a:r>
          </a:p>
          <a:p>
            <a:r>
              <a:rPr lang="en-US" dirty="0"/>
              <a:t>The major of this benefit is that it will allow not only the return but the growth of local economy due to the money they will be spending </a:t>
            </a:r>
            <a:r>
              <a:rPr lang="en-US" dirty="0" err="1"/>
              <a:t>i</a:t>
            </a:r>
            <a:r>
              <a:rPr lang="en-US" dirty="0"/>
              <a:t> our country.</a:t>
            </a:r>
          </a:p>
        </p:txBody>
      </p:sp>
    </p:spTree>
    <p:extLst>
      <p:ext uri="{BB962C8B-B14F-4D97-AF65-F5344CB8AC3E}">
        <p14:creationId xmlns:p14="http://schemas.microsoft.com/office/powerpoint/2010/main" xmlns="" val="2836621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7" name="Picture 67" descr="A close up of a map&#10;&#10;Description generated with high confidence">
            <a:extLst>
              <a:ext uri="{FF2B5EF4-FFF2-40B4-BE49-F238E27FC236}">
                <a16:creationId xmlns:a16="http://schemas.microsoft.com/office/drawing/2014/main" xmlns="" id="{48BE8DE8-E3C7-483F-987F-41A178EA2B11}"/>
              </a:ext>
            </a:extLst>
          </p:cNvPr>
          <p:cNvPicPr>
            <a:picLocks noChangeAspect="1"/>
          </p:cNvPicPr>
          <p:nvPr/>
        </p:nvPicPr>
        <p:blipFill rotWithShape="1">
          <a:blip r:embed="rId3"/>
          <a:srcRect t="6159" b="9572"/>
          <a:stretch/>
        </p:blipFill>
        <p:spPr>
          <a:xfrm>
            <a:off x="20" y="10"/>
            <a:ext cx="12188932" cy="6857990"/>
          </a:xfrm>
          <a:prstGeom prst="rect">
            <a:avLst/>
          </a:prstGeom>
        </p:spPr>
      </p:pic>
    </p:spTree>
    <p:extLst>
      <p:ext uri="{BB962C8B-B14F-4D97-AF65-F5344CB8AC3E}">
        <p14:creationId xmlns:p14="http://schemas.microsoft.com/office/powerpoint/2010/main" xmlns="" val="2542380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xmlns="" id="{DFE88786-7EC9-4CF1-8553-2C30219448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4286"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2">
            <a:extLst>
              <a:ext uri="{FF2B5EF4-FFF2-40B4-BE49-F238E27FC236}">
                <a16:creationId xmlns:a16="http://schemas.microsoft.com/office/drawing/2014/main" xmlns="" id="{86D8F06D-0176-412D-A69C-AF7042B7EE9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14287"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pic>
        <p:nvPicPr>
          <p:cNvPr id="2" name="Picture 2" descr="Slika na kojoj se nalazi zgrada, pod, osoba, zatvoreni prostor&#10;&#10;Opis je generisan sa veoma visokim stepenom pouzdanosti">
            <a:extLst>
              <a:ext uri="{FF2B5EF4-FFF2-40B4-BE49-F238E27FC236}">
                <a16:creationId xmlns:a16="http://schemas.microsoft.com/office/drawing/2014/main" xmlns="" id="{02D38619-669C-4E37-90FF-4731C092766E}"/>
              </a:ext>
            </a:extLst>
          </p:cNvPr>
          <p:cNvPicPr>
            <a:picLocks noChangeAspect="1"/>
          </p:cNvPicPr>
          <p:nvPr/>
        </p:nvPicPr>
        <p:blipFill rotWithShape="1">
          <a:blip r:embed="rId4">
            <a:duotone>
              <a:schemeClr val="bg2">
                <a:shade val="45000"/>
                <a:satMod val="135000"/>
              </a:schemeClr>
              <a:prstClr val="white"/>
            </a:duotone>
            <a:alphaModFix amt="50000"/>
            <a:extLst>
              <a:ext uri="{837473B0-CC2E-450A-ABE3-18F120FF3D39}">
                <a1611:picAttrSrcUrl xmlns:a1611="http://schemas.microsoft.com/office/drawing/2016/11/main" xmlns="" r:id="rId5"/>
              </a:ext>
            </a:extLst>
          </a:blip>
          <a:srcRect r="25"/>
          <a:stretch/>
        </p:blipFill>
        <p:spPr>
          <a:xfrm>
            <a:off x="20" y="10"/>
            <a:ext cx="12191980" cy="6857990"/>
          </a:xfrm>
          <a:prstGeom prst="rect">
            <a:avLst/>
          </a:prstGeom>
        </p:spPr>
      </p:pic>
      <p:pic>
        <p:nvPicPr>
          <p:cNvPr id="68" name="Picture 2">
            <a:extLst>
              <a:ext uri="{FF2B5EF4-FFF2-40B4-BE49-F238E27FC236}">
                <a16:creationId xmlns:a16="http://schemas.microsoft.com/office/drawing/2014/main" xmlns="" id="{815562A4-61AD-4BDB-9BDB-34860AE47A5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30000"/>
            <a:extLst>
              <a:ext uri="{28A0092B-C50C-407E-A947-70E740481C1C}">
                <a14:useLocalDpi xmlns:a14="http://schemas.microsoft.com/office/drawing/2010/main" xmlns=""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70" name="Group 69">
            <a:extLst>
              <a:ext uri="{FF2B5EF4-FFF2-40B4-BE49-F238E27FC236}">
                <a16:creationId xmlns:a16="http://schemas.microsoft.com/office/drawing/2014/main" xmlns="" id="{AFCC34F2-8A34-4176-9DCF-3E14806B31C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1"/>
            <a:ext cx="2281238" cy="5289551"/>
            <a:chOff x="0" y="-1"/>
            <a:chExt cx="2281238" cy="5289551"/>
          </a:xfrm>
        </p:grpSpPr>
        <p:sp>
          <p:nvSpPr>
            <p:cNvPr id="71" name="Rectangle 70">
              <a:extLst>
                <a:ext uri="{FF2B5EF4-FFF2-40B4-BE49-F238E27FC236}">
                  <a16:creationId xmlns:a16="http://schemas.microsoft.com/office/drawing/2014/main" xmlns="" id="{F40BA3D3-5C32-487A-9075-A58936161C04}"/>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209675" y="4762"/>
              <a:ext cx="23813" cy="2181225"/>
            </a:xfrm>
            <a:prstGeom prst="rect">
              <a:avLst/>
            </a:pr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2" name="Freeform 6">
              <a:extLst>
                <a:ext uri="{FF2B5EF4-FFF2-40B4-BE49-F238E27FC236}">
                  <a16:creationId xmlns:a16="http://schemas.microsoft.com/office/drawing/2014/main" xmlns="" id="{FD540F57-24D0-48B9-A757-6CB90ABA8878}"/>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28713" y="217646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3" name="Freeform 7">
              <a:extLst>
                <a:ext uri="{FF2B5EF4-FFF2-40B4-BE49-F238E27FC236}">
                  <a16:creationId xmlns:a16="http://schemas.microsoft.com/office/drawing/2014/main" xmlns="" id="{BC55DC16-C6F7-40B2-BDDA-E20013DF9C8F}"/>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23950" y="4021137"/>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4" name="Rectangle 73">
              <a:extLst>
                <a:ext uri="{FF2B5EF4-FFF2-40B4-BE49-F238E27FC236}">
                  <a16:creationId xmlns:a16="http://schemas.microsoft.com/office/drawing/2014/main" xmlns="" id="{02099AB7-3243-4017-93A6-3D3D75B8DE7F}"/>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414338" y="9524"/>
              <a:ext cx="28575" cy="4481513"/>
            </a:xfrm>
            <a:prstGeom prst="rect">
              <a:avLst/>
            </a:pr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5" name="Freeform 9">
              <a:extLst>
                <a:ext uri="{FF2B5EF4-FFF2-40B4-BE49-F238E27FC236}">
                  <a16:creationId xmlns:a16="http://schemas.microsoft.com/office/drawing/2014/main" xmlns="" id="{5785EDD4-607A-42A6-AD18-522E7F9221B8}"/>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333375" y="448151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6" name="Freeform 10">
              <a:extLst>
                <a:ext uri="{FF2B5EF4-FFF2-40B4-BE49-F238E27FC236}">
                  <a16:creationId xmlns:a16="http://schemas.microsoft.com/office/drawing/2014/main" xmlns="" id="{98903418-1A46-441B-B206-5ABCE33E0B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90500" y="9524"/>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7" name="Freeform 11">
              <a:extLst>
                <a:ext uri="{FF2B5EF4-FFF2-40B4-BE49-F238E27FC236}">
                  <a16:creationId xmlns:a16="http://schemas.microsoft.com/office/drawing/2014/main" xmlns="" id="{CF7D484C-2C11-4D25-B175-68D32920F1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290638" y="14287"/>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8" name="Freeform 12">
              <a:extLst>
                <a:ext uri="{FF2B5EF4-FFF2-40B4-BE49-F238E27FC236}">
                  <a16:creationId xmlns:a16="http://schemas.microsoft.com/office/drawing/2014/main" xmlns="" id="{5D4D5B64-42D9-42C4-A6BE-2A6973E278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600200" y="1801812"/>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9" name="Freeform 13">
              <a:extLst>
                <a:ext uri="{FF2B5EF4-FFF2-40B4-BE49-F238E27FC236}">
                  <a16:creationId xmlns:a16="http://schemas.microsoft.com/office/drawing/2014/main" xmlns="" id="{1EAB8F2F-DE57-4377-912F-05B35D40A1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81125" y="9524"/>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0" name="Freeform 14">
              <a:extLst>
                <a:ext uri="{FF2B5EF4-FFF2-40B4-BE49-F238E27FC236}">
                  <a16:creationId xmlns:a16="http://schemas.microsoft.com/office/drawing/2014/main" xmlns="" id="{DD1D1480-6395-4A5D-9FA6-AF4B833BC93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43063" y="-1"/>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1" name="Freeform 15">
              <a:extLst>
                <a:ext uri="{FF2B5EF4-FFF2-40B4-BE49-F238E27FC236}">
                  <a16:creationId xmlns:a16="http://schemas.microsoft.com/office/drawing/2014/main" xmlns="" id="{9AF9AB5E-6007-4947-AF2D-3457E9A895E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685925" y="142081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2" name="Freeform 16">
              <a:extLst>
                <a:ext uri="{FF2B5EF4-FFF2-40B4-BE49-F238E27FC236}">
                  <a16:creationId xmlns:a16="http://schemas.microsoft.com/office/drawing/2014/main" xmlns="" id="{269AEE64-C8B2-4038-9B02-6805D665F4FB}"/>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685925" y="90328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17">
              <a:extLst>
                <a:ext uri="{FF2B5EF4-FFF2-40B4-BE49-F238E27FC236}">
                  <a16:creationId xmlns:a16="http://schemas.microsoft.com/office/drawing/2014/main" xmlns="" id="{4CC7A043-D86F-46B2-B834-ED7E1A27F9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743075" y="4762"/>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Freeform 18">
              <a:extLst>
                <a:ext uri="{FF2B5EF4-FFF2-40B4-BE49-F238E27FC236}">
                  <a16:creationId xmlns:a16="http://schemas.microsoft.com/office/drawing/2014/main" xmlns="" id="{93B2972A-01E3-4CE4-AE98-189F1348F24B}"/>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119313" y="488949"/>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5" name="Freeform 19">
              <a:extLst>
                <a:ext uri="{FF2B5EF4-FFF2-40B4-BE49-F238E27FC236}">
                  <a16:creationId xmlns:a16="http://schemas.microsoft.com/office/drawing/2014/main" xmlns="" id="{ED804FBD-1C24-46A8-A39B-8D107E4E99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52500" y="4762"/>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6" name="Freeform 20">
              <a:extLst>
                <a:ext uri="{FF2B5EF4-FFF2-40B4-BE49-F238E27FC236}">
                  <a16:creationId xmlns:a16="http://schemas.microsoft.com/office/drawing/2014/main" xmlns="" id="{32DCF403-6204-4021-9D08-BDF31A5E371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866775" y="90328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7" name="Freeform 21">
              <a:extLst>
                <a:ext uri="{FF2B5EF4-FFF2-40B4-BE49-F238E27FC236}">
                  <a16:creationId xmlns:a16="http://schemas.microsoft.com/office/drawing/2014/main" xmlns="" id="{8EEC9242-04E6-4432-8156-70389D7052B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890588" y="155416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24">
              <a:extLst>
                <a:ext uri="{FF2B5EF4-FFF2-40B4-BE49-F238E27FC236}">
                  <a16:creationId xmlns:a16="http://schemas.microsoft.com/office/drawing/2014/main" xmlns="" id="{7C0B0BCD-1793-4474-BA88-21D79D46B239}"/>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6675" y="903287"/>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Freeform 25">
              <a:extLst>
                <a:ext uri="{FF2B5EF4-FFF2-40B4-BE49-F238E27FC236}">
                  <a16:creationId xmlns:a16="http://schemas.microsoft.com/office/drawing/2014/main" xmlns="" id="{3E8F6CD4-3283-4349-8992-EBBD753BEF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0" y="3897312"/>
              <a:ext cx="133350" cy="266700"/>
            </a:xfrm>
            <a:custGeom>
              <a:avLst/>
              <a:gdLst/>
              <a:ahLst/>
              <a:cxnLst/>
              <a:rect l="0" t="0" r="r" b="b"/>
              <a:pathLst>
                <a:path w="84" h="168">
                  <a:moveTo>
                    <a:pt x="69" y="168"/>
                  </a:moveTo>
                  <a:lnTo>
                    <a:pt x="0" y="6"/>
                  </a:lnTo>
                  <a:lnTo>
                    <a:pt x="12" y="0"/>
                  </a:lnTo>
                  <a:lnTo>
                    <a:pt x="84" y="162"/>
                  </a:lnTo>
                  <a:lnTo>
                    <a:pt x="69" y="168"/>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0" name="Freeform 26">
              <a:extLst>
                <a:ext uri="{FF2B5EF4-FFF2-40B4-BE49-F238E27FC236}">
                  <a16:creationId xmlns:a16="http://schemas.microsoft.com/office/drawing/2014/main" xmlns="" id="{16BE686F-0921-4880-ADF4-9AB91595B8E4}"/>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6675" y="4149724"/>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27">
              <a:extLst>
                <a:ext uri="{FF2B5EF4-FFF2-40B4-BE49-F238E27FC236}">
                  <a16:creationId xmlns:a16="http://schemas.microsoft.com/office/drawing/2014/main" xmlns="" id="{CFB3BE34-2F4B-437C-BDB6-891A555739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0" y="1644649"/>
              <a:ext cx="133350" cy="269875"/>
            </a:xfrm>
            <a:custGeom>
              <a:avLst/>
              <a:gdLst/>
              <a:ahLst/>
              <a:cxnLst/>
              <a:rect l="0" t="0" r="r" b="b"/>
              <a:pathLst>
                <a:path w="84" h="170">
                  <a:moveTo>
                    <a:pt x="12" y="170"/>
                  </a:moveTo>
                  <a:lnTo>
                    <a:pt x="0" y="164"/>
                  </a:lnTo>
                  <a:lnTo>
                    <a:pt x="69" y="0"/>
                  </a:lnTo>
                  <a:lnTo>
                    <a:pt x="84" y="6"/>
                  </a:lnTo>
                  <a:lnTo>
                    <a:pt x="12" y="170"/>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28">
              <a:extLst>
                <a:ext uri="{FF2B5EF4-FFF2-40B4-BE49-F238E27FC236}">
                  <a16:creationId xmlns:a16="http://schemas.microsoft.com/office/drawing/2014/main" xmlns="" id="{7B07215D-B155-4DFE-BE3D-87632FF10D94}"/>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6675" y="146843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29">
              <a:extLst>
                <a:ext uri="{FF2B5EF4-FFF2-40B4-BE49-F238E27FC236}">
                  <a16:creationId xmlns:a16="http://schemas.microsoft.com/office/drawing/2014/main" xmlns="" id="{EE16DA9D-8D6A-4347-AD4F-AE139705374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95325" y="4762"/>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36">
              <a:extLst>
                <a:ext uri="{FF2B5EF4-FFF2-40B4-BE49-F238E27FC236}">
                  <a16:creationId xmlns:a16="http://schemas.microsoft.com/office/drawing/2014/main" xmlns="" id="{A00D09BA-63FF-4D69-9D31-136FF2802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14413" y="1801812"/>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37">
              <a:extLst>
                <a:ext uri="{FF2B5EF4-FFF2-40B4-BE49-F238E27FC236}">
                  <a16:creationId xmlns:a16="http://schemas.microsoft.com/office/drawing/2014/main" xmlns="" id="{9C8A19E6-32D5-4482-9CCD-1F78CA1CA888}"/>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938213" y="2547937"/>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6" name="Freeform 38">
              <a:extLst>
                <a:ext uri="{FF2B5EF4-FFF2-40B4-BE49-F238E27FC236}">
                  <a16:creationId xmlns:a16="http://schemas.microsoft.com/office/drawing/2014/main" xmlns="" id="{EA954B3D-AF3B-442D-A72F-6BD11E9DDE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5313" y="4762"/>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7" name="Freeform 39">
              <a:extLst>
                <a:ext uri="{FF2B5EF4-FFF2-40B4-BE49-F238E27FC236}">
                  <a16:creationId xmlns:a16="http://schemas.microsoft.com/office/drawing/2014/main" xmlns="" id="{D9710435-DD32-48E0-BC50-CC3436D339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223963" y="1382712"/>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8" name="Freeform 40">
              <a:extLst>
                <a:ext uri="{FF2B5EF4-FFF2-40B4-BE49-F238E27FC236}">
                  <a16:creationId xmlns:a16="http://schemas.microsoft.com/office/drawing/2014/main" xmlns="" id="{29B7CF4A-2D02-44B9-9AE5-4641A75E5466}"/>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300163" y="1849437"/>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9" name="Freeform 41">
              <a:extLst>
                <a:ext uri="{FF2B5EF4-FFF2-40B4-BE49-F238E27FC236}">
                  <a16:creationId xmlns:a16="http://schemas.microsoft.com/office/drawing/2014/main" xmlns="" id="{2512A521-F3FE-4B4E-84A4-B8E34B1F84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80988" y="3417887"/>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0" name="Freeform 42">
              <a:extLst>
                <a:ext uri="{FF2B5EF4-FFF2-40B4-BE49-F238E27FC236}">
                  <a16:creationId xmlns:a16="http://schemas.microsoft.com/office/drawing/2014/main" xmlns="" id="{847E0DEA-D3E4-4FEB-B8B0-5864ECE94EA4}"/>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238125" y="3883024"/>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1" name="Freeform 43">
              <a:extLst>
                <a:ext uri="{FF2B5EF4-FFF2-40B4-BE49-F238E27FC236}">
                  <a16:creationId xmlns:a16="http://schemas.microsoft.com/office/drawing/2014/main" xmlns="" id="{719D19AC-13DF-482F-A050-54D54D05F6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2166937"/>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2" name="Freeform 44">
              <a:extLst>
                <a:ext uri="{FF2B5EF4-FFF2-40B4-BE49-F238E27FC236}">
                  <a16:creationId xmlns:a16="http://schemas.microsoft.com/office/drawing/2014/main" xmlns="" id="{331649B7-0BBD-4E9C-BD52-1BCA2E7E8930}"/>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52388" y="2066924"/>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3" name="Freeform 57">
              <a:extLst>
                <a:ext uri="{FF2B5EF4-FFF2-40B4-BE49-F238E27FC236}">
                  <a16:creationId xmlns:a16="http://schemas.microsoft.com/office/drawing/2014/main" xmlns="" id="{D3AAE7E3-779F-41B2-A9C5-D046EBF5B36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04825" y="9524"/>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4" name="Freeform 58">
              <a:extLst>
                <a:ext uri="{FF2B5EF4-FFF2-40B4-BE49-F238E27FC236}">
                  <a16:creationId xmlns:a16="http://schemas.microsoft.com/office/drawing/2014/main" xmlns="" id="{5D0770C9-1E05-4CF6-94BD-20E2C7F1479C}"/>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633413" y="5103812"/>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solidFill>
              <a:srgbClr val="FFFFFF">
                <a:alpha val="70000"/>
              </a:srgb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06" name="Group 105">
            <a:extLst>
              <a:ext uri="{FF2B5EF4-FFF2-40B4-BE49-F238E27FC236}">
                <a16:creationId xmlns:a16="http://schemas.microsoft.com/office/drawing/2014/main" xmlns="" id="{6EBD291B-DF20-4DC7-B790-C0E2209CC84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364912" y="0"/>
            <a:ext cx="674688" cy="6848476"/>
            <a:chOff x="11364912" y="0"/>
            <a:chExt cx="674688" cy="6848476"/>
          </a:xfrm>
        </p:grpSpPr>
        <p:sp>
          <p:nvSpPr>
            <p:cNvPr id="107" name="Freeform 32">
              <a:extLst>
                <a:ext uri="{FF2B5EF4-FFF2-40B4-BE49-F238E27FC236}">
                  <a16:creationId xmlns:a16="http://schemas.microsoft.com/office/drawing/2014/main" xmlns="" id="{ECABF7C5-4C62-4FE6-AE12-238A48EA32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8" name="Freeform 33">
              <a:extLst>
                <a:ext uri="{FF2B5EF4-FFF2-40B4-BE49-F238E27FC236}">
                  <a16:creationId xmlns:a16="http://schemas.microsoft.com/office/drawing/2014/main" xmlns="" id="{E95ECD4A-2806-4F52-8E3C-624A3039DB65}"/>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9" name="Freeform 34">
              <a:extLst>
                <a:ext uri="{FF2B5EF4-FFF2-40B4-BE49-F238E27FC236}">
                  <a16:creationId xmlns:a16="http://schemas.microsoft.com/office/drawing/2014/main" xmlns="" id="{E9E18FA2-E809-499B-BD0A-61DCF6A7E18F}"/>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 name="Freeform 35">
              <a:extLst>
                <a:ext uri="{FF2B5EF4-FFF2-40B4-BE49-F238E27FC236}">
                  <a16:creationId xmlns:a16="http://schemas.microsoft.com/office/drawing/2014/main" xmlns="" id="{1CDF76CE-EE7F-4BF2-931E-D588B8B51D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 name="Freeform 36">
              <a:extLst>
                <a:ext uri="{FF2B5EF4-FFF2-40B4-BE49-F238E27FC236}">
                  <a16:creationId xmlns:a16="http://schemas.microsoft.com/office/drawing/2014/main" xmlns="" id="{C8DB34E1-222F-47F0-869D-951918444047}"/>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 name="Freeform 37">
              <a:extLst>
                <a:ext uri="{FF2B5EF4-FFF2-40B4-BE49-F238E27FC236}">
                  <a16:creationId xmlns:a16="http://schemas.microsoft.com/office/drawing/2014/main" xmlns="" id="{5ECDC5F0-AB2E-464F-BDF0-4011D76758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3" name="Freeform 38">
              <a:extLst>
                <a:ext uri="{FF2B5EF4-FFF2-40B4-BE49-F238E27FC236}">
                  <a16:creationId xmlns:a16="http://schemas.microsoft.com/office/drawing/2014/main" xmlns="" id="{F3E4457E-504F-49DD-BC16-68CBF984EA9A}"/>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4" name="Freeform 39">
              <a:extLst>
                <a:ext uri="{FF2B5EF4-FFF2-40B4-BE49-F238E27FC236}">
                  <a16:creationId xmlns:a16="http://schemas.microsoft.com/office/drawing/2014/main" xmlns="" id="{BE7AFA7A-BB1A-4162-8533-768769F0E2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5" name="Freeform 40">
              <a:extLst>
                <a:ext uri="{FF2B5EF4-FFF2-40B4-BE49-F238E27FC236}">
                  <a16:creationId xmlns:a16="http://schemas.microsoft.com/office/drawing/2014/main" xmlns="" id="{542E7636-9349-48F5-B298-C49B1FECB5D3}"/>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6" name="Rectangle 41">
              <a:extLst>
                <a:ext uri="{FF2B5EF4-FFF2-40B4-BE49-F238E27FC236}">
                  <a16:creationId xmlns:a16="http://schemas.microsoft.com/office/drawing/2014/main" xmlns="" id="{5453D2D7-4B73-4C8C-9AF2-F4BA3FE45BFB}"/>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11939587" y="6596063"/>
              <a:ext cx="23813" cy="252413"/>
            </a:xfrm>
            <a:prstGeom prst="rect">
              <a:avLst/>
            </a:prstGeom>
            <a:solidFill>
              <a:schemeClr val="tx1">
                <a:alpha val="8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xmlns="" val="3536064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CAF8A-F441-408D-8CA6-40F3D7008F02}"/>
              </a:ext>
            </a:extLst>
          </p:cNvPr>
          <p:cNvSpPr>
            <a:spLocks noGrp="1"/>
          </p:cNvSpPr>
          <p:nvPr>
            <p:ph type="title"/>
          </p:nvPr>
        </p:nvSpPr>
        <p:spPr>
          <a:xfrm>
            <a:off x="1141413" y="522062"/>
            <a:ext cx="9905998" cy="1478570"/>
          </a:xfrm>
        </p:spPr>
        <p:txBody>
          <a:bodyPr/>
          <a:lstStyle/>
          <a:p>
            <a:pPr algn="ctr"/>
            <a:r>
              <a:rPr lang="en-US" dirty="0">
                <a:ea typeface="+mj-lt"/>
                <a:cs typeface="+mj-lt"/>
              </a:rPr>
              <a:t>The proposal of a measure related to the exemption from tax on capital gains </a:t>
            </a:r>
            <a:endParaRPr lang="sr-Latn-RS" dirty="0"/>
          </a:p>
        </p:txBody>
      </p:sp>
      <p:sp>
        <p:nvSpPr>
          <p:cNvPr id="3" name="Content Placeholder 2">
            <a:extLst>
              <a:ext uri="{FF2B5EF4-FFF2-40B4-BE49-F238E27FC236}">
                <a16:creationId xmlns:a16="http://schemas.microsoft.com/office/drawing/2014/main" xmlns="" id="{327DE76A-27FA-4931-AE83-0E984CA39DBE}"/>
              </a:ext>
            </a:extLst>
          </p:cNvPr>
          <p:cNvSpPr>
            <a:spLocks noGrp="1"/>
          </p:cNvSpPr>
          <p:nvPr>
            <p:ph idx="1"/>
          </p:nvPr>
        </p:nvSpPr>
        <p:spPr>
          <a:xfrm>
            <a:off x="1141412" y="2249486"/>
            <a:ext cx="9905999" cy="3989995"/>
          </a:xfrm>
        </p:spPr>
        <p:txBody>
          <a:bodyPr vert="horz" lIns="91440" tIns="45720" rIns="91440" bIns="45720" rtlCol="0" anchor="t">
            <a:normAutofit/>
          </a:bodyPr>
          <a:lstStyle/>
          <a:p>
            <a:r>
              <a:rPr lang="en-US">
                <a:cs typeface="Calibri" panose="020F0502020204030204"/>
              </a:rPr>
              <a:t>Capital gains tax (CTG)</a:t>
            </a:r>
          </a:p>
          <a:p>
            <a:r>
              <a:rPr lang="en-US"/>
              <a:t>Serbian tax residency</a:t>
            </a:r>
          </a:p>
          <a:p>
            <a:r>
              <a:rPr lang="en-US">
                <a:ea typeface="+mn-lt"/>
                <a:cs typeface="+mn-lt"/>
              </a:rPr>
              <a:t>Securities and shares accumulated abroad</a:t>
            </a:r>
          </a:p>
          <a:p>
            <a:r>
              <a:rPr lang="en-US">
                <a:ea typeface="+mn-lt"/>
                <a:cs typeface="+mn-lt"/>
              </a:rPr>
              <a:t>Tax rate: </a:t>
            </a:r>
            <a:r>
              <a:rPr lang="en-US">
                <a:effectLst>
                  <a:outerShdw blurRad="38100" dist="38100" dir="2700000" algn="tl">
                    <a:srgbClr val="000000">
                      <a:alpha val="43137"/>
                    </a:srgbClr>
                  </a:outerShdw>
                </a:effectLst>
                <a:ea typeface="+mn-lt"/>
                <a:cs typeface="+mn-lt"/>
              </a:rPr>
              <a:t>15%</a:t>
            </a:r>
          </a:p>
          <a:p>
            <a:r>
              <a:rPr lang="en-US">
                <a:effectLst>
                  <a:outerShdw blurRad="38100" dist="38100" dir="2700000" algn="tl">
                    <a:srgbClr val="000000">
                      <a:alpha val="43137"/>
                    </a:srgbClr>
                  </a:outerShdw>
                </a:effectLst>
              </a:rPr>
              <a:t>Step-up in basis – a measure of tax alleviation</a:t>
            </a:r>
          </a:p>
        </p:txBody>
      </p:sp>
    </p:spTree>
    <p:extLst>
      <p:ext uri="{BB962C8B-B14F-4D97-AF65-F5344CB8AC3E}">
        <p14:creationId xmlns:p14="http://schemas.microsoft.com/office/powerpoint/2010/main" xmlns="" val="457469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3358B0-718A-4782-9798-E70D22F398BF}"/>
              </a:ext>
            </a:extLst>
          </p:cNvPr>
          <p:cNvSpPr>
            <a:spLocks noGrp="1"/>
          </p:cNvSpPr>
          <p:nvPr>
            <p:ph type="title"/>
          </p:nvPr>
        </p:nvSpPr>
        <p:spPr>
          <a:xfrm>
            <a:off x="1155481" y="618518"/>
            <a:ext cx="9905998" cy="1478570"/>
          </a:xfrm>
        </p:spPr>
        <p:txBody>
          <a:bodyPr>
            <a:normAutofit fontScale="90000"/>
          </a:bodyPr>
          <a:lstStyle/>
          <a:p>
            <a:pPr algn="ctr"/>
            <a:r>
              <a:rPr lang="en-US" dirty="0">
                <a:ea typeface="+mn-lt"/>
                <a:cs typeface="+mn-lt"/>
              </a:rPr>
              <a:t>Step-up in basis: </a:t>
            </a:r>
            <a:br>
              <a:rPr lang="en-US" dirty="0">
                <a:ea typeface="+mn-lt"/>
                <a:cs typeface="+mn-lt"/>
              </a:rPr>
            </a:br>
            <a:r>
              <a:rPr lang="en-US" dirty="0">
                <a:ea typeface="+mn-lt"/>
                <a:cs typeface="+mn-lt"/>
              </a:rPr>
              <a:t>Providing tax relief on capital gains gathered from sales of securities and shares</a:t>
            </a:r>
            <a:endParaRPr lang="sr-Latn-RS" dirty="0"/>
          </a:p>
        </p:txBody>
      </p:sp>
      <p:sp>
        <p:nvSpPr>
          <p:cNvPr id="3" name="Content Placeholder 2">
            <a:extLst>
              <a:ext uri="{FF2B5EF4-FFF2-40B4-BE49-F238E27FC236}">
                <a16:creationId xmlns:a16="http://schemas.microsoft.com/office/drawing/2014/main" xmlns="" id="{E62E5DE3-FE8F-4EB5-93C2-0EEE8ABEF8AD}"/>
              </a:ext>
            </a:extLst>
          </p:cNvPr>
          <p:cNvSpPr>
            <a:spLocks noGrp="1"/>
          </p:cNvSpPr>
          <p:nvPr>
            <p:ph sz="half" idx="1"/>
          </p:nvPr>
        </p:nvSpPr>
        <p:spPr>
          <a:xfrm>
            <a:off x="1041009" y="2419643"/>
            <a:ext cx="4726745" cy="3108960"/>
          </a:xfrm>
        </p:spPr>
        <p:txBody>
          <a:bodyPr vert="horz" lIns="91440" tIns="45720" rIns="91440" bIns="45720" rtlCol="0" anchor="t">
            <a:normAutofit fontScale="92500" lnSpcReduction="10000"/>
          </a:bodyPr>
          <a:lstStyle/>
          <a:p>
            <a:r>
              <a:rPr lang="en-US" dirty="0">
                <a:latin typeface="TW Cen MT"/>
              </a:rPr>
              <a:t>We are suggesting that </a:t>
            </a:r>
            <a:r>
              <a:rPr lang="en-US" b="1" dirty="0">
                <a:latin typeface="TW Cen MT"/>
              </a:rPr>
              <a:t>Serbia should consider, as a purchase value of all securities and shares, the market value they had at the time of establishing Serbian tax residency, unless the actual purchase value was higher </a:t>
            </a:r>
            <a:r>
              <a:rPr lang="en-US" dirty="0">
                <a:latin typeface="TW Cen MT"/>
              </a:rPr>
              <a:t>or the shares have dropped in value significantly</a:t>
            </a:r>
            <a:r>
              <a:rPr lang="en-US" dirty="0" smtClean="0">
                <a:latin typeface="TW Cen MT"/>
              </a:rPr>
              <a:t>.</a:t>
            </a:r>
          </a:p>
          <a:p>
            <a:endParaRPr lang="en-US" dirty="0">
              <a:ea typeface="+mn-lt"/>
              <a:cs typeface="+mn-lt"/>
            </a:endParaRPr>
          </a:p>
          <a:p>
            <a:pPr marL="0" indent="0">
              <a:buNone/>
            </a:pPr>
            <a:endParaRPr lang="sr-Latn-RS" dirty="0"/>
          </a:p>
        </p:txBody>
      </p:sp>
      <p:graphicFrame>
        <p:nvGraphicFramePr>
          <p:cNvPr id="9" name="Content Placeholder 6">
            <a:extLst>
              <a:ext uri="{FF2B5EF4-FFF2-40B4-BE49-F238E27FC236}">
                <a16:creationId xmlns:a16="http://schemas.microsoft.com/office/drawing/2014/main" xmlns="" id="{4F219FC8-5CA4-48DC-B63C-E18AA2C42E22}"/>
              </a:ext>
            </a:extLst>
          </p:cNvPr>
          <p:cNvGraphicFramePr>
            <a:graphicFrameLocks noGrp="1"/>
          </p:cNvGraphicFramePr>
          <p:nvPr>
            <p:ph sz="half" idx="2"/>
            <p:extLst>
              <p:ext uri="{D42A27DB-BD31-4B8C-83A1-F6EECF244321}">
                <p14:modId xmlns:p14="http://schemas.microsoft.com/office/powerpoint/2010/main" xmlns="" val="59618030"/>
              </p:ext>
            </p:extLst>
          </p:nvPr>
        </p:nvGraphicFramePr>
        <p:xfrm>
          <a:off x="6144065" y="2277623"/>
          <a:ext cx="4875213" cy="3541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351680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8">
            <a:extLst>
              <a:ext uri="{FF2B5EF4-FFF2-40B4-BE49-F238E27FC236}">
                <a16:creationId xmlns:a16="http://schemas.microsoft.com/office/drawing/2014/main" xmlns="" id="{FFFAAD95-2A77-4F96-93D4-FD10719AE1D0}"/>
              </a:ext>
            </a:extLst>
          </p:cNvPr>
          <p:cNvGraphicFramePr>
            <a:graphicFrameLocks noGrp="1"/>
          </p:cNvGraphicFramePr>
          <p:nvPr>
            <p:ph idx="1"/>
            <p:extLst>
              <p:ext uri="{D42A27DB-BD31-4B8C-83A1-F6EECF244321}">
                <p14:modId xmlns:p14="http://schemas.microsoft.com/office/powerpoint/2010/main" xmlns="" val="3553700091"/>
              </p:ext>
            </p:extLst>
          </p:nvPr>
        </p:nvGraphicFramePr>
        <p:xfrm>
          <a:off x="1225819" y="835123"/>
          <a:ext cx="9906000" cy="5153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42214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80FFC34E-E005-40A4-8F5D-E5D0F90DCD59}"/>
              </a:ext>
            </a:extLst>
          </p:cNvPr>
          <p:cNvSpPr>
            <a:spLocks noGrp="1"/>
          </p:cNvSpPr>
          <p:nvPr>
            <p:ph type="title"/>
          </p:nvPr>
        </p:nvSpPr>
        <p:spPr>
          <a:xfrm>
            <a:off x="5491209" y="618518"/>
            <a:ext cx="5877676" cy="1478570"/>
          </a:xfrm>
        </p:spPr>
        <p:txBody>
          <a:bodyPr vert="horz" lIns="91440" tIns="45720" rIns="91440" bIns="45720" rtlCol="0" anchor="ctr" anchorCtr="0">
            <a:normAutofit/>
          </a:bodyPr>
          <a:lstStyle/>
          <a:p>
            <a:r>
              <a:rPr lang="en-US" sz="3600"/>
              <a:t>potential of this measure:</a:t>
            </a:r>
          </a:p>
        </p:txBody>
      </p:sp>
      <p:pic>
        <p:nvPicPr>
          <p:cNvPr id="14" name="Content Placeholder 13">
            <a:extLst>
              <a:ext uri="{FF2B5EF4-FFF2-40B4-BE49-F238E27FC236}">
                <a16:creationId xmlns:a16="http://schemas.microsoft.com/office/drawing/2014/main" xmlns="" id="{07057856-88A0-4BA6-B485-DE6F873976D5}"/>
              </a:ext>
            </a:extLst>
          </p:cNvPr>
          <p:cNvPicPr>
            <a:picLocks noGrp="1" noChangeAspect="1"/>
          </p:cNvPicPr>
          <p:nvPr>
            <p:ph idx="1"/>
          </p:nvPr>
        </p:nvPicPr>
        <p:blipFill rotWithShape="1">
          <a:blip r:embed="rId3"/>
          <a:srcRect t="5028" r="1" b="25560"/>
          <a:stretch/>
        </p:blipFill>
        <p:spPr>
          <a:xfrm>
            <a:off x="20" y="1"/>
            <a:ext cx="4635563" cy="2276475"/>
          </a:xfrm>
          <a:prstGeom prst="rect">
            <a:avLst/>
          </a:prstGeom>
          <a:ln>
            <a:noFill/>
          </a:ln>
          <a:effectLst>
            <a:outerShdw blurRad="292100" dist="139700" dir="2700000" algn="tl" rotWithShape="0">
              <a:srgbClr val="333333">
                <a:alpha val="65000"/>
              </a:srgbClr>
            </a:outerShdw>
          </a:effectLst>
        </p:spPr>
      </p:pic>
      <p:sp>
        <p:nvSpPr>
          <p:cNvPr id="12" name="Text Placeholder 11">
            <a:extLst>
              <a:ext uri="{FF2B5EF4-FFF2-40B4-BE49-F238E27FC236}">
                <a16:creationId xmlns:a16="http://schemas.microsoft.com/office/drawing/2014/main" xmlns="" id="{3B8F268C-81E2-4B32-8D53-1C264D42E4F6}"/>
              </a:ext>
            </a:extLst>
          </p:cNvPr>
          <p:cNvSpPr>
            <a:spLocks noGrp="1"/>
          </p:cNvSpPr>
          <p:nvPr>
            <p:ph type="body" sz="half" idx="2"/>
          </p:nvPr>
        </p:nvSpPr>
        <p:spPr>
          <a:xfrm>
            <a:off x="5491209" y="2249487"/>
            <a:ext cx="5877677" cy="3541714"/>
          </a:xfrm>
        </p:spPr>
        <p:txBody>
          <a:bodyPr vert="horz" lIns="91440" tIns="45720" rIns="91440" bIns="45720" rtlCol="0" anchor="t">
            <a:normAutofit/>
          </a:bodyPr>
          <a:lstStyle/>
          <a:p>
            <a:pPr marL="285750" indent="-228600">
              <a:buFont typeface="Arial" panose="020B0604020202020204" pitchFamily="34" charset="0"/>
              <a:buChar char="•"/>
            </a:pPr>
            <a:r>
              <a:rPr lang="en-US" sz="2400" dirty="0"/>
              <a:t>Employee-stock option plans</a:t>
            </a:r>
          </a:p>
          <a:p>
            <a:pPr marL="285750" indent="-228600">
              <a:buFont typeface="Arial" panose="020B0604020202020204" pitchFamily="34" charset="0"/>
              <a:buChar char="•"/>
            </a:pPr>
            <a:r>
              <a:rPr lang="en-US" sz="2400" dirty="0"/>
              <a:t>Start-up companies</a:t>
            </a:r>
          </a:p>
          <a:p>
            <a:pPr marL="285750" indent="-228600">
              <a:buFont typeface="Arial" panose="020B0604020202020204" pitchFamily="34" charset="0"/>
              <a:buChar char="•"/>
            </a:pPr>
            <a:r>
              <a:rPr lang="en-US" sz="2400" dirty="0"/>
              <a:t>Investors, bankers, entrepreneurs</a:t>
            </a:r>
          </a:p>
          <a:p>
            <a:pPr marL="285750" indent="-228600">
              <a:buFont typeface="Arial" panose="020B0604020202020204" pitchFamily="34" charset="0"/>
              <a:buChar char="•"/>
            </a:pPr>
            <a:r>
              <a:rPr lang="en-US" sz="2400" dirty="0"/>
              <a:t>It may be useful incentive in attracting highly qualified residents.</a:t>
            </a:r>
          </a:p>
          <a:p>
            <a:pPr marL="285750" indent="-228600">
              <a:buFont typeface="Arial" panose="020B0604020202020204" pitchFamily="34" charset="0"/>
              <a:buChar char="•"/>
            </a:pPr>
            <a:r>
              <a:rPr lang="en-US" sz="2400" dirty="0"/>
              <a:t>It would not damage our economy.</a:t>
            </a:r>
          </a:p>
          <a:p>
            <a:pPr indent="-228600">
              <a:buFont typeface="Arial" panose="020B0604020202020204" pitchFamily="34" charset="0"/>
              <a:buChar char="•"/>
            </a:pPr>
            <a:endParaRPr lang="en-US" dirty="0"/>
          </a:p>
        </p:txBody>
      </p:sp>
      <p:pic>
        <p:nvPicPr>
          <p:cNvPr id="16" name="Picture 15">
            <a:extLst>
              <a:ext uri="{FF2B5EF4-FFF2-40B4-BE49-F238E27FC236}">
                <a16:creationId xmlns:a16="http://schemas.microsoft.com/office/drawing/2014/main" xmlns="" id="{602100D0-9140-4D4C-BDA2-B1207C22FBA3}"/>
              </a:ext>
            </a:extLst>
          </p:cNvPr>
          <p:cNvPicPr>
            <a:picLocks noChangeAspect="1"/>
          </p:cNvPicPr>
          <p:nvPr/>
        </p:nvPicPr>
        <p:blipFill rotWithShape="1">
          <a:blip r:embed="rId4"/>
          <a:srcRect t="25214" r="2" b="41870"/>
          <a:stretch/>
        </p:blipFill>
        <p:spPr>
          <a:xfrm>
            <a:off x="20" y="2285999"/>
            <a:ext cx="4635563" cy="2286001"/>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xmlns="" id="{54581BE4-E9CF-4A9A-BE36-A2B33B328832}"/>
              </a:ext>
            </a:extLst>
          </p:cNvPr>
          <p:cNvPicPr>
            <a:picLocks noChangeAspect="1"/>
          </p:cNvPicPr>
          <p:nvPr/>
        </p:nvPicPr>
        <p:blipFill rotWithShape="1">
          <a:blip r:embed="rId5"/>
          <a:srcRect t="17446" r="1" b="1378"/>
          <a:stretch/>
        </p:blipFill>
        <p:spPr>
          <a:xfrm>
            <a:off x="20" y="4572000"/>
            <a:ext cx="4635563" cy="22860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994572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507C2072-3D8E-464D-BD92-401E34696EED}"/>
              </a:ext>
            </a:extLst>
          </p:cNvPr>
          <p:cNvPicPr>
            <a:picLocks noChangeAspect="1"/>
          </p:cNvPicPr>
          <p:nvPr/>
        </p:nvPicPr>
        <p:blipFill rotWithShape="1">
          <a:blip r:embed="rId3"/>
          <a:srcRect b="17883"/>
          <a:stretch/>
        </p:blipFill>
        <p:spPr>
          <a:xfrm>
            <a:off x="0" y="0"/>
            <a:ext cx="12192000" cy="6857999"/>
          </a:xfrm>
          <a:prstGeom prst="rect">
            <a:avLst/>
          </a:prstGeom>
        </p:spPr>
      </p:pic>
      <p:sp>
        <p:nvSpPr>
          <p:cNvPr id="6" name="Text Placeholder 5">
            <a:extLst>
              <a:ext uri="{FF2B5EF4-FFF2-40B4-BE49-F238E27FC236}">
                <a16:creationId xmlns:a16="http://schemas.microsoft.com/office/drawing/2014/main" xmlns="" id="{770FA2F4-FF6F-4666-8E92-5371EDDD1ABD}"/>
              </a:ext>
            </a:extLst>
          </p:cNvPr>
          <p:cNvSpPr>
            <a:spLocks noGrp="1"/>
          </p:cNvSpPr>
          <p:nvPr>
            <p:ph type="body" sz="half" idx="4294967295"/>
          </p:nvPr>
        </p:nvSpPr>
        <p:spPr>
          <a:xfrm>
            <a:off x="0" y="4864100"/>
            <a:ext cx="9910763" cy="1225550"/>
          </a:xfrm>
        </p:spPr>
        <p:txBody>
          <a:bodyPr anchor="ctr" anchorCtr="1">
            <a:normAutofit/>
          </a:bodyPr>
          <a:lstStyle/>
          <a:p>
            <a:pPr marL="0" indent="0">
              <a:buNone/>
            </a:pPr>
            <a:r>
              <a:rPr lang="en-US" sz="4000">
                <a:effectLst>
                  <a:outerShdw blurRad="38100" dist="38100" dir="2700000" algn="tl">
                    <a:srgbClr val="000000">
                      <a:alpha val="43137"/>
                    </a:srgbClr>
                  </a:outerShdw>
                </a:effectLst>
              </a:rPr>
              <a:t>Thank You for Your Attention.</a:t>
            </a:r>
            <a:endParaRPr lang="sr-Latn-RS" sz="4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311528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146</TotalTime>
  <Words>1128</Words>
  <Application>Microsoft Office PowerPoint</Application>
  <PresentationFormat>Custom</PresentationFormat>
  <Paragraphs>113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Circuit</vt:lpstr>
      <vt:lpstr>Making Serbia more attractive for highly intelligent and skilled workers</vt:lpstr>
      <vt:lpstr>Introduction</vt:lpstr>
      <vt:lpstr>THE PROPOSED MEASURES</vt:lpstr>
      <vt:lpstr>The proposal of a measure for non-resident digital nomads</vt:lpstr>
      <vt:lpstr>Slide 5</vt:lpstr>
      <vt:lpstr>Slide 6</vt:lpstr>
      <vt:lpstr>The proposal of measures for repatriates/foreigners who want to move to Serbia</vt:lpstr>
      <vt:lpstr>ITALY</vt:lpstr>
      <vt:lpstr>The Netherlands</vt:lpstr>
      <vt:lpstr>Slide 10</vt:lpstr>
      <vt:lpstr>The proposal for the Republic of Serbia</vt:lpstr>
      <vt:lpstr>Slide 12</vt:lpstr>
      <vt:lpstr>Social security issue in repatriation policy</vt:lpstr>
      <vt:lpstr>Slide 14</vt:lpstr>
      <vt:lpstr>IMPORT DUTIES</vt:lpstr>
      <vt:lpstr>SERBIAN MODEL</vt:lpstr>
      <vt:lpstr>Slide 17</vt:lpstr>
      <vt:lpstr>Slide 18</vt:lpstr>
      <vt:lpstr>Slide 19</vt:lpstr>
      <vt:lpstr>The proposal of a measure related to the exemption from tax on capital gains </vt:lpstr>
      <vt:lpstr>Step-up in basis:  Providing tax relief on capital gains gathered from sales of securities and shares</vt:lpstr>
      <vt:lpstr>Slide 22</vt:lpstr>
      <vt:lpstr>potential of this measure:</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Marija Andrejevic</dc:creator>
  <cp:lastModifiedBy>Complab</cp:lastModifiedBy>
  <cp:revision>16</cp:revision>
  <dcterms:created xsi:type="dcterms:W3CDTF">2019-05-30T21:12:23Z</dcterms:created>
  <dcterms:modified xsi:type="dcterms:W3CDTF">2019-05-31T15:48:40Z</dcterms:modified>
</cp:coreProperties>
</file>