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74" r:id="rId1"/>
  </p:sldMasterIdLst>
  <p:notesMasterIdLst>
    <p:notesMasterId r:id="rId20"/>
  </p:notesMasterIdLst>
  <p:handoutMasterIdLst>
    <p:handoutMasterId r:id="rId21"/>
  </p:handoutMasterIdLst>
  <p:sldIdLst>
    <p:sldId id="532" r:id="rId2"/>
    <p:sldId id="838" r:id="rId3"/>
    <p:sldId id="875" r:id="rId4"/>
    <p:sldId id="878" r:id="rId5"/>
    <p:sldId id="879" r:id="rId6"/>
    <p:sldId id="883" r:id="rId7"/>
    <p:sldId id="884" r:id="rId8"/>
    <p:sldId id="885" r:id="rId9"/>
    <p:sldId id="886" r:id="rId10"/>
    <p:sldId id="888" r:id="rId11"/>
    <p:sldId id="887" r:id="rId12"/>
    <p:sldId id="882" r:id="rId13"/>
    <p:sldId id="877" r:id="rId14"/>
    <p:sldId id="867" r:id="rId15"/>
    <p:sldId id="880" r:id="rId16"/>
    <p:sldId id="889" r:id="rId17"/>
    <p:sldId id="881" r:id="rId18"/>
    <p:sldId id="817" r:id="rId19"/>
  </p:sldIdLst>
  <p:sldSz cx="12192000" cy="6858000"/>
  <p:notesSz cx="6797675" cy="9928225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5" userDrawn="1">
          <p15:clr>
            <a:srgbClr val="A4A3A4"/>
          </p15:clr>
        </p15:guide>
        <p15:guide id="2" pos="2236" userDrawn="1">
          <p15:clr>
            <a:srgbClr val="A4A3A4"/>
          </p15:clr>
        </p15:guide>
        <p15:guide id="3" orient="horz" pos="3129" userDrawn="1">
          <p15:clr>
            <a:srgbClr val="A4A3A4"/>
          </p15:clr>
        </p15:guide>
        <p15:guide id="4" pos="2140" userDrawn="1">
          <p15:clr>
            <a:srgbClr val="A4A3A4"/>
          </p15:clr>
        </p15:guide>
        <p15:guide id="5" orient="horz" pos="3224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237" userDrawn="1">
          <p15:clr>
            <a:srgbClr val="A4A3A4"/>
          </p15:clr>
        </p15:guide>
        <p15:guide id="8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ur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4F8E"/>
    <a:srgbClr val="005695"/>
    <a:srgbClr val="E6A7F7"/>
    <a:srgbClr val="0066CC"/>
    <a:srgbClr val="003399"/>
    <a:srgbClr val="BFBFFF"/>
    <a:srgbClr val="7575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84684" autoAdjust="0"/>
  </p:normalViewPr>
  <p:slideViewPr>
    <p:cSldViewPr>
      <p:cViewPr varScale="1">
        <p:scale>
          <a:sx n="56" d="100"/>
          <a:sy n="56" d="100"/>
        </p:scale>
        <p:origin x="872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582" y="-108"/>
      </p:cViewPr>
      <p:guideLst>
        <p:guide orient="horz" pos="3225"/>
        <p:guide pos="2236"/>
        <p:guide orient="horz" pos="3129"/>
        <p:guide pos="2140"/>
        <p:guide orient="horz" pos="3224"/>
        <p:guide orient="horz" pos="3128"/>
        <p:guide pos="223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5241AF-EA56-48DF-AE04-3BB6EC87ECF5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E8A3410-F7B7-4D26-8754-70A0E96DCE4B}" type="pres">
      <dgm:prSet presAssocID="{FB5241AF-EA56-48DF-AE04-3BB6EC87ECF5}" presName="Name0" presStyleCnt="0">
        <dgm:presLayoutVars>
          <dgm:dir/>
          <dgm:resizeHandles val="exact"/>
        </dgm:presLayoutVars>
      </dgm:prSet>
      <dgm:spPr/>
    </dgm:pt>
  </dgm:ptLst>
  <dgm:cxnLst>
    <dgm:cxn modelId="{F2E643BD-5A20-40F8-A3EF-C922AA7EA61A}" type="presOf" srcId="{FB5241AF-EA56-48DF-AE04-3BB6EC87ECF5}" destId="{5E8A3410-F7B7-4D26-8754-70A0E96DCE4B}" srcOrd="0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E0B147-FB42-49B5-BB09-A1F7E0E1F2AD}" type="doc">
      <dgm:prSet loTypeId="urn:microsoft.com/office/officeart/2005/8/layout/hProcess9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DC029509-AC20-4D9D-85C2-30A25E1E4B0E}">
      <dgm:prSet phldrT="[Texto]"/>
      <dgm:spPr/>
      <dgm:t>
        <a:bodyPr/>
        <a:lstStyle/>
        <a:p>
          <a:r>
            <a:rPr lang="es-AR" dirty="0" err="1"/>
            <a:t>Cold</a:t>
          </a:r>
          <a:r>
            <a:rPr lang="es-AR" dirty="0"/>
            <a:t> </a:t>
          </a:r>
          <a:r>
            <a:rPr lang="es-AR" dirty="0" err="1"/>
            <a:t>Wallets</a:t>
          </a:r>
          <a:endParaRPr lang="es-AR" dirty="0"/>
        </a:p>
        <a:p>
          <a:r>
            <a:rPr lang="es-AR" dirty="0"/>
            <a:t>Non-Custodial </a:t>
          </a:r>
          <a:r>
            <a:rPr lang="es-AR" dirty="0" err="1"/>
            <a:t>Wallets</a:t>
          </a:r>
          <a:endParaRPr lang="es-AR" dirty="0"/>
        </a:p>
      </dgm:t>
    </dgm:pt>
    <dgm:pt modelId="{3BD57494-426A-4422-95FD-E707A38F44A4}" type="sibTrans" cxnId="{8EEB5C17-5198-4372-844D-5EBE68B211C5}">
      <dgm:prSet/>
      <dgm:spPr/>
      <dgm:t>
        <a:bodyPr/>
        <a:lstStyle/>
        <a:p>
          <a:endParaRPr lang="es-AR"/>
        </a:p>
      </dgm:t>
    </dgm:pt>
    <dgm:pt modelId="{5C24940D-5345-44A1-B555-17431234468E}" type="parTrans" cxnId="{8EEB5C17-5198-4372-844D-5EBE68B211C5}">
      <dgm:prSet/>
      <dgm:spPr/>
      <dgm:t>
        <a:bodyPr/>
        <a:lstStyle/>
        <a:p>
          <a:endParaRPr lang="es-AR"/>
        </a:p>
      </dgm:t>
    </dgm:pt>
    <dgm:pt modelId="{1C6657BA-D5F9-4125-887C-19D656530A6D}">
      <dgm:prSet phldrT="[Texto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AR" dirty="0"/>
            <a:t>Custodial </a:t>
          </a:r>
          <a:r>
            <a:rPr lang="es-AR" dirty="0" err="1"/>
            <a:t>Wallets</a:t>
          </a:r>
          <a:endParaRPr lang="es-AR" dirty="0"/>
        </a:p>
      </dgm:t>
    </dgm:pt>
    <dgm:pt modelId="{4317F897-3096-4F67-814A-6BAEB4FC063C}" type="sibTrans" cxnId="{83CDE0AB-2D96-40D7-890E-95B2B103F8D9}">
      <dgm:prSet/>
      <dgm:spPr/>
      <dgm:t>
        <a:bodyPr/>
        <a:lstStyle/>
        <a:p>
          <a:endParaRPr lang="es-AR"/>
        </a:p>
      </dgm:t>
    </dgm:pt>
    <dgm:pt modelId="{744A5B4C-349D-4F0D-B2F2-D178D0829143}" type="parTrans" cxnId="{83CDE0AB-2D96-40D7-890E-95B2B103F8D9}">
      <dgm:prSet/>
      <dgm:spPr/>
      <dgm:t>
        <a:bodyPr/>
        <a:lstStyle/>
        <a:p>
          <a:endParaRPr lang="es-AR"/>
        </a:p>
      </dgm:t>
    </dgm:pt>
    <dgm:pt modelId="{9E9579F6-5CDE-447F-B536-3C79EDB21320}">
      <dgm:prSet phldrT="[Texto]"/>
      <dgm:spPr/>
      <dgm:t>
        <a:bodyPr/>
        <a:lstStyle/>
        <a:p>
          <a:r>
            <a:rPr lang="es-AR" dirty="0" err="1"/>
            <a:t>Exchanges</a:t>
          </a:r>
          <a:endParaRPr lang="es-AR" dirty="0"/>
        </a:p>
      </dgm:t>
    </dgm:pt>
    <dgm:pt modelId="{041047E1-5787-4CFD-AB47-11E358F41DE8}" type="sibTrans" cxnId="{7EA02CDB-6EE0-48AD-9689-4C25574674D1}">
      <dgm:prSet/>
      <dgm:spPr/>
      <dgm:t>
        <a:bodyPr/>
        <a:lstStyle/>
        <a:p>
          <a:endParaRPr lang="es-AR"/>
        </a:p>
      </dgm:t>
    </dgm:pt>
    <dgm:pt modelId="{2FC84595-E1A7-4385-8E82-128BFD57077F}" type="parTrans" cxnId="{7EA02CDB-6EE0-48AD-9689-4C25574674D1}">
      <dgm:prSet/>
      <dgm:spPr/>
      <dgm:t>
        <a:bodyPr/>
        <a:lstStyle/>
        <a:p>
          <a:endParaRPr lang="es-AR"/>
        </a:p>
      </dgm:t>
    </dgm:pt>
    <dgm:pt modelId="{A5BF01A2-2323-481B-8CFC-6F7D75CDB724}" type="pres">
      <dgm:prSet presAssocID="{10E0B147-FB42-49B5-BB09-A1F7E0E1F2AD}" presName="CompostProcess" presStyleCnt="0">
        <dgm:presLayoutVars>
          <dgm:dir/>
          <dgm:resizeHandles val="exact"/>
        </dgm:presLayoutVars>
      </dgm:prSet>
      <dgm:spPr/>
    </dgm:pt>
    <dgm:pt modelId="{D7D309F4-6F25-478D-AFA1-B969ED2E0467}" type="pres">
      <dgm:prSet presAssocID="{10E0B147-FB42-49B5-BB09-A1F7E0E1F2AD}" presName="arrow" presStyleLbl="bgShp" presStyleIdx="0" presStyleCnt="1"/>
      <dgm:spPr/>
    </dgm:pt>
    <dgm:pt modelId="{02A52C0E-9F49-485B-A656-AF435B06D8A5}" type="pres">
      <dgm:prSet presAssocID="{10E0B147-FB42-49B5-BB09-A1F7E0E1F2AD}" presName="linearProcess" presStyleCnt="0"/>
      <dgm:spPr/>
    </dgm:pt>
    <dgm:pt modelId="{6D59CF74-BE99-45BA-8C70-94B31144685F}" type="pres">
      <dgm:prSet presAssocID="{DC029509-AC20-4D9D-85C2-30A25E1E4B0E}" presName="textNode" presStyleLbl="node1" presStyleIdx="0" presStyleCnt="3">
        <dgm:presLayoutVars>
          <dgm:bulletEnabled val="1"/>
        </dgm:presLayoutVars>
      </dgm:prSet>
      <dgm:spPr/>
    </dgm:pt>
    <dgm:pt modelId="{364BB182-2C8C-4BD8-982D-FAD65F5A7AAA}" type="pres">
      <dgm:prSet presAssocID="{3BD57494-426A-4422-95FD-E707A38F44A4}" presName="sibTrans" presStyleCnt="0"/>
      <dgm:spPr/>
    </dgm:pt>
    <dgm:pt modelId="{64C54358-7058-4289-81D9-4297CE57AFD5}" type="pres">
      <dgm:prSet presAssocID="{1C6657BA-D5F9-4125-887C-19D656530A6D}" presName="textNode" presStyleLbl="node1" presStyleIdx="1" presStyleCnt="3">
        <dgm:presLayoutVars>
          <dgm:bulletEnabled val="1"/>
        </dgm:presLayoutVars>
      </dgm:prSet>
      <dgm:spPr/>
    </dgm:pt>
    <dgm:pt modelId="{8A502FAC-54E0-4F30-9709-4DCE9B3EF502}" type="pres">
      <dgm:prSet presAssocID="{4317F897-3096-4F67-814A-6BAEB4FC063C}" presName="sibTrans" presStyleCnt="0"/>
      <dgm:spPr/>
    </dgm:pt>
    <dgm:pt modelId="{ACD80BC7-F8FE-4C3F-8637-36F3B6774F7E}" type="pres">
      <dgm:prSet presAssocID="{9E9579F6-5CDE-447F-B536-3C79EDB2132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731D10C-1A9C-4F2F-A0AE-8086A5A1AC1E}" type="presOf" srcId="{10E0B147-FB42-49B5-BB09-A1F7E0E1F2AD}" destId="{A5BF01A2-2323-481B-8CFC-6F7D75CDB724}" srcOrd="0" destOrd="0" presId="urn:microsoft.com/office/officeart/2005/8/layout/hProcess9"/>
    <dgm:cxn modelId="{8EEB5C17-5198-4372-844D-5EBE68B211C5}" srcId="{10E0B147-FB42-49B5-BB09-A1F7E0E1F2AD}" destId="{DC029509-AC20-4D9D-85C2-30A25E1E4B0E}" srcOrd="0" destOrd="0" parTransId="{5C24940D-5345-44A1-B555-17431234468E}" sibTransId="{3BD57494-426A-4422-95FD-E707A38F44A4}"/>
    <dgm:cxn modelId="{C1C2D167-2A9D-4650-9107-3348F6A9B046}" type="presOf" srcId="{9E9579F6-5CDE-447F-B536-3C79EDB21320}" destId="{ACD80BC7-F8FE-4C3F-8637-36F3B6774F7E}" srcOrd="0" destOrd="0" presId="urn:microsoft.com/office/officeart/2005/8/layout/hProcess9"/>
    <dgm:cxn modelId="{83CDE0AB-2D96-40D7-890E-95B2B103F8D9}" srcId="{10E0B147-FB42-49B5-BB09-A1F7E0E1F2AD}" destId="{1C6657BA-D5F9-4125-887C-19D656530A6D}" srcOrd="1" destOrd="0" parTransId="{744A5B4C-349D-4F0D-B2F2-D178D0829143}" sibTransId="{4317F897-3096-4F67-814A-6BAEB4FC063C}"/>
    <dgm:cxn modelId="{7836E4AB-14C4-4FB2-BAB8-B768697CF049}" type="presOf" srcId="{DC029509-AC20-4D9D-85C2-30A25E1E4B0E}" destId="{6D59CF74-BE99-45BA-8C70-94B31144685F}" srcOrd="0" destOrd="0" presId="urn:microsoft.com/office/officeart/2005/8/layout/hProcess9"/>
    <dgm:cxn modelId="{7EA02CDB-6EE0-48AD-9689-4C25574674D1}" srcId="{10E0B147-FB42-49B5-BB09-A1F7E0E1F2AD}" destId="{9E9579F6-5CDE-447F-B536-3C79EDB21320}" srcOrd="2" destOrd="0" parTransId="{2FC84595-E1A7-4385-8E82-128BFD57077F}" sibTransId="{041047E1-5787-4CFD-AB47-11E358F41DE8}"/>
    <dgm:cxn modelId="{D78716E3-55D5-4BC8-9CAD-20421F48368F}" type="presOf" srcId="{1C6657BA-D5F9-4125-887C-19D656530A6D}" destId="{64C54358-7058-4289-81D9-4297CE57AFD5}" srcOrd="0" destOrd="0" presId="urn:microsoft.com/office/officeart/2005/8/layout/hProcess9"/>
    <dgm:cxn modelId="{E1C270C9-AABE-41BE-9E59-69E123EE0DA7}" type="presParOf" srcId="{A5BF01A2-2323-481B-8CFC-6F7D75CDB724}" destId="{D7D309F4-6F25-478D-AFA1-B969ED2E0467}" srcOrd="0" destOrd="0" presId="urn:microsoft.com/office/officeart/2005/8/layout/hProcess9"/>
    <dgm:cxn modelId="{8B7231ED-F563-4C31-AAB4-BB50A3E8FD56}" type="presParOf" srcId="{A5BF01A2-2323-481B-8CFC-6F7D75CDB724}" destId="{02A52C0E-9F49-485B-A656-AF435B06D8A5}" srcOrd="1" destOrd="0" presId="urn:microsoft.com/office/officeart/2005/8/layout/hProcess9"/>
    <dgm:cxn modelId="{CD166E89-433F-44FE-8C64-B62552E1FB01}" type="presParOf" srcId="{02A52C0E-9F49-485B-A656-AF435B06D8A5}" destId="{6D59CF74-BE99-45BA-8C70-94B31144685F}" srcOrd="0" destOrd="0" presId="urn:microsoft.com/office/officeart/2005/8/layout/hProcess9"/>
    <dgm:cxn modelId="{315F304D-374C-4F22-9366-44FE0F978C21}" type="presParOf" srcId="{02A52C0E-9F49-485B-A656-AF435B06D8A5}" destId="{364BB182-2C8C-4BD8-982D-FAD65F5A7AAA}" srcOrd="1" destOrd="0" presId="urn:microsoft.com/office/officeart/2005/8/layout/hProcess9"/>
    <dgm:cxn modelId="{876D33AD-983D-410C-A15C-A9ADFC5D10C2}" type="presParOf" srcId="{02A52C0E-9F49-485B-A656-AF435B06D8A5}" destId="{64C54358-7058-4289-81D9-4297CE57AFD5}" srcOrd="2" destOrd="0" presId="urn:microsoft.com/office/officeart/2005/8/layout/hProcess9"/>
    <dgm:cxn modelId="{D4E7FA93-2E00-4B8D-AF4D-076B5045759A}" type="presParOf" srcId="{02A52C0E-9F49-485B-A656-AF435B06D8A5}" destId="{8A502FAC-54E0-4F30-9709-4DCE9B3EF502}" srcOrd="3" destOrd="0" presId="urn:microsoft.com/office/officeart/2005/8/layout/hProcess9"/>
    <dgm:cxn modelId="{DC42FD55-0D97-4D48-BE55-5C7F9095B949}" type="presParOf" srcId="{02A52C0E-9F49-485B-A656-AF435B06D8A5}" destId="{ACD80BC7-F8FE-4C3F-8637-36F3B6774F7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309F4-6F25-478D-AFA1-B969ED2E0467}">
      <dsp:nvSpPr>
        <dsp:cNvPr id="0" name=""/>
        <dsp:cNvSpPr/>
      </dsp:nvSpPr>
      <dsp:spPr>
        <a:xfrm>
          <a:off x="564028" y="0"/>
          <a:ext cx="6392326" cy="465354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59CF74-BE99-45BA-8C70-94B31144685F}">
      <dsp:nvSpPr>
        <dsp:cNvPr id="0" name=""/>
        <dsp:cNvSpPr/>
      </dsp:nvSpPr>
      <dsp:spPr>
        <a:xfrm>
          <a:off x="254841" y="1396064"/>
          <a:ext cx="2256115" cy="186141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 err="1"/>
            <a:t>Cold</a:t>
          </a:r>
          <a:r>
            <a:rPr lang="es-AR" sz="2500" kern="1200" dirty="0"/>
            <a:t> </a:t>
          </a:r>
          <a:r>
            <a:rPr lang="es-AR" sz="2500" kern="1200" dirty="0" err="1"/>
            <a:t>Wallets</a:t>
          </a:r>
          <a:endParaRPr lang="es-AR" sz="2500" kern="1200" dirty="0"/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Non-Custodial </a:t>
          </a:r>
          <a:r>
            <a:rPr lang="es-AR" sz="2500" kern="1200" dirty="0" err="1"/>
            <a:t>Wallets</a:t>
          </a:r>
          <a:endParaRPr lang="es-AR" sz="2500" kern="1200" dirty="0"/>
        </a:p>
      </dsp:txBody>
      <dsp:txXfrm>
        <a:off x="345708" y="1486931"/>
        <a:ext cx="2074381" cy="1679685"/>
      </dsp:txXfrm>
    </dsp:sp>
    <dsp:sp modelId="{64C54358-7058-4289-81D9-4297CE57AFD5}">
      <dsp:nvSpPr>
        <dsp:cNvPr id="0" name=""/>
        <dsp:cNvSpPr/>
      </dsp:nvSpPr>
      <dsp:spPr>
        <a:xfrm>
          <a:off x="2632134" y="1396064"/>
          <a:ext cx="2256115" cy="1861419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/>
            <a:t>Custodial </a:t>
          </a:r>
          <a:r>
            <a:rPr lang="es-AR" sz="2500" kern="1200" dirty="0" err="1"/>
            <a:t>Wallets</a:t>
          </a:r>
          <a:endParaRPr lang="es-AR" sz="2500" kern="1200" dirty="0"/>
        </a:p>
      </dsp:txBody>
      <dsp:txXfrm>
        <a:off x="2723001" y="1486931"/>
        <a:ext cx="2074381" cy="1679685"/>
      </dsp:txXfrm>
    </dsp:sp>
    <dsp:sp modelId="{ACD80BC7-F8FE-4C3F-8637-36F3B6774F7E}">
      <dsp:nvSpPr>
        <dsp:cNvPr id="0" name=""/>
        <dsp:cNvSpPr/>
      </dsp:nvSpPr>
      <dsp:spPr>
        <a:xfrm>
          <a:off x="5009427" y="1396064"/>
          <a:ext cx="2256115" cy="1861419"/>
        </a:xfrm>
        <a:prstGeom prst="roundRect">
          <a:avLst/>
        </a:prstGeom>
        <a:gradFill rotWithShape="0">
          <a:gsLst>
            <a:gs pos="0">
              <a:schemeClr val="accent2">
                <a:hueOff val="-8267384"/>
                <a:satOff val="8562"/>
                <a:lumOff val="-7452"/>
                <a:alphaOff val="0"/>
                <a:shade val="51000"/>
                <a:satMod val="130000"/>
              </a:schemeClr>
            </a:gs>
            <a:gs pos="80000">
              <a:schemeClr val="accent2">
                <a:hueOff val="-8267384"/>
                <a:satOff val="8562"/>
                <a:lumOff val="-7452"/>
                <a:alphaOff val="0"/>
                <a:shade val="93000"/>
                <a:satMod val="130000"/>
              </a:schemeClr>
            </a:gs>
            <a:gs pos="100000">
              <a:schemeClr val="accent2">
                <a:hueOff val="-8267384"/>
                <a:satOff val="8562"/>
                <a:lumOff val="-74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kern="1200" dirty="0" err="1"/>
            <a:t>Exchanges</a:t>
          </a:r>
          <a:endParaRPr lang="es-AR" sz="2500" kern="1200" dirty="0"/>
        </a:p>
      </dsp:txBody>
      <dsp:txXfrm>
        <a:off x="5100294" y="1486931"/>
        <a:ext cx="2074381" cy="1679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5" y="0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9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14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584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0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73" y="4716949"/>
            <a:ext cx="4982732" cy="446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814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0814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11" tIns="45756" rIns="91511" bIns="45756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A498849-54B0-4E97-9D1E-8A3BB80C0A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01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803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0469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4516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43327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8040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7014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Closed Loop Crypto:</a:t>
            </a:r>
          </a:p>
          <a:p>
            <a:r>
              <a:rPr lang="en-GB" dirty="0"/>
              <a:t>a) is issued as a means of payment with Participating Merchants for the purchase of goods or</a:t>
            </a:r>
          </a:p>
          <a:p>
            <a:r>
              <a:rPr lang="en-GB" dirty="0"/>
              <a:t>services;</a:t>
            </a:r>
          </a:p>
          <a:p>
            <a:r>
              <a:rPr lang="en-GB" dirty="0"/>
              <a:t>b) can only be transferred by or to the issuer or a Participating Merchant; and</a:t>
            </a:r>
          </a:p>
          <a:p>
            <a:r>
              <a:rPr lang="en-GB" dirty="0"/>
              <a:t>c) can only be redeemed for Fiat Currency by a Participating Merchant redeeming with the issuer.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1942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Regarding Reportable Retail Payment Transactions, what information would be available to Reporting</a:t>
            </a:r>
          </a:p>
          <a:p>
            <a:r>
              <a:rPr lang="en-GB" dirty="0"/>
              <a:t>Crypto-Asset Service Providers pursuant to applicable AML requirements (including the FATF travel</a:t>
            </a:r>
          </a:p>
          <a:p>
            <a:r>
              <a:rPr lang="en-GB" dirty="0"/>
              <a:t>rule, which foresees virtual asset service providers collecting information on originators and</a:t>
            </a:r>
          </a:p>
          <a:p>
            <a:r>
              <a:rPr lang="en-GB" dirty="0"/>
              <a:t>beneficiaries of transfers in virtual assets) with respect to the customers of merchants in particular</a:t>
            </a:r>
          </a:p>
          <a:p>
            <a:r>
              <a:rPr lang="en-GB" dirty="0"/>
              <a:t>where the customer does not have a relationship with a Reporting Crypto-Asset Service Provider, for</a:t>
            </a:r>
          </a:p>
          <a:p>
            <a:r>
              <a:rPr lang="en-GB" dirty="0"/>
              <a:t>whom it effectuates Reportable Retail Payment Transactions? Are there any specific challenges</a:t>
            </a:r>
          </a:p>
          <a:p>
            <a:r>
              <a:rPr lang="en-GB" dirty="0"/>
              <a:t>associated with collecting and reporting information with respect to Reportable Retail Payment</a:t>
            </a:r>
          </a:p>
          <a:p>
            <a:r>
              <a:rPr lang="en-GB" dirty="0"/>
              <a:t>Transactions? What measures could be considered to address such challenges? Would an exclusion</a:t>
            </a:r>
          </a:p>
          <a:p>
            <a:r>
              <a:rPr lang="en-GB" dirty="0"/>
              <a:t>of low-value transactions via a de minimis threshold help reducing compliance burdens? If so, what</a:t>
            </a:r>
          </a:p>
          <a:p>
            <a:r>
              <a:rPr lang="en-GB" dirty="0"/>
              <a:t>would be an appropriate amount and what measures could be adopted to avoid circumvention of such</a:t>
            </a:r>
          </a:p>
          <a:p>
            <a:r>
              <a:rPr lang="en-GB" dirty="0"/>
              <a:t>threshold by splitting a transaction into different transactions below the threshold?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97974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38451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167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753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95805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8156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2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2898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45136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094FF-0891-5F43-9C3A-640110A8F408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37295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44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994834" y="547688"/>
            <a:ext cx="1048596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nl-NL"/>
          </a:p>
        </p:txBody>
      </p:sp>
      <p:sp>
        <p:nvSpPr>
          <p:cNvPr id="477195" name="Rectangle 10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23392" y="2708920"/>
            <a:ext cx="11233248" cy="2040632"/>
          </a:xfrm>
        </p:spPr>
        <p:txBody>
          <a:bodyPr anchor="t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 3" pitchFamily="18" charset="2"/>
              <a:buNone/>
              <a:tabLst/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5229200"/>
            <a:ext cx="11329259" cy="914400"/>
          </a:xfrm>
        </p:spPr>
        <p:txBody>
          <a:bodyPr/>
          <a:lstStyle>
            <a:lvl1pPr>
              <a:spcBef>
                <a:spcPct val="2000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Name: XXXXXXXX &gt; Arial &gt; Bold &gt; size 20</a:t>
            </a:r>
            <a:endParaRPr lang="en-US" dirty="0"/>
          </a:p>
          <a:p>
            <a:r>
              <a:rPr lang="en-US" dirty="0"/>
              <a:t>Date: XX Month 2015</a:t>
            </a:r>
            <a:r>
              <a:rPr lang="en-GB" dirty="0"/>
              <a:t> &gt; Arial &gt; Bold &gt; size 20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6669088"/>
            <a:ext cx="3600451" cy="2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3"/>
          <p:cNvSpPr>
            <a:spLocks noGrp="1"/>
          </p:cNvSpPr>
          <p:nvPr>
            <p:ph type="ftr" sz="quarter" idx="13"/>
          </p:nvPr>
        </p:nvSpPr>
        <p:spPr>
          <a:xfrm>
            <a:off x="6053667" y="6669088"/>
            <a:ext cx="5994400" cy="2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pt-BR"/>
              <a:t>JN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446" y="1379364"/>
            <a:ext cx="10273141" cy="4857949"/>
          </a:xfrm>
        </p:spPr>
        <p:txBody>
          <a:bodyPr anchor="t" anchorCtr="0"/>
          <a:lstStyle>
            <a:lvl1pPr>
              <a:lnSpc>
                <a:spcPts val="2600"/>
              </a:lnSpc>
              <a:buFont typeface="Wingdings 3" pitchFamily="18" charset="2"/>
              <a:buChar char="u"/>
              <a:defRPr lang="en-US" dirty="0" smtClean="0"/>
            </a:lvl1pPr>
            <a:lvl2pPr>
              <a:lnSpc>
                <a:spcPts val="2600"/>
              </a:lnSpc>
              <a:buFont typeface="Wingdings 3" pitchFamily="18" charset="2"/>
              <a:buChar char="u"/>
              <a:defRPr lang="en-US" sz="2000" dirty="0" smtClean="0"/>
            </a:lvl2pPr>
            <a:lvl3pPr marL="1143000" marR="0" indent="-285750" algn="l" defTabSz="914400" rtl="0" eaLnBrk="0" fontAlgn="base" latinLnBrk="0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lr>
                <a:srgbClr val="005695"/>
              </a:buClr>
              <a:buSzPct val="80000"/>
              <a:buFont typeface="Wingdings 3" pitchFamily="18" charset="2"/>
              <a:buChar char="u"/>
              <a:tabLst/>
              <a:defRPr lang="en-US" sz="2000" dirty="0" smtClean="0"/>
            </a:lvl3pPr>
            <a:lvl4pPr marL="1600200" marR="0" indent="-285750" algn="l" defTabSz="914400" rtl="0" eaLnBrk="0" fontAlgn="base" latinLnBrk="0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lr>
                <a:srgbClr val="005695"/>
              </a:buClr>
              <a:buSzPct val="80000"/>
              <a:buFont typeface="Wingdings 3" pitchFamily="18" charset="2"/>
              <a:buChar char="u"/>
              <a:tabLst/>
              <a:defRPr lang="en-US" sz="2000" dirty="0" smtClean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103445" y="375320"/>
            <a:ext cx="1036915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JN</a:t>
            </a:r>
            <a:endParaRPr lang="pt-PT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BFAC7-8ECF-4F12-A8E6-D49A0E855F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03446" y="1379364"/>
            <a:ext cx="10273141" cy="4857949"/>
          </a:xfrm>
        </p:spPr>
        <p:txBody>
          <a:bodyPr/>
          <a:lstStyle>
            <a:lvl1pPr>
              <a:lnSpc>
                <a:spcPts val="5400"/>
              </a:lnSpc>
              <a:spcBef>
                <a:spcPts val="0"/>
              </a:spcBef>
              <a:buFont typeface="Wingdings 3" pitchFamily="18" charset="2"/>
              <a:buChar char="u"/>
              <a:defRPr lang="en-US" baseline="0" dirty="0" smtClean="0"/>
            </a:lvl1pPr>
            <a:lvl2pPr>
              <a:lnSpc>
                <a:spcPts val="2600"/>
              </a:lnSpc>
              <a:buFont typeface="Wingdings 3" pitchFamily="18" charset="2"/>
              <a:buChar char="u"/>
              <a:defRPr lang="en-US" sz="2000" dirty="0" smtClean="0"/>
            </a:lvl2pPr>
            <a:lvl3pPr marL="1143000" marR="0" indent="-285750" algn="l" defTabSz="914400" rtl="0" eaLnBrk="0" fontAlgn="base" latinLnBrk="0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lr>
                <a:srgbClr val="005695"/>
              </a:buClr>
              <a:buSzPct val="80000"/>
              <a:buFont typeface="Wingdings 3" pitchFamily="18" charset="2"/>
              <a:buChar char="u"/>
              <a:tabLst/>
              <a:defRPr lang="en-US" sz="2000" dirty="0" smtClean="0"/>
            </a:lvl3pPr>
            <a:lvl4pPr marL="1600200" marR="0" indent="-285750" algn="l" defTabSz="914400" rtl="0" eaLnBrk="0" fontAlgn="base" latinLnBrk="0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lr>
                <a:srgbClr val="005695"/>
              </a:buClr>
              <a:buSzPct val="80000"/>
              <a:buFont typeface="Wingdings 3" pitchFamily="18" charset="2"/>
              <a:buChar char="u"/>
              <a:tabLst/>
              <a:defRPr lang="en-US" sz="2000" dirty="0" smtClean="0"/>
            </a:lvl4pPr>
          </a:lstStyle>
          <a:p>
            <a:pPr lvl="0"/>
            <a:r>
              <a:rPr lang="en-US" dirty="0"/>
              <a:t>Topic 1:</a:t>
            </a:r>
          </a:p>
          <a:p>
            <a:pPr lvl="0"/>
            <a:r>
              <a:rPr lang="en-US" dirty="0"/>
              <a:t>Topic 2:</a:t>
            </a:r>
          </a:p>
          <a:p>
            <a:pPr lvl="0"/>
            <a:r>
              <a:rPr lang="en-US" dirty="0"/>
              <a:t>Topic 3:</a:t>
            </a:r>
          </a:p>
          <a:p>
            <a:pPr lvl="0"/>
            <a:r>
              <a:rPr lang="en-US" dirty="0"/>
              <a:t>Topic 4: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03445" y="375320"/>
            <a:ext cx="1036915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JN</a:t>
            </a:r>
            <a:endParaRPr lang="pt-PT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BFAC7-8ECF-4F12-A8E6-D49A0E855F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103445" y="375320"/>
            <a:ext cx="1036915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103446" y="2420888"/>
            <a:ext cx="10273141" cy="1130350"/>
          </a:xfrm>
          <a:solidFill>
            <a:srgbClr val="005695"/>
          </a:solidFill>
        </p:spPr>
        <p:txBody>
          <a:bodyPr lIns="108000" tIns="108000" anchor="t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 useBgFill="1"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2784" y="3716338"/>
            <a:ext cx="10273803" cy="2449512"/>
          </a:xfrm>
        </p:spPr>
        <p:txBody>
          <a:bodyPr anchor="t"/>
          <a:lstStyle>
            <a:lvl1pPr marL="0" indent="0">
              <a:lnSpc>
                <a:spcPts val="2900"/>
              </a:lnSpc>
              <a:buNone/>
              <a:defRPr b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JN</a:t>
            </a:r>
            <a:endParaRPr lang="pt-PT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74E79-122D-41B1-8074-DAF0A08E53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103445" y="375320"/>
            <a:ext cx="1036915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 useBgFill="1"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00" y="1340768"/>
            <a:ext cx="5280587" cy="4896544"/>
          </a:xfrm>
        </p:spPr>
        <p:txBody>
          <a:bodyPr anchor="t"/>
          <a:lstStyle>
            <a:lvl1pPr marL="0" indent="0">
              <a:lnSpc>
                <a:spcPts val="2700"/>
              </a:lnSpc>
              <a:buNone/>
              <a:defRPr b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103445" y="1412776"/>
            <a:ext cx="4608512" cy="4824536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>
              <a:buNone/>
              <a:defRPr b="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JN</a:t>
            </a:r>
            <a:endParaRPr lang="pt-PT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50939-7218-41A7-BA9E-3004430DA9F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/>
          <p:cNvSpPr>
            <a:spLocks noGrp="1"/>
          </p:cNvSpPr>
          <p:nvPr>
            <p:ph type="tbl" sz="quarter" idx="12"/>
          </p:nvPr>
        </p:nvSpPr>
        <p:spPr>
          <a:xfrm>
            <a:off x="1103445" y="1556792"/>
            <a:ext cx="10177131" cy="4752528"/>
          </a:xfrm>
          <a:solidFill>
            <a:schemeClr val="bg2">
              <a:lumMod val="40000"/>
              <a:lumOff val="60000"/>
            </a:schemeClr>
          </a:solidFill>
        </p:spPr>
        <p:txBody>
          <a:bodyPr anchor="t"/>
          <a:lstStyle>
            <a:lvl1pPr>
              <a:buNone/>
              <a:defRPr sz="2000" b="0"/>
            </a:lvl1pPr>
          </a:lstStyle>
          <a:p>
            <a:pPr lvl="0"/>
            <a:r>
              <a:rPr lang="en-US" noProof="0"/>
              <a:t>Click icon to add table</a:t>
            </a:r>
            <a:endParaRPr lang="en-GB" noProof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103445" y="375320"/>
            <a:ext cx="1036915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JN</a:t>
            </a:r>
            <a:endParaRPr lang="pt-PT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81C14-65FB-413B-ACC9-5D2581561BE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994834" y="547688"/>
            <a:ext cx="1048596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nl-NL"/>
          </a:p>
        </p:txBody>
      </p:sp>
      <p:sp>
        <p:nvSpPr>
          <p:cNvPr id="477195" name="Rectangle 10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23392" y="2708920"/>
            <a:ext cx="11233248" cy="2040632"/>
          </a:xfrm>
        </p:spPr>
        <p:txBody>
          <a:bodyPr anchor="t"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 3" pitchFamily="18" charset="2"/>
              <a:buNone/>
              <a:tabLst/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5229200"/>
            <a:ext cx="11329259" cy="914400"/>
          </a:xfrm>
        </p:spPr>
        <p:txBody>
          <a:bodyPr/>
          <a:lstStyle>
            <a:lvl1pPr>
              <a:spcBef>
                <a:spcPct val="2000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Name: XXXXXXXX &gt; Arial &gt; Bold &gt; size 20</a:t>
            </a:r>
            <a:endParaRPr lang="en-US" dirty="0"/>
          </a:p>
          <a:p>
            <a:r>
              <a:rPr lang="en-US" dirty="0"/>
              <a:t>Date: XX Month 2015</a:t>
            </a:r>
            <a:r>
              <a:rPr lang="en-GB" dirty="0"/>
              <a:t> &gt; Arial &gt; Bold &gt; size 20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6669088"/>
            <a:ext cx="3600451" cy="2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3"/>
          <p:cNvSpPr>
            <a:spLocks noGrp="1"/>
          </p:cNvSpPr>
          <p:nvPr>
            <p:ph type="ftr" sz="quarter" idx="13"/>
          </p:nvPr>
        </p:nvSpPr>
        <p:spPr>
          <a:xfrm>
            <a:off x="6053667" y="6669088"/>
            <a:ext cx="5994400" cy="2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pt-BR"/>
              <a:t>JN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A7824-35EE-4547-BF96-B73774872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10AE0-E3CD-48F2-84C4-981FB0BF7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68FA7-1927-4FC4-9FA6-F7D8536D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5C2AB-9BBB-447D-A75D-DCDC24533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JN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B8B0D-BD55-4077-8785-B83B4B31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9855-0489-439F-B241-80C6206CF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3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2785" y="1379539"/>
            <a:ext cx="10274300" cy="471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0"/>
            <a:endParaRPr lang="en-US" dirty="0"/>
          </a:p>
        </p:txBody>
      </p:sp>
      <p:sp>
        <p:nvSpPr>
          <p:cNvPr id="4761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53667" y="6453188"/>
            <a:ext cx="599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pt-BR"/>
              <a:t>JN</a:t>
            </a:r>
            <a:endParaRPr lang="pt-PT" dirty="0"/>
          </a:p>
        </p:txBody>
      </p:sp>
      <p:sp>
        <p:nvSpPr>
          <p:cNvPr id="47617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53188"/>
            <a:ext cx="508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800">
                <a:latin typeface="Arial" charset="0"/>
              </a:defRPr>
            </a:lvl1pPr>
          </a:lstStyle>
          <a:p>
            <a:pPr>
              <a:defRPr/>
            </a:pPr>
            <a:fld id="{1D90A42A-957D-4373-B64D-32C62CFCF3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9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102784" y="374650"/>
            <a:ext cx="1036954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68" r:id="rId7"/>
    <p:sldLayoutId id="2147484382" r:id="rId8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ts val="2600"/>
        </a:lnSpc>
        <a:spcBef>
          <a:spcPct val="20000"/>
        </a:spcBef>
        <a:spcAft>
          <a:spcPct val="0"/>
        </a:spcAft>
        <a:buClr>
          <a:srgbClr val="C00000"/>
        </a:buClr>
        <a:buSzPct val="80000"/>
        <a:buFont typeface="Wingdings 3" pitchFamily="18" charset="2"/>
        <a:buChar char="u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ts val="2600"/>
        </a:lnSpc>
        <a:spcBef>
          <a:spcPct val="20000"/>
        </a:spcBef>
        <a:spcAft>
          <a:spcPct val="0"/>
        </a:spcAft>
        <a:buClr>
          <a:srgbClr val="005695"/>
        </a:buClr>
        <a:buSzPct val="80000"/>
        <a:buFont typeface="Wingdings 3" pitchFamily="18" charset="2"/>
        <a:buChar char="u"/>
        <a:defRPr sz="2000">
          <a:solidFill>
            <a:schemeClr val="tx1"/>
          </a:solidFill>
          <a:latin typeface="+mn-lt"/>
        </a:defRPr>
      </a:lvl2pPr>
      <a:lvl3pPr marL="1143000" indent="-285750" algn="l" rtl="0" eaLnBrk="1" fontAlgn="base" hangingPunct="1">
        <a:lnSpc>
          <a:spcPts val="2600"/>
        </a:lnSpc>
        <a:spcBef>
          <a:spcPct val="20000"/>
        </a:spcBef>
        <a:spcAft>
          <a:spcPct val="0"/>
        </a:spcAft>
        <a:buClr>
          <a:srgbClr val="005695"/>
        </a:buClr>
        <a:buSzPct val="80000"/>
        <a:buFont typeface="Wingdings 3" pitchFamily="18" charset="2"/>
        <a:buChar char="u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ts val="2600"/>
        </a:lnSpc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 3" pitchFamily="18" charset="2"/>
        <a:buChar char="u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8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consilium.europa.eu/doc/document/ST-13198-2022-INIT/en/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sz="quarter" idx="1"/>
          </p:nvPr>
        </p:nvSpPr>
        <p:spPr>
          <a:xfrm>
            <a:off x="983432" y="1689398"/>
            <a:ext cx="10081120" cy="1872208"/>
          </a:xfrm>
        </p:spPr>
        <p:txBody>
          <a:bodyPr/>
          <a:lstStyle/>
          <a:p>
            <a:pPr algn="ctr"/>
            <a:r>
              <a:rPr lang="es-ES" sz="3600" noProof="1"/>
              <a:t>Mobility of Individuals and the Evolution of the Administrative Cooperation and Data Protection Standards. The Case of Crypto-Assets</a:t>
            </a:r>
            <a:endParaRPr lang="en-GB" sz="3600" noProof="1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775520" y="3573016"/>
            <a:ext cx="8640960" cy="2624306"/>
          </a:xfrm>
        </p:spPr>
        <p:txBody>
          <a:bodyPr/>
          <a:lstStyle/>
          <a:p>
            <a:pPr algn="r"/>
            <a:endParaRPr lang="en-GB" noProof="1"/>
          </a:p>
          <a:p>
            <a:pPr algn="r"/>
            <a:r>
              <a:rPr lang="en-GB" noProof="1"/>
              <a:t>ITL RESEARCH NETWORK CONFERENCE - BELGRADE</a:t>
            </a:r>
          </a:p>
          <a:p>
            <a:pPr algn="r"/>
            <a:r>
              <a:rPr lang="en-GB" noProof="1"/>
              <a:t>7-8 October 2022</a:t>
            </a:r>
          </a:p>
          <a:p>
            <a:pPr algn="ctr"/>
            <a:endParaRPr lang="en-GB" sz="1400" noProof="1"/>
          </a:p>
          <a:p>
            <a:pPr algn="ctr"/>
            <a:r>
              <a:rPr lang="en-GB" sz="1400" noProof="1"/>
              <a:t>Alessandro Turina </a:t>
            </a:r>
          </a:p>
          <a:p>
            <a:pPr algn="ctr"/>
            <a:r>
              <a:rPr lang="en-GB" sz="1400" noProof="1"/>
              <a:t>a.turina@ibfd.org</a:t>
            </a:r>
          </a:p>
          <a:p>
            <a:endParaRPr lang="en-GB" noProof="1"/>
          </a:p>
          <a:p>
            <a:endParaRPr lang="en-GB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s-ES_tradnl" dirty="0" err="1"/>
              <a:t>Scope</a:t>
            </a:r>
            <a:r>
              <a:rPr lang="es-ES_tradnl" dirty="0"/>
              <a:t> </a:t>
            </a:r>
            <a:r>
              <a:rPr lang="es-ES_tradnl" dirty="0" err="1"/>
              <a:t>of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Analysis</a:t>
            </a:r>
            <a:r>
              <a:rPr lang="es-ES_tradnl" dirty="0"/>
              <a:t>: </a:t>
            </a:r>
            <a:r>
              <a:rPr lang="es-ES_tradnl" dirty="0" err="1"/>
              <a:t>An</a:t>
            </a:r>
            <a:r>
              <a:rPr lang="es-ES_tradnl" dirty="0"/>
              <a:t> ‘</a:t>
            </a:r>
            <a:r>
              <a:rPr lang="es-ES_tradnl" dirty="0" err="1"/>
              <a:t>Enforcement</a:t>
            </a:r>
            <a:r>
              <a:rPr lang="es-ES_tradnl" dirty="0"/>
              <a:t> </a:t>
            </a:r>
            <a:r>
              <a:rPr lang="es-ES_tradnl" dirty="0" err="1"/>
              <a:t>Jurisdiction</a:t>
            </a:r>
            <a:r>
              <a:rPr lang="es-ES_tradnl" dirty="0"/>
              <a:t>’ </a:t>
            </a:r>
            <a:r>
              <a:rPr lang="es-ES_tradnl" dirty="0" err="1"/>
              <a:t>Perspective</a:t>
            </a:r>
            <a:endParaRPr lang="es-ES_tradnl" dirty="0"/>
          </a:p>
          <a:p>
            <a:pPr>
              <a:lnSpc>
                <a:spcPct val="150000"/>
              </a:lnSpc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err="1"/>
              <a:t>The</a:t>
            </a:r>
            <a:r>
              <a:rPr lang="es-ES_tradnl" dirty="0"/>
              <a:t> OECD </a:t>
            </a:r>
            <a:r>
              <a:rPr lang="es-ES_tradnl" dirty="0" err="1"/>
              <a:t>Crypto-Asset</a:t>
            </a:r>
            <a:r>
              <a:rPr lang="es-ES_tradnl" dirty="0"/>
              <a:t> </a:t>
            </a:r>
            <a:r>
              <a:rPr lang="es-ES_tradnl" dirty="0" err="1"/>
              <a:t>Reporting</a:t>
            </a:r>
            <a:r>
              <a:rPr lang="es-ES_tradnl" dirty="0"/>
              <a:t> Framework</a:t>
            </a:r>
          </a:p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err="1"/>
              <a:t>The</a:t>
            </a:r>
            <a:r>
              <a:rPr lang="es-ES_tradnl" dirty="0"/>
              <a:t> View </a:t>
            </a:r>
            <a:r>
              <a:rPr lang="es-ES_tradnl" dirty="0" err="1"/>
              <a:t>from</a:t>
            </a:r>
            <a:r>
              <a:rPr lang="es-ES_tradnl" dirty="0"/>
              <a:t> </a:t>
            </a:r>
            <a:r>
              <a:rPr lang="es-ES_tradnl" dirty="0" err="1"/>
              <a:t>Brussels</a:t>
            </a:r>
            <a:r>
              <a:rPr lang="es-ES_tradnl" dirty="0"/>
              <a:t>: Between GDPR, </a:t>
            </a:r>
            <a:r>
              <a:rPr lang="es-ES_tradnl" dirty="0" err="1"/>
              <a:t>MiCA</a:t>
            </a:r>
            <a:r>
              <a:rPr lang="es-ES_tradnl" dirty="0"/>
              <a:t> and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Prospects</a:t>
            </a:r>
            <a:r>
              <a:rPr lang="es-ES_tradnl" dirty="0"/>
              <a:t> </a:t>
            </a:r>
            <a:r>
              <a:rPr lang="es-ES_tradnl" dirty="0" err="1"/>
              <a:t>of</a:t>
            </a:r>
            <a:r>
              <a:rPr lang="es-ES_tradnl" dirty="0"/>
              <a:t> DAC 8</a:t>
            </a:r>
          </a:p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err="1"/>
              <a:t>Cryptoassets</a:t>
            </a:r>
            <a:r>
              <a:rPr lang="es-ES_tradnl" dirty="0"/>
              <a:t> and Cross-</a:t>
            </a:r>
            <a:r>
              <a:rPr lang="es-ES_tradnl" dirty="0" err="1"/>
              <a:t>Border</a:t>
            </a:r>
            <a:r>
              <a:rPr lang="es-ES_tradnl" dirty="0"/>
              <a:t> Tax </a:t>
            </a:r>
            <a:r>
              <a:rPr lang="es-ES_tradnl" dirty="0" err="1"/>
              <a:t>Collection</a:t>
            </a:r>
            <a:endParaRPr lang="es-ES_tradnl" dirty="0"/>
          </a:p>
          <a:p>
            <a:pPr>
              <a:lnSpc>
                <a:spcPct val="150000"/>
              </a:lnSpc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dirty="0"/>
              <a:t>Common Concerns and Fundamental Questions in the Perspective of the</a:t>
            </a:r>
            <a:br>
              <a:rPr lang="en-GB" dirty="0"/>
            </a:br>
            <a:r>
              <a:rPr lang="en-GB" dirty="0"/>
              <a:t> Safeguard of Fundamental Rights</a:t>
            </a: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1271489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Scope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of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the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Analysis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“Substantive jurisdiction”: power of country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to impose tax on subject matter of exaction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                                               Vs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		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				</a:t>
            </a:r>
            <a:r>
              <a:rPr lang="en-GB" u="sng" dirty="0"/>
              <a:t>“Enforcement jurisdiction”</a:t>
            </a:r>
            <a:r>
              <a:rPr lang="en-GB" dirty="0"/>
              <a:t>: power of 					country to compel collection of tax over 				which it has substantive jurisdiction</a:t>
            </a: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92800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Scope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of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the</a:t>
            </a:r>
            <a:r>
              <a:rPr lang="es-ES_tradnl" sz="2000" kern="1200" dirty="0"/>
              <a:t> </a:t>
            </a:r>
            <a:r>
              <a:rPr lang="es-ES_tradnl" sz="2000" kern="1200"/>
              <a:t>Analysis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dirty="0"/>
              <a:t>How can States ensure enforcement jurisdiction over crypto-assets?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Essential components:</a:t>
            </a:r>
          </a:p>
          <a:p>
            <a:pPr>
              <a:lnSpc>
                <a:spcPct val="120000"/>
              </a:lnSpc>
            </a:pPr>
            <a:r>
              <a:rPr lang="en-GB" dirty="0"/>
              <a:t>     - Administration: not limited but primarily informational (ex ante 	and ex post)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          - Collection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96646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Crypto-Assets</a:t>
            </a:r>
            <a:r>
              <a:rPr lang="es-ES_tradnl" sz="2000" kern="1200" dirty="0"/>
              <a:t> and </a:t>
            </a:r>
            <a:r>
              <a:rPr lang="es-ES_tradnl" sz="2000" kern="1200" dirty="0" err="1"/>
              <a:t>Enforcement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Jurisdiction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dirty="0"/>
              <a:t>How can States ensure enforcement jurisdiction over crypto-assets?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Inherent challenges: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               - Subjective:  Pseudo-Anonymity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               - Objective:    De-Materialization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               - Locational:  De-Territorialization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               - Instrumental: Disintermediation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988678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The</a:t>
            </a:r>
            <a:r>
              <a:rPr lang="es-ES_tradnl" sz="2000" kern="1200" dirty="0"/>
              <a:t> OECD </a:t>
            </a:r>
            <a:r>
              <a:rPr lang="es-ES_tradnl" sz="2000" kern="1200" dirty="0" err="1"/>
              <a:t>Crypto-Asset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Reporting</a:t>
            </a:r>
            <a:r>
              <a:rPr lang="es-ES_tradnl" sz="2000" kern="1200" dirty="0"/>
              <a:t> Framework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err="1"/>
              <a:t>Three</a:t>
            </a:r>
            <a:r>
              <a:rPr lang="es-ES_tradnl" dirty="0"/>
              <a:t> </a:t>
            </a:r>
            <a:r>
              <a:rPr lang="es-ES_tradnl" dirty="0" err="1"/>
              <a:t>Components</a:t>
            </a:r>
            <a:r>
              <a:rPr lang="es-ES_tradnl" dirty="0"/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dirty="0"/>
              <a:t>     - </a:t>
            </a:r>
            <a:r>
              <a:rPr lang="en-GB" dirty="0"/>
              <a:t>CARF model rules and commentary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     - </a:t>
            </a:r>
            <a:r>
              <a:rPr lang="en-GB" dirty="0" err="1"/>
              <a:t>EoI</a:t>
            </a:r>
            <a:r>
              <a:rPr lang="en-GB" dirty="0"/>
              <a:t> CAA (bilateral/multilateral)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     - IT platforms</a:t>
            </a: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1235403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The</a:t>
            </a:r>
            <a:r>
              <a:rPr lang="es-ES_tradnl" sz="2000" kern="1200" dirty="0"/>
              <a:t> OECD </a:t>
            </a:r>
            <a:r>
              <a:rPr lang="es-ES_tradnl" sz="2000" kern="1200" dirty="0" err="1"/>
              <a:t>Crypto-Asset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Reporting</a:t>
            </a:r>
            <a:r>
              <a:rPr lang="es-ES_tradnl" sz="2000" kern="1200" dirty="0"/>
              <a:t> Framework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err="1"/>
              <a:t>Subjective</a:t>
            </a:r>
            <a:r>
              <a:rPr lang="es-ES_tradnl" dirty="0"/>
              <a:t> </a:t>
            </a:r>
            <a:r>
              <a:rPr lang="es-ES_tradnl" dirty="0" err="1"/>
              <a:t>scope</a:t>
            </a:r>
            <a:r>
              <a:rPr lang="es-ES_tradnl" dirty="0"/>
              <a:t> (</a:t>
            </a:r>
            <a:r>
              <a:rPr lang="es-ES_tradnl" dirty="0" err="1"/>
              <a:t>concerned</a:t>
            </a:r>
            <a:r>
              <a:rPr lang="es-ES_tradnl" dirty="0"/>
              <a:t> intermediaries):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dirty="0"/>
              <a:t>     </a:t>
            </a:r>
            <a:r>
              <a:rPr lang="es-ES_tradnl" b="0" dirty="0"/>
              <a:t>- </a:t>
            </a:r>
            <a:r>
              <a:rPr lang="es-ES_tradnl" dirty="0" err="1"/>
              <a:t>Reporting</a:t>
            </a:r>
            <a:r>
              <a:rPr lang="es-ES_tradnl" dirty="0"/>
              <a:t> </a:t>
            </a:r>
            <a:r>
              <a:rPr lang="es-ES_tradnl" dirty="0" err="1"/>
              <a:t>Crypto-Asset</a:t>
            </a:r>
            <a:r>
              <a:rPr lang="es-ES_tradnl" dirty="0"/>
              <a:t> </a:t>
            </a:r>
            <a:r>
              <a:rPr lang="es-ES_tradnl" dirty="0" err="1"/>
              <a:t>Service</a:t>
            </a:r>
            <a:r>
              <a:rPr lang="es-ES_tradnl" dirty="0"/>
              <a:t> </a:t>
            </a:r>
            <a:r>
              <a:rPr lang="es-ES_tradnl" dirty="0" err="1"/>
              <a:t>Providers</a:t>
            </a:r>
            <a:r>
              <a:rPr lang="es-ES_tradnl" dirty="0"/>
              <a:t> </a:t>
            </a:r>
            <a:r>
              <a:rPr lang="es-ES_tradnl" b="0" dirty="0" err="1"/>
              <a:t>defined</a:t>
            </a:r>
            <a:r>
              <a:rPr lang="es-ES_tradnl" b="0" dirty="0"/>
              <a:t> as “</a:t>
            </a:r>
            <a:r>
              <a:rPr lang="en-GB" b="0" dirty="0"/>
              <a:t>any </a:t>
            </a:r>
            <a:r>
              <a:rPr lang="en-GB" dirty="0"/>
              <a:t>individual</a:t>
            </a:r>
            <a:r>
              <a:rPr lang="en-GB" b="0" dirty="0"/>
              <a:t> or 	</a:t>
            </a:r>
            <a:r>
              <a:rPr lang="en-GB" dirty="0"/>
              <a:t>entity </a:t>
            </a:r>
            <a:r>
              <a:rPr lang="en-GB" b="0" dirty="0"/>
              <a:t>that, </a:t>
            </a:r>
            <a:r>
              <a:rPr lang="en-GB" dirty="0"/>
              <a:t>as a business</a:t>
            </a:r>
            <a:r>
              <a:rPr lang="en-GB" b="0" dirty="0"/>
              <a:t>, provides a </a:t>
            </a:r>
            <a:r>
              <a:rPr lang="en-GB" dirty="0"/>
              <a:t>service</a:t>
            </a:r>
            <a:r>
              <a:rPr lang="en-GB" b="0" dirty="0"/>
              <a:t> effectuating </a:t>
            </a:r>
            <a:r>
              <a:rPr lang="en-GB" dirty="0"/>
              <a:t>exchange 	transactions</a:t>
            </a:r>
            <a:r>
              <a:rPr lang="en-GB" b="0" dirty="0"/>
              <a:t> for or on behalf of customers, including by acting as a 	</a:t>
            </a:r>
            <a:r>
              <a:rPr lang="en-GB" dirty="0"/>
              <a:t>counterparty</a:t>
            </a:r>
            <a:r>
              <a:rPr lang="en-GB" b="0" dirty="0"/>
              <a:t>, or as an </a:t>
            </a:r>
            <a:r>
              <a:rPr lang="en-GB" dirty="0"/>
              <a:t>intermediary</a:t>
            </a:r>
            <a:r>
              <a:rPr lang="en-GB" b="0" dirty="0"/>
              <a:t>, to such </a:t>
            </a:r>
            <a:r>
              <a:rPr lang="en-GB" dirty="0"/>
              <a:t>exchange 	transactions</a:t>
            </a:r>
            <a:r>
              <a:rPr lang="en-GB" b="0" dirty="0"/>
              <a:t>, </a:t>
            </a:r>
            <a:r>
              <a:rPr lang="en-GB" dirty="0"/>
              <a:t>or</a:t>
            </a:r>
            <a:r>
              <a:rPr lang="en-GB" b="0" dirty="0"/>
              <a:t> by </a:t>
            </a:r>
            <a:r>
              <a:rPr lang="en-GB" dirty="0"/>
              <a:t>making available a trading platform</a:t>
            </a:r>
            <a:r>
              <a:rPr lang="en-GB" b="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s-ES_tradnl" b="0" dirty="0"/>
          </a:p>
          <a:p>
            <a:pPr>
              <a:lnSpc>
                <a:spcPct val="150000"/>
              </a:lnSpc>
            </a:pPr>
            <a:r>
              <a:rPr lang="es-ES_tradnl" dirty="0"/>
              <a:t>Material </a:t>
            </a:r>
            <a:r>
              <a:rPr lang="es-ES_tradnl" dirty="0" err="1"/>
              <a:t>scope</a:t>
            </a:r>
            <a:r>
              <a:rPr lang="es-ES_tradnl" dirty="0"/>
              <a:t> (</a:t>
            </a:r>
            <a:r>
              <a:rPr lang="es-ES_tradnl" dirty="0" err="1"/>
              <a:t>concerned</a:t>
            </a:r>
            <a:r>
              <a:rPr lang="es-ES_tradnl" dirty="0"/>
              <a:t> </a:t>
            </a:r>
            <a:r>
              <a:rPr lang="es-ES_tradnl" dirty="0" err="1"/>
              <a:t>crypto-assets</a:t>
            </a:r>
            <a:r>
              <a:rPr lang="es-ES_tradnl" dirty="0"/>
              <a:t>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dirty="0"/>
              <a:t>   </a:t>
            </a:r>
            <a:r>
              <a:rPr lang="es-ES_tradnl" b="0" dirty="0"/>
              <a:t>- </a:t>
            </a:r>
            <a:r>
              <a:rPr lang="en-GB" b="0" dirty="0"/>
              <a:t> Any Crypto-Asset that is not a Closed-Loop Crypto-Asset or a Central Bank 	Digital Currency</a:t>
            </a:r>
            <a:endParaRPr lang="es-ES_tradnl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2272655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The</a:t>
            </a:r>
            <a:r>
              <a:rPr lang="es-ES_tradnl" sz="2000" kern="1200" dirty="0"/>
              <a:t> OECD </a:t>
            </a:r>
            <a:r>
              <a:rPr lang="es-ES_tradnl" sz="2000" kern="1200" dirty="0" err="1"/>
              <a:t>Crypto-Asset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Reporting</a:t>
            </a:r>
            <a:r>
              <a:rPr lang="es-ES_tradnl" sz="2000" kern="1200" dirty="0"/>
              <a:t> Framework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s-ES_tradnl" dirty="0" err="1"/>
              <a:t>Transactions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be </a:t>
            </a:r>
            <a:r>
              <a:rPr lang="es-ES_tradnl" dirty="0" err="1"/>
              <a:t>reported</a:t>
            </a:r>
            <a:r>
              <a:rPr lang="es-ES_tradnl" dirty="0"/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b="0" dirty="0"/>
              <a:t>          - </a:t>
            </a:r>
            <a:r>
              <a:rPr lang="en-GB" b="0" dirty="0"/>
              <a:t>Exchanges between Crypto-Assets and Fiat Currencies;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0" dirty="0"/>
              <a:t>          - Exchanges between one or more forms of Crypto-Assets;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0" dirty="0"/>
              <a:t>          - Reportable Retail Payment Transactions; and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0" dirty="0"/>
              <a:t>         - Transfers of Crypto-Assets</a:t>
            </a:r>
          </a:p>
          <a:p>
            <a:pPr marL="0" indent="0">
              <a:lnSpc>
                <a:spcPct val="150000"/>
              </a:lnSpc>
              <a:buNone/>
            </a:pPr>
            <a:endParaRPr lang="es-ES_tradnl" b="0" dirty="0"/>
          </a:p>
          <a:p>
            <a:pPr>
              <a:lnSpc>
                <a:spcPct val="150000"/>
              </a:lnSpc>
            </a:pPr>
            <a:r>
              <a:rPr lang="es-ES_tradnl" dirty="0" err="1"/>
              <a:t>Due</a:t>
            </a:r>
            <a:r>
              <a:rPr lang="es-ES_tradnl" dirty="0"/>
              <a:t> </a:t>
            </a:r>
            <a:r>
              <a:rPr lang="es-ES_tradnl" dirty="0" err="1"/>
              <a:t>Diligence</a:t>
            </a:r>
            <a:r>
              <a:rPr lang="es-ES_tradnl" dirty="0"/>
              <a:t> </a:t>
            </a:r>
            <a:r>
              <a:rPr lang="es-ES_tradnl" dirty="0" err="1"/>
              <a:t>requirements</a:t>
            </a:r>
            <a:r>
              <a:rPr lang="es-ES_tradnl" dirty="0"/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b="0" dirty="0"/>
              <a:t>               - </a:t>
            </a:r>
            <a:r>
              <a:rPr lang="es-ES_tradnl" b="0" dirty="0" err="1"/>
              <a:t>Individuals</a:t>
            </a:r>
            <a:r>
              <a:rPr lang="es-ES_tradnl" b="0" dirty="0"/>
              <a:t>: CRS </a:t>
            </a:r>
            <a:r>
              <a:rPr lang="es-ES_tradnl" b="0" dirty="0" err="1"/>
              <a:t>self-certification</a:t>
            </a:r>
            <a:r>
              <a:rPr lang="es-ES_tradnl" b="0" dirty="0"/>
              <a:t> + </a:t>
            </a:r>
            <a:r>
              <a:rPr lang="es-ES_tradnl" b="0" dirty="0" err="1"/>
              <a:t>reasonableness</a:t>
            </a:r>
            <a:r>
              <a:rPr lang="es-ES_tradnl" b="0" dirty="0"/>
              <a:t> </a:t>
            </a:r>
            <a:r>
              <a:rPr lang="es-ES_tradnl" b="0" dirty="0" err="1"/>
              <a:t>of</a:t>
            </a:r>
            <a:r>
              <a:rPr lang="es-ES_tradnl" b="0" dirty="0"/>
              <a:t> </a:t>
            </a:r>
            <a:r>
              <a:rPr lang="es-ES_tradnl" b="0" dirty="0" err="1"/>
              <a:t>self</a:t>
            </a:r>
            <a:r>
              <a:rPr lang="es-ES_tradnl" b="0" dirty="0"/>
              <a:t> </a:t>
            </a:r>
            <a:r>
              <a:rPr lang="es-ES_tradnl" b="0" dirty="0" err="1"/>
              <a:t>certification</a:t>
            </a:r>
            <a:r>
              <a:rPr lang="es-ES_tradnl" b="0" dirty="0"/>
              <a:t> in light </a:t>
            </a:r>
            <a:r>
              <a:rPr lang="es-ES_tradnl" b="0" dirty="0" err="1"/>
              <a:t>of</a:t>
            </a:r>
            <a:r>
              <a:rPr lang="es-ES_tradnl" b="0" dirty="0"/>
              <a:t> 	 	AML/KYC rules (in particular, FATF Rec. 2012)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b="0" dirty="0"/>
              <a:t>               -  </a:t>
            </a:r>
            <a:r>
              <a:rPr lang="es-ES_tradnl" b="0" dirty="0" err="1"/>
              <a:t>Entities</a:t>
            </a:r>
            <a:r>
              <a:rPr lang="es-ES_tradnl" b="0" dirty="0"/>
              <a:t>: </a:t>
            </a:r>
            <a:r>
              <a:rPr lang="es-ES_tradnl" b="0" dirty="0" err="1"/>
              <a:t>Is</a:t>
            </a:r>
            <a:r>
              <a:rPr lang="es-ES_tradnl" b="0" dirty="0"/>
              <a:t> </a:t>
            </a:r>
            <a:r>
              <a:rPr lang="es-ES_tradnl" b="0" dirty="0" err="1"/>
              <a:t>it</a:t>
            </a:r>
            <a:r>
              <a:rPr lang="es-ES_tradnl" b="0" dirty="0"/>
              <a:t> a reportable </a:t>
            </a:r>
            <a:r>
              <a:rPr lang="es-ES_tradnl" b="0" dirty="0" err="1"/>
              <a:t>user</a:t>
            </a:r>
            <a:r>
              <a:rPr lang="es-ES_tradnl" b="0" dirty="0"/>
              <a:t>? Are </a:t>
            </a:r>
            <a:r>
              <a:rPr lang="es-ES_tradnl" b="0" dirty="0" err="1"/>
              <a:t>there</a:t>
            </a:r>
            <a:r>
              <a:rPr lang="es-ES_tradnl" b="0" dirty="0"/>
              <a:t> </a:t>
            </a:r>
            <a:r>
              <a:rPr lang="es-ES_tradnl" b="0" dirty="0" err="1"/>
              <a:t>controlling</a:t>
            </a:r>
            <a:r>
              <a:rPr lang="es-ES_tradnl" b="0" dirty="0"/>
              <a:t> </a:t>
            </a:r>
            <a:r>
              <a:rPr lang="es-ES_tradnl" b="0" dirty="0" err="1"/>
              <a:t>persons</a:t>
            </a:r>
            <a:r>
              <a:rPr lang="es-ES_tradnl" b="0" dirty="0"/>
              <a:t> </a:t>
            </a:r>
            <a:r>
              <a:rPr lang="es-ES_tradnl" b="0" dirty="0" err="1"/>
              <a:t>who</a:t>
            </a:r>
            <a:r>
              <a:rPr lang="es-ES_tradnl" b="0" dirty="0"/>
              <a:t> are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b="0" dirty="0"/>
              <a:t>             	reportable </a:t>
            </a:r>
            <a:r>
              <a:rPr lang="es-ES_tradnl" b="0" dirty="0" err="1"/>
              <a:t>persons</a:t>
            </a:r>
            <a:r>
              <a:rPr lang="es-ES_tradnl" b="0" dirty="0"/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_tradnl" b="0" dirty="0"/>
              <a:t>               - Intermediaries </a:t>
            </a:r>
            <a:r>
              <a:rPr lang="es-ES_tradnl" b="0" dirty="0" err="1"/>
              <a:t>may</a:t>
            </a:r>
            <a:r>
              <a:rPr lang="es-ES_tradnl" b="0" dirty="0"/>
              <a:t> </a:t>
            </a:r>
            <a:r>
              <a:rPr lang="es-ES_tradnl" b="0" dirty="0" err="1"/>
              <a:t>rely</a:t>
            </a:r>
            <a:r>
              <a:rPr lang="es-ES_tradnl" b="0" dirty="0"/>
              <a:t> </a:t>
            </a:r>
            <a:r>
              <a:rPr lang="es-ES_tradnl" b="0" dirty="0" err="1"/>
              <a:t>on</a:t>
            </a:r>
            <a:r>
              <a:rPr lang="es-ES_tradnl" b="0" dirty="0"/>
              <a:t> </a:t>
            </a:r>
            <a:r>
              <a:rPr lang="es-ES_tradnl" b="0" dirty="0" err="1"/>
              <a:t>information</a:t>
            </a:r>
            <a:r>
              <a:rPr lang="es-ES_tradnl" b="0" dirty="0"/>
              <a:t> </a:t>
            </a:r>
            <a:r>
              <a:rPr lang="es-ES_tradnl" b="0" dirty="0" err="1"/>
              <a:t>collected</a:t>
            </a:r>
            <a:r>
              <a:rPr lang="es-ES_tradnl" b="0" dirty="0"/>
              <a:t> </a:t>
            </a:r>
            <a:r>
              <a:rPr lang="es-ES_tradnl" b="0" dirty="0" err="1"/>
              <a:t>by</a:t>
            </a:r>
            <a:r>
              <a:rPr lang="es-ES_tradnl" b="0" dirty="0"/>
              <a:t> </a:t>
            </a:r>
            <a:r>
              <a:rPr lang="es-ES_tradnl" b="0" dirty="0" err="1"/>
              <a:t>other</a:t>
            </a:r>
            <a:r>
              <a:rPr lang="es-ES_tradnl" b="0" dirty="0"/>
              <a:t> </a:t>
            </a:r>
            <a:r>
              <a:rPr lang="es-ES_tradnl" b="0" dirty="0" err="1"/>
              <a:t>persons</a:t>
            </a:r>
            <a:endParaRPr lang="es-ES_tradnl" b="0" dirty="0"/>
          </a:p>
          <a:p>
            <a:pPr marL="0" indent="0">
              <a:lnSpc>
                <a:spcPct val="150000"/>
              </a:lnSpc>
              <a:buNone/>
            </a:pPr>
            <a:r>
              <a:rPr lang="es-ES_tradnl" b="0" dirty="0"/>
              <a:t>               - Intermediaries </a:t>
            </a:r>
            <a:r>
              <a:rPr lang="es-ES_tradnl" b="0" dirty="0" err="1"/>
              <a:t>may</a:t>
            </a:r>
            <a:r>
              <a:rPr lang="es-ES_tradnl" b="0" dirty="0"/>
              <a:t> </a:t>
            </a:r>
            <a:r>
              <a:rPr lang="es-ES_tradnl" b="0" dirty="0" err="1"/>
              <a:t>refuse</a:t>
            </a:r>
            <a:r>
              <a:rPr lang="es-ES_tradnl" b="0" dirty="0"/>
              <a:t> </a:t>
            </a:r>
            <a:r>
              <a:rPr lang="es-ES_tradnl" b="0" dirty="0" err="1"/>
              <a:t>execution</a:t>
            </a:r>
            <a:r>
              <a:rPr lang="es-ES_tradnl" b="0" dirty="0"/>
              <a:t> </a:t>
            </a:r>
            <a:r>
              <a:rPr lang="es-ES_tradnl" b="0" dirty="0" err="1"/>
              <a:t>if</a:t>
            </a:r>
            <a:r>
              <a:rPr lang="es-ES_tradnl" b="0" dirty="0"/>
              <a:t> </a:t>
            </a:r>
            <a:r>
              <a:rPr lang="es-ES_tradnl" b="0" dirty="0" err="1"/>
              <a:t>due</a:t>
            </a:r>
            <a:r>
              <a:rPr lang="es-ES_tradnl" b="0" dirty="0"/>
              <a:t> </a:t>
            </a:r>
            <a:r>
              <a:rPr lang="es-ES_tradnl" b="0" dirty="0" err="1"/>
              <a:t>diligence</a:t>
            </a:r>
            <a:r>
              <a:rPr lang="es-ES_tradnl" b="0" dirty="0"/>
              <a:t> </a:t>
            </a:r>
            <a:r>
              <a:rPr lang="es-ES_tradnl" b="0" dirty="0" err="1"/>
              <a:t>cannot</a:t>
            </a:r>
            <a:r>
              <a:rPr lang="es-ES_tradnl" b="0" dirty="0"/>
              <a:t> be </a:t>
            </a:r>
            <a:r>
              <a:rPr lang="es-ES_tradnl" b="0" dirty="0" err="1"/>
              <a:t>carried</a:t>
            </a:r>
            <a:r>
              <a:rPr lang="es-ES_tradnl" b="0" dirty="0"/>
              <a:t> </a:t>
            </a:r>
            <a:r>
              <a:rPr lang="es-ES_tradnl" b="0" dirty="0" err="1"/>
              <a:t>out</a:t>
            </a:r>
            <a:endParaRPr lang="es-ES_tradnl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56155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The</a:t>
            </a:r>
            <a:r>
              <a:rPr lang="es-ES_tradnl" sz="2000" kern="1200" dirty="0"/>
              <a:t> View </a:t>
            </a:r>
            <a:r>
              <a:rPr lang="es-ES_tradnl" sz="2000" kern="1200" dirty="0" err="1"/>
              <a:t>from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Brussels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b="0" dirty="0"/>
              <a:t>Proposal for a Regulation of the European Parliament and of the Council on </a:t>
            </a:r>
            <a:r>
              <a:rPr lang="en-GB" dirty="0"/>
              <a:t>Markets in Crypto-assets (</a:t>
            </a:r>
            <a:r>
              <a:rPr lang="en-GB" dirty="0" err="1"/>
              <a:t>MiCA</a:t>
            </a:r>
            <a:r>
              <a:rPr lang="en-GB" dirty="0"/>
              <a:t>)</a:t>
            </a:r>
            <a:r>
              <a:rPr lang="en-GB" b="0" dirty="0"/>
              <a:t>, and amending Directive (EU) 2019/1937 (</a:t>
            </a:r>
            <a:r>
              <a:rPr lang="en-GB" b="0" i="1" dirty="0"/>
              <a:t>Directive on the protection of persons who report breaches of Union law</a:t>
            </a:r>
            <a:r>
              <a:rPr lang="en-GB" b="0" dirty="0"/>
              <a:t>).</a:t>
            </a:r>
          </a:p>
          <a:p>
            <a:pPr marL="0" indent="0">
              <a:lnSpc>
                <a:spcPct val="150000"/>
              </a:lnSpc>
              <a:buNone/>
            </a:pPr>
            <a:endParaRPr lang="en-GB" b="0" dirty="0"/>
          </a:p>
          <a:p>
            <a:pPr>
              <a:lnSpc>
                <a:spcPct val="150000"/>
              </a:lnSpc>
            </a:pPr>
            <a:r>
              <a:rPr lang="en-GB" b="0" dirty="0"/>
              <a:t>Political agreement in June 2022 after various stumbling blocks (e.g. staking vs mining, </a:t>
            </a:r>
            <a:r>
              <a:rPr lang="en-GB" b="0" dirty="0" err="1"/>
              <a:t>stablecoins</a:t>
            </a:r>
            <a:r>
              <a:rPr lang="en-GB" b="0" dirty="0"/>
              <a:t>), formal approval by the Council on 5 October 2022 (see  </a:t>
            </a:r>
            <a:r>
              <a:rPr lang="en-GB" b="0" dirty="0">
                <a:hlinkClick r:id="rId3"/>
              </a:rPr>
              <a:t>https://data.consilium.europa.eu/doc/document/ST-13198-2022-INIT/en/pdf</a:t>
            </a:r>
            <a:r>
              <a:rPr lang="en-GB" b="0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en-GB" b="0" dirty="0"/>
          </a:p>
          <a:p>
            <a:pPr>
              <a:lnSpc>
                <a:spcPct val="150000"/>
              </a:lnSpc>
            </a:pPr>
            <a:r>
              <a:rPr lang="en-GB" b="0" dirty="0"/>
              <a:t>Harmonising the European framework for the issuance and trading of various types of crypto-assets, which were mostly out of scope of the EU’s financial services regulatory framework (including consumer and investor protection and market integrity frameworks), as part of Europe’s Digital Finance Strategy</a:t>
            </a:r>
            <a:endParaRPr lang="es-ES_tradnl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027335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The</a:t>
            </a:r>
            <a:r>
              <a:rPr lang="es-ES_tradnl" sz="2000" kern="1200" dirty="0"/>
              <a:t> View </a:t>
            </a:r>
            <a:r>
              <a:rPr lang="es-ES_tradnl" sz="2000" kern="1200" dirty="0" err="1"/>
              <a:t>from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Brussels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b="0" dirty="0"/>
              <a:t>Forthcoming Proposal for a Council Directive amending Directive 2011/16/EU (DAC) as regards measures to strengthen existing rules and expand the exchange of information framework in the field of taxation to include crypto-assets and e-money (</a:t>
            </a:r>
            <a:r>
              <a:rPr lang="en-GB" dirty="0"/>
              <a:t>DAC8</a:t>
            </a:r>
            <a:r>
              <a:rPr lang="en-GB" b="0" dirty="0"/>
              <a:t>).</a:t>
            </a:r>
          </a:p>
          <a:p>
            <a:pPr>
              <a:lnSpc>
                <a:spcPct val="150000"/>
              </a:lnSpc>
            </a:pPr>
            <a:endParaRPr lang="en-GB" b="0" dirty="0"/>
          </a:p>
          <a:p>
            <a:pPr>
              <a:lnSpc>
                <a:spcPct val="150000"/>
              </a:lnSpc>
            </a:pPr>
            <a:r>
              <a:rPr lang="en-GB" b="0" dirty="0"/>
              <a:t>Part of the Action Plan for Fair and Simple Taxation Supporting the Recovery Strategy</a:t>
            </a:r>
            <a:endParaRPr lang="es-ES_tradnl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003025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/>
              <a:t>GDPR and </a:t>
            </a:r>
            <a:r>
              <a:rPr lang="es-ES_tradnl" sz="2000" kern="1200" dirty="0" err="1"/>
              <a:t>Crypto-Assets</a:t>
            </a:r>
            <a:r>
              <a:rPr lang="es-ES_tradnl" sz="2000" kern="1200" dirty="0"/>
              <a:t> – </a:t>
            </a:r>
            <a:r>
              <a:rPr lang="es-ES_tradnl" sz="2000" kern="1200" dirty="0" err="1"/>
              <a:t>selected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issues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b="0" dirty="0"/>
              <a:t>With regard to the </a:t>
            </a:r>
            <a:r>
              <a:rPr lang="en-GB" b="0" dirty="0" err="1"/>
              <a:t>MiCA</a:t>
            </a:r>
            <a:r>
              <a:rPr lang="en-GB" b="0" dirty="0"/>
              <a:t> proposal, the European DP Supervisor considered that the issuers of crypto-assets would typically be </a:t>
            </a:r>
            <a:r>
              <a:rPr lang="en-GB" dirty="0"/>
              <a:t>controllers under the GDPR.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s-ES_tradnl" dirty="0" err="1"/>
              <a:t>Potentially</a:t>
            </a:r>
            <a:r>
              <a:rPr lang="es-ES_tradnl" dirty="0"/>
              <a:t> “</a:t>
            </a:r>
            <a:r>
              <a:rPr lang="es-ES_tradnl" dirty="0" err="1"/>
              <a:t>high</a:t>
            </a:r>
            <a:r>
              <a:rPr lang="es-ES_tradnl" dirty="0"/>
              <a:t> </a:t>
            </a:r>
            <a:r>
              <a:rPr lang="es-ES_tradnl" dirty="0" err="1"/>
              <a:t>risk</a:t>
            </a:r>
            <a:r>
              <a:rPr lang="es-ES_tradnl" dirty="0"/>
              <a:t>” </a:t>
            </a:r>
            <a:r>
              <a:rPr lang="es-ES_tradnl" dirty="0" err="1"/>
              <a:t>setting</a:t>
            </a:r>
            <a:r>
              <a:rPr lang="es-ES_tradnl" dirty="0"/>
              <a:t> for data </a:t>
            </a:r>
            <a:r>
              <a:rPr lang="es-ES_tradnl" dirty="0" err="1"/>
              <a:t>protection</a:t>
            </a:r>
            <a:r>
              <a:rPr lang="es-ES_tradnl" dirty="0"/>
              <a:t> </a:t>
            </a:r>
            <a:r>
              <a:rPr lang="es-ES_tradnl" dirty="0" err="1"/>
              <a:t>purposes</a:t>
            </a:r>
            <a:r>
              <a:rPr lang="es-ES_tradnl" dirty="0"/>
              <a:t>: </a:t>
            </a:r>
            <a:r>
              <a:rPr lang="en-GB" b="0" dirty="0"/>
              <a:t>the issuer of crypto-assets may fall under the obligation (pursuant to Article 35 of the GDPR) to perform a </a:t>
            </a:r>
            <a:r>
              <a:rPr lang="en-GB" dirty="0"/>
              <a:t>Data Protection Impact Assessment </a:t>
            </a:r>
            <a:r>
              <a:rPr lang="en-GB" b="0" dirty="0"/>
              <a:t>(DPIA), prior to the envisaged processing of personal data.</a:t>
            </a:r>
            <a:endParaRPr lang="es-ES_tradnl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127836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/>
              <a:t>GDPR and </a:t>
            </a:r>
            <a:r>
              <a:rPr lang="es-ES_tradnl" sz="2000" kern="1200" dirty="0" err="1"/>
              <a:t>Crypto-Assets</a:t>
            </a:r>
            <a:r>
              <a:rPr lang="es-ES_tradnl" sz="2000" kern="1200" dirty="0"/>
              <a:t> – </a:t>
            </a:r>
            <a:r>
              <a:rPr lang="es-ES_tradnl" sz="2000" kern="1200" dirty="0" err="1"/>
              <a:t>selected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issues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dirty="0"/>
              <a:t>Relevance of the CJEU case C-175/20 of 24.02.22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b="0" dirty="0"/>
              <a:t>The provisions of the GDPR do not in principle prevent Tax Administration from requiring internet service providers information on users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b="0" dirty="0"/>
              <a:t>However, in compliance with </a:t>
            </a:r>
            <a:r>
              <a:rPr lang="en-GB" dirty="0"/>
              <a:t>Art. 5(1) GDPR</a:t>
            </a:r>
            <a:r>
              <a:rPr lang="en-GB" b="0" dirty="0"/>
              <a:t>, the </a:t>
            </a:r>
            <a:r>
              <a:rPr lang="en-GB" dirty="0"/>
              <a:t>data must be necessary in view of the specific purposes for which they are collected </a:t>
            </a:r>
            <a:r>
              <a:rPr lang="en-GB" b="0" dirty="0"/>
              <a:t>and the </a:t>
            </a:r>
            <a:r>
              <a:rPr lang="en-GB" dirty="0"/>
              <a:t>period of time </a:t>
            </a:r>
            <a:r>
              <a:rPr lang="en-GB" b="0" dirty="0"/>
              <a:t>to which the collection of such data relates </a:t>
            </a:r>
            <a:r>
              <a:rPr lang="en-GB" dirty="0"/>
              <a:t>does not exceed the duration strictly necessary to achieve the objective</a:t>
            </a: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508869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Crypto-Assets</a:t>
            </a:r>
            <a:r>
              <a:rPr lang="es-ES_tradnl" sz="2000" kern="1200" dirty="0"/>
              <a:t> and Tax </a:t>
            </a:r>
            <a:r>
              <a:rPr lang="es-ES_tradnl" sz="2000" kern="1200" dirty="0" err="1"/>
              <a:t>Collection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dirty="0"/>
              <a:t>Inherent hurdle: different income tax qualification (e.g. foreign currency, other financial assets) may entail different implications for tax collection prerogatives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Dematerialization and disintermediation may facilitate flight (e.g. through transfers from one wallet to another)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Swiftness in execution and assistance (where applicable) of comparably greater importance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       </a:t>
            </a: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842810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86A0E-EDE8-4E7F-AE2C-17DD53884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/>
              <a:t>Crypto-Assets</a:t>
            </a:r>
            <a:r>
              <a:rPr lang="es-419" dirty="0"/>
              <a:t> and Tax </a:t>
            </a:r>
            <a:r>
              <a:rPr lang="es-419" dirty="0" err="1"/>
              <a:t>Collection</a:t>
            </a:r>
            <a:endParaRPr lang="es-419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0287C4C-D839-4FED-992D-3D8EA3F2D1B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52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BDEDEC-7328-4406-B009-DA662FF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2EBF7-02A0-4A06-AEDF-A75A7C1C8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9855-0489-439F-B241-80C6206CF96B}" type="slidenum">
              <a:rPr lang="en-GB" smtClean="0"/>
              <a:t>14</a:t>
            </a:fld>
            <a:endParaRPr lang="en-GB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0003AB4-2B09-7F56-8E9E-B07840E802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3404474"/>
              </p:ext>
            </p:extLst>
          </p:nvPr>
        </p:nvGraphicFramePr>
        <p:xfrm>
          <a:off x="2104008" y="1196752"/>
          <a:ext cx="7520384" cy="4653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B99C04AE-D05F-7731-D408-3217ADBFD4A0}"/>
              </a:ext>
            </a:extLst>
          </p:cNvPr>
          <p:cNvSpPr txBox="1"/>
          <p:nvPr/>
        </p:nvSpPr>
        <p:spPr>
          <a:xfrm>
            <a:off x="2279576" y="5766355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AR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5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Some</a:t>
            </a:r>
            <a:r>
              <a:rPr lang="es-ES_tradnl" sz="2000" kern="1200" dirty="0"/>
              <a:t> Open </a:t>
            </a:r>
            <a:r>
              <a:rPr lang="es-ES_tradnl" sz="2000" kern="1200" dirty="0" err="1"/>
              <a:t>Questions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on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Crypto-Assets</a:t>
            </a:r>
            <a:r>
              <a:rPr lang="es-ES_tradnl" sz="2000" kern="1200" dirty="0"/>
              <a:t> and Tax </a:t>
            </a:r>
            <a:r>
              <a:rPr lang="es-ES_tradnl" sz="2000" kern="1200" dirty="0" err="1"/>
              <a:t>Collection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Decentralised finance as testing ground? 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Possible crypto-asset “tainting” mechanisms? 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Gatekeeping solely in connection with the exchange from crypto into fiat currency?</a:t>
            </a: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2029711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441295"/>
            <a:ext cx="10369549" cy="4001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 err="1"/>
              <a:t>Some</a:t>
            </a:r>
            <a:r>
              <a:rPr lang="es-ES_tradnl" sz="2000" kern="1200" dirty="0"/>
              <a:t> Open </a:t>
            </a:r>
            <a:r>
              <a:rPr lang="es-ES_tradnl" sz="2000" kern="1200" dirty="0" err="1"/>
              <a:t>Questions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on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Crypto-Assets</a:t>
            </a:r>
            <a:r>
              <a:rPr lang="es-ES_tradnl" sz="2000" kern="1200" dirty="0"/>
              <a:t> and Tax </a:t>
            </a:r>
            <a:r>
              <a:rPr lang="es-ES_tradnl" sz="2000" kern="1200" dirty="0" err="1"/>
              <a:t>Reporting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s-ES_tradnl" dirty="0"/>
          </a:p>
          <a:p>
            <a:pPr>
              <a:lnSpc>
                <a:spcPct val="150000"/>
              </a:lnSpc>
            </a:pPr>
            <a:r>
              <a:rPr lang="en-GB" dirty="0"/>
              <a:t>Overlap of different (</a:t>
            </a:r>
            <a:r>
              <a:rPr lang="en-GB" dirty="0" err="1"/>
              <a:t>ratione</a:t>
            </a:r>
            <a:r>
              <a:rPr lang="en-GB" dirty="0"/>
              <a:t> </a:t>
            </a:r>
            <a:r>
              <a:rPr lang="en-GB" dirty="0" err="1"/>
              <a:t>materiae</a:t>
            </a:r>
            <a:r>
              <a:rPr lang="en-GB" dirty="0"/>
              <a:t> or </a:t>
            </a:r>
            <a:r>
              <a:rPr lang="en-GB" dirty="0" err="1"/>
              <a:t>ratione</a:t>
            </a:r>
            <a:r>
              <a:rPr lang="en-GB" dirty="0"/>
              <a:t> loci) regimes?</a:t>
            </a:r>
          </a:p>
          <a:p>
            <a:pPr>
              <a:lnSpc>
                <a:spcPct val="150000"/>
              </a:lnSpc>
            </a:pPr>
            <a:r>
              <a:rPr lang="en-GB" dirty="0"/>
              <a:t>Schedular approaches Vs. Comprehensive ones on the Substantive Plane</a:t>
            </a:r>
          </a:p>
          <a:p>
            <a:pPr>
              <a:lnSpc>
                <a:spcPct val="150000"/>
              </a:lnSpc>
            </a:pPr>
            <a:r>
              <a:rPr lang="en-GB" dirty="0"/>
              <a:t>Can an applicable KYC be taken for granted?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Can we really talk about intermediaries in a decentralised finance broader context?</a:t>
            </a:r>
          </a:p>
          <a:p>
            <a:pPr>
              <a:lnSpc>
                <a:spcPct val="150000"/>
              </a:lnSpc>
            </a:pPr>
            <a:r>
              <a:rPr lang="en-GB" dirty="0"/>
              <a:t>How to ensure compliance without stifling innovation?  Could a regulatory sandbox be envisaged but what would be its implications?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1432311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F8E-7381-0F48-8DF3-1EB9CFC2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785" y="287407"/>
            <a:ext cx="10369549" cy="70788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_tradnl" sz="2000" kern="1200" dirty="0"/>
              <a:t>Common </a:t>
            </a:r>
            <a:r>
              <a:rPr lang="es-ES_tradnl" sz="2000" kern="1200" dirty="0" err="1"/>
              <a:t>Concerns</a:t>
            </a:r>
            <a:r>
              <a:rPr lang="es-ES_tradnl" sz="2000" kern="1200" dirty="0"/>
              <a:t> and Fundamental </a:t>
            </a:r>
            <a:r>
              <a:rPr lang="es-ES_tradnl" sz="2000" kern="1200" dirty="0" err="1"/>
              <a:t>Questions</a:t>
            </a:r>
            <a:r>
              <a:rPr lang="es-ES_tradnl" sz="2000" kern="1200" dirty="0"/>
              <a:t> in </a:t>
            </a:r>
            <a:r>
              <a:rPr lang="es-ES_tradnl" sz="2000" kern="1200" dirty="0" err="1"/>
              <a:t>the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Perspective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of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the</a:t>
            </a:r>
            <a:br>
              <a:rPr lang="es-ES_tradnl" sz="2000" kern="1200" dirty="0"/>
            </a:br>
            <a:r>
              <a:rPr lang="es-ES_tradnl" sz="2000" kern="1200" dirty="0"/>
              <a:t> </a:t>
            </a:r>
            <a:r>
              <a:rPr lang="es-ES_tradnl" sz="2000" kern="1200" dirty="0" err="1"/>
              <a:t>Safeguard</a:t>
            </a:r>
            <a:r>
              <a:rPr lang="es-ES_tradnl" sz="2000" kern="1200" dirty="0"/>
              <a:t> </a:t>
            </a:r>
            <a:r>
              <a:rPr lang="es-ES_tradnl" sz="2000" kern="1200" dirty="0" err="1"/>
              <a:t>of</a:t>
            </a:r>
            <a:r>
              <a:rPr lang="es-ES_tradnl" sz="2000" kern="1200" dirty="0"/>
              <a:t> Fundamental </a:t>
            </a:r>
            <a:r>
              <a:rPr lang="es-ES_tradnl" sz="2000" kern="1200" dirty="0" err="1"/>
              <a:t>Rights</a:t>
            </a:r>
            <a:endParaRPr lang="es-ES_tradnl" sz="2000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B338-CDFE-B84F-9E2D-B5B00611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512" y="1124745"/>
            <a:ext cx="8784976" cy="49680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Tension more marked than in connection with other types of assets? 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Possible mitigation strategies? 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How to achieve a balance?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16CDF-6FC4-4067-B34C-9315B045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8208" y="6525344"/>
            <a:ext cx="4046288" cy="214907"/>
          </a:xfrm>
        </p:spPr>
        <p:txBody>
          <a:bodyPr/>
          <a:lstStyle/>
          <a:p>
            <a:r>
              <a:rPr lang="en-GB" dirty="0"/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2044573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sz="quarter" idx="1"/>
          </p:nvPr>
        </p:nvSpPr>
        <p:spPr>
          <a:xfrm>
            <a:off x="1972731" y="1412776"/>
            <a:ext cx="8424936" cy="3384376"/>
          </a:xfrm>
        </p:spPr>
        <p:txBody>
          <a:bodyPr/>
          <a:lstStyle/>
          <a:p>
            <a:r>
              <a:rPr lang="en-GB" dirty="0"/>
              <a:t> </a:t>
            </a:r>
          </a:p>
          <a:p>
            <a:pPr algn="ctr"/>
            <a:r>
              <a:rPr lang="en-GB" dirty="0"/>
              <a:t>Thank you for your attention</a:t>
            </a:r>
          </a:p>
          <a:p>
            <a:pPr algn="ctr"/>
            <a:endParaRPr lang="en-GB" dirty="0"/>
          </a:p>
          <a:p>
            <a:endParaRPr lang="en-GB" dirty="0"/>
          </a:p>
          <a:p>
            <a:endParaRPr lang="en-GB" dirty="0"/>
          </a:p>
          <a:p>
            <a:pPr algn="r"/>
            <a:r>
              <a:rPr lang="it-IT" sz="2000" dirty="0"/>
              <a:t>Visit us at: https://www.ibfd.org/ibfd-academic</a:t>
            </a:r>
          </a:p>
        </p:txBody>
      </p:sp>
    </p:spTree>
    <p:extLst>
      <p:ext uri="{BB962C8B-B14F-4D97-AF65-F5344CB8AC3E}">
        <p14:creationId xmlns:p14="http://schemas.microsoft.com/office/powerpoint/2010/main" val="27909291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IBFD_main_template">
  <a:themeElements>
    <a:clrScheme name="IBFD_colorset_main">
      <a:dk1>
        <a:srgbClr val="151515"/>
      </a:dk1>
      <a:lt1>
        <a:srgbClr val="FFFFFF"/>
      </a:lt1>
      <a:dk2>
        <a:srgbClr val="B30838"/>
      </a:dk2>
      <a:lt2>
        <a:srgbClr val="F2F2F2"/>
      </a:lt2>
      <a:accent1>
        <a:srgbClr val="FFDD00"/>
      </a:accent1>
      <a:accent2>
        <a:srgbClr val="B30838"/>
      </a:accent2>
      <a:accent3>
        <a:srgbClr val="005695"/>
      </a:accent3>
      <a:accent4>
        <a:srgbClr val="D8D8D8"/>
      </a:accent4>
      <a:accent5>
        <a:srgbClr val="BFBFBF"/>
      </a:accent5>
      <a:accent6>
        <a:srgbClr val="7F7F7F"/>
      </a:accent6>
      <a:hlink>
        <a:srgbClr val="005695"/>
      </a:hlink>
      <a:folHlink>
        <a:srgbClr val="B30838"/>
      </a:folHlink>
    </a:clrScheme>
    <a:fontScheme name="2006 ITA House Sty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BFD_Tax_Courses _Template_v1.pptx [Alleen-lezen]" id="{72D77E24-8460-49B3-B734-FE4F6E345362}" vid="{630AA487-C699-49F9-A4CE-35691245BE5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IBFD_main_template</Template>
  <TotalTime>12113</TotalTime>
  <Words>1314</Words>
  <Application>Microsoft Office PowerPoint</Application>
  <PresentationFormat>Widescreen</PresentationFormat>
  <Paragraphs>186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Wingdings 3</vt:lpstr>
      <vt:lpstr>IBFD_main_template</vt:lpstr>
      <vt:lpstr>PowerPoint Presentation</vt:lpstr>
      <vt:lpstr>Agenda</vt:lpstr>
      <vt:lpstr>Scope of the Analysis</vt:lpstr>
      <vt:lpstr>Scope of the Analysis</vt:lpstr>
      <vt:lpstr>Crypto-Assets and Enforcement Jurisdiction</vt:lpstr>
      <vt:lpstr>The OECD Crypto-Asset Reporting Framework </vt:lpstr>
      <vt:lpstr>The OECD Crypto-Asset Reporting Framework </vt:lpstr>
      <vt:lpstr>The OECD Crypto-Asset Reporting Framework </vt:lpstr>
      <vt:lpstr>The View from Brussels</vt:lpstr>
      <vt:lpstr>The View from Brussels</vt:lpstr>
      <vt:lpstr>GDPR and Crypto-Assets – selected issues</vt:lpstr>
      <vt:lpstr>GDPR and Crypto-Assets – selected issues</vt:lpstr>
      <vt:lpstr>Crypto-Assets and Tax Collection</vt:lpstr>
      <vt:lpstr>Crypto-Assets and Tax Collection</vt:lpstr>
      <vt:lpstr>Some Open Questions on Crypto-Assets and Tax Collection</vt:lpstr>
      <vt:lpstr>Some Open Questions on Crypto-Assets and Tax Reporting</vt:lpstr>
      <vt:lpstr>Common Concerns and Fundamental Questions in the Perspective of the  Safeguard of Fundamental Rights</vt:lpstr>
      <vt:lpstr>PowerPoint Presentation</vt:lpstr>
    </vt:vector>
  </TitlesOfParts>
  <Company>Hewlett-Packard Company</Company>
  <LinksUpToDate>false</LinksUpToDate>
  <SharedDoc>false</SharedDoc>
  <HyperlinkBase> 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revision>652</cp:revision>
  <cp:lastPrinted>2019-11-08T13:24:29Z</cp:lastPrinted>
  <dcterms:created xsi:type="dcterms:W3CDTF">2015-07-16T08:34:22Z</dcterms:created>
  <dcterms:modified xsi:type="dcterms:W3CDTF">2022-10-06T08:00:43Z</dcterms:modified>
</cp:coreProperties>
</file>