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5"/>
  </p:notesMasterIdLst>
  <p:handoutMasterIdLst>
    <p:handoutMasterId r:id="rId16"/>
  </p:handoutMasterIdLst>
  <p:sldIdLst>
    <p:sldId id="256" r:id="rId2"/>
    <p:sldId id="343" r:id="rId3"/>
    <p:sldId id="354" r:id="rId4"/>
    <p:sldId id="355" r:id="rId5"/>
    <p:sldId id="356" r:id="rId6"/>
    <p:sldId id="357" r:id="rId7"/>
    <p:sldId id="358" r:id="rId8"/>
    <p:sldId id="359" r:id="rId9"/>
    <p:sldId id="360" r:id="rId10"/>
    <p:sldId id="361" r:id="rId11"/>
    <p:sldId id="362" r:id="rId12"/>
    <p:sldId id="363" r:id="rId13"/>
    <p:sldId id="364" r:id="rId14"/>
  </p:sldIdLst>
  <p:sldSz cx="9144000" cy="6858000" type="screen4x3"/>
  <p:notesSz cx="6797675" cy="9926638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 autoAdjust="0"/>
    <p:restoredTop sz="94684" autoAdjust="0"/>
  </p:normalViewPr>
  <p:slideViewPr>
    <p:cSldViewPr>
      <p:cViewPr varScale="1">
        <p:scale>
          <a:sx n="102" d="100"/>
          <a:sy n="102" d="100"/>
        </p:scale>
        <p:origin x="148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2"/>
    </p:cViewPr>
  </p:sorterViewPr>
  <p:notesViewPr>
    <p:cSldViewPr>
      <p:cViewPr varScale="1">
        <p:scale>
          <a:sx n="61" d="100"/>
          <a:sy n="61" d="100"/>
        </p:scale>
        <p:origin x="-1698" y="-6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49646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7411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7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0484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7413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4"/>
            <a:ext cx="4984962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17414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7415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7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1AB89D8-1A03-4049-A04F-26B73C589BC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31783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085850" cy="6854825"/>
            <a:chOff x="0" y="0"/>
            <a:chExt cx="684" cy="431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684" cy="431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nl-NL"/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48" y="103"/>
              <a:ext cx="96" cy="4126"/>
              <a:chOff x="48" y="103"/>
              <a:chExt cx="96" cy="4126"/>
            </a:xfrm>
          </p:grpSpPr>
          <p:sp>
            <p:nvSpPr>
              <p:cNvPr id="7" name="Rectangle 5"/>
              <p:cNvSpPr>
                <a:spLocks noChangeArrowheads="1"/>
              </p:cNvSpPr>
              <p:nvPr/>
            </p:nvSpPr>
            <p:spPr bwMode="auto">
              <a:xfrm>
                <a:off x="48" y="1105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8" name="Rectangle 6"/>
              <p:cNvSpPr>
                <a:spLocks noChangeArrowheads="1"/>
              </p:cNvSpPr>
              <p:nvPr/>
            </p:nvSpPr>
            <p:spPr bwMode="auto">
              <a:xfrm>
                <a:off x="48" y="1250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/>
            </p:nvSpPr>
            <p:spPr bwMode="auto">
              <a:xfrm>
                <a:off x="48" y="1393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/>
            </p:nvSpPr>
            <p:spPr bwMode="auto">
              <a:xfrm>
                <a:off x="48" y="1538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/>
            </p:nvSpPr>
            <p:spPr bwMode="auto">
              <a:xfrm>
                <a:off x="48" y="1683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/>
            </p:nvSpPr>
            <p:spPr bwMode="auto">
              <a:xfrm>
                <a:off x="48" y="1826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/>
            </p:nvSpPr>
            <p:spPr bwMode="auto">
              <a:xfrm>
                <a:off x="48" y="1971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/>
            </p:nvSpPr>
            <p:spPr bwMode="auto">
              <a:xfrm>
                <a:off x="48" y="2116"/>
                <a:ext cx="96" cy="94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/>
            </p:nvSpPr>
            <p:spPr bwMode="auto">
              <a:xfrm>
                <a:off x="48" y="2259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/>
            </p:nvSpPr>
            <p:spPr bwMode="auto">
              <a:xfrm>
                <a:off x="48" y="2404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/>
            </p:nvSpPr>
            <p:spPr bwMode="auto">
              <a:xfrm>
                <a:off x="48" y="2549"/>
                <a:ext cx="96" cy="94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8" name="Rectangle 16"/>
              <p:cNvSpPr>
                <a:spLocks noChangeArrowheads="1"/>
              </p:cNvSpPr>
              <p:nvPr/>
            </p:nvSpPr>
            <p:spPr bwMode="auto">
              <a:xfrm>
                <a:off x="48" y="2691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9" name="Rectangle 17"/>
              <p:cNvSpPr>
                <a:spLocks noChangeArrowheads="1"/>
              </p:cNvSpPr>
              <p:nvPr/>
            </p:nvSpPr>
            <p:spPr bwMode="auto">
              <a:xfrm>
                <a:off x="48" y="2836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20" name="Rectangle 18"/>
              <p:cNvSpPr>
                <a:spLocks noChangeArrowheads="1"/>
              </p:cNvSpPr>
              <p:nvPr/>
            </p:nvSpPr>
            <p:spPr bwMode="auto">
              <a:xfrm>
                <a:off x="48" y="2979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21" name="Rectangle 19"/>
              <p:cNvSpPr>
                <a:spLocks noChangeArrowheads="1"/>
              </p:cNvSpPr>
              <p:nvPr/>
            </p:nvSpPr>
            <p:spPr bwMode="auto">
              <a:xfrm>
                <a:off x="48" y="3124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22" name="Rectangle 20"/>
              <p:cNvSpPr>
                <a:spLocks noChangeArrowheads="1"/>
              </p:cNvSpPr>
              <p:nvPr/>
            </p:nvSpPr>
            <p:spPr bwMode="auto">
              <a:xfrm>
                <a:off x="48" y="3269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23" name="Rectangle 21"/>
              <p:cNvSpPr>
                <a:spLocks noChangeArrowheads="1"/>
              </p:cNvSpPr>
              <p:nvPr/>
            </p:nvSpPr>
            <p:spPr bwMode="auto">
              <a:xfrm>
                <a:off x="48" y="3412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24" name="Rectangle 22"/>
              <p:cNvSpPr>
                <a:spLocks noChangeArrowheads="1"/>
              </p:cNvSpPr>
              <p:nvPr/>
            </p:nvSpPr>
            <p:spPr bwMode="auto">
              <a:xfrm>
                <a:off x="48" y="3557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25" name="Rectangle 23"/>
              <p:cNvSpPr>
                <a:spLocks noChangeArrowheads="1"/>
              </p:cNvSpPr>
              <p:nvPr/>
            </p:nvSpPr>
            <p:spPr bwMode="auto">
              <a:xfrm>
                <a:off x="48" y="3702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26" name="Rectangle 24"/>
              <p:cNvSpPr>
                <a:spLocks noChangeArrowheads="1"/>
              </p:cNvSpPr>
              <p:nvPr/>
            </p:nvSpPr>
            <p:spPr bwMode="auto">
              <a:xfrm>
                <a:off x="48" y="3845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27" name="Rectangle 25"/>
              <p:cNvSpPr>
                <a:spLocks noChangeArrowheads="1"/>
              </p:cNvSpPr>
              <p:nvPr/>
            </p:nvSpPr>
            <p:spPr bwMode="auto">
              <a:xfrm>
                <a:off x="48" y="3990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28" name="Rectangle 26"/>
              <p:cNvSpPr>
                <a:spLocks noChangeArrowheads="1"/>
              </p:cNvSpPr>
              <p:nvPr/>
            </p:nvSpPr>
            <p:spPr bwMode="auto">
              <a:xfrm>
                <a:off x="48" y="4134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29" name="Rectangle 27"/>
              <p:cNvSpPr>
                <a:spLocks noChangeArrowheads="1"/>
              </p:cNvSpPr>
              <p:nvPr/>
            </p:nvSpPr>
            <p:spPr bwMode="auto">
              <a:xfrm>
                <a:off x="48" y="103"/>
                <a:ext cx="96" cy="94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30" name="Rectangle 28"/>
              <p:cNvSpPr>
                <a:spLocks noChangeArrowheads="1"/>
              </p:cNvSpPr>
              <p:nvPr/>
            </p:nvSpPr>
            <p:spPr bwMode="auto"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31" name="Rectangle 29"/>
              <p:cNvSpPr>
                <a:spLocks noChangeArrowheads="1"/>
              </p:cNvSpPr>
              <p:nvPr/>
            </p:nvSpPr>
            <p:spPr bwMode="auto">
              <a:xfrm>
                <a:off x="48" y="391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32" name="Rectangle 30"/>
              <p:cNvSpPr>
                <a:spLocks noChangeArrowheads="1"/>
              </p:cNvSpPr>
              <p:nvPr/>
            </p:nvSpPr>
            <p:spPr bwMode="auto">
              <a:xfrm>
                <a:off x="48" y="535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33" name="Rectangle 31"/>
              <p:cNvSpPr>
                <a:spLocks noChangeArrowheads="1"/>
              </p:cNvSpPr>
              <p:nvPr/>
            </p:nvSpPr>
            <p:spPr bwMode="auto">
              <a:xfrm>
                <a:off x="48" y="678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34" name="Rectangle 32"/>
              <p:cNvSpPr>
                <a:spLocks noChangeArrowheads="1"/>
              </p:cNvSpPr>
              <p:nvPr/>
            </p:nvSpPr>
            <p:spPr bwMode="auto">
              <a:xfrm>
                <a:off x="48" y="823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35" name="Rectangle 33"/>
              <p:cNvSpPr>
                <a:spLocks noChangeArrowheads="1"/>
              </p:cNvSpPr>
              <p:nvPr/>
            </p:nvSpPr>
            <p:spPr bwMode="auto">
              <a:xfrm>
                <a:off x="48" y="968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</p:grpSp>
      </p:grpSp>
      <p:sp>
        <p:nvSpPr>
          <p:cNvPr id="3106" name="Rectangle 34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1600200"/>
            <a:ext cx="7772400" cy="1143000"/>
          </a:xfrm>
        </p:spPr>
        <p:txBody>
          <a:bodyPr/>
          <a:lstStyle>
            <a:lvl1pPr algn="ctr">
              <a:defRPr>
                <a:solidFill>
                  <a:srgbClr val="00FFFF"/>
                </a:solidFill>
              </a:defRPr>
            </a:lvl1pPr>
          </a:lstStyle>
          <a:p>
            <a:pPr lvl="0"/>
            <a:r>
              <a:rPr lang="nl-NL" noProof="0"/>
              <a:t>Klik om het opmaakprofiel van de modeltitel te bewerken</a:t>
            </a:r>
          </a:p>
        </p:txBody>
      </p:sp>
      <p:sp>
        <p:nvSpPr>
          <p:cNvPr id="3107" name="Rectangle 3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905000" y="3505200"/>
            <a:ext cx="6400800" cy="1752600"/>
          </a:xfrm>
        </p:spPr>
        <p:txBody>
          <a:bodyPr lIns="92075" tIns="46038" rIns="92075" bIns="46038"/>
          <a:lstStyle>
            <a:lvl1pPr marL="0" indent="0" algn="ctr">
              <a:buFont typeface="Wingdings" pitchFamily="2" charset="2"/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nl-NL" noProof="0"/>
              <a:t>Klik om het opmaakprofiel van de modelondertitel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107154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EE0E5D-B383-4296-AE43-EC408390A12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45019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2BBBF-3DC6-4F9C-A0C3-99E211A9403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7957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143000" y="2133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105400" y="2133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82009-BF96-4079-8524-050CDB62C34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8920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F41834-3BC9-44E0-8D9B-D53272D6C7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0178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7E7466-6560-4A8B-A6DA-139AE182254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5701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44C5E-30DF-46B1-93AE-AA3C22C9A0C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016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49446C-584C-410F-8EBC-F0103390321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1201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BAE1DA-FC59-4AEB-A7BD-9431266ED56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4643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C9AADD-69F8-475D-A44A-A52FE16E17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7899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972300" y="609600"/>
            <a:ext cx="1943100" cy="56388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1143000" y="609600"/>
            <a:ext cx="5676900" cy="56388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F55F5F-C83F-4152-9ADA-7F0D269E1BA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2244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1085850" cy="6854825"/>
            <a:chOff x="0" y="0"/>
            <a:chExt cx="684" cy="4318"/>
          </a:xfrm>
        </p:grpSpPr>
        <p:sp>
          <p:nvSpPr>
            <p:cNvPr id="2051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684" cy="431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nl-NL"/>
            </a:p>
          </p:txBody>
        </p:sp>
        <p:grpSp>
          <p:nvGrpSpPr>
            <p:cNvPr id="1031" name="Group 4"/>
            <p:cNvGrpSpPr>
              <a:grpSpLocks/>
            </p:cNvGrpSpPr>
            <p:nvPr/>
          </p:nvGrpSpPr>
          <p:grpSpPr bwMode="auto">
            <a:xfrm>
              <a:off x="48" y="102"/>
              <a:ext cx="96" cy="4128"/>
              <a:chOff x="48" y="102"/>
              <a:chExt cx="96" cy="4128"/>
            </a:xfrm>
          </p:grpSpPr>
          <p:sp>
            <p:nvSpPr>
              <p:cNvPr id="1032" name="Rectangle 5"/>
              <p:cNvSpPr>
                <a:spLocks noChangeArrowheads="1"/>
              </p:cNvSpPr>
              <p:nvPr/>
            </p:nvSpPr>
            <p:spPr bwMode="auto">
              <a:xfrm>
                <a:off x="48" y="1105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33" name="Rectangle 6"/>
              <p:cNvSpPr>
                <a:spLocks noChangeArrowheads="1"/>
              </p:cNvSpPr>
              <p:nvPr/>
            </p:nvSpPr>
            <p:spPr bwMode="auto">
              <a:xfrm>
                <a:off x="48" y="1250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34" name="Rectangle 7"/>
              <p:cNvSpPr>
                <a:spLocks noChangeArrowheads="1"/>
              </p:cNvSpPr>
              <p:nvPr/>
            </p:nvSpPr>
            <p:spPr bwMode="auto">
              <a:xfrm>
                <a:off x="48" y="1393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35" name="Rectangle 8"/>
              <p:cNvSpPr>
                <a:spLocks noChangeArrowheads="1"/>
              </p:cNvSpPr>
              <p:nvPr/>
            </p:nvSpPr>
            <p:spPr bwMode="auto">
              <a:xfrm>
                <a:off x="48" y="1538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36" name="Rectangle 9"/>
              <p:cNvSpPr>
                <a:spLocks noChangeArrowheads="1"/>
              </p:cNvSpPr>
              <p:nvPr/>
            </p:nvSpPr>
            <p:spPr bwMode="auto">
              <a:xfrm>
                <a:off x="48" y="1683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37" name="Rectangle 10"/>
              <p:cNvSpPr>
                <a:spLocks noChangeArrowheads="1"/>
              </p:cNvSpPr>
              <p:nvPr/>
            </p:nvSpPr>
            <p:spPr bwMode="auto">
              <a:xfrm>
                <a:off x="48" y="1826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38" name="Rectangle 11"/>
              <p:cNvSpPr>
                <a:spLocks noChangeArrowheads="1"/>
              </p:cNvSpPr>
              <p:nvPr/>
            </p:nvSpPr>
            <p:spPr bwMode="auto">
              <a:xfrm>
                <a:off x="48" y="1971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39" name="Rectangle 12"/>
              <p:cNvSpPr>
                <a:spLocks noChangeArrowheads="1"/>
              </p:cNvSpPr>
              <p:nvPr/>
            </p:nvSpPr>
            <p:spPr bwMode="auto">
              <a:xfrm>
                <a:off x="48" y="2115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40" name="Rectangle 13"/>
              <p:cNvSpPr>
                <a:spLocks noChangeArrowheads="1"/>
              </p:cNvSpPr>
              <p:nvPr/>
            </p:nvSpPr>
            <p:spPr bwMode="auto">
              <a:xfrm>
                <a:off x="48" y="2259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41" name="Rectangle 14"/>
              <p:cNvSpPr>
                <a:spLocks noChangeArrowheads="1"/>
              </p:cNvSpPr>
              <p:nvPr/>
            </p:nvSpPr>
            <p:spPr bwMode="auto">
              <a:xfrm>
                <a:off x="48" y="2403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42" name="Rectangle 15"/>
              <p:cNvSpPr>
                <a:spLocks noChangeArrowheads="1"/>
              </p:cNvSpPr>
              <p:nvPr/>
            </p:nvSpPr>
            <p:spPr bwMode="auto">
              <a:xfrm>
                <a:off x="48" y="2548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43" name="Rectangle 16"/>
              <p:cNvSpPr>
                <a:spLocks noChangeArrowheads="1"/>
              </p:cNvSpPr>
              <p:nvPr/>
            </p:nvSpPr>
            <p:spPr bwMode="auto">
              <a:xfrm>
                <a:off x="48" y="2692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44" name="Rectangle 17"/>
              <p:cNvSpPr>
                <a:spLocks noChangeArrowheads="1"/>
              </p:cNvSpPr>
              <p:nvPr/>
            </p:nvSpPr>
            <p:spPr bwMode="auto">
              <a:xfrm>
                <a:off x="48" y="2836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45" name="Rectangle 18"/>
              <p:cNvSpPr>
                <a:spLocks noChangeArrowheads="1"/>
              </p:cNvSpPr>
              <p:nvPr/>
            </p:nvSpPr>
            <p:spPr bwMode="auto">
              <a:xfrm>
                <a:off x="48" y="2980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46" name="Rectangle 19"/>
              <p:cNvSpPr>
                <a:spLocks noChangeArrowheads="1"/>
              </p:cNvSpPr>
              <p:nvPr/>
            </p:nvSpPr>
            <p:spPr bwMode="auto">
              <a:xfrm>
                <a:off x="48" y="3124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47" name="Rectangle 20"/>
              <p:cNvSpPr>
                <a:spLocks noChangeArrowheads="1"/>
              </p:cNvSpPr>
              <p:nvPr/>
            </p:nvSpPr>
            <p:spPr bwMode="auto">
              <a:xfrm>
                <a:off x="48" y="3269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48" name="Rectangle 21"/>
              <p:cNvSpPr>
                <a:spLocks noChangeArrowheads="1"/>
              </p:cNvSpPr>
              <p:nvPr/>
            </p:nvSpPr>
            <p:spPr bwMode="auto">
              <a:xfrm>
                <a:off x="48" y="3412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49" name="Rectangle 22"/>
              <p:cNvSpPr>
                <a:spLocks noChangeArrowheads="1"/>
              </p:cNvSpPr>
              <p:nvPr/>
            </p:nvSpPr>
            <p:spPr bwMode="auto">
              <a:xfrm>
                <a:off x="48" y="3557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50" name="Rectangle 23"/>
              <p:cNvSpPr>
                <a:spLocks noChangeArrowheads="1"/>
              </p:cNvSpPr>
              <p:nvPr/>
            </p:nvSpPr>
            <p:spPr bwMode="auto">
              <a:xfrm>
                <a:off x="48" y="3702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51" name="Rectangle 24"/>
              <p:cNvSpPr>
                <a:spLocks noChangeArrowheads="1"/>
              </p:cNvSpPr>
              <p:nvPr/>
            </p:nvSpPr>
            <p:spPr bwMode="auto">
              <a:xfrm>
                <a:off x="48" y="3845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52" name="Rectangle 25"/>
              <p:cNvSpPr>
                <a:spLocks noChangeArrowheads="1"/>
              </p:cNvSpPr>
              <p:nvPr/>
            </p:nvSpPr>
            <p:spPr bwMode="auto">
              <a:xfrm>
                <a:off x="48" y="3990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53" name="Rectangle 26"/>
              <p:cNvSpPr>
                <a:spLocks noChangeArrowheads="1"/>
              </p:cNvSpPr>
              <p:nvPr/>
            </p:nvSpPr>
            <p:spPr bwMode="auto">
              <a:xfrm>
                <a:off x="48" y="4133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54" name="Rectangle 27"/>
              <p:cNvSpPr>
                <a:spLocks noChangeArrowheads="1"/>
              </p:cNvSpPr>
              <p:nvPr/>
            </p:nvSpPr>
            <p:spPr bwMode="auto">
              <a:xfrm>
                <a:off x="48" y="102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55" name="Rectangle 28"/>
              <p:cNvSpPr>
                <a:spLocks noChangeArrowheads="1"/>
              </p:cNvSpPr>
              <p:nvPr/>
            </p:nvSpPr>
            <p:spPr bwMode="auto"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56" name="Rectangle 29"/>
              <p:cNvSpPr>
                <a:spLocks noChangeArrowheads="1"/>
              </p:cNvSpPr>
              <p:nvPr/>
            </p:nvSpPr>
            <p:spPr bwMode="auto">
              <a:xfrm>
                <a:off x="48" y="391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57" name="Rectangle 30"/>
              <p:cNvSpPr>
                <a:spLocks noChangeArrowheads="1"/>
              </p:cNvSpPr>
              <p:nvPr/>
            </p:nvSpPr>
            <p:spPr bwMode="auto">
              <a:xfrm>
                <a:off x="48" y="535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58" name="Rectangle 31"/>
              <p:cNvSpPr>
                <a:spLocks noChangeArrowheads="1"/>
              </p:cNvSpPr>
              <p:nvPr/>
            </p:nvSpPr>
            <p:spPr bwMode="auto">
              <a:xfrm>
                <a:off x="48" y="679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59" name="Rectangle 32"/>
              <p:cNvSpPr>
                <a:spLocks noChangeArrowheads="1"/>
              </p:cNvSpPr>
              <p:nvPr/>
            </p:nvSpPr>
            <p:spPr bwMode="auto">
              <a:xfrm>
                <a:off x="48" y="823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060" name="Rectangle 33"/>
              <p:cNvSpPr>
                <a:spLocks noChangeArrowheads="1"/>
              </p:cNvSpPr>
              <p:nvPr/>
            </p:nvSpPr>
            <p:spPr bwMode="auto">
              <a:xfrm>
                <a:off x="48" y="968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l-NL"/>
              </a:p>
            </p:txBody>
          </p:sp>
        </p:grpSp>
      </p:grpSp>
      <p:sp>
        <p:nvSpPr>
          <p:cNvPr id="1027" name="Rectangle 34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het opmaakprofiel van de modeltitel te bewerken</a:t>
            </a:r>
          </a:p>
        </p:txBody>
      </p:sp>
      <p:sp>
        <p:nvSpPr>
          <p:cNvPr id="2086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21336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opmaakprofielen van de modeltekst te bewerken</a:t>
            </a:r>
            <a:endParaRPr lang="en-US"/>
          </a:p>
          <a:p>
            <a:pPr lvl="1"/>
            <a:r>
              <a:rPr lang="en-US"/>
              <a:t> Tweede niveau</a:t>
            </a:r>
            <a:endParaRPr lang="nl-NL"/>
          </a:p>
        </p:txBody>
      </p:sp>
      <p:sp>
        <p:nvSpPr>
          <p:cNvPr id="2088" name="Rectangle 4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D9B5A2CC-8039-4245-9E18-1CFE8AC4BC7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u"/>
        <a:defRPr sz="2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t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908050"/>
            <a:ext cx="8458200" cy="2449513"/>
          </a:xfrm>
        </p:spPr>
        <p:txBody>
          <a:bodyPr/>
          <a:lstStyle/>
          <a:p>
            <a:pPr eaLnBrk="1" hangingPunct="1">
              <a:lnSpc>
                <a:spcPts val="6500"/>
              </a:lnSpc>
            </a:pPr>
            <a:r>
              <a:rPr lang="nl-NL" sz="4000" b="1" dirty="0"/>
              <a:t>TAXING THE INCOME </a:t>
            </a:r>
            <a:br>
              <a:rPr lang="nl-NL" sz="4000" b="1" dirty="0"/>
            </a:br>
            <a:r>
              <a:rPr lang="nl-NL" sz="4000" b="1" dirty="0"/>
              <a:t>OF INFLUENCERS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2286000"/>
            <a:ext cx="7391400" cy="838200"/>
          </a:xfrm>
        </p:spPr>
        <p:txBody>
          <a:bodyPr/>
          <a:lstStyle/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sz="2800" dirty="0">
                <a:solidFill>
                  <a:srgbClr val="FFFF00"/>
                </a:solidFill>
              </a:rPr>
              <a:t>Belgrade</a:t>
            </a:r>
          </a:p>
          <a:p>
            <a:pPr eaLnBrk="1" hangingPunct="1">
              <a:defRPr/>
            </a:pPr>
            <a:r>
              <a:rPr lang="en-US" sz="2800" dirty="0">
                <a:solidFill>
                  <a:srgbClr val="FFFF00"/>
                </a:solidFill>
              </a:rPr>
              <a:t>Thursday 6 October 2022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sz="1800" dirty="0"/>
              <a:t>Dr. Dick Molenaar</a:t>
            </a:r>
          </a:p>
          <a:p>
            <a:pPr eaLnBrk="1" hangingPunct="1">
              <a:defRPr/>
            </a:pPr>
            <a:r>
              <a:rPr lang="en-US" sz="1800" dirty="0"/>
              <a:t>All Arts Tax Advisers / Erasmus University</a:t>
            </a:r>
          </a:p>
          <a:p>
            <a:pPr eaLnBrk="1" hangingPunct="1">
              <a:defRPr/>
            </a:pPr>
            <a:r>
              <a:rPr lang="en-US" sz="1800" dirty="0"/>
              <a:t>Rotterdam, the Netherlands</a:t>
            </a:r>
            <a:endParaRPr lang="en-US" dirty="0"/>
          </a:p>
          <a:p>
            <a:pPr eaLnBrk="1" hangingPunct="1">
              <a:defRPr/>
            </a:pPr>
            <a:endParaRPr lang="nl-NL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07C52A2-CE50-4C39-9F68-423A1B31A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5975254"/>
            <a:ext cx="1296144" cy="670856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509B71C4-D473-AA66-85BE-94D0CD724D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6052490"/>
            <a:ext cx="2080270" cy="587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8A0833-B5A1-49C4-BE86-B313C9DAA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INTRODUCTION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FCCA639-4E79-4773-A433-5CD858D14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 err="1"/>
              <a:t>Social</a:t>
            </a:r>
            <a:r>
              <a:rPr lang="nl-NL" sz="2000" dirty="0"/>
              <a:t> media platforms: Instagram, Facebook, Twitter, </a:t>
            </a:r>
            <a:r>
              <a:rPr lang="nl-NL" sz="2000" dirty="0" err="1"/>
              <a:t>TikTok</a:t>
            </a:r>
            <a:r>
              <a:rPr lang="nl-NL" sz="2000" dirty="0"/>
              <a:t>, Snapchat</a:t>
            </a:r>
          </a:p>
          <a:p>
            <a:r>
              <a:rPr lang="nl-NL" sz="2000" dirty="0"/>
              <a:t>But </a:t>
            </a:r>
            <a:r>
              <a:rPr lang="nl-NL" sz="2000" dirty="0" err="1"/>
              <a:t>also</a:t>
            </a:r>
            <a:r>
              <a:rPr lang="nl-NL" sz="2000" dirty="0"/>
              <a:t> YouTube</a:t>
            </a:r>
          </a:p>
          <a:p>
            <a:endParaRPr lang="nl-NL" sz="2000" dirty="0"/>
          </a:p>
          <a:p>
            <a:r>
              <a:rPr lang="nl-NL" sz="2000" dirty="0"/>
              <a:t>Free </a:t>
            </a:r>
            <a:r>
              <a:rPr lang="nl-NL" sz="2000" dirty="0" err="1"/>
              <a:t>expression</a:t>
            </a:r>
            <a:endParaRPr lang="nl-NL" sz="2000" dirty="0"/>
          </a:p>
          <a:p>
            <a:r>
              <a:rPr lang="nl-NL" sz="2000" dirty="0"/>
              <a:t>Availability </a:t>
            </a:r>
            <a:r>
              <a:rPr lang="nl-NL" sz="2000" dirty="0" err="1"/>
              <a:t>to</a:t>
            </a:r>
            <a:r>
              <a:rPr lang="nl-NL" sz="2000" dirty="0"/>
              <a:t> listen </a:t>
            </a:r>
            <a:r>
              <a:rPr lang="nl-NL" sz="2000" dirty="0" err="1"/>
              <a:t>to</a:t>
            </a:r>
            <a:r>
              <a:rPr lang="nl-NL" sz="2000" dirty="0"/>
              <a:t> </a:t>
            </a:r>
            <a:r>
              <a:rPr lang="nl-NL" sz="2000" dirty="0" err="1"/>
              <a:t>anyone</a:t>
            </a:r>
            <a:r>
              <a:rPr lang="nl-NL" sz="2000" dirty="0"/>
              <a:t> </a:t>
            </a:r>
            <a:r>
              <a:rPr lang="nl-NL" sz="2000" dirty="0" err="1"/>
              <a:t>interesting</a:t>
            </a:r>
            <a:endParaRPr lang="nl-NL" sz="2000" dirty="0"/>
          </a:p>
          <a:p>
            <a:endParaRPr lang="nl-NL" sz="2000" dirty="0"/>
          </a:p>
          <a:p>
            <a:r>
              <a:rPr lang="nl-NL" sz="2000" dirty="0" err="1"/>
              <a:t>After</a:t>
            </a:r>
            <a:r>
              <a:rPr lang="nl-NL" sz="2000" dirty="0"/>
              <a:t> </a:t>
            </a:r>
            <a:r>
              <a:rPr lang="nl-NL" sz="2000" dirty="0" err="1"/>
              <a:t>some</a:t>
            </a:r>
            <a:r>
              <a:rPr lang="nl-NL" sz="2000" dirty="0"/>
              <a:t> time: </a:t>
            </a:r>
            <a:r>
              <a:rPr lang="nl-NL" sz="2000" dirty="0" err="1"/>
              <a:t>some</a:t>
            </a:r>
            <a:r>
              <a:rPr lang="nl-NL" sz="2000" dirty="0"/>
              <a:t> </a:t>
            </a:r>
            <a:r>
              <a:rPr lang="nl-NL" sz="2000" dirty="0" err="1"/>
              <a:t>voices</a:t>
            </a:r>
            <a:r>
              <a:rPr lang="nl-NL" sz="2000" dirty="0"/>
              <a:t> </a:t>
            </a:r>
            <a:r>
              <a:rPr lang="nl-NL" sz="2000" dirty="0" err="1"/>
              <a:t>were</a:t>
            </a:r>
            <a:r>
              <a:rPr lang="nl-NL" sz="2000" dirty="0"/>
              <a:t> </a:t>
            </a:r>
            <a:r>
              <a:rPr lang="nl-NL" sz="2000" dirty="0" err="1"/>
              <a:t>louder</a:t>
            </a:r>
            <a:r>
              <a:rPr lang="nl-NL" sz="2000" dirty="0"/>
              <a:t> </a:t>
            </a:r>
            <a:r>
              <a:rPr lang="nl-NL" sz="2000" dirty="0" err="1"/>
              <a:t>and</a:t>
            </a:r>
            <a:r>
              <a:rPr lang="nl-NL" sz="2000" dirty="0"/>
              <a:t> more </a:t>
            </a:r>
            <a:r>
              <a:rPr lang="nl-NL" sz="2000" dirty="0" err="1"/>
              <a:t>interesting</a:t>
            </a:r>
            <a:r>
              <a:rPr lang="nl-NL" sz="2000" dirty="0"/>
              <a:t> </a:t>
            </a:r>
            <a:r>
              <a:rPr lang="nl-NL" sz="2000" dirty="0" err="1"/>
              <a:t>than</a:t>
            </a:r>
            <a:r>
              <a:rPr lang="nl-NL" sz="2000" dirty="0"/>
              <a:t> </a:t>
            </a:r>
            <a:r>
              <a:rPr lang="nl-NL" sz="2000" dirty="0" err="1"/>
              <a:t>others</a:t>
            </a:r>
            <a:endParaRPr lang="nl-NL" sz="2000" dirty="0"/>
          </a:p>
          <a:p>
            <a:r>
              <a:rPr lang="nl-NL" sz="2000" dirty="0"/>
              <a:t>Start </a:t>
            </a:r>
            <a:r>
              <a:rPr lang="nl-NL" sz="2000" dirty="0" err="1"/>
              <a:t>with</a:t>
            </a:r>
            <a:r>
              <a:rPr lang="nl-NL" sz="2000" dirty="0"/>
              <a:t> YouTube</a:t>
            </a:r>
          </a:p>
          <a:p>
            <a:r>
              <a:rPr lang="nl-NL" sz="2000" dirty="0"/>
              <a:t>Later </a:t>
            </a:r>
            <a:r>
              <a:rPr lang="nl-NL" sz="2000" dirty="0" err="1"/>
              <a:t>acceleration</a:t>
            </a:r>
            <a:r>
              <a:rPr lang="nl-NL" sz="2000" dirty="0"/>
              <a:t> </a:t>
            </a:r>
            <a:r>
              <a:rPr lang="nl-NL" sz="2000" dirty="0" err="1"/>
              <a:t>through</a:t>
            </a:r>
            <a:r>
              <a:rPr lang="nl-NL" sz="2000" dirty="0"/>
              <a:t> Instagram (2010)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42E6658-0890-4AB8-B54C-E21C00E430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EE0E5D-B383-4296-AE43-EC408390A12F}" type="slidenum">
              <a:rPr lang="nl-NL" smtClean="0"/>
              <a:pPr>
                <a:defRPr/>
              </a:pPr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46821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9FFD1C-5480-A667-8E86-3228F58EB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COMMERCE / MARKET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368387E-2CAE-E468-F8A6-8F8B70771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/>
              <a:t>New opportunity for commercial </a:t>
            </a:r>
            <a:r>
              <a:rPr lang="nl-NL" sz="2000" dirty="0" err="1"/>
              <a:t>parties</a:t>
            </a:r>
            <a:endParaRPr lang="nl-NL" sz="2000" dirty="0"/>
          </a:p>
          <a:p>
            <a:r>
              <a:rPr lang="nl-NL" sz="2000" dirty="0"/>
              <a:t>Link of product (or service) </a:t>
            </a:r>
            <a:r>
              <a:rPr lang="nl-NL" sz="2000" dirty="0" err="1"/>
              <a:t>with</a:t>
            </a:r>
            <a:r>
              <a:rPr lang="nl-NL" sz="2000" dirty="0"/>
              <a:t> </a:t>
            </a:r>
            <a:r>
              <a:rPr lang="nl-NL" sz="2000" dirty="0" err="1"/>
              <a:t>an</a:t>
            </a:r>
            <a:r>
              <a:rPr lang="nl-NL" sz="2000" dirty="0"/>
              <a:t> </a:t>
            </a:r>
            <a:r>
              <a:rPr lang="nl-NL" sz="2000" dirty="0" err="1"/>
              <a:t>influencer</a:t>
            </a:r>
            <a:endParaRPr lang="nl-NL" sz="2000" dirty="0"/>
          </a:p>
          <a:p>
            <a:r>
              <a:rPr lang="nl-NL" sz="2000" dirty="0"/>
              <a:t>Different </a:t>
            </a:r>
            <a:r>
              <a:rPr lang="nl-NL" sz="2000" dirty="0" err="1"/>
              <a:t>from</a:t>
            </a:r>
            <a:r>
              <a:rPr lang="nl-NL" sz="2000" dirty="0"/>
              <a:t> classic advertisement</a:t>
            </a:r>
          </a:p>
          <a:p>
            <a:r>
              <a:rPr lang="nl-NL" sz="2000" dirty="0"/>
              <a:t>In-video support of </a:t>
            </a:r>
            <a:r>
              <a:rPr lang="nl-NL" sz="2000" dirty="0" err="1"/>
              <a:t>products</a:t>
            </a:r>
            <a:r>
              <a:rPr lang="nl-NL" sz="2000" dirty="0"/>
              <a:t> (or services)</a:t>
            </a:r>
          </a:p>
          <a:p>
            <a:endParaRPr lang="nl-NL" sz="2000" dirty="0"/>
          </a:p>
          <a:p>
            <a:r>
              <a:rPr lang="nl-NL" sz="2000" dirty="0" err="1"/>
              <a:t>Influencers</a:t>
            </a:r>
            <a:r>
              <a:rPr lang="nl-NL" sz="2000" dirty="0"/>
              <a:t> have </a:t>
            </a:r>
            <a:r>
              <a:rPr lang="nl-NL" sz="2000" dirty="0" err="1"/>
              <a:t>become</a:t>
            </a:r>
            <a:r>
              <a:rPr lang="nl-NL" sz="2000" dirty="0"/>
              <a:t> the new stars of </a:t>
            </a:r>
            <a:r>
              <a:rPr lang="nl-NL" sz="2000" dirty="0" err="1"/>
              <a:t>this</a:t>
            </a:r>
            <a:r>
              <a:rPr lang="nl-NL" sz="2000" dirty="0"/>
              <a:t> time</a:t>
            </a:r>
          </a:p>
          <a:p>
            <a:r>
              <a:rPr lang="nl-NL" sz="2000" dirty="0" err="1"/>
              <a:t>Often</a:t>
            </a:r>
            <a:r>
              <a:rPr lang="nl-NL" sz="2000" dirty="0"/>
              <a:t> </a:t>
            </a:r>
            <a:r>
              <a:rPr lang="nl-NL" sz="2000" dirty="0" err="1"/>
              <a:t>sportspersons</a:t>
            </a:r>
            <a:r>
              <a:rPr lang="nl-NL" sz="2000" dirty="0"/>
              <a:t> or entertainers, but </a:t>
            </a:r>
            <a:r>
              <a:rPr lang="nl-NL" sz="2000" dirty="0" err="1"/>
              <a:t>also</a:t>
            </a:r>
            <a:r>
              <a:rPr lang="nl-NL" sz="2000" dirty="0"/>
              <a:t> </a:t>
            </a:r>
            <a:r>
              <a:rPr lang="nl-NL" sz="2000" dirty="0" err="1"/>
              <a:t>others</a:t>
            </a:r>
            <a:endParaRPr lang="nl-NL" sz="2000" dirty="0"/>
          </a:p>
          <a:p>
            <a:pPr marL="400050" lvl="1" indent="0">
              <a:buNone/>
            </a:pPr>
            <a:r>
              <a:rPr lang="nl-NL" sz="1800" dirty="0"/>
              <a:t>Kylie Jenner, Kim </a:t>
            </a:r>
            <a:r>
              <a:rPr lang="nl-NL" sz="1800" dirty="0" err="1"/>
              <a:t>Kardashian</a:t>
            </a:r>
            <a:r>
              <a:rPr lang="nl-NL" sz="1800" dirty="0"/>
              <a:t>, </a:t>
            </a:r>
            <a:r>
              <a:rPr lang="nl-NL" sz="1800" dirty="0" err="1"/>
              <a:t>Whindersson</a:t>
            </a:r>
            <a:r>
              <a:rPr lang="nl-NL" sz="1800" dirty="0"/>
              <a:t> Nunes </a:t>
            </a:r>
            <a:r>
              <a:rPr lang="nl-NL" sz="1800" dirty="0" err="1"/>
              <a:t>Batista</a:t>
            </a:r>
            <a:endParaRPr lang="nl-NL" sz="1800" dirty="0"/>
          </a:p>
          <a:p>
            <a:r>
              <a:rPr lang="nl-NL" sz="2000" dirty="0"/>
              <a:t>Virtual </a:t>
            </a:r>
            <a:r>
              <a:rPr lang="nl-NL" sz="2000" dirty="0" err="1"/>
              <a:t>influencers</a:t>
            </a:r>
            <a:endParaRPr lang="nl-NL" sz="2000" dirty="0"/>
          </a:p>
          <a:p>
            <a:pPr marL="400050" lvl="1" indent="0">
              <a:buNone/>
            </a:pPr>
            <a:r>
              <a:rPr lang="nl-NL" sz="1800" dirty="0"/>
              <a:t>Lil </a:t>
            </a:r>
            <a:r>
              <a:rPr lang="nl-NL" sz="1800" dirty="0" err="1"/>
              <a:t>Miquela</a:t>
            </a:r>
            <a:r>
              <a:rPr lang="nl-NL" sz="1800" dirty="0"/>
              <a:t>, Lu do </a:t>
            </a:r>
            <a:r>
              <a:rPr lang="nl-NL" sz="1800" dirty="0" err="1"/>
              <a:t>Magalu</a:t>
            </a:r>
            <a:r>
              <a:rPr lang="nl-NL" sz="1800" dirty="0"/>
              <a:t>, Esther </a:t>
            </a:r>
            <a:r>
              <a:rPr lang="nl-NL" sz="1800" dirty="0" err="1"/>
              <a:t>Olofsson</a:t>
            </a:r>
            <a:endParaRPr lang="nl-NL" sz="1800" dirty="0"/>
          </a:p>
          <a:p>
            <a:pPr marL="400050" lvl="1" indent="0">
              <a:buNone/>
            </a:pPr>
            <a:endParaRPr lang="nl-NL" sz="1800" dirty="0"/>
          </a:p>
          <a:p>
            <a:pPr marL="285750"/>
            <a:r>
              <a:rPr lang="nl-NL" sz="2000" dirty="0" err="1"/>
              <a:t>Size</a:t>
            </a:r>
            <a:r>
              <a:rPr lang="nl-NL" sz="2000" dirty="0"/>
              <a:t> of the market: 13 </a:t>
            </a:r>
            <a:r>
              <a:rPr lang="nl-NL" sz="2000" dirty="0" err="1"/>
              <a:t>billion</a:t>
            </a:r>
            <a:r>
              <a:rPr lang="nl-NL" sz="2000" dirty="0"/>
              <a:t> euro (2022)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BF6560D-C531-3172-2CCE-0E661398FD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EE0E5D-B383-4296-AE43-EC408390A12F}" type="slidenum">
              <a:rPr lang="nl-NL" smtClean="0"/>
              <a:pPr>
                <a:defRPr/>
              </a:pPr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3954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99AE65-3C3E-2CD7-7735-1626728FC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TAX TREATY QUALIFICATION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E302906-3619-5032-64F9-B70D2522D7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 err="1"/>
              <a:t>Article</a:t>
            </a:r>
            <a:r>
              <a:rPr lang="nl-NL" sz="2000" dirty="0"/>
              <a:t> 7 (+ 14)	Business </a:t>
            </a:r>
            <a:r>
              <a:rPr lang="nl-NL" sz="2000" dirty="0" err="1"/>
              <a:t>Profits</a:t>
            </a:r>
            <a:r>
              <a:rPr lang="nl-NL" sz="2000" dirty="0"/>
              <a:t> (+ </a:t>
            </a:r>
            <a:r>
              <a:rPr lang="nl-NL" sz="2000" dirty="0" err="1"/>
              <a:t>Self-employed</a:t>
            </a:r>
            <a:r>
              <a:rPr lang="nl-NL" sz="2000" dirty="0"/>
              <a:t>)</a:t>
            </a:r>
          </a:p>
          <a:p>
            <a:r>
              <a:rPr lang="nl-NL" sz="2000" dirty="0" err="1"/>
              <a:t>Article</a:t>
            </a:r>
            <a:r>
              <a:rPr lang="nl-NL" sz="2000" dirty="0"/>
              <a:t> 12		</a:t>
            </a:r>
            <a:r>
              <a:rPr lang="nl-NL" sz="2000" dirty="0" err="1"/>
              <a:t>Royalties</a:t>
            </a:r>
            <a:endParaRPr lang="nl-NL" sz="2000" dirty="0"/>
          </a:p>
          <a:p>
            <a:r>
              <a:rPr lang="nl-NL" sz="2000" dirty="0" err="1"/>
              <a:t>Article</a:t>
            </a:r>
            <a:r>
              <a:rPr lang="nl-NL" sz="2000" dirty="0"/>
              <a:t> 15		</a:t>
            </a:r>
            <a:r>
              <a:rPr lang="nl-NL" sz="2000" dirty="0" err="1"/>
              <a:t>Dependent</a:t>
            </a:r>
            <a:r>
              <a:rPr lang="nl-NL" sz="2000" dirty="0"/>
              <a:t> Personal Services</a:t>
            </a:r>
          </a:p>
          <a:p>
            <a:r>
              <a:rPr lang="nl-NL" sz="2000" dirty="0" err="1"/>
              <a:t>Article</a:t>
            </a:r>
            <a:r>
              <a:rPr lang="nl-NL" sz="2000" dirty="0"/>
              <a:t> 17		Entertainers </a:t>
            </a:r>
            <a:r>
              <a:rPr lang="nl-NL" sz="2000" dirty="0" err="1"/>
              <a:t>and</a:t>
            </a:r>
            <a:r>
              <a:rPr lang="nl-NL" sz="2000" dirty="0"/>
              <a:t> </a:t>
            </a:r>
            <a:r>
              <a:rPr lang="nl-NL" sz="2000" dirty="0" err="1"/>
              <a:t>Sportspersons</a:t>
            </a:r>
            <a:endParaRPr lang="nl-NL" sz="2000" dirty="0"/>
          </a:p>
          <a:p>
            <a:endParaRPr lang="nl-NL" sz="2000" dirty="0"/>
          </a:p>
          <a:p>
            <a:r>
              <a:rPr lang="nl-NL" sz="2000" dirty="0"/>
              <a:t>Personal scope of </a:t>
            </a:r>
            <a:r>
              <a:rPr lang="nl-NL" sz="2000" dirty="0" err="1"/>
              <a:t>Article</a:t>
            </a:r>
            <a:r>
              <a:rPr lang="nl-NL" sz="2000" dirty="0"/>
              <a:t> 17 OECD Model</a:t>
            </a:r>
          </a:p>
          <a:p>
            <a:r>
              <a:rPr lang="nl-NL" sz="2000" dirty="0" err="1"/>
              <a:t>Commentary</a:t>
            </a:r>
            <a:r>
              <a:rPr lang="nl-NL" sz="2000" dirty="0"/>
              <a:t>:</a:t>
            </a:r>
          </a:p>
          <a:p>
            <a:pPr lvl="1"/>
            <a:r>
              <a:rPr lang="nl-NL" sz="1800" dirty="0"/>
              <a:t>§3: </a:t>
            </a:r>
            <a:r>
              <a:rPr lang="nl-NL" sz="1800" dirty="0" err="1"/>
              <a:t>Examples</a:t>
            </a:r>
            <a:r>
              <a:rPr lang="nl-NL" sz="1800" dirty="0"/>
              <a:t> of entertainers</a:t>
            </a:r>
          </a:p>
          <a:p>
            <a:pPr lvl="1"/>
            <a:r>
              <a:rPr lang="nl-NL" sz="1800" dirty="0"/>
              <a:t>§4: Mixed </a:t>
            </a:r>
            <a:r>
              <a:rPr lang="nl-NL" sz="1800" dirty="0" err="1"/>
              <a:t>activities</a:t>
            </a:r>
            <a:endParaRPr lang="nl-NL" sz="1800" dirty="0"/>
          </a:p>
          <a:p>
            <a:pPr lvl="1"/>
            <a:r>
              <a:rPr lang="nl-NL" sz="1800" dirty="0"/>
              <a:t>§5 + 6: </a:t>
            </a:r>
            <a:r>
              <a:rPr lang="nl-NL" sz="1800" dirty="0" err="1"/>
              <a:t>Sportspersons</a:t>
            </a:r>
            <a:endParaRPr lang="nl-NL" sz="2000" dirty="0"/>
          </a:p>
          <a:p>
            <a:r>
              <a:rPr lang="nl-NL" sz="2000" dirty="0" err="1"/>
              <a:t>Conclusion</a:t>
            </a:r>
            <a:r>
              <a:rPr lang="nl-NL" sz="2000" dirty="0"/>
              <a:t>: </a:t>
            </a:r>
            <a:r>
              <a:rPr lang="nl-NL" sz="2000" dirty="0" err="1"/>
              <a:t>Influencers</a:t>
            </a:r>
            <a:r>
              <a:rPr lang="nl-NL" sz="2000" dirty="0"/>
              <a:t> are entertainers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B6ED51C-0EF1-D11A-3915-825EBFCE54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EE0E5D-B383-4296-AE43-EC408390A12F}" type="slidenum">
              <a:rPr lang="nl-NL" smtClean="0"/>
              <a:pPr>
                <a:defRPr/>
              </a:pPr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6233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DA6DA5-4E5B-903A-4238-D5FFDB6F3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HISTORY OF ARTICLE 17 OECD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01AB41D-963B-2837-7D2A-B0E8AAA9D0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/>
              <a:t>Pre 1963</a:t>
            </a:r>
          </a:p>
          <a:p>
            <a:r>
              <a:rPr lang="nl-NL" sz="2000" dirty="0"/>
              <a:t>OECD Draft Model</a:t>
            </a:r>
          </a:p>
          <a:p>
            <a:endParaRPr lang="nl-NL" sz="2000" dirty="0"/>
          </a:p>
          <a:p>
            <a:r>
              <a:rPr lang="nl-NL" sz="2000" dirty="0" err="1"/>
              <a:t>Addition</a:t>
            </a:r>
            <a:r>
              <a:rPr lang="nl-NL" sz="2000" dirty="0"/>
              <a:t> of </a:t>
            </a:r>
            <a:r>
              <a:rPr lang="nl-NL" sz="2000" dirty="0" err="1"/>
              <a:t>Article</a:t>
            </a:r>
            <a:r>
              <a:rPr lang="nl-NL" sz="2000" dirty="0"/>
              <a:t> 17(2) in 1977</a:t>
            </a:r>
          </a:p>
          <a:p>
            <a:endParaRPr lang="nl-NL" sz="2000" dirty="0"/>
          </a:p>
          <a:p>
            <a:r>
              <a:rPr lang="nl-NL" sz="2000" dirty="0" err="1"/>
              <a:t>Dramatic</a:t>
            </a:r>
            <a:r>
              <a:rPr lang="nl-NL" sz="2000" dirty="0"/>
              <a:t> report in 1987</a:t>
            </a:r>
          </a:p>
          <a:p>
            <a:endParaRPr lang="nl-NL" sz="2000" dirty="0"/>
          </a:p>
          <a:p>
            <a:r>
              <a:rPr lang="nl-NL" sz="2000" dirty="0"/>
              <a:t>No </a:t>
            </a:r>
            <a:r>
              <a:rPr lang="nl-NL" sz="2000" dirty="0" err="1"/>
              <a:t>deduction</a:t>
            </a:r>
            <a:r>
              <a:rPr lang="nl-NL" sz="2000" dirty="0"/>
              <a:t> of </a:t>
            </a:r>
            <a:r>
              <a:rPr lang="nl-NL" sz="2000" dirty="0" err="1"/>
              <a:t>expenses</a:t>
            </a:r>
            <a:r>
              <a:rPr lang="nl-NL" sz="2000" dirty="0"/>
              <a:t>, but </a:t>
            </a:r>
            <a:r>
              <a:rPr lang="nl-NL" sz="2000" dirty="0" err="1"/>
              <a:t>gross</a:t>
            </a:r>
            <a:r>
              <a:rPr lang="nl-NL" sz="2000" dirty="0"/>
              <a:t> </a:t>
            </a:r>
            <a:r>
              <a:rPr lang="nl-NL" sz="2000" dirty="0" err="1"/>
              <a:t>taxation</a:t>
            </a:r>
            <a:endParaRPr lang="nl-NL" sz="2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DCD9FB5-F9F4-A16E-08B6-35D9DB40CD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EE0E5D-B383-4296-AE43-EC408390A12F}" type="slidenum">
              <a:rPr lang="nl-NL" smtClean="0"/>
              <a:pPr>
                <a:defRPr/>
              </a:pPr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4603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052A66-B88B-5002-9AB6-0A0B16A84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PROBLEMS / DOUBLE TAXATION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6697AD0-FC01-36DF-E2B8-5339186B31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/>
              <a:t>Tax credit </a:t>
            </a:r>
            <a:r>
              <a:rPr lang="nl-NL" sz="2000" dirty="0" err="1"/>
              <a:t>method</a:t>
            </a:r>
            <a:r>
              <a:rPr lang="nl-NL" sz="2000" dirty="0"/>
              <a:t> (</a:t>
            </a:r>
            <a:r>
              <a:rPr lang="nl-NL" sz="2000" dirty="0" err="1"/>
              <a:t>instead</a:t>
            </a:r>
            <a:r>
              <a:rPr lang="nl-NL" sz="2000" dirty="0"/>
              <a:t> of tax </a:t>
            </a:r>
            <a:r>
              <a:rPr lang="nl-NL" sz="2000" dirty="0" err="1"/>
              <a:t>exemption</a:t>
            </a:r>
            <a:r>
              <a:rPr lang="nl-NL" sz="2000" dirty="0"/>
              <a:t> </a:t>
            </a:r>
            <a:r>
              <a:rPr lang="nl-NL" sz="2000" dirty="0" err="1"/>
              <a:t>method</a:t>
            </a:r>
            <a:r>
              <a:rPr lang="nl-NL" sz="2000" dirty="0"/>
              <a:t>)</a:t>
            </a:r>
          </a:p>
          <a:p>
            <a:pPr marL="400050" lvl="1" indent="0">
              <a:buNone/>
            </a:pPr>
            <a:r>
              <a:rPr lang="nl-NL" sz="1800" dirty="0" err="1"/>
              <a:t>Unequal</a:t>
            </a:r>
            <a:r>
              <a:rPr lang="nl-NL" sz="1800" dirty="0"/>
              <a:t> treatment for employees</a:t>
            </a:r>
          </a:p>
          <a:p>
            <a:pPr marL="285750"/>
            <a:endParaRPr lang="nl-NL" sz="2000" dirty="0"/>
          </a:p>
          <a:p>
            <a:pPr marL="285750"/>
            <a:r>
              <a:rPr lang="nl-NL" sz="2000" dirty="0" err="1"/>
              <a:t>Excessive</a:t>
            </a:r>
            <a:r>
              <a:rPr lang="nl-NL" sz="2000" dirty="0"/>
              <a:t> </a:t>
            </a:r>
            <a:r>
              <a:rPr lang="nl-NL" sz="2000" dirty="0" err="1"/>
              <a:t>taxation</a:t>
            </a:r>
            <a:r>
              <a:rPr lang="nl-NL" sz="2000" dirty="0"/>
              <a:t> </a:t>
            </a:r>
            <a:r>
              <a:rPr lang="nl-NL" sz="2000" dirty="0" err="1"/>
              <a:t>because</a:t>
            </a:r>
            <a:r>
              <a:rPr lang="nl-NL" sz="2000" dirty="0"/>
              <a:t> of </a:t>
            </a:r>
            <a:r>
              <a:rPr lang="nl-NL" sz="2000" dirty="0" err="1"/>
              <a:t>difference</a:t>
            </a:r>
            <a:r>
              <a:rPr lang="nl-NL" sz="2000" dirty="0"/>
              <a:t> in </a:t>
            </a:r>
            <a:r>
              <a:rPr lang="nl-NL" sz="2000" dirty="0" err="1"/>
              <a:t>taxable</a:t>
            </a:r>
            <a:r>
              <a:rPr lang="nl-NL" sz="2000" dirty="0"/>
              <a:t> base</a:t>
            </a:r>
          </a:p>
          <a:p>
            <a:pPr marL="285750"/>
            <a:endParaRPr lang="nl-NL" sz="2000" dirty="0"/>
          </a:p>
          <a:p>
            <a:pPr marL="285750"/>
            <a:r>
              <a:rPr lang="nl-NL" sz="2000" dirty="0"/>
              <a:t>No tax </a:t>
            </a:r>
            <a:r>
              <a:rPr lang="nl-NL" sz="2000" dirty="0" err="1"/>
              <a:t>certificate</a:t>
            </a:r>
            <a:endParaRPr lang="nl-NL" sz="2000" dirty="0"/>
          </a:p>
          <a:p>
            <a:pPr marL="285750"/>
            <a:r>
              <a:rPr lang="nl-NL" sz="2000" dirty="0"/>
              <a:t>Wrong name</a:t>
            </a:r>
          </a:p>
          <a:p>
            <a:pPr marL="285750"/>
            <a:r>
              <a:rPr lang="nl-NL" sz="2000" dirty="0" err="1"/>
              <a:t>Another</a:t>
            </a:r>
            <a:r>
              <a:rPr lang="nl-NL" sz="2000" dirty="0"/>
              <a:t> </a:t>
            </a:r>
            <a:r>
              <a:rPr lang="nl-NL" sz="2000" dirty="0" err="1"/>
              <a:t>language</a:t>
            </a:r>
            <a:endParaRPr lang="nl-NL" sz="2000" dirty="0"/>
          </a:p>
          <a:p>
            <a:pPr marL="285750"/>
            <a:r>
              <a:rPr lang="nl-NL" sz="2000" dirty="0" err="1"/>
              <a:t>Income</a:t>
            </a:r>
            <a:r>
              <a:rPr lang="nl-NL" sz="2000" dirty="0"/>
              <a:t> in </a:t>
            </a:r>
            <a:r>
              <a:rPr lang="nl-NL" sz="2000" dirty="0" err="1"/>
              <a:t>residence</a:t>
            </a:r>
            <a:r>
              <a:rPr lang="nl-NL" sz="2000" dirty="0"/>
              <a:t> state is </a:t>
            </a:r>
            <a:r>
              <a:rPr lang="nl-NL" sz="2000" dirty="0" err="1"/>
              <a:t>too</a:t>
            </a:r>
            <a:r>
              <a:rPr lang="nl-NL" sz="2000" dirty="0"/>
              <a:t> low / </a:t>
            </a:r>
            <a:r>
              <a:rPr lang="nl-NL" sz="2000" dirty="0" err="1"/>
              <a:t>under</a:t>
            </a:r>
            <a:r>
              <a:rPr lang="nl-NL" sz="2000" dirty="0"/>
              <a:t> personal </a:t>
            </a:r>
            <a:r>
              <a:rPr lang="nl-NL" sz="2000" dirty="0" err="1"/>
              <a:t>allowance</a:t>
            </a:r>
            <a:endParaRPr lang="nl-NL" sz="2000" dirty="0"/>
          </a:p>
          <a:p>
            <a:pPr marL="285750"/>
            <a:endParaRPr lang="nl-NL" sz="2000" dirty="0"/>
          </a:p>
          <a:p>
            <a:endParaRPr lang="nl-NL" sz="2000" dirty="0"/>
          </a:p>
          <a:p>
            <a:endParaRPr lang="nl-NL" sz="2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F154661-DA12-D536-92B9-1F16918D52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EE0E5D-B383-4296-AE43-EC408390A12F}" type="slidenum">
              <a:rPr lang="nl-NL" smtClean="0"/>
              <a:pPr>
                <a:defRPr/>
              </a:pPr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0069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B05AC1-A304-88A9-D8D0-5F6EC6543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OECD DISCUSSION 2010 - 2014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91BB57C-2F79-1891-DCAE-3AE691AE41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 err="1"/>
              <a:t>Discussion</a:t>
            </a:r>
            <a:r>
              <a:rPr lang="nl-NL" sz="2000" dirty="0"/>
              <a:t> </a:t>
            </a:r>
            <a:r>
              <a:rPr lang="nl-NL" sz="2000" dirty="0" err="1"/>
              <a:t>about</a:t>
            </a:r>
            <a:r>
              <a:rPr lang="nl-NL" sz="2000" dirty="0"/>
              <a:t> the </a:t>
            </a:r>
            <a:r>
              <a:rPr lang="nl-NL" sz="2000" dirty="0" err="1"/>
              <a:t>purpose</a:t>
            </a:r>
            <a:r>
              <a:rPr lang="nl-NL" sz="2000" dirty="0"/>
              <a:t> of </a:t>
            </a:r>
            <a:r>
              <a:rPr lang="nl-NL" sz="2000" dirty="0" err="1"/>
              <a:t>Article</a:t>
            </a:r>
            <a:r>
              <a:rPr lang="nl-NL" sz="2000" dirty="0"/>
              <a:t> 17 </a:t>
            </a:r>
            <a:r>
              <a:rPr lang="nl-NL" sz="2000" dirty="0" err="1"/>
              <a:t>between</a:t>
            </a:r>
            <a:r>
              <a:rPr lang="nl-NL" sz="2000" dirty="0"/>
              <a:t> 1994 </a:t>
            </a:r>
            <a:r>
              <a:rPr lang="nl-NL" sz="2000" dirty="0" err="1"/>
              <a:t>and</a:t>
            </a:r>
            <a:r>
              <a:rPr lang="nl-NL" sz="2000" dirty="0"/>
              <a:t> 2009</a:t>
            </a:r>
          </a:p>
          <a:p>
            <a:pPr marL="400050" lvl="1" indent="0">
              <a:buNone/>
            </a:pPr>
            <a:r>
              <a:rPr lang="nl-NL" sz="1800" dirty="0" err="1"/>
              <a:t>Sandler</a:t>
            </a:r>
            <a:r>
              <a:rPr lang="nl-NL" sz="1800" dirty="0"/>
              <a:t>, Grams, </a:t>
            </a:r>
            <a:r>
              <a:rPr lang="nl-NL" sz="1800" dirty="0" err="1"/>
              <a:t>Nitikman</a:t>
            </a:r>
            <a:r>
              <a:rPr lang="nl-NL" sz="1800" dirty="0"/>
              <a:t>, Molenaar, Parolini</a:t>
            </a:r>
          </a:p>
          <a:p>
            <a:pPr marL="400050" lvl="1" indent="0">
              <a:buNone/>
            </a:pPr>
            <a:endParaRPr lang="nl-NL" sz="1800" dirty="0"/>
          </a:p>
          <a:p>
            <a:r>
              <a:rPr lang="nl-NL" sz="2000" dirty="0"/>
              <a:t>Public </a:t>
            </a:r>
            <a:r>
              <a:rPr lang="nl-NL" sz="2000" dirty="0" err="1"/>
              <a:t>consultation</a:t>
            </a:r>
            <a:r>
              <a:rPr lang="nl-NL" sz="2000" dirty="0"/>
              <a:t> 2010</a:t>
            </a:r>
          </a:p>
          <a:p>
            <a:r>
              <a:rPr lang="nl-NL" sz="2000" dirty="0" err="1"/>
              <a:t>Two</a:t>
            </a:r>
            <a:r>
              <a:rPr lang="nl-NL" sz="2000" dirty="0"/>
              <a:t> </a:t>
            </a:r>
            <a:r>
              <a:rPr lang="nl-NL" sz="2000" dirty="0" err="1"/>
              <a:t>reactions</a:t>
            </a:r>
            <a:r>
              <a:rPr lang="nl-NL" sz="2000" dirty="0"/>
              <a:t>: </a:t>
            </a:r>
            <a:r>
              <a:rPr lang="nl-NL" sz="2000" dirty="0" err="1"/>
              <a:t>remove</a:t>
            </a:r>
            <a:r>
              <a:rPr lang="nl-NL" sz="2000" dirty="0"/>
              <a:t> </a:t>
            </a:r>
            <a:r>
              <a:rPr lang="nl-NL" sz="2000" dirty="0" err="1"/>
              <a:t>Article</a:t>
            </a:r>
            <a:r>
              <a:rPr lang="nl-NL" sz="2000" dirty="0"/>
              <a:t> 17 </a:t>
            </a:r>
            <a:r>
              <a:rPr lang="nl-NL" sz="2000" dirty="0" err="1"/>
              <a:t>from</a:t>
            </a:r>
            <a:r>
              <a:rPr lang="nl-NL" sz="2000" dirty="0"/>
              <a:t> OECD Model</a:t>
            </a:r>
          </a:p>
          <a:p>
            <a:r>
              <a:rPr lang="nl-NL" sz="2000" dirty="0"/>
              <a:t>IFA Congres in Rome in 2010</a:t>
            </a:r>
          </a:p>
          <a:p>
            <a:r>
              <a:rPr lang="nl-NL" sz="2000" dirty="0"/>
              <a:t>Bulletin </a:t>
            </a:r>
            <a:r>
              <a:rPr lang="nl-NL" sz="2000" dirty="0" err="1"/>
              <a:t>article</a:t>
            </a:r>
            <a:r>
              <a:rPr lang="nl-NL" sz="2000" dirty="0"/>
              <a:t>: ‘Red Card </a:t>
            </a:r>
            <a:r>
              <a:rPr lang="nl-NL" sz="2000" dirty="0" err="1"/>
              <a:t>Article</a:t>
            </a:r>
            <a:r>
              <a:rPr lang="nl-NL" sz="2000" dirty="0"/>
              <a:t> 17?’ </a:t>
            </a:r>
          </a:p>
          <a:p>
            <a:endParaRPr lang="nl-NL" sz="2000" dirty="0"/>
          </a:p>
          <a:p>
            <a:r>
              <a:rPr lang="nl-NL" sz="2000" dirty="0" err="1"/>
              <a:t>Discussion</a:t>
            </a:r>
            <a:r>
              <a:rPr lang="nl-NL" sz="2000" dirty="0"/>
              <a:t> </a:t>
            </a:r>
            <a:r>
              <a:rPr lang="nl-NL" sz="2000" dirty="0" err="1"/>
              <a:t>within</a:t>
            </a:r>
            <a:r>
              <a:rPr lang="nl-NL" sz="2000" dirty="0"/>
              <a:t> the OECD</a:t>
            </a:r>
          </a:p>
          <a:p>
            <a:endParaRPr lang="nl-NL" sz="2000" dirty="0"/>
          </a:p>
          <a:p>
            <a:endParaRPr lang="nl-NL" sz="2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3EB8C62-E8D6-FF52-EA5C-25578CA8B1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EE0E5D-B383-4296-AE43-EC408390A12F}" type="slidenum">
              <a:rPr lang="nl-NL" smtClean="0"/>
              <a:pPr>
                <a:defRPr/>
              </a:pPr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997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0EFF3C-C10D-D8F1-09B5-E1C49C2D9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OECD: KEEP ARTICLE 17 (2014)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C3AB5E7-A1FA-E67E-AFE0-CC800926AA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/>
              <a:t>Three </a:t>
            </a:r>
            <a:r>
              <a:rPr lang="nl-NL" sz="2000" dirty="0" err="1"/>
              <a:t>reasons</a:t>
            </a:r>
            <a:r>
              <a:rPr lang="nl-NL" sz="2000" dirty="0"/>
              <a:t>: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NL" sz="1800" dirty="0" err="1"/>
              <a:t>Difficulties</a:t>
            </a:r>
            <a:r>
              <a:rPr lang="nl-NL" sz="1800" dirty="0"/>
              <a:t> for </a:t>
            </a:r>
            <a:r>
              <a:rPr lang="nl-NL" sz="1800" dirty="0" err="1"/>
              <a:t>residence</a:t>
            </a:r>
            <a:r>
              <a:rPr lang="nl-NL" sz="1800" dirty="0"/>
              <a:t> state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obtain</a:t>
            </a:r>
            <a:r>
              <a:rPr lang="nl-NL" sz="1800" dirty="0"/>
              <a:t> information </a:t>
            </a:r>
            <a:r>
              <a:rPr lang="nl-NL" sz="1800" dirty="0" err="1"/>
              <a:t>about</a:t>
            </a:r>
            <a:r>
              <a:rPr lang="nl-NL" sz="1800" dirty="0"/>
              <a:t> </a:t>
            </a:r>
            <a:r>
              <a:rPr lang="nl-NL" sz="1800" dirty="0" err="1"/>
              <a:t>foreign</a:t>
            </a:r>
            <a:r>
              <a:rPr lang="nl-NL" sz="1800" dirty="0"/>
              <a:t> </a:t>
            </a:r>
            <a:r>
              <a:rPr lang="nl-NL" sz="1800" dirty="0" err="1"/>
              <a:t>income</a:t>
            </a:r>
            <a:endParaRPr lang="nl-NL" sz="1800" dirty="0"/>
          </a:p>
          <a:p>
            <a:pPr marL="800100" lvl="1" indent="-342900">
              <a:buFont typeface="+mj-lt"/>
              <a:buAutoNum type="arabicPeriod"/>
            </a:pPr>
            <a:r>
              <a:rPr lang="nl-NL" sz="1800" dirty="0"/>
              <a:t>High-</a:t>
            </a:r>
            <a:r>
              <a:rPr lang="nl-NL" sz="1800" dirty="0" err="1"/>
              <a:t>income</a:t>
            </a:r>
            <a:r>
              <a:rPr lang="nl-NL" sz="1800" dirty="0"/>
              <a:t> </a:t>
            </a:r>
            <a:r>
              <a:rPr lang="nl-NL" sz="1800" dirty="0" err="1"/>
              <a:t>earners</a:t>
            </a:r>
            <a:r>
              <a:rPr lang="nl-NL" sz="1800" dirty="0"/>
              <a:t> </a:t>
            </a:r>
            <a:r>
              <a:rPr lang="nl-NL" sz="1800" dirty="0" err="1"/>
              <a:t>can</a:t>
            </a:r>
            <a:r>
              <a:rPr lang="nl-NL" sz="1800" dirty="0"/>
              <a:t> </a:t>
            </a:r>
            <a:r>
              <a:rPr lang="nl-NL" sz="1800" dirty="0" err="1"/>
              <a:t>easily</a:t>
            </a:r>
            <a:r>
              <a:rPr lang="nl-NL" sz="1800" dirty="0"/>
              <a:t> move </a:t>
            </a:r>
            <a:r>
              <a:rPr lang="nl-NL" sz="1800" dirty="0" err="1"/>
              <a:t>residence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low-tax state</a:t>
            </a:r>
          </a:p>
          <a:p>
            <a:pPr marL="800100" lvl="1" indent="-342900">
              <a:buFont typeface="+mj-lt"/>
              <a:buAutoNum type="arabicPeriod"/>
            </a:pPr>
            <a:r>
              <a:rPr lang="nl-NL" sz="1800" dirty="0"/>
              <a:t>Source </a:t>
            </a:r>
            <a:r>
              <a:rPr lang="nl-NL" sz="1800" dirty="0" err="1"/>
              <a:t>taxation</a:t>
            </a:r>
            <a:r>
              <a:rPr lang="nl-NL" sz="1800" dirty="0"/>
              <a:t> </a:t>
            </a:r>
            <a:r>
              <a:rPr lang="nl-NL" sz="1800" dirty="0" err="1"/>
              <a:t>can</a:t>
            </a:r>
            <a:r>
              <a:rPr lang="nl-NL" sz="1800" dirty="0"/>
              <a:t> </a:t>
            </a:r>
            <a:r>
              <a:rPr lang="nl-NL" sz="1800" dirty="0" err="1"/>
              <a:t>be</a:t>
            </a:r>
            <a:r>
              <a:rPr lang="nl-NL" sz="1800" dirty="0"/>
              <a:t> </a:t>
            </a:r>
            <a:r>
              <a:rPr lang="nl-NL" sz="1800" dirty="0" err="1"/>
              <a:t>administered</a:t>
            </a:r>
            <a:r>
              <a:rPr lang="nl-NL" sz="1800" dirty="0"/>
              <a:t> </a:t>
            </a:r>
            <a:r>
              <a:rPr lang="nl-NL" sz="1800" dirty="0" err="1"/>
              <a:t>relatively</a:t>
            </a:r>
            <a:r>
              <a:rPr lang="nl-NL" sz="1800" dirty="0"/>
              <a:t> </a:t>
            </a:r>
            <a:r>
              <a:rPr lang="nl-NL" sz="1800" dirty="0" err="1"/>
              <a:t>easily</a:t>
            </a:r>
            <a:endParaRPr lang="nl-NL" sz="1800" dirty="0"/>
          </a:p>
          <a:p>
            <a:pPr marL="800100" lvl="1" indent="-342900">
              <a:buFont typeface="+mj-lt"/>
              <a:buAutoNum type="arabicPeriod"/>
            </a:pPr>
            <a:endParaRPr lang="nl-NL" sz="1800" dirty="0"/>
          </a:p>
          <a:p>
            <a:pPr marL="57150" indent="0">
              <a:buNone/>
            </a:pPr>
            <a:r>
              <a:rPr lang="nl-NL" sz="2000" dirty="0"/>
              <a:t>But these </a:t>
            </a:r>
            <a:r>
              <a:rPr lang="nl-NL" sz="2000" dirty="0" err="1"/>
              <a:t>reasons</a:t>
            </a:r>
            <a:r>
              <a:rPr lang="nl-NL" sz="2000" dirty="0"/>
              <a:t> are wrong</a:t>
            </a:r>
          </a:p>
          <a:p>
            <a:pPr marL="914400" lvl="1" indent="-457200">
              <a:buFont typeface="+mj-lt"/>
              <a:buAutoNum type="arabicPeriod"/>
            </a:pPr>
            <a:r>
              <a:rPr lang="nl-NL" sz="1800" dirty="0"/>
              <a:t>Bank </a:t>
            </a:r>
            <a:r>
              <a:rPr lang="nl-NL" sz="1800" dirty="0" err="1"/>
              <a:t>payments</a:t>
            </a:r>
            <a:r>
              <a:rPr lang="nl-NL" sz="1800" dirty="0"/>
              <a:t>: easy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obtain</a:t>
            </a:r>
            <a:r>
              <a:rPr lang="nl-NL" sz="1800" dirty="0"/>
              <a:t> information </a:t>
            </a:r>
            <a:r>
              <a:rPr lang="nl-NL" sz="1800" dirty="0" err="1"/>
              <a:t>about</a:t>
            </a:r>
            <a:r>
              <a:rPr lang="nl-NL" sz="1800" dirty="0"/>
              <a:t> </a:t>
            </a:r>
            <a:r>
              <a:rPr lang="nl-NL" sz="1800" dirty="0" err="1"/>
              <a:t>foreign</a:t>
            </a:r>
            <a:r>
              <a:rPr lang="nl-NL" sz="1800" dirty="0"/>
              <a:t> </a:t>
            </a:r>
            <a:r>
              <a:rPr lang="nl-NL" sz="1800" dirty="0" err="1"/>
              <a:t>income</a:t>
            </a:r>
            <a:r>
              <a:rPr lang="nl-NL" sz="1800" dirty="0"/>
              <a:t> (or introduce </a:t>
            </a:r>
            <a:r>
              <a:rPr lang="nl-NL" sz="1800" dirty="0" err="1"/>
              <a:t>exemption</a:t>
            </a:r>
            <a:r>
              <a:rPr lang="nl-NL" sz="1800" dirty="0"/>
              <a:t> procedure)</a:t>
            </a:r>
          </a:p>
          <a:p>
            <a:pPr marL="914400" lvl="1" indent="-457200">
              <a:buFont typeface="+mj-lt"/>
              <a:buAutoNum type="arabicPeriod"/>
            </a:pPr>
            <a:r>
              <a:rPr lang="nl-NL" sz="1800" dirty="0"/>
              <a:t>Low-tax </a:t>
            </a:r>
            <a:r>
              <a:rPr lang="nl-NL" sz="1800" dirty="0" err="1"/>
              <a:t>states</a:t>
            </a:r>
            <a:r>
              <a:rPr lang="nl-NL" sz="1800" dirty="0"/>
              <a:t> </a:t>
            </a:r>
            <a:r>
              <a:rPr lang="nl-NL" sz="1800" dirty="0" err="1"/>
              <a:t>don’t</a:t>
            </a:r>
            <a:r>
              <a:rPr lang="nl-NL" sz="1800" dirty="0"/>
              <a:t> have tax </a:t>
            </a:r>
            <a:r>
              <a:rPr lang="nl-NL" sz="1800" dirty="0" err="1"/>
              <a:t>treaties</a:t>
            </a:r>
            <a:r>
              <a:rPr lang="nl-NL" sz="1800" dirty="0"/>
              <a:t> </a:t>
            </a:r>
            <a:r>
              <a:rPr lang="nl-NL" sz="1800" dirty="0">
                <a:sym typeface="Wingdings" panose="05000000000000000000" pitchFamily="2" charset="2"/>
              </a:rPr>
              <a:t></a:t>
            </a:r>
            <a:r>
              <a:rPr lang="nl-NL" sz="1800" dirty="0"/>
              <a:t> no </a:t>
            </a:r>
            <a:r>
              <a:rPr lang="nl-NL" sz="1800" dirty="0" err="1"/>
              <a:t>Article</a:t>
            </a:r>
            <a:r>
              <a:rPr lang="nl-NL" sz="1800" dirty="0"/>
              <a:t> 17</a:t>
            </a:r>
          </a:p>
          <a:p>
            <a:pPr marL="914400" lvl="1" indent="-457200">
              <a:buFont typeface="+mj-lt"/>
              <a:buAutoNum type="arabicPeriod"/>
            </a:pPr>
            <a:r>
              <a:rPr lang="nl-NL" sz="1800" dirty="0"/>
              <a:t>Source </a:t>
            </a:r>
            <a:r>
              <a:rPr lang="nl-NL" sz="1800" dirty="0" err="1"/>
              <a:t>taxation</a:t>
            </a:r>
            <a:r>
              <a:rPr lang="nl-NL" sz="1800" dirty="0"/>
              <a:t> is </a:t>
            </a:r>
            <a:r>
              <a:rPr lang="nl-NL" sz="1800" dirty="0" err="1"/>
              <a:t>complicated</a:t>
            </a:r>
            <a:r>
              <a:rPr lang="nl-NL" sz="1800" dirty="0"/>
              <a:t>, risk of double </a:t>
            </a:r>
            <a:r>
              <a:rPr lang="nl-NL" sz="1800" dirty="0" err="1"/>
              <a:t>taxation</a:t>
            </a:r>
            <a:r>
              <a:rPr lang="nl-NL" sz="1800" dirty="0"/>
              <a:t> </a:t>
            </a:r>
            <a:r>
              <a:rPr lang="nl-NL" sz="1800" dirty="0" err="1"/>
              <a:t>and</a:t>
            </a:r>
            <a:r>
              <a:rPr lang="nl-NL" sz="1800" dirty="0"/>
              <a:t> extra </a:t>
            </a:r>
            <a:r>
              <a:rPr lang="nl-NL" sz="1800" dirty="0" err="1"/>
              <a:t>administrative</a:t>
            </a:r>
            <a:r>
              <a:rPr lang="nl-NL" sz="1800" dirty="0"/>
              <a:t> </a:t>
            </a:r>
            <a:r>
              <a:rPr lang="nl-NL" sz="1800" dirty="0" err="1"/>
              <a:t>expenses</a:t>
            </a:r>
            <a:endParaRPr lang="nl-NL" sz="1800" dirty="0"/>
          </a:p>
          <a:p>
            <a:pPr marL="914400" lvl="1" indent="-457200">
              <a:buFont typeface="+mj-lt"/>
              <a:buAutoNum type="arabicPeriod"/>
            </a:pPr>
            <a:endParaRPr lang="nl-NL" sz="1800" dirty="0"/>
          </a:p>
          <a:p>
            <a:pPr lvl="1"/>
            <a:endParaRPr lang="nl-NL" sz="18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8A7528F-2591-F6E8-59C3-FAD63D109A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EE0E5D-B383-4296-AE43-EC408390A12F}" type="slidenum">
              <a:rPr lang="nl-NL" smtClean="0"/>
              <a:pPr>
                <a:defRPr/>
              </a:pPr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9913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31E621-A387-DB13-79A2-D353B742D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BENEFIT PRINCIPLE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206768D-CC3B-5C6E-A12A-26BEDA932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/>
              <a:t>Does </a:t>
            </a:r>
            <a:r>
              <a:rPr lang="nl-NL" sz="2000" dirty="0" err="1"/>
              <a:t>Article</a:t>
            </a:r>
            <a:r>
              <a:rPr lang="nl-NL" sz="2000" dirty="0"/>
              <a:t> 17 </a:t>
            </a:r>
            <a:r>
              <a:rPr lang="nl-NL" sz="2000" dirty="0" err="1"/>
              <a:t>exist</a:t>
            </a:r>
            <a:r>
              <a:rPr lang="nl-NL" sz="2000" dirty="0"/>
              <a:t> </a:t>
            </a:r>
            <a:r>
              <a:rPr lang="nl-NL" sz="2000" dirty="0" err="1"/>
              <a:t>because</a:t>
            </a:r>
            <a:r>
              <a:rPr lang="nl-NL" sz="2000" dirty="0"/>
              <a:t> of the tax </a:t>
            </a:r>
            <a:r>
              <a:rPr lang="nl-NL" sz="2000" dirty="0" err="1"/>
              <a:t>revenue</a:t>
            </a:r>
            <a:r>
              <a:rPr lang="nl-NL" sz="2000" dirty="0"/>
              <a:t>?</a:t>
            </a:r>
          </a:p>
          <a:p>
            <a:endParaRPr lang="nl-NL" sz="2000" dirty="0"/>
          </a:p>
          <a:p>
            <a:r>
              <a:rPr lang="nl-NL" sz="2000" dirty="0" err="1"/>
              <a:t>Figures</a:t>
            </a:r>
            <a:r>
              <a:rPr lang="nl-NL" sz="2000" dirty="0"/>
              <a:t> </a:t>
            </a:r>
            <a:r>
              <a:rPr lang="nl-NL" sz="2000" dirty="0" err="1"/>
              <a:t>from</a:t>
            </a:r>
            <a:r>
              <a:rPr lang="nl-NL" sz="2000" dirty="0"/>
              <a:t> Belgium – 11 </a:t>
            </a:r>
            <a:r>
              <a:rPr lang="nl-NL" sz="2000" dirty="0" err="1"/>
              <a:t>million</a:t>
            </a:r>
            <a:r>
              <a:rPr lang="nl-NL" sz="2000" dirty="0"/>
              <a:t> </a:t>
            </a:r>
            <a:r>
              <a:rPr lang="nl-NL" sz="2000" dirty="0" err="1"/>
              <a:t>citizens</a:t>
            </a:r>
            <a:r>
              <a:rPr lang="nl-NL" sz="2000" dirty="0"/>
              <a:t>: </a:t>
            </a:r>
          </a:p>
          <a:p>
            <a:pPr marL="400050" lvl="1" indent="0">
              <a:buNone/>
            </a:pPr>
            <a:r>
              <a:rPr lang="nl-NL" sz="1800" dirty="0"/>
              <a:t>17 – 21 </a:t>
            </a:r>
            <a:r>
              <a:rPr lang="nl-NL" sz="1800" dirty="0" err="1"/>
              <a:t>million</a:t>
            </a:r>
            <a:r>
              <a:rPr lang="nl-NL" sz="1800" dirty="0"/>
              <a:t> </a:t>
            </a:r>
            <a:r>
              <a:rPr lang="nl-NL" sz="1800" dirty="0" err="1"/>
              <a:t>euros</a:t>
            </a:r>
            <a:r>
              <a:rPr lang="nl-NL" sz="1800" dirty="0"/>
              <a:t> per </a:t>
            </a:r>
            <a:r>
              <a:rPr lang="nl-NL" sz="1800" dirty="0" err="1"/>
              <a:t>year</a:t>
            </a:r>
            <a:endParaRPr lang="nl-NL" sz="1800" dirty="0"/>
          </a:p>
          <a:p>
            <a:pPr marL="400050" lvl="1" indent="0">
              <a:buNone/>
            </a:pPr>
            <a:r>
              <a:rPr lang="nl-NL" sz="1800" dirty="0" err="1"/>
              <a:t>Years</a:t>
            </a:r>
            <a:r>
              <a:rPr lang="nl-NL" sz="1800" dirty="0"/>
              <a:t>: 2014 - 2018</a:t>
            </a:r>
            <a:endParaRPr lang="nl-NL" sz="2000" dirty="0"/>
          </a:p>
          <a:p>
            <a:r>
              <a:rPr lang="nl-NL" sz="2000" dirty="0" err="1"/>
              <a:t>Can</a:t>
            </a:r>
            <a:r>
              <a:rPr lang="nl-NL" sz="2000" dirty="0"/>
              <a:t> </a:t>
            </a:r>
            <a:r>
              <a:rPr lang="nl-NL" sz="2000" dirty="0" err="1"/>
              <a:t>be</a:t>
            </a:r>
            <a:r>
              <a:rPr lang="nl-NL" sz="2000" dirty="0"/>
              <a:t> </a:t>
            </a:r>
            <a:r>
              <a:rPr lang="nl-NL" sz="2000" dirty="0" err="1"/>
              <a:t>extrapolated</a:t>
            </a:r>
            <a:r>
              <a:rPr lang="nl-NL" sz="2000" dirty="0"/>
              <a:t> </a:t>
            </a:r>
            <a:r>
              <a:rPr lang="nl-NL" sz="2000" dirty="0" err="1"/>
              <a:t>to</a:t>
            </a:r>
            <a:r>
              <a:rPr lang="nl-NL" sz="2000" dirty="0"/>
              <a:t> </a:t>
            </a:r>
            <a:r>
              <a:rPr lang="nl-NL" sz="2000" dirty="0" err="1"/>
              <a:t>other</a:t>
            </a:r>
            <a:r>
              <a:rPr lang="nl-NL" sz="2000" dirty="0"/>
              <a:t> </a:t>
            </a:r>
            <a:r>
              <a:rPr lang="nl-NL" sz="2000" dirty="0" err="1"/>
              <a:t>states</a:t>
            </a:r>
            <a:endParaRPr lang="nl-NL" sz="2000" dirty="0"/>
          </a:p>
          <a:p>
            <a:r>
              <a:rPr lang="nl-NL" sz="2000" dirty="0" err="1"/>
              <a:t>Conclusion</a:t>
            </a:r>
            <a:r>
              <a:rPr lang="nl-NL" sz="2000" dirty="0"/>
              <a:t>: </a:t>
            </a:r>
            <a:r>
              <a:rPr lang="nl-NL" sz="2000" dirty="0" err="1"/>
              <a:t>quite</a:t>
            </a:r>
            <a:r>
              <a:rPr lang="nl-NL" sz="2000" dirty="0"/>
              <a:t> low</a:t>
            </a:r>
          </a:p>
          <a:p>
            <a:endParaRPr lang="nl-NL" sz="2000" dirty="0"/>
          </a:p>
          <a:p>
            <a:r>
              <a:rPr lang="nl-NL" sz="2000" dirty="0"/>
              <a:t>On the </a:t>
            </a:r>
            <a:r>
              <a:rPr lang="nl-NL" sz="2000" dirty="0" err="1"/>
              <a:t>other</a:t>
            </a:r>
            <a:r>
              <a:rPr lang="nl-NL" sz="2000" dirty="0"/>
              <a:t> side: tax </a:t>
            </a:r>
            <a:r>
              <a:rPr lang="nl-NL" sz="2000" dirty="0" err="1"/>
              <a:t>credits</a:t>
            </a:r>
            <a:r>
              <a:rPr lang="nl-NL" sz="2000" dirty="0"/>
              <a:t> for </a:t>
            </a:r>
            <a:r>
              <a:rPr lang="nl-NL" sz="2000" dirty="0" err="1"/>
              <a:t>residents</a:t>
            </a:r>
            <a:r>
              <a:rPr lang="nl-NL" sz="2000" dirty="0"/>
              <a:t> entertainers </a:t>
            </a:r>
            <a:r>
              <a:rPr lang="nl-NL" sz="2000" dirty="0" err="1"/>
              <a:t>and</a:t>
            </a:r>
            <a:r>
              <a:rPr lang="nl-NL" sz="2000" dirty="0"/>
              <a:t> </a:t>
            </a:r>
            <a:r>
              <a:rPr lang="nl-NL" sz="2000" dirty="0" err="1"/>
              <a:t>sportspersons</a:t>
            </a:r>
            <a:r>
              <a:rPr lang="nl-NL" sz="2000" dirty="0"/>
              <a:t> </a:t>
            </a:r>
            <a:r>
              <a:rPr lang="nl-NL" sz="2000" dirty="0" err="1"/>
              <a:t>with</a:t>
            </a:r>
            <a:r>
              <a:rPr lang="nl-NL" sz="2000" dirty="0"/>
              <a:t> </a:t>
            </a:r>
            <a:r>
              <a:rPr lang="nl-NL" sz="2000" dirty="0" err="1"/>
              <a:t>foreign</a:t>
            </a:r>
            <a:r>
              <a:rPr lang="nl-NL" sz="2000" dirty="0"/>
              <a:t> </a:t>
            </a:r>
            <a:r>
              <a:rPr lang="nl-NL" sz="2000" dirty="0" err="1"/>
              <a:t>income</a:t>
            </a:r>
            <a:r>
              <a:rPr lang="nl-NL" sz="2000" dirty="0"/>
              <a:t> </a:t>
            </a:r>
            <a:r>
              <a:rPr lang="nl-NL" sz="2000" dirty="0" err="1"/>
              <a:t>and</a:t>
            </a:r>
            <a:r>
              <a:rPr lang="nl-NL" sz="2000" dirty="0"/>
              <a:t> tax</a:t>
            </a:r>
          </a:p>
          <a:p>
            <a:endParaRPr lang="nl-NL" sz="1800" dirty="0"/>
          </a:p>
          <a:p>
            <a:r>
              <a:rPr lang="nl-NL" sz="2000" dirty="0" err="1"/>
              <a:t>Conclusion</a:t>
            </a:r>
            <a:r>
              <a:rPr lang="nl-NL" sz="2000" dirty="0"/>
              <a:t>: tax </a:t>
            </a:r>
            <a:r>
              <a:rPr lang="nl-NL" sz="2000" dirty="0" err="1"/>
              <a:t>earnings</a:t>
            </a:r>
            <a:r>
              <a:rPr lang="nl-NL" sz="2000" dirty="0"/>
              <a:t> are </a:t>
            </a:r>
            <a:r>
              <a:rPr lang="nl-NL" sz="2000" dirty="0" err="1"/>
              <a:t>nil</a:t>
            </a:r>
            <a:r>
              <a:rPr lang="nl-NL" sz="2000" dirty="0"/>
              <a:t> on </a:t>
            </a:r>
            <a:r>
              <a:rPr lang="nl-NL" sz="2000" dirty="0" err="1"/>
              <a:t>balance</a:t>
            </a:r>
            <a:endParaRPr lang="nl-NL" sz="2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19D0477-A807-68E8-0E6D-3FA23FF4DD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EE0E5D-B383-4296-AE43-EC408390A12F}" type="slidenum">
              <a:rPr lang="nl-NL" smtClean="0"/>
              <a:pPr>
                <a:defRPr/>
              </a:pPr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7733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16B33E-089E-FA32-5795-52C59D5AF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INFLUENCERS - APPORTIONMENT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6B1833-CB10-B571-2D93-C81401B8A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/>
              <a:t>Under </a:t>
            </a:r>
            <a:r>
              <a:rPr lang="nl-NL" sz="2000" dirty="0" err="1"/>
              <a:t>Article</a:t>
            </a:r>
            <a:r>
              <a:rPr lang="nl-NL" sz="2000" dirty="0"/>
              <a:t> 17, </a:t>
            </a:r>
            <a:r>
              <a:rPr lang="nl-NL" sz="2000" dirty="0" err="1"/>
              <a:t>every</a:t>
            </a:r>
            <a:r>
              <a:rPr lang="nl-NL" sz="2000" dirty="0"/>
              <a:t> state of </a:t>
            </a:r>
            <a:r>
              <a:rPr lang="nl-NL" sz="2000" dirty="0" err="1"/>
              <a:t>work</a:t>
            </a:r>
            <a:r>
              <a:rPr lang="nl-NL" sz="2000" dirty="0"/>
              <a:t> </a:t>
            </a:r>
            <a:r>
              <a:rPr lang="nl-NL" sz="2000" dirty="0" err="1"/>
              <a:t>should</a:t>
            </a:r>
            <a:r>
              <a:rPr lang="nl-NL" sz="2000" dirty="0"/>
              <a:t> tax </a:t>
            </a:r>
            <a:r>
              <a:rPr lang="nl-NL" sz="2000" dirty="0" err="1"/>
              <a:t>its</a:t>
            </a:r>
            <a:r>
              <a:rPr lang="nl-NL" sz="2000" dirty="0"/>
              <a:t> share of the </a:t>
            </a:r>
            <a:r>
              <a:rPr lang="nl-NL" sz="2000" dirty="0" err="1"/>
              <a:t>income</a:t>
            </a:r>
            <a:endParaRPr lang="nl-NL" sz="2000" dirty="0"/>
          </a:p>
          <a:p>
            <a:endParaRPr lang="nl-NL" sz="2000" dirty="0"/>
          </a:p>
          <a:p>
            <a:r>
              <a:rPr lang="nl-NL" sz="2000" dirty="0"/>
              <a:t>UK: </a:t>
            </a:r>
            <a:r>
              <a:rPr lang="nl-NL" sz="2000" dirty="0" err="1"/>
              <a:t>Agassi</a:t>
            </a:r>
            <a:r>
              <a:rPr lang="nl-NL" sz="2000" dirty="0"/>
              <a:t> case</a:t>
            </a:r>
          </a:p>
          <a:p>
            <a:r>
              <a:rPr lang="nl-NL" sz="2000" dirty="0"/>
              <a:t>USA: </a:t>
            </a:r>
            <a:r>
              <a:rPr lang="nl-NL" sz="2000" dirty="0" err="1"/>
              <a:t>Gosen</a:t>
            </a:r>
            <a:r>
              <a:rPr lang="nl-NL" sz="2000" dirty="0"/>
              <a:t> </a:t>
            </a:r>
            <a:r>
              <a:rPr lang="nl-NL" sz="2000" dirty="0" err="1"/>
              <a:t>and</a:t>
            </a:r>
            <a:r>
              <a:rPr lang="nl-NL" sz="2000" dirty="0"/>
              <a:t> </a:t>
            </a:r>
            <a:r>
              <a:rPr lang="nl-NL" sz="2000" dirty="0" err="1"/>
              <a:t>Garcia</a:t>
            </a:r>
            <a:r>
              <a:rPr lang="nl-NL" sz="2000" dirty="0"/>
              <a:t> cases</a:t>
            </a:r>
          </a:p>
          <a:p>
            <a:endParaRPr lang="nl-NL" sz="2000" dirty="0"/>
          </a:p>
          <a:p>
            <a:r>
              <a:rPr lang="nl-NL" sz="2000" dirty="0" err="1"/>
              <a:t>Example</a:t>
            </a:r>
            <a:r>
              <a:rPr lang="nl-NL" sz="2000" dirty="0"/>
              <a:t>: </a:t>
            </a:r>
            <a:r>
              <a:rPr lang="nl-NL" sz="2000" dirty="0" err="1"/>
              <a:t>Danish</a:t>
            </a:r>
            <a:r>
              <a:rPr lang="nl-NL" sz="2000" dirty="0"/>
              <a:t> </a:t>
            </a:r>
            <a:r>
              <a:rPr lang="nl-NL" sz="2000" dirty="0" err="1"/>
              <a:t>influencer</a:t>
            </a:r>
            <a:r>
              <a:rPr lang="nl-NL" sz="2000" dirty="0"/>
              <a:t> </a:t>
            </a:r>
            <a:r>
              <a:rPr lang="nl-NL" sz="2000" dirty="0" err="1"/>
              <a:t>sponsored</a:t>
            </a:r>
            <a:r>
              <a:rPr lang="nl-NL" sz="2000" dirty="0"/>
              <a:t> </a:t>
            </a:r>
            <a:r>
              <a:rPr lang="nl-NL" sz="2000" dirty="0" err="1"/>
              <a:t>by</a:t>
            </a:r>
            <a:r>
              <a:rPr lang="nl-NL" sz="2000" dirty="0"/>
              <a:t> UK fashion brand, </a:t>
            </a:r>
            <a:r>
              <a:rPr lang="nl-NL" sz="2000" dirty="0" err="1"/>
              <a:t>having</a:t>
            </a:r>
            <a:r>
              <a:rPr lang="nl-NL" sz="2000" dirty="0"/>
              <a:t> </a:t>
            </a:r>
            <a:r>
              <a:rPr lang="nl-NL" sz="2000" dirty="0" err="1"/>
              <a:t>activities</a:t>
            </a:r>
            <a:r>
              <a:rPr lang="nl-NL" sz="2000" dirty="0"/>
              <a:t> in Spain, Portugal </a:t>
            </a:r>
            <a:r>
              <a:rPr lang="nl-NL" sz="2000" dirty="0" err="1"/>
              <a:t>and</a:t>
            </a:r>
            <a:r>
              <a:rPr lang="nl-NL" sz="2000" dirty="0"/>
              <a:t> France</a:t>
            </a:r>
          </a:p>
          <a:p>
            <a:r>
              <a:rPr lang="nl-NL" sz="2000" dirty="0"/>
              <a:t>Source </a:t>
            </a:r>
            <a:r>
              <a:rPr lang="nl-NL" sz="2000" dirty="0" err="1"/>
              <a:t>taxation</a:t>
            </a:r>
            <a:r>
              <a:rPr lang="nl-NL" sz="2000" dirty="0"/>
              <a:t> in </a:t>
            </a:r>
            <a:r>
              <a:rPr lang="nl-NL" sz="2000" dirty="0" err="1"/>
              <a:t>wortk</a:t>
            </a:r>
            <a:r>
              <a:rPr lang="nl-NL" sz="2000" dirty="0"/>
              <a:t> </a:t>
            </a:r>
            <a:r>
              <a:rPr lang="nl-NL" sz="2000" dirty="0" err="1"/>
              <a:t>states</a:t>
            </a:r>
            <a:r>
              <a:rPr lang="nl-NL" sz="2000" dirty="0"/>
              <a:t>?</a:t>
            </a:r>
          </a:p>
          <a:p>
            <a:r>
              <a:rPr lang="nl-NL" sz="2000" dirty="0" err="1"/>
              <a:t>Deduction</a:t>
            </a:r>
            <a:r>
              <a:rPr lang="nl-NL" sz="2000" dirty="0"/>
              <a:t> of </a:t>
            </a:r>
            <a:r>
              <a:rPr lang="nl-NL" sz="2000" dirty="0" err="1"/>
              <a:t>expenses</a:t>
            </a:r>
            <a:r>
              <a:rPr lang="nl-NL" sz="2000" dirty="0"/>
              <a:t>?</a:t>
            </a:r>
          </a:p>
          <a:p>
            <a:r>
              <a:rPr lang="nl-NL" sz="2000" dirty="0"/>
              <a:t>Tax credit in Denmark?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5216427-A07B-CC2D-B9CB-AF246A110B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EE0E5D-B383-4296-AE43-EC408390A12F}" type="slidenum">
              <a:rPr lang="nl-NL" smtClean="0"/>
              <a:pPr>
                <a:defRPr/>
              </a:pPr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5671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369188-5023-FEAC-C37F-57C10D2EA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PILLAR I (AND II) / ARTICLE 12B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C77EBCA-C3D2-9965-D593-2F1A550C1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1800" dirty="0"/>
              <a:t>No PE </a:t>
            </a:r>
            <a:r>
              <a:rPr lang="nl-NL" sz="1800" dirty="0" err="1"/>
              <a:t>required</a:t>
            </a:r>
            <a:endParaRPr lang="nl-NL" sz="1800" dirty="0"/>
          </a:p>
          <a:p>
            <a:r>
              <a:rPr lang="nl-NL" sz="1800" dirty="0" err="1"/>
              <a:t>Pillar</a:t>
            </a:r>
            <a:r>
              <a:rPr lang="nl-NL" sz="1800" dirty="0"/>
              <a:t> I </a:t>
            </a:r>
            <a:r>
              <a:rPr lang="nl-NL" sz="1800" dirty="0" err="1"/>
              <a:t>and</a:t>
            </a:r>
            <a:r>
              <a:rPr lang="nl-NL" sz="1800" dirty="0"/>
              <a:t> II - OECD</a:t>
            </a:r>
          </a:p>
          <a:p>
            <a:pPr lvl="1"/>
            <a:r>
              <a:rPr lang="nl-NL" sz="1600" dirty="0"/>
              <a:t>Taxation in the </a:t>
            </a:r>
            <a:r>
              <a:rPr lang="nl-NL" sz="1600" dirty="0" err="1"/>
              <a:t>work</a:t>
            </a:r>
            <a:r>
              <a:rPr lang="nl-NL" sz="1600" dirty="0"/>
              <a:t> state </a:t>
            </a:r>
            <a:r>
              <a:rPr lang="nl-NL" sz="1600" dirty="0">
                <a:sym typeface="Wingdings" panose="05000000000000000000" pitchFamily="2" charset="2"/>
              </a:rPr>
              <a:t> </a:t>
            </a:r>
            <a:r>
              <a:rPr lang="nl-NL" sz="1600" dirty="0" err="1">
                <a:sym typeface="Wingdings" panose="05000000000000000000" pitchFamily="2" charset="2"/>
              </a:rPr>
              <a:t>allocation</a:t>
            </a:r>
            <a:r>
              <a:rPr lang="nl-NL" sz="1600" dirty="0">
                <a:sym typeface="Wingdings" panose="05000000000000000000" pitchFamily="2" charset="2"/>
              </a:rPr>
              <a:t> of </a:t>
            </a:r>
            <a:r>
              <a:rPr lang="nl-NL" sz="1600" dirty="0" err="1">
                <a:sym typeface="Wingdings" panose="05000000000000000000" pitchFamily="2" charset="2"/>
              </a:rPr>
              <a:t>profits</a:t>
            </a:r>
            <a:endParaRPr lang="nl-NL" sz="1600" dirty="0"/>
          </a:p>
          <a:p>
            <a:pPr lvl="1"/>
            <a:r>
              <a:rPr lang="nl-NL" sz="1600" dirty="0"/>
              <a:t>But high </a:t>
            </a:r>
            <a:r>
              <a:rPr lang="nl-NL" sz="1600" dirty="0" err="1"/>
              <a:t>threshold</a:t>
            </a:r>
            <a:endParaRPr lang="nl-NL" sz="1600" dirty="0"/>
          </a:p>
          <a:p>
            <a:pPr lvl="1"/>
            <a:r>
              <a:rPr lang="nl-NL" sz="1600" dirty="0"/>
              <a:t>Cooperation </a:t>
            </a:r>
            <a:r>
              <a:rPr lang="nl-NL" sz="1600" dirty="0" err="1"/>
              <a:t>between</a:t>
            </a:r>
            <a:r>
              <a:rPr lang="nl-NL" sz="1600" dirty="0"/>
              <a:t> </a:t>
            </a:r>
            <a:r>
              <a:rPr lang="nl-NL" sz="1600" dirty="0" err="1"/>
              <a:t>various</a:t>
            </a:r>
            <a:r>
              <a:rPr lang="nl-NL" sz="1600" dirty="0"/>
              <a:t> tax </a:t>
            </a:r>
            <a:r>
              <a:rPr lang="nl-NL" sz="1600" dirty="0" err="1"/>
              <a:t>administrations</a:t>
            </a:r>
            <a:endParaRPr lang="nl-NL" sz="1600" dirty="0"/>
          </a:p>
          <a:p>
            <a:pPr lvl="1"/>
            <a:r>
              <a:rPr lang="nl-NL" sz="1600" dirty="0" err="1"/>
              <a:t>Elimination</a:t>
            </a:r>
            <a:r>
              <a:rPr lang="nl-NL" sz="1600" dirty="0"/>
              <a:t> of double </a:t>
            </a:r>
            <a:r>
              <a:rPr lang="nl-NL" sz="1600" dirty="0" err="1"/>
              <a:t>taxation</a:t>
            </a:r>
            <a:endParaRPr lang="nl-NL" sz="1600" dirty="0"/>
          </a:p>
          <a:p>
            <a:pPr lvl="1"/>
            <a:r>
              <a:rPr lang="nl-NL" sz="1600" dirty="0" err="1"/>
              <a:t>Additional</a:t>
            </a:r>
            <a:r>
              <a:rPr lang="nl-NL" sz="1600" dirty="0"/>
              <a:t> tax in </a:t>
            </a:r>
            <a:r>
              <a:rPr lang="nl-NL" sz="1600" dirty="0" err="1"/>
              <a:t>residence</a:t>
            </a:r>
            <a:r>
              <a:rPr lang="nl-NL" sz="1600" dirty="0"/>
              <a:t> state (</a:t>
            </a:r>
            <a:r>
              <a:rPr lang="nl-NL" sz="1600" dirty="0" err="1"/>
              <a:t>if</a:t>
            </a:r>
            <a:r>
              <a:rPr lang="nl-NL" sz="1600" dirty="0"/>
              <a:t> </a:t>
            </a:r>
            <a:r>
              <a:rPr lang="nl-NL" sz="1600" dirty="0" err="1"/>
              <a:t>applicable</a:t>
            </a:r>
            <a:r>
              <a:rPr lang="nl-NL" sz="1600" dirty="0"/>
              <a:t>)</a:t>
            </a:r>
          </a:p>
          <a:p>
            <a:r>
              <a:rPr lang="nl-NL" sz="1800" dirty="0" err="1"/>
              <a:t>Article</a:t>
            </a:r>
            <a:r>
              <a:rPr lang="nl-NL" sz="1800" dirty="0"/>
              <a:t> 12B – UN Model</a:t>
            </a:r>
          </a:p>
          <a:p>
            <a:pPr lvl="1"/>
            <a:r>
              <a:rPr lang="nl-NL" sz="1600" dirty="0"/>
              <a:t>Low tax </a:t>
            </a:r>
            <a:r>
              <a:rPr lang="nl-NL" sz="1600" dirty="0" err="1"/>
              <a:t>rate</a:t>
            </a:r>
            <a:r>
              <a:rPr lang="nl-NL" sz="1600" dirty="0"/>
              <a:t> in </a:t>
            </a:r>
            <a:r>
              <a:rPr lang="nl-NL" sz="1600" dirty="0" err="1"/>
              <a:t>work</a:t>
            </a:r>
            <a:r>
              <a:rPr lang="nl-NL" sz="1600" dirty="0"/>
              <a:t> state</a:t>
            </a:r>
          </a:p>
          <a:p>
            <a:pPr lvl="1"/>
            <a:r>
              <a:rPr lang="nl-NL" sz="1600" dirty="0"/>
              <a:t>No </a:t>
            </a:r>
            <a:r>
              <a:rPr lang="nl-NL" sz="1600" dirty="0" err="1"/>
              <a:t>threshold</a:t>
            </a:r>
            <a:endParaRPr lang="nl-NL" sz="1600" dirty="0"/>
          </a:p>
          <a:p>
            <a:pPr lvl="1"/>
            <a:r>
              <a:rPr lang="nl-NL" sz="1600" dirty="0" err="1"/>
              <a:t>Qualified</a:t>
            </a:r>
            <a:r>
              <a:rPr lang="nl-NL" sz="1600" dirty="0"/>
              <a:t> </a:t>
            </a:r>
            <a:r>
              <a:rPr lang="nl-NL" sz="1600" dirty="0" err="1"/>
              <a:t>profits</a:t>
            </a:r>
            <a:endParaRPr lang="nl-NL" sz="1600" dirty="0"/>
          </a:p>
          <a:p>
            <a:pPr lvl="1"/>
            <a:r>
              <a:rPr lang="nl-NL" sz="1600" dirty="0" err="1"/>
              <a:t>Elimination</a:t>
            </a:r>
            <a:r>
              <a:rPr lang="nl-NL" sz="1600" dirty="0"/>
              <a:t> of double </a:t>
            </a:r>
            <a:r>
              <a:rPr lang="nl-NL" sz="1600" dirty="0" err="1"/>
              <a:t>taxation</a:t>
            </a:r>
            <a:endParaRPr lang="nl-NL" sz="1600" dirty="0"/>
          </a:p>
          <a:p>
            <a:pPr lvl="1"/>
            <a:endParaRPr lang="nl-NL" sz="1600" dirty="0"/>
          </a:p>
          <a:p>
            <a:r>
              <a:rPr lang="nl-NL" sz="1800" dirty="0" err="1"/>
              <a:t>Examples</a:t>
            </a:r>
            <a:r>
              <a:rPr lang="nl-NL" sz="1800" dirty="0"/>
              <a:t> for </a:t>
            </a:r>
            <a:r>
              <a:rPr lang="nl-NL" sz="1800" dirty="0" err="1"/>
              <a:t>Article</a:t>
            </a:r>
            <a:r>
              <a:rPr lang="nl-NL" sz="1800" dirty="0"/>
              <a:t> 17 OECD Model?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907A42A-3D3B-DBD9-08E7-0A95088393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EE0E5D-B383-4296-AE43-EC408390A12F}" type="slidenum">
              <a:rPr lang="nl-NL" smtClean="0"/>
              <a:pPr>
                <a:defRPr/>
              </a:pPr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2263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F9B340-7758-730D-23A9-D3FD96253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CONCLUSIONS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25039F4-5588-1343-AEC3-ED9A17AE21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 err="1"/>
              <a:t>Influencers</a:t>
            </a:r>
            <a:r>
              <a:rPr lang="nl-NL" sz="2000" dirty="0"/>
              <a:t> are entertainers </a:t>
            </a:r>
            <a:r>
              <a:rPr lang="nl-NL" sz="2000" dirty="0" err="1"/>
              <a:t>and</a:t>
            </a:r>
            <a:r>
              <a:rPr lang="nl-NL" sz="2000" dirty="0"/>
              <a:t> </a:t>
            </a:r>
            <a:r>
              <a:rPr lang="nl-NL" sz="2000" dirty="0" err="1"/>
              <a:t>fall</a:t>
            </a:r>
            <a:r>
              <a:rPr lang="nl-NL" sz="2000" dirty="0"/>
              <a:t> </a:t>
            </a:r>
            <a:r>
              <a:rPr lang="nl-NL" sz="2000" dirty="0" err="1"/>
              <a:t>under</a:t>
            </a:r>
            <a:r>
              <a:rPr lang="nl-NL" sz="2000" dirty="0"/>
              <a:t> </a:t>
            </a:r>
            <a:r>
              <a:rPr lang="nl-NL" sz="2000" dirty="0" err="1"/>
              <a:t>Article</a:t>
            </a:r>
            <a:r>
              <a:rPr lang="nl-NL" sz="2000" dirty="0"/>
              <a:t> 17 OECD Model</a:t>
            </a:r>
          </a:p>
          <a:p>
            <a:r>
              <a:rPr lang="nl-NL" sz="2000" dirty="0"/>
              <a:t>Taxation in the </a:t>
            </a:r>
            <a:r>
              <a:rPr lang="nl-NL" sz="2000" dirty="0" err="1"/>
              <a:t>work</a:t>
            </a:r>
            <a:r>
              <a:rPr lang="nl-NL" sz="2000" dirty="0"/>
              <a:t> </a:t>
            </a:r>
            <a:r>
              <a:rPr lang="nl-NL" sz="2000" dirty="0" err="1"/>
              <a:t>states</a:t>
            </a:r>
            <a:r>
              <a:rPr lang="nl-NL" sz="2000" dirty="0"/>
              <a:t>, no PE </a:t>
            </a:r>
            <a:r>
              <a:rPr lang="nl-NL" sz="2000" dirty="0" err="1"/>
              <a:t>required</a:t>
            </a:r>
            <a:endParaRPr lang="nl-NL" sz="2000" dirty="0"/>
          </a:p>
          <a:p>
            <a:r>
              <a:rPr lang="nl-NL" sz="2000" dirty="0" err="1"/>
              <a:t>Regardless</a:t>
            </a:r>
            <a:r>
              <a:rPr lang="nl-NL" sz="2000" dirty="0"/>
              <a:t> </a:t>
            </a:r>
            <a:r>
              <a:rPr lang="nl-NL" sz="2000" dirty="0" err="1"/>
              <a:t>where</a:t>
            </a:r>
            <a:r>
              <a:rPr lang="nl-NL" sz="2000" dirty="0"/>
              <a:t> </a:t>
            </a:r>
            <a:r>
              <a:rPr lang="nl-NL" sz="2000" dirty="0" err="1"/>
              <a:t>income</a:t>
            </a:r>
            <a:r>
              <a:rPr lang="nl-NL" sz="2000" dirty="0"/>
              <a:t> </a:t>
            </a:r>
            <a:r>
              <a:rPr lang="nl-NL" sz="2000" dirty="0" err="1"/>
              <a:t>comes</a:t>
            </a:r>
            <a:r>
              <a:rPr lang="nl-NL" sz="2000" dirty="0"/>
              <a:t> </a:t>
            </a:r>
            <a:r>
              <a:rPr lang="nl-NL" sz="2000" dirty="0" err="1"/>
              <a:t>from</a:t>
            </a:r>
            <a:r>
              <a:rPr lang="nl-NL" sz="2000" dirty="0"/>
              <a:t> </a:t>
            </a:r>
            <a:r>
              <a:rPr lang="nl-NL" sz="2000" dirty="0">
                <a:sym typeface="Wingdings" panose="05000000000000000000" pitchFamily="2" charset="2"/>
              </a:rPr>
              <a:t> </a:t>
            </a:r>
            <a:r>
              <a:rPr lang="nl-NL" sz="2000" dirty="0" err="1">
                <a:sym typeface="Wingdings" panose="05000000000000000000" pitchFamily="2" charset="2"/>
              </a:rPr>
              <a:t>apportionment</a:t>
            </a:r>
            <a:endParaRPr lang="nl-NL" sz="2000" dirty="0">
              <a:sym typeface="Wingdings" panose="05000000000000000000" pitchFamily="2" charset="2"/>
            </a:endParaRPr>
          </a:p>
          <a:p>
            <a:endParaRPr lang="nl-NL" sz="2000" dirty="0"/>
          </a:p>
          <a:p>
            <a:r>
              <a:rPr lang="nl-NL" sz="2000" dirty="0"/>
              <a:t>But </a:t>
            </a:r>
            <a:r>
              <a:rPr lang="nl-NL" sz="2000" dirty="0" err="1"/>
              <a:t>not</a:t>
            </a:r>
            <a:r>
              <a:rPr lang="nl-NL" sz="2000" dirty="0"/>
              <a:t> for virtual </a:t>
            </a:r>
            <a:r>
              <a:rPr lang="nl-NL" sz="2000" dirty="0" err="1"/>
              <a:t>influencers</a:t>
            </a:r>
            <a:endParaRPr lang="nl-NL" sz="2000" dirty="0"/>
          </a:p>
          <a:p>
            <a:endParaRPr lang="nl-NL" sz="2000" dirty="0"/>
          </a:p>
          <a:p>
            <a:r>
              <a:rPr lang="nl-NL" sz="2000" dirty="0" err="1"/>
              <a:t>Article</a:t>
            </a:r>
            <a:r>
              <a:rPr lang="nl-NL" sz="2000" dirty="0"/>
              <a:t> 17 is </a:t>
            </a:r>
            <a:r>
              <a:rPr lang="nl-NL" sz="2000" dirty="0" err="1"/>
              <a:t>problematic</a:t>
            </a:r>
            <a:r>
              <a:rPr lang="nl-NL" sz="2000" dirty="0"/>
              <a:t> </a:t>
            </a:r>
            <a:r>
              <a:rPr lang="nl-NL" sz="2000" dirty="0" err="1"/>
              <a:t>and</a:t>
            </a:r>
            <a:r>
              <a:rPr lang="nl-NL" sz="2000" dirty="0"/>
              <a:t> </a:t>
            </a:r>
            <a:r>
              <a:rPr lang="nl-NL" sz="2000" dirty="0" err="1"/>
              <a:t>can</a:t>
            </a:r>
            <a:r>
              <a:rPr lang="nl-NL" sz="2000" dirty="0"/>
              <a:t> </a:t>
            </a:r>
            <a:r>
              <a:rPr lang="nl-NL" sz="2000" dirty="0" err="1"/>
              <a:t>better</a:t>
            </a:r>
            <a:r>
              <a:rPr lang="nl-NL" sz="2000" dirty="0"/>
              <a:t> </a:t>
            </a:r>
            <a:r>
              <a:rPr lang="nl-NL" sz="2000" dirty="0" err="1"/>
              <a:t>be</a:t>
            </a:r>
            <a:r>
              <a:rPr lang="nl-NL" sz="2000" dirty="0"/>
              <a:t> </a:t>
            </a:r>
            <a:r>
              <a:rPr lang="nl-NL" sz="2000" dirty="0" err="1"/>
              <a:t>removed</a:t>
            </a:r>
            <a:endParaRPr lang="nl-NL" sz="2000" dirty="0"/>
          </a:p>
          <a:p>
            <a:r>
              <a:rPr lang="nl-NL" sz="2000" dirty="0"/>
              <a:t>Three </a:t>
            </a:r>
            <a:r>
              <a:rPr lang="nl-NL" sz="2000" dirty="0" err="1"/>
              <a:t>existing</a:t>
            </a:r>
            <a:r>
              <a:rPr lang="nl-NL" sz="2000" dirty="0"/>
              <a:t> </a:t>
            </a:r>
            <a:r>
              <a:rPr lang="nl-NL" sz="2000" dirty="0" err="1"/>
              <a:t>reasons</a:t>
            </a:r>
            <a:r>
              <a:rPr lang="nl-NL" sz="2000" dirty="0"/>
              <a:t> for </a:t>
            </a:r>
            <a:r>
              <a:rPr lang="nl-NL" sz="2000" dirty="0" err="1"/>
              <a:t>Article</a:t>
            </a:r>
            <a:r>
              <a:rPr lang="nl-NL" sz="2000" dirty="0"/>
              <a:t> 17 are wrong</a:t>
            </a:r>
          </a:p>
          <a:p>
            <a:endParaRPr lang="nl-NL" sz="2000" dirty="0"/>
          </a:p>
          <a:p>
            <a:r>
              <a:rPr lang="nl-NL" sz="2000" dirty="0" err="1"/>
              <a:t>Comparion</a:t>
            </a:r>
            <a:r>
              <a:rPr lang="nl-NL" sz="2000" dirty="0"/>
              <a:t> </a:t>
            </a:r>
            <a:r>
              <a:rPr lang="nl-NL" sz="2000" dirty="0" err="1"/>
              <a:t>with</a:t>
            </a:r>
            <a:r>
              <a:rPr lang="nl-NL" sz="2000" dirty="0"/>
              <a:t> </a:t>
            </a:r>
            <a:r>
              <a:rPr lang="nl-NL" sz="2000" dirty="0" err="1"/>
              <a:t>Pillar</a:t>
            </a:r>
            <a:r>
              <a:rPr lang="nl-NL" sz="2000" dirty="0"/>
              <a:t> I </a:t>
            </a:r>
            <a:r>
              <a:rPr lang="nl-NL" sz="2000" dirty="0" err="1"/>
              <a:t>and</a:t>
            </a:r>
            <a:r>
              <a:rPr lang="nl-NL" sz="2000" dirty="0"/>
              <a:t> 12B: </a:t>
            </a:r>
            <a:r>
              <a:rPr lang="nl-NL" sz="2000" dirty="0" err="1"/>
              <a:t>same</a:t>
            </a:r>
            <a:r>
              <a:rPr lang="nl-NL" sz="2000" dirty="0"/>
              <a:t> </a:t>
            </a:r>
            <a:r>
              <a:rPr lang="nl-NL" sz="2000" dirty="0" err="1"/>
              <a:t>problems</a:t>
            </a:r>
            <a:r>
              <a:rPr lang="nl-NL" sz="2000" dirty="0"/>
              <a:t> </a:t>
            </a:r>
            <a:r>
              <a:rPr lang="nl-NL" sz="2000" dirty="0" err="1"/>
              <a:t>and</a:t>
            </a:r>
            <a:r>
              <a:rPr lang="nl-NL" sz="2000"/>
              <a:t> solutions</a:t>
            </a:r>
            <a:endParaRPr lang="nl-NL" sz="2000" dirty="0"/>
          </a:p>
          <a:p>
            <a:endParaRPr lang="nl-NL" sz="2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3C33C96-523F-D4C6-9FB2-3970494549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EE0E5D-B383-4296-AE43-EC408390A12F}" type="slidenum">
              <a:rPr lang="nl-NL" smtClean="0"/>
              <a:pPr>
                <a:defRPr/>
              </a:pPr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7162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CB7ED7-DECC-600C-FA2B-CAFED5F00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CONTACT DETAILS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EC965AF-8A36-8608-FF04-9A103DABAC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pPr marL="0" indent="0">
              <a:buNone/>
            </a:pPr>
            <a:r>
              <a:rPr lang="nl-NL" sz="2000" dirty="0"/>
              <a:t>Dr. Dick Molenaar</a:t>
            </a:r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r>
              <a:rPr lang="nl-NL" sz="2000" dirty="0" err="1"/>
              <a:t>All</a:t>
            </a:r>
            <a:r>
              <a:rPr lang="nl-NL" sz="2000" dirty="0"/>
              <a:t> Arts Tax Advisers</a:t>
            </a:r>
          </a:p>
          <a:p>
            <a:pPr marL="0" indent="0">
              <a:buNone/>
            </a:pPr>
            <a:r>
              <a:rPr lang="nl-NL" sz="2000" dirty="0"/>
              <a:t>Erasmus School of Law</a:t>
            </a:r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r>
              <a:rPr lang="nl-NL" sz="2000" dirty="0"/>
              <a:t>Rotterdam, the Netherlands</a:t>
            </a:r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r>
              <a:rPr lang="nl-NL" sz="2000" dirty="0"/>
              <a:t>E: dmolenaar@allarts.nl</a:t>
            </a:r>
          </a:p>
          <a:p>
            <a:pPr marL="0" indent="0">
              <a:buNone/>
            </a:pPr>
            <a:r>
              <a:rPr lang="nl-NL" sz="2000" dirty="0"/>
              <a:t>T: +31 10 4363555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80D77B4-E66B-9213-7BF5-18FC441F9B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EE0E5D-B383-4296-AE43-EC408390A12F}" type="slidenum">
              <a:rPr lang="nl-NL" smtClean="0"/>
              <a:pPr>
                <a:defRPr/>
              </a:pPr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5194979"/>
      </p:ext>
    </p:extLst>
  </p:cSld>
  <p:clrMapOvr>
    <a:masterClrMapping/>
  </p:clrMapOvr>
</p:sld>
</file>

<file path=ppt/theme/theme1.xml><?xml version="1.0" encoding="utf-8"?>
<a:theme xmlns:a="http://schemas.openxmlformats.org/drawingml/2006/main" name="Azuur">
  <a:themeElements>
    <a:clrScheme name="Azuur 1">
      <a:dk1>
        <a:srgbClr val="000000"/>
      </a:dk1>
      <a:lt1>
        <a:srgbClr val="FFFFFF"/>
      </a:lt1>
      <a:dk2>
        <a:srgbClr val="3333FF"/>
      </a:dk2>
      <a:lt2>
        <a:srgbClr val="00FFFF"/>
      </a:lt2>
      <a:accent1>
        <a:srgbClr val="00CCCC"/>
      </a:accent1>
      <a:accent2>
        <a:srgbClr val="6666FF"/>
      </a:accent2>
      <a:accent3>
        <a:srgbClr val="ADADFF"/>
      </a:accent3>
      <a:accent4>
        <a:srgbClr val="DADADA"/>
      </a:accent4>
      <a:accent5>
        <a:srgbClr val="AAE2E2"/>
      </a:accent5>
      <a:accent6>
        <a:srgbClr val="5C5CE7"/>
      </a:accent6>
      <a:hlink>
        <a:srgbClr val="CCCCFF"/>
      </a:hlink>
      <a:folHlink>
        <a:srgbClr val="CC99FF"/>
      </a:folHlink>
    </a:clrScheme>
    <a:fontScheme name="Azuu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zuur 1">
        <a:dk1>
          <a:srgbClr val="000000"/>
        </a:dk1>
        <a:lt1>
          <a:srgbClr val="FFFFFF"/>
        </a:lt1>
        <a:dk2>
          <a:srgbClr val="3333FF"/>
        </a:dk2>
        <a:lt2>
          <a:srgbClr val="00FFFF"/>
        </a:lt2>
        <a:accent1>
          <a:srgbClr val="00CCCC"/>
        </a:accent1>
        <a:accent2>
          <a:srgbClr val="6666FF"/>
        </a:accent2>
        <a:accent3>
          <a:srgbClr val="ADADFF"/>
        </a:accent3>
        <a:accent4>
          <a:srgbClr val="DADADA"/>
        </a:accent4>
        <a:accent5>
          <a:srgbClr val="AAE2E2"/>
        </a:accent5>
        <a:accent6>
          <a:srgbClr val="5C5CE7"/>
        </a:accent6>
        <a:hlink>
          <a:srgbClr val="CCCC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zuur 2">
        <a:dk1>
          <a:srgbClr val="000000"/>
        </a:dk1>
        <a:lt1>
          <a:srgbClr val="CCECFF"/>
        </a:lt1>
        <a:dk2>
          <a:srgbClr val="330099"/>
        </a:dk2>
        <a:lt2>
          <a:srgbClr val="0099CC"/>
        </a:lt2>
        <a:accent1>
          <a:srgbClr val="009999"/>
        </a:accent1>
        <a:accent2>
          <a:srgbClr val="FF99CC"/>
        </a:accent2>
        <a:accent3>
          <a:srgbClr val="E2F4FF"/>
        </a:accent3>
        <a:accent4>
          <a:srgbClr val="000000"/>
        </a:accent4>
        <a:accent5>
          <a:srgbClr val="AACACA"/>
        </a:accent5>
        <a:accent6>
          <a:srgbClr val="E78AB9"/>
        </a:accent6>
        <a:hlink>
          <a:srgbClr val="6600CC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zuur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Designs\Azuur.pot</Template>
  <TotalTime>2791</TotalTime>
  <Words>731</Words>
  <Application>Microsoft Office PowerPoint</Application>
  <PresentationFormat>Diavoorstelling (4:3)</PresentationFormat>
  <Paragraphs>156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7" baseType="lpstr">
      <vt:lpstr>Times New Roman</vt:lpstr>
      <vt:lpstr>Verdana</vt:lpstr>
      <vt:lpstr>Wingdings</vt:lpstr>
      <vt:lpstr>Azuur</vt:lpstr>
      <vt:lpstr>TAXING THE INCOME  OF INFLUENCERS</vt:lpstr>
      <vt:lpstr>INTRODUCTION</vt:lpstr>
      <vt:lpstr>COMMERCE / MARKET</vt:lpstr>
      <vt:lpstr>TAX TREATY QUALIFICATION</vt:lpstr>
      <vt:lpstr>HISTORY OF ARTICLE 17 OECD</vt:lpstr>
      <vt:lpstr>PROBLEMS / DOUBLE TAXATION</vt:lpstr>
      <vt:lpstr>OECD DISCUSSION 2010 - 2014</vt:lpstr>
      <vt:lpstr>OECD: KEEP ARTICLE 17 (2014)</vt:lpstr>
      <vt:lpstr>BENEFIT PRINCIPLE</vt:lpstr>
      <vt:lpstr>INFLUENCERS - APPORTIONMENT</vt:lpstr>
      <vt:lpstr>PILLAR I (AND II) / ARTICLE 12B</vt:lpstr>
      <vt:lpstr>CONCLUSIONS</vt:lpstr>
      <vt:lpstr>CONTACT DETAILS</vt:lpstr>
    </vt:vector>
  </TitlesOfParts>
  <Company>All Arts Belastingadviseurs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Obstacles for International Performing Artists</dc:title>
  <dc:creator>DICK</dc:creator>
  <cp:lastModifiedBy>Dick Molenaar</cp:lastModifiedBy>
  <cp:revision>183</cp:revision>
  <cp:lastPrinted>2019-12-04T07:49:20Z</cp:lastPrinted>
  <dcterms:created xsi:type="dcterms:W3CDTF">2002-11-17T21:39:14Z</dcterms:created>
  <dcterms:modified xsi:type="dcterms:W3CDTF">2022-10-04T13:17:32Z</dcterms:modified>
</cp:coreProperties>
</file>