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9753600" cy="7315200"/>
  <p:notesSz cx="6858000" cy="9144000"/>
  <p:embeddedFontLst>
    <p:embeddedFont>
      <p:font typeface="Glacial Indifference" panose="020B0604020202020204" charset="0"/>
      <p:regular r:id="rId7"/>
    </p:embeddedFont>
    <p:embeddedFont>
      <p:font typeface="Open Sans Light Bold" panose="020B0604020202020204" charset="0"/>
      <p:regular r:id="rId8"/>
    </p:embeddedFont>
    <p:embeddedFont>
      <p:font typeface="Arimo" panose="020B0604020202020204" charset="0"/>
      <p:regular r:id="rId9"/>
    </p:embeddedFont>
    <p:embeddedFont>
      <p:font typeface="Calibri" panose="020F0502020204030204" pitchFamily="34" charset="0"/>
      <p:regular r:id="rId10"/>
      <p:bold r:id="rId11"/>
      <p:italic r:id="rId12"/>
      <p:boldItalic r:id="rId13"/>
    </p:embeddedFont>
    <p:embeddedFont>
      <p:font typeface="Open Sans Light Bold Italics" panose="020B0604020202020204" charset="0"/>
      <p:regular r:id="rId14"/>
    </p:embeddedFont>
    <p:embeddedFont>
      <p:font typeface="Arimo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5" d="100"/>
          <a:sy n="65" d="100"/>
        </p:scale>
        <p:origin x="14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DF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271199" y="5472971"/>
            <a:ext cx="1211201" cy="620371"/>
          </a:xfrm>
          <a:prstGeom prst="rect">
            <a:avLst/>
          </a:prstGeom>
        </p:spPr>
      </p:pic>
      <p:grpSp>
        <p:nvGrpSpPr>
          <p:cNvPr id="3" name="Group 3"/>
          <p:cNvGrpSpPr/>
          <p:nvPr/>
        </p:nvGrpSpPr>
        <p:grpSpPr>
          <a:xfrm>
            <a:off x="1248879" y="1765353"/>
            <a:ext cx="7255841" cy="3805971"/>
            <a:chOff x="0" y="0"/>
            <a:chExt cx="9674455" cy="5074628"/>
          </a:xfrm>
        </p:grpSpPr>
        <p:sp>
          <p:nvSpPr>
            <p:cNvPr id="4" name="TextBox 4"/>
            <p:cNvSpPr txBox="1"/>
            <p:nvPr/>
          </p:nvSpPr>
          <p:spPr>
            <a:xfrm>
              <a:off x="0" y="47625"/>
              <a:ext cx="9674455" cy="3314519"/>
            </a:xfrm>
            <a:prstGeom prst="rect">
              <a:avLst/>
            </a:prstGeom>
          </p:spPr>
          <p:txBody>
            <a:bodyPr lIns="0" tIns="0" rIns="0" bIns="0" rtlCol="0" anchor="t">
              <a:spAutoFit/>
            </a:bodyPr>
            <a:lstStyle/>
            <a:p>
              <a:pPr algn="ctr">
                <a:lnSpc>
                  <a:spcPts val="3881"/>
                </a:lnSpc>
              </a:pPr>
              <a:r>
                <a:rPr lang="en-US" sz="3843" spc="3">
                  <a:solidFill>
                    <a:srgbClr val="964730"/>
                  </a:solidFill>
                  <a:latin typeface="Arimo Bold"/>
                </a:rPr>
                <a:t>Special tax regimes for individuals and their interaction with treaty law: entitlement issues</a:t>
              </a:r>
            </a:p>
            <a:p>
              <a:pPr algn="ctr">
                <a:lnSpc>
                  <a:spcPts val="3881"/>
                </a:lnSpc>
              </a:pPr>
              <a:endParaRPr lang="en-US" sz="3843" spc="3">
                <a:solidFill>
                  <a:srgbClr val="964730"/>
                </a:solidFill>
                <a:latin typeface="Arimo Bold"/>
              </a:endParaRPr>
            </a:p>
          </p:txBody>
        </p:sp>
        <p:sp>
          <p:nvSpPr>
            <p:cNvPr id="5" name="TextBox 5"/>
            <p:cNvSpPr txBox="1"/>
            <p:nvPr/>
          </p:nvSpPr>
          <p:spPr>
            <a:xfrm>
              <a:off x="1689581" y="3400626"/>
              <a:ext cx="6295292" cy="1674002"/>
            </a:xfrm>
            <a:prstGeom prst="rect">
              <a:avLst/>
            </a:prstGeom>
          </p:spPr>
          <p:txBody>
            <a:bodyPr lIns="0" tIns="0" rIns="0" bIns="0" rtlCol="0" anchor="t">
              <a:spAutoFit/>
            </a:bodyPr>
            <a:lstStyle/>
            <a:p>
              <a:pPr algn="ctr">
                <a:lnSpc>
                  <a:spcPts val="2416"/>
                </a:lnSpc>
              </a:pPr>
              <a:r>
                <a:rPr lang="en-US" sz="2392">
                  <a:solidFill>
                    <a:srgbClr val="964730"/>
                  </a:solidFill>
                  <a:latin typeface="Arimo"/>
                </a:rPr>
                <a:t>Dr. Hugo López López</a:t>
              </a:r>
            </a:p>
            <a:p>
              <a:pPr algn="ctr">
                <a:lnSpc>
                  <a:spcPts val="2416"/>
                </a:lnSpc>
              </a:pPr>
              <a:r>
                <a:rPr lang="en-US" sz="2392">
                  <a:solidFill>
                    <a:srgbClr val="964730"/>
                  </a:solidFill>
                  <a:latin typeface="Glacial Indifference"/>
                </a:rPr>
                <a:t>hugo.lopez@unavarra.es</a:t>
              </a:r>
            </a:p>
            <a:p>
              <a:pPr algn="ctr">
                <a:lnSpc>
                  <a:spcPts val="2416"/>
                </a:lnSpc>
              </a:pPr>
              <a:r>
                <a:rPr lang="en-US" sz="2392">
                  <a:solidFill>
                    <a:srgbClr val="964730"/>
                  </a:solidFill>
                  <a:latin typeface="Glacial Indifference"/>
                </a:rPr>
                <a:t>Universidad Pública de Navarra</a:t>
              </a:r>
            </a:p>
            <a:p>
              <a:pPr algn="ctr">
                <a:lnSpc>
                  <a:spcPts val="2416"/>
                </a:lnSpc>
              </a:pPr>
              <a:endParaRPr lang="en-US" sz="2392">
                <a:solidFill>
                  <a:srgbClr val="964730"/>
                </a:solidFill>
                <a:latin typeface="Glacial Indifference"/>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sp>
        <p:nvSpPr>
          <p:cNvPr id="2" name="TextBox 2"/>
          <p:cNvSpPr txBox="1"/>
          <p:nvPr/>
        </p:nvSpPr>
        <p:spPr>
          <a:xfrm>
            <a:off x="0" y="1325553"/>
            <a:ext cx="9753600" cy="1333334"/>
          </a:xfrm>
          <a:prstGeom prst="rect">
            <a:avLst/>
          </a:prstGeom>
        </p:spPr>
        <p:txBody>
          <a:bodyPr lIns="0" tIns="0" rIns="0" bIns="0" rtlCol="0" anchor="t">
            <a:spAutoFit/>
          </a:bodyPr>
          <a:lstStyle/>
          <a:p>
            <a:pPr algn="ctr">
              <a:lnSpc>
                <a:spcPts val="5259"/>
              </a:lnSpc>
              <a:spcBef>
                <a:spcPct val="0"/>
              </a:spcBef>
            </a:pPr>
            <a:r>
              <a:rPr lang="en-US" sz="3756">
                <a:solidFill>
                  <a:srgbClr val="964730"/>
                </a:solidFill>
                <a:latin typeface="Arimo Bold"/>
              </a:rPr>
              <a:t>Special Tax Regimens for Individuals and Treaty entitlement issues</a:t>
            </a:r>
          </a:p>
        </p:txBody>
      </p:sp>
      <p:sp>
        <p:nvSpPr>
          <p:cNvPr id="3" name="TextBox 3"/>
          <p:cNvSpPr txBox="1"/>
          <p:nvPr/>
        </p:nvSpPr>
        <p:spPr>
          <a:xfrm>
            <a:off x="921722" y="3099182"/>
            <a:ext cx="8391007" cy="782320"/>
          </a:xfrm>
          <a:prstGeom prst="rect">
            <a:avLst/>
          </a:prstGeom>
        </p:spPr>
        <p:txBody>
          <a:bodyPr lIns="0" tIns="0" rIns="0" bIns="0" rtlCol="0" anchor="t">
            <a:spAutoFit/>
          </a:bodyPr>
          <a:lstStyle/>
          <a:p>
            <a:pPr algn="just">
              <a:lnSpc>
                <a:spcPts val="3079"/>
              </a:lnSpc>
              <a:spcBef>
                <a:spcPct val="0"/>
              </a:spcBef>
            </a:pPr>
            <a:r>
              <a:rPr lang="en-US" sz="2199">
                <a:solidFill>
                  <a:srgbClr val="964730"/>
                </a:solidFill>
                <a:latin typeface="Arimo Bold"/>
              </a:rPr>
              <a:t>Are individuals benefiting from Special Tax Regimens entitled to Treaties?</a:t>
            </a:r>
          </a:p>
        </p:txBody>
      </p:sp>
      <p:sp>
        <p:nvSpPr>
          <p:cNvPr id="4" name="TextBox 4"/>
          <p:cNvSpPr txBox="1"/>
          <p:nvPr/>
        </p:nvSpPr>
        <p:spPr>
          <a:xfrm>
            <a:off x="1814702" y="4340848"/>
            <a:ext cx="5314474"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a:solidFill>
                  <a:srgbClr val="964730"/>
                </a:solidFill>
                <a:latin typeface="Open Sans Light Bold"/>
              </a:rPr>
              <a:t>Treaty eventual specific provisions</a:t>
            </a:r>
          </a:p>
        </p:txBody>
      </p:sp>
      <p:sp>
        <p:nvSpPr>
          <p:cNvPr id="5" name="TextBox 5"/>
          <p:cNvSpPr txBox="1"/>
          <p:nvPr/>
        </p:nvSpPr>
        <p:spPr>
          <a:xfrm>
            <a:off x="1778428" y="4810633"/>
            <a:ext cx="6773704"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a:solidFill>
                  <a:srgbClr val="964730"/>
                </a:solidFill>
                <a:latin typeface="Open Sans Light Bold"/>
              </a:rPr>
              <a:t>Interpretation of the Treaty residence Article</a:t>
            </a:r>
          </a:p>
        </p:txBody>
      </p:sp>
      <p:sp>
        <p:nvSpPr>
          <p:cNvPr id="6" name="TextBox 6"/>
          <p:cNvSpPr txBox="1"/>
          <p:nvPr/>
        </p:nvSpPr>
        <p:spPr>
          <a:xfrm>
            <a:off x="1778428" y="5278629"/>
            <a:ext cx="4932521"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a:solidFill>
                  <a:srgbClr val="964730"/>
                </a:solidFill>
                <a:latin typeface="Open Sans Light Bold"/>
              </a:rPr>
              <a:t>Features of the STRIs concerned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sp>
        <p:nvSpPr>
          <p:cNvPr id="2" name="TextBox 2"/>
          <p:cNvSpPr txBox="1"/>
          <p:nvPr/>
        </p:nvSpPr>
        <p:spPr>
          <a:xfrm>
            <a:off x="0" y="1192971"/>
            <a:ext cx="9753600" cy="1333334"/>
          </a:xfrm>
          <a:prstGeom prst="rect">
            <a:avLst/>
          </a:prstGeom>
        </p:spPr>
        <p:txBody>
          <a:bodyPr lIns="0" tIns="0" rIns="0" bIns="0" rtlCol="0" anchor="t">
            <a:spAutoFit/>
          </a:bodyPr>
          <a:lstStyle/>
          <a:p>
            <a:pPr algn="ctr">
              <a:lnSpc>
                <a:spcPts val="5259"/>
              </a:lnSpc>
              <a:spcBef>
                <a:spcPct val="0"/>
              </a:spcBef>
            </a:pPr>
            <a:r>
              <a:rPr lang="en-US" sz="3756">
                <a:solidFill>
                  <a:srgbClr val="964730"/>
                </a:solidFill>
                <a:latin typeface="Arimo Bold"/>
              </a:rPr>
              <a:t>Special Tax Regimens for Individuals and Treaty entitlement issues</a:t>
            </a:r>
          </a:p>
        </p:txBody>
      </p:sp>
      <p:sp>
        <p:nvSpPr>
          <p:cNvPr id="3" name="TextBox 3"/>
          <p:cNvSpPr txBox="1"/>
          <p:nvPr/>
        </p:nvSpPr>
        <p:spPr>
          <a:xfrm>
            <a:off x="167896" y="2872864"/>
            <a:ext cx="9585704" cy="2823911"/>
          </a:xfrm>
          <a:prstGeom prst="rect">
            <a:avLst/>
          </a:prstGeom>
        </p:spPr>
        <p:txBody>
          <a:bodyPr lIns="0" tIns="0" rIns="0" bIns="0" rtlCol="0" anchor="t">
            <a:spAutoFit/>
          </a:bodyPr>
          <a:lstStyle/>
          <a:p>
            <a:pPr algn="ctr">
              <a:lnSpc>
                <a:spcPts val="2531"/>
              </a:lnSpc>
            </a:pPr>
            <a:r>
              <a:rPr lang="en-US" sz="1889">
                <a:solidFill>
                  <a:srgbClr val="964730"/>
                </a:solidFill>
                <a:latin typeface="Open Sans Light Bold"/>
              </a:rPr>
              <a:t>Article 4(1) OECD MTC (2017)</a:t>
            </a:r>
          </a:p>
          <a:p>
            <a:pPr algn="ctr">
              <a:lnSpc>
                <a:spcPts val="2531"/>
              </a:lnSpc>
            </a:pPr>
            <a:endParaRPr lang="en-US" sz="1889">
              <a:solidFill>
                <a:srgbClr val="964730"/>
              </a:solidFill>
              <a:latin typeface="Open Sans Light Bold"/>
            </a:endParaRPr>
          </a:p>
          <a:p>
            <a:pPr>
              <a:lnSpc>
                <a:spcPts val="2531"/>
              </a:lnSpc>
            </a:pPr>
            <a:r>
              <a:rPr lang="en-US" sz="1889">
                <a:solidFill>
                  <a:srgbClr val="964730"/>
                </a:solidFill>
                <a:latin typeface="Open Sans Light Bold"/>
              </a:rPr>
              <a:t>“</a:t>
            </a:r>
            <a:r>
              <a:rPr lang="en-US" sz="1889">
                <a:solidFill>
                  <a:srgbClr val="964730"/>
                </a:solidFill>
                <a:latin typeface="Open Sans Light Bold Italics"/>
              </a:rPr>
              <a:t>For the purposes of this Convention, the term ‘resident of a Contracting State’ means any person who, under the laws of that State, is liable to tax therein by reason of his domicile, residence, place of management or any other criterion of a similar nature</a:t>
            </a:r>
            <a:r>
              <a:rPr lang="en-US" sz="1889">
                <a:solidFill>
                  <a:srgbClr val="964730"/>
                </a:solidFill>
                <a:latin typeface="Open Sans Light Bold"/>
              </a:rPr>
              <a:t>…” </a:t>
            </a:r>
          </a:p>
          <a:p>
            <a:pPr>
              <a:lnSpc>
                <a:spcPts val="2531"/>
              </a:lnSpc>
            </a:pPr>
            <a:endParaRPr lang="en-US" sz="1889">
              <a:solidFill>
                <a:srgbClr val="964730"/>
              </a:solidFill>
              <a:latin typeface="Open Sans Light Bold"/>
            </a:endParaRPr>
          </a:p>
          <a:p>
            <a:pPr algn="ctr">
              <a:lnSpc>
                <a:spcPts val="2531"/>
              </a:lnSpc>
            </a:pPr>
            <a:r>
              <a:rPr lang="en-US" sz="1889">
                <a:solidFill>
                  <a:srgbClr val="964730"/>
                </a:solidFill>
                <a:latin typeface="Open Sans Light Bold"/>
              </a:rPr>
              <a:t>… </a:t>
            </a:r>
            <a:r>
              <a:rPr lang="en-US" sz="1889">
                <a:solidFill>
                  <a:srgbClr val="964730"/>
                </a:solidFill>
                <a:latin typeface="Open Sans Light Bold Italics"/>
              </a:rPr>
              <a:t>This term, however, does not include any person who is liable to tax in that State in respect only of income from sources in that State or capital situated therein</a:t>
            </a:r>
            <a:r>
              <a:rPr lang="en-US" sz="1889">
                <a:solidFill>
                  <a:srgbClr val="964730"/>
                </a:solidFill>
                <a:latin typeface="Open Sans Light Bold"/>
              </a:rPr>
              <a:t>”. </a:t>
            </a:r>
          </a:p>
        </p:txBody>
      </p:sp>
      <p:sp>
        <p:nvSpPr>
          <p:cNvPr id="4" name="TextBox 4"/>
          <p:cNvSpPr txBox="1"/>
          <p:nvPr/>
        </p:nvSpPr>
        <p:spPr>
          <a:xfrm>
            <a:off x="167896" y="6030150"/>
            <a:ext cx="9585704" cy="763270"/>
          </a:xfrm>
          <a:prstGeom prst="rect">
            <a:avLst/>
          </a:prstGeom>
        </p:spPr>
        <p:txBody>
          <a:bodyPr lIns="0" tIns="0" rIns="0" bIns="0" rtlCol="0" anchor="t">
            <a:spAutoFit/>
          </a:bodyPr>
          <a:lstStyle/>
          <a:p>
            <a:pPr algn="just">
              <a:lnSpc>
                <a:spcPts val="3079"/>
              </a:lnSpc>
              <a:spcBef>
                <a:spcPct val="0"/>
              </a:spcBef>
            </a:pPr>
            <a:r>
              <a:rPr lang="en-US" sz="2199">
                <a:solidFill>
                  <a:srgbClr val="964730"/>
                </a:solidFill>
                <a:latin typeface="Open Sans Light Bold"/>
              </a:rPr>
              <a:t>Are individuals benefiting from STR excluded from the residence </a:t>
            </a:r>
          </a:p>
          <a:p>
            <a:pPr algn="just">
              <a:lnSpc>
                <a:spcPts val="3079"/>
              </a:lnSpc>
              <a:spcBef>
                <a:spcPct val="0"/>
              </a:spcBef>
            </a:pPr>
            <a:r>
              <a:rPr lang="en-US" sz="2199">
                <a:solidFill>
                  <a:srgbClr val="964730"/>
                </a:solidFill>
                <a:latin typeface="Open Sans Light Bold"/>
              </a:rPr>
              <a:t>criteria?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sp>
        <p:nvSpPr>
          <p:cNvPr id="2" name="TextBox 2"/>
          <p:cNvSpPr txBox="1"/>
          <p:nvPr/>
        </p:nvSpPr>
        <p:spPr>
          <a:xfrm>
            <a:off x="0" y="1287476"/>
            <a:ext cx="9753600" cy="1333334"/>
          </a:xfrm>
          <a:prstGeom prst="rect">
            <a:avLst/>
          </a:prstGeom>
        </p:spPr>
        <p:txBody>
          <a:bodyPr lIns="0" tIns="0" rIns="0" bIns="0" rtlCol="0" anchor="t">
            <a:spAutoFit/>
          </a:bodyPr>
          <a:lstStyle/>
          <a:p>
            <a:pPr algn="ctr">
              <a:lnSpc>
                <a:spcPts val="5259"/>
              </a:lnSpc>
              <a:spcBef>
                <a:spcPct val="0"/>
              </a:spcBef>
            </a:pPr>
            <a:r>
              <a:rPr lang="en-US" sz="3756">
                <a:solidFill>
                  <a:srgbClr val="964730"/>
                </a:solidFill>
                <a:latin typeface="Arimo Bold"/>
              </a:rPr>
              <a:t>Special Tax Regimens for Individuals and Treaty entitlement issues</a:t>
            </a:r>
          </a:p>
        </p:txBody>
      </p:sp>
      <p:sp>
        <p:nvSpPr>
          <p:cNvPr id="3" name="TextBox 3"/>
          <p:cNvSpPr txBox="1"/>
          <p:nvPr/>
        </p:nvSpPr>
        <p:spPr>
          <a:xfrm>
            <a:off x="629841" y="2935136"/>
            <a:ext cx="8493919"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dirty="0">
                <a:solidFill>
                  <a:srgbClr val="964730"/>
                </a:solidFill>
                <a:latin typeface="Open Sans Light Bold"/>
              </a:rPr>
              <a:t>Only income from the new resident State is subject to tax</a:t>
            </a:r>
          </a:p>
        </p:txBody>
      </p:sp>
      <p:sp>
        <p:nvSpPr>
          <p:cNvPr id="4" name="TextBox 4"/>
          <p:cNvSpPr txBox="1"/>
          <p:nvPr/>
        </p:nvSpPr>
        <p:spPr>
          <a:xfrm>
            <a:off x="629841" y="3619500"/>
            <a:ext cx="4190047"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a:solidFill>
                  <a:srgbClr val="964730"/>
                </a:solidFill>
                <a:latin typeface="Open Sans Light Bold"/>
              </a:rPr>
              <a:t>Remittance-based regimes</a:t>
            </a:r>
          </a:p>
        </p:txBody>
      </p:sp>
      <p:sp>
        <p:nvSpPr>
          <p:cNvPr id="5" name="TextBox 5"/>
          <p:cNvSpPr txBox="1"/>
          <p:nvPr/>
        </p:nvSpPr>
        <p:spPr>
          <a:xfrm>
            <a:off x="629841" y="4306570"/>
            <a:ext cx="8696722" cy="763270"/>
          </a:xfrm>
          <a:prstGeom prst="rect">
            <a:avLst/>
          </a:prstGeom>
        </p:spPr>
        <p:txBody>
          <a:bodyPr lIns="0" tIns="0" rIns="0" bIns="0" rtlCol="0" anchor="t">
            <a:spAutoFit/>
          </a:bodyPr>
          <a:lstStyle/>
          <a:p>
            <a:pPr marL="474976" lvl="1" indent="-237488">
              <a:lnSpc>
                <a:spcPts val="3079"/>
              </a:lnSpc>
              <a:buFont typeface="Arial"/>
              <a:buChar char="•"/>
            </a:pPr>
            <a:r>
              <a:rPr lang="en-US" sz="2199">
                <a:solidFill>
                  <a:srgbClr val="964730"/>
                </a:solidFill>
                <a:latin typeface="Open Sans Light Bold"/>
              </a:rPr>
              <a:t>Majority of foreign income exempt, but remain taxable certain items of income</a:t>
            </a:r>
          </a:p>
        </p:txBody>
      </p:sp>
      <p:sp>
        <p:nvSpPr>
          <p:cNvPr id="6" name="TextBox 6"/>
          <p:cNvSpPr txBox="1"/>
          <p:nvPr/>
        </p:nvSpPr>
        <p:spPr>
          <a:xfrm>
            <a:off x="2949813" y="5384166"/>
            <a:ext cx="2698750" cy="372745"/>
          </a:xfrm>
          <a:prstGeom prst="rect">
            <a:avLst/>
          </a:prstGeom>
        </p:spPr>
        <p:txBody>
          <a:bodyPr lIns="0" tIns="0" rIns="0" bIns="0" rtlCol="0" anchor="t">
            <a:spAutoFit/>
          </a:bodyPr>
          <a:lstStyle/>
          <a:p>
            <a:pPr algn="ctr">
              <a:lnSpc>
                <a:spcPts val="3079"/>
              </a:lnSpc>
            </a:pPr>
            <a:r>
              <a:rPr lang="en-US" sz="2199">
                <a:solidFill>
                  <a:srgbClr val="964730"/>
                </a:solidFill>
                <a:latin typeface="Open Sans Light Bold"/>
              </a:rPr>
              <a:t> ~ The case of Spain</a:t>
            </a:r>
          </a:p>
        </p:txBody>
      </p:sp>
      <p:sp>
        <p:nvSpPr>
          <p:cNvPr id="7" name="TextBox 7"/>
          <p:cNvSpPr txBox="1"/>
          <p:nvPr/>
        </p:nvSpPr>
        <p:spPr>
          <a:xfrm>
            <a:off x="731520" y="6071236"/>
            <a:ext cx="3940175" cy="372745"/>
          </a:xfrm>
          <a:prstGeom prst="rect">
            <a:avLst/>
          </a:prstGeom>
        </p:spPr>
        <p:txBody>
          <a:bodyPr lIns="0" tIns="0" rIns="0" bIns="0" rtlCol="0" anchor="t">
            <a:spAutoFit/>
          </a:bodyPr>
          <a:lstStyle/>
          <a:p>
            <a:pPr marL="474976" lvl="1" indent="-237488" algn="ctr">
              <a:lnSpc>
                <a:spcPts val="3079"/>
              </a:lnSpc>
              <a:buFont typeface="Arial"/>
              <a:buChar char="•"/>
            </a:pPr>
            <a:r>
              <a:rPr lang="en-US" sz="2199">
                <a:solidFill>
                  <a:srgbClr val="964730"/>
                </a:solidFill>
                <a:latin typeface="Open Sans Light Bold"/>
              </a:rPr>
              <a:t>Lump-sum and flat taxes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90846" y="2615894"/>
            <a:ext cx="6662754" cy="1275130"/>
            <a:chOff x="0" y="0"/>
            <a:chExt cx="8883672" cy="1700173"/>
          </a:xfrm>
        </p:grpSpPr>
        <p:grpSp>
          <p:nvGrpSpPr>
            <p:cNvPr id="3" name="Group 3"/>
            <p:cNvGrpSpPr/>
            <p:nvPr/>
          </p:nvGrpSpPr>
          <p:grpSpPr>
            <a:xfrm rot="-5400000">
              <a:off x="3591749" y="-3591749"/>
              <a:ext cx="1700173" cy="8883672"/>
              <a:chOff x="0" y="0"/>
              <a:chExt cx="472270" cy="2467687"/>
            </a:xfrm>
          </p:grpSpPr>
          <p:sp>
            <p:nvSpPr>
              <p:cNvPr id="4" name="Freeform 4"/>
              <p:cNvSpPr/>
              <p:nvPr/>
            </p:nvSpPr>
            <p:spPr>
              <a:xfrm>
                <a:off x="0" y="0"/>
                <a:ext cx="472270" cy="2467687"/>
              </a:xfrm>
              <a:custGeom>
                <a:avLst/>
                <a:gdLst/>
                <a:ahLst/>
                <a:cxnLst/>
                <a:rect l="l" t="t" r="r" b="b"/>
                <a:pathLst>
                  <a:path w="472270" h="2467687">
                    <a:moveTo>
                      <a:pt x="157508" y="19070"/>
                    </a:moveTo>
                    <a:cubicBezTo>
                      <a:pt x="181642" y="7556"/>
                      <a:pt x="209247" y="0"/>
                      <a:pt x="236262" y="0"/>
                    </a:cubicBezTo>
                    <a:cubicBezTo>
                      <a:pt x="263279" y="0"/>
                      <a:pt x="289276" y="6476"/>
                      <a:pt x="313232" y="17990"/>
                    </a:cubicBezTo>
                    <a:cubicBezTo>
                      <a:pt x="313743" y="18350"/>
                      <a:pt x="314252" y="18350"/>
                      <a:pt x="314762" y="18710"/>
                    </a:cubicBezTo>
                    <a:cubicBezTo>
                      <a:pt x="404730" y="64765"/>
                      <a:pt x="470996" y="186379"/>
                      <a:pt x="472270" y="365262"/>
                    </a:cubicBezTo>
                    <a:lnTo>
                      <a:pt x="472270" y="2467687"/>
                    </a:lnTo>
                    <a:lnTo>
                      <a:pt x="0" y="2467687"/>
                    </a:lnTo>
                    <a:lnTo>
                      <a:pt x="0" y="366822"/>
                    </a:lnTo>
                    <a:cubicBezTo>
                      <a:pt x="1274" y="185660"/>
                      <a:pt x="66521" y="64045"/>
                      <a:pt x="157508" y="19070"/>
                    </a:cubicBezTo>
                    <a:close/>
                  </a:path>
                </a:pathLst>
              </a:custGeom>
              <a:solidFill>
                <a:srgbClr val="964730"/>
              </a:solidFill>
            </p:spPr>
          </p:sp>
          <p:sp>
            <p:nvSpPr>
              <p:cNvPr id="5" name="TextBox 5"/>
              <p:cNvSpPr txBox="1"/>
              <p:nvPr/>
            </p:nvSpPr>
            <p:spPr>
              <a:xfrm>
                <a:off x="0" y="98425"/>
                <a:ext cx="660400" cy="714375"/>
              </a:xfrm>
              <a:prstGeom prst="rect">
                <a:avLst/>
              </a:prstGeom>
            </p:spPr>
            <p:txBody>
              <a:bodyPr lIns="50800" tIns="50800" rIns="50800" bIns="50800" rtlCol="0" anchor="ctr"/>
              <a:lstStyle/>
              <a:p>
                <a:pPr algn="ctr">
                  <a:lnSpc>
                    <a:spcPts val="1960"/>
                  </a:lnSpc>
                </a:pPr>
                <a:endParaRPr/>
              </a:p>
            </p:txBody>
          </p:sp>
        </p:grpSp>
        <p:sp>
          <p:nvSpPr>
            <p:cNvPr id="6" name="TextBox 6"/>
            <p:cNvSpPr txBox="1"/>
            <p:nvPr/>
          </p:nvSpPr>
          <p:spPr>
            <a:xfrm>
              <a:off x="850086" y="571500"/>
              <a:ext cx="3591749" cy="687323"/>
            </a:xfrm>
            <a:prstGeom prst="rect">
              <a:avLst/>
            </a:prstGeom>
          </p:spPr>
          <p:txBody>
            <a:bodyPr lIns="0" tIns="0" rIns="0" bIns="0" rtlCol="0" anchor="t">
              <a:spAutoFit/>
            </a:bodyPr>
            <a:lstStyle/>
            <a:p>
              <a:pPr>
                <a:lnSpc>
                  <a:spcPts val="3635"/>
                </a:lnSpc>
              </a:pPr>
              <a:r>
                <a:rPr lang="en-US" sz="3599">
                  <a:solidFill>
                    <a:srgbClr val="FFFAF5"/>
                  </a:solidFill>
                  <a:latin typeface="Arimo"/>
                </a:rPr>
                <a:t>THANK YOU</a:t>
              </a:r>
            </a:p>
          </p:txBody>
        </p:sp>
      </p:grpSp>
      <p:sp>
        <p:nvSpPr>
          <p:cNvPr id="7" name="TextBox 7"/>
          <p:cNvSpPr txBox="1"/>
          <p:nvPr/>
        </p:nvSpPr>
        <p:spPr>
          <a:xfrm>
            <a:off x="5057316" y="4303649"/>
            <a:ext cx="4452444" cy="1168868"/>
          </a:xfrm>
          <a:prstGeom prst="rect">
            <a:avLst/>
          </a:prstGeom>
        </p:spPr>
        <p:txBody>
          <a:bodyPr lIns="0" tIns="0" rIns="0" bIns="0" rtlCol="0" anchor="t">
            <a:spAutoFit/>
          </a:bodyPr>
          <a:lstStyle/>
          <a:p>
            <a:pPr algn="ctr">
              <a:lnSpc>
                <a:spcPts val="2278"/>
              </a:lnSpc>
            </a:pPr>
            <a:r>
              <a:rPr lang="en-US" sz="2256">
                <a:solidFill>
                  <a:srgbClr val="964730"/>
                </a:solidFill>
                <a:latin typeface="Arimo"/>
              </a:rPr>
              <a:t>Dr. Hugo López López</a:t>
            </a:r>
          </a:p>
          <a:p>
            <a:pPr algn="ctr">
              <a:lnSpc>
                <a:spcPts val="2278"/>
              </a:lnSpc>
            </a:pPr>
            <a:r>
              <a:rPr lang="en-US" sz="2256">
                <a:solidFill>
                  <a:srgbClr val="964730"/>
                </a:solidFill>
                <a:latin typeface="Glacial Indifference"/>
              </a:rPr>
              <a:t>hugo.lopez@unavarra.es</a:t>
            </a:r>
          </a:p>
          <a:p>
            <a:pPr algn="ctr">
              <a:lnSpc>
                <a:spcPts val="2278"/>
              </a:lnSpc>
            </a:pPr>
            <a:r>
              <a:rPr lang="en-US" sz="2256">
                <a:solidFill>
                  <a:srgbClr val="964730"/>
                </a:solidFill>
                <a:latin typeface="Glacial Indifference"/>
              </a:rPr>
              <a:t>Universidad Pública de Navarra</a:t>
            </a:r>
          </a:p>
          <a:p>
            <a:pPr algn="ctr">
              <a:lnSpc>
                <a:spcPts val="2278"/>
              </a:lnSpc>
            </a:pPr>
            <a:endParaRPr lang="en-US" sz="2256">
              <a:solidFill>
                <a:srgbClr val="964730"/>
              </a:solidFill>
              <a:latin typeface="Glacial Indifference"/>
            </a:endParaRPr>
          </a:p>
        </p:txBody>
      </p:sp>
      <p:pic>
        <p:nvPicPr>
          <p:cNvPr id="8" name="Picture 8"/>
          <p:cNvPicPr>
            <a:picLocks noChangeAspect="1"/>
          </p:cNvPicPr>
          <p:nvPr/>
        </p:nvPicPr>
        <p:blipFill>
          <a:blip r:embed="rId2"/>
          <a:srcRect/>
          <a:stretch>
            <a:fillRect/>
          </a:stretch>
        </p:blipFill>
        <p:spPr>
          <a:xfrm>
            <a:off x="7007626" y="5479248"/>
            <a:ext cx="1211201" cy="6203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232</Words>
  <Application>Microsoft Office PowerPoint</Application>
  <PresentationFormat>Personalizado</PresentationFormat>
  <Paragraphs>27</Paragraphs>
  <Slides>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vt:i4>
      </vt:variant>
    </vt:vector>
  </HeadingPairs>
  <TitlesOfParts>
    <vt:vector size="13" baseType="lpstr">
      <vt:lpstr>Arial</vt:lpstr>
      <vt:lpstr>Glacial Indifference</vt:lpstr>
      <vt:lpstr>Open Sans Light Bold</vt:lpstr>
      <vt:lpstr>Arimo</vt:lpstr>
      <vt:lpstr>Calibri</vt:lpstr>
      <vt:lpstr>Open Sans Light Bold Italics</vt:lpstr>
      <vt:lpstr>Arimo Bold</vt:lpstr>
      <vt:lpstr>Office Theme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Presentacion BELGRADO</dc:title>
  <dc:creator>hugo.lopez</dc:creator>
  <cp:lastModifiedBy>hugo.lopez</cp:lastModifiedBy>
  <cp:revision>3</cp:revision>
  <dcterms:created xsi:type="dcterms:W3CDTF">2006-08-16T00:00:00Z</dcterms:created>
  <dcterms:modified xsi:type="dcterms:W3CDTF">2022-10-04T20:38:51Z</dcterms:modified>
  <dc:identifier>DAFOESHQo-0</dc:identifier>
</cp:coreProperties>
</file>