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 id="2147483804" r:id="rId3"/>
  </p:sldMasterIdLst>
  <p:notesMasterIdLst>
    <p:notesMasterId r:id="rId18"/>
  </p:notesMasterIdLst>
  <p:handoutMasterIdLst>
    <p:handoutMasterId r:id="rId19"/>
  </p:handoutMasterIdLst>
  <p:sldIdLst>
    <p:sldId id="256" r:id="rId4"/>
    <p:sldId id="258" r:id="rId5"/>
    <p:sldId id="277" r:id="rId6"/>
    <p:sldId id="287" r:id="rId7"/>
    <p:sldId id="280" r:id="rId8"/>
    <p:sldId id="278" r:id="rId9"/>
    <p:sldId id="279" r:id="rId10"/>
    <p:sldId id="282" r:id="rId11"/>
    <p:sldId id="283" r:id="rId12"/>
    <p:sldId id="281" r:id="rId13"/>
    <p:sldId id="284" r:id="rId14"/>
    <p:sldId id="285" r:id="rId15"/>
    <p:sldId id="288" r:id="rId16"/>
    <p:sldId id="28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p:cViewPr varScale="1">
        <p:scale>
          <a:sx n="47" d="100"/>
          <a:sy n="47" d="100"/>
        </p:scale>
        <p:origin x="78" y="618"/>
      </p:cViewPr>
      <p:guideLst>
        <p:guide orient="horz" pos="2160"/>
        <p:guide pos="3840"/>
      </p:guideLst>
    </p:cSldViewPr>
  </p:slideViewPr>
  <p:notesTextViewPr>
    <p:cViewPr>
      <p:scale>
        <a:sx n="1" d="1"/>
        <a:sy n="1" d="1"/>
      </p:scale>
      <p:origin x="0" y="0"/>
    </p:cViewPr>
  </p:notesTextViewPr>
  <p:notesViewPr>
    <p:cSldViewPr>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E782ED-92BD-40A6-A325-56CE7D21786B}" type="doc">
      <dgm:prSet loTypeId="urn:microsoft.com/office/officeart/2005/8/layout/hierarchy2" loCatId="hierarchy" qsTypeId="urn:microsoft.com/office/officeart/2005/8/quickstyle/simple3" qsCatId="simple" csTypeId="urn:microsoft.com/office/officeart/2005/8/colors/accent0_1" csCatId="mainScheme" phldr="1"/>
      <dgm:spPr/>
      <dgm:t>
        <a:bodyPr/>
        <a:lstStyle/>
        <a:p>
          <a:endParaRPr lang="en-GB"/>
        </a:p>
      </dgm:t>
    </dgm:pt>
    <dgm:pt modelId="{40D56308-6466-4344-A24D-E267DADF6FE1}">
      <dgm:prSet phldrT="[Text]" custT="1"/>
      <dgm:spPr/>
      <dgm:t>
        <a:bodyPr/>
        <a:lstStyle/>
        <a:p>
          <a:r>
            <a:rPr lang="en-GB" sz="2000" dirty="0"/>
            <a:t>Tax compliance</a:t>
          </a:r>
          <a:r>
            <a:rPr lang="sr-Latn-RS" sz="2000" dirty="0"/>
            <a:t>/</a:t>
          </a:r>
        </a:p>
        <a:p>
          <a:r>
            <a:rPr lang="sr-Latn-RS" sz="2000" dirty="0"/>
            <a:t>Informality</a:t>
          </a:r>
          <a:endParaRPr lang="en-GB" sz="2000" dirty="0"/>
        </a:p>
      </dgm:t>
    </dgm:pt>
    <dgm:pt modelId="{839C9AC7-E921-4A71-985B-BAD8A9F3788B}" type="parTrans" cxnId="{69E4B6FD-9A15-40EE-AEE4-98DE1E37A252}">
      <dgm:prSet/>
      <dgm:spPr/>
      <dgm:t>
        <a:bodyPr/>
        <a:lstStyle/>
        <a:p>
          <a:endParaRPr lang="en-GB" sz="1400"/>
        </a:p>
      </dgm:t>
    </dgm:pt>
    <dgm:pt modelId="{BC269602-AA65-45ED-B1BC-A26F51B39442}" type="sibTrans" cxnId="{69E4B6FD-9A15-40EE-AEE4-98DE1E37A252}">
      <dgm:prSet/>
      <dgm:spPr/>
      <dgm:t>
        <a:bodyPr/>
        <a:lstStyle/>
        <a:p>
          <a:endParaRPr lang="en-GB" sz="1400"/>
        </a:p>
      </dgm:t>
    </dgm:pt>
    <dgm:pt modelId="{C05F9F48-9472-48ED-95BB-3C2679035D57}">
      <dgm:prSet phldrT="[Text]" custT="1"/>
      <dgm:spPr>
        <a:solidFill>
          <a:schemeClr val="bg2"/>
        </a:solidFill>
      </dgm:spPr>
      <dgm:t>
        <a:bodyPr/>
        <a:lstStyle/>
        <a:p>
          <a:r>
            <a:rPr lang="en-GB" sz="2000" dirty="0"/>
            <a:t>Tax deterrence</a:t>
          </a:r>
        </a:p>
      </dgm:t>
    </dgm:pt>
    <dgm:pt modelId="{DC7C032F-0F07-4CB1-BDBA-2D32A95D5C10}" type="parTrans" cxnId="{95568B1F-73F7-4D03-8834-31A5D670CA6E}">
      <dgm:prSet custT="1"/>
      <dgm:spPr>
        <a:ln>
          <a:headEnd type="triangle" w="lg" len="lg"/>
          <a:tailEnd type="none" w="med" len="med"/>
        </a:ln>
      </dgm:spPr>
      <dgm:t>
        <a:bodyPr/>
        <a:lstStyle/>
        <a:p>
          <a:endParaRPr lang="en-GB" sz="300"/>
        </a:p>
      </dgm:t>
    </dgm:pt>
    <dgm:pt modelId="{596FBBCF-1069-4CDC-B601-4D28624D3106}" type="sibTrans" cxnId="{95568B1F-73F7-4D03-8834-31A5D670CA6E}">
      <dgm:prSet/>
      <dgm:spPr/>
      <dgm:t>
        <a:bodyPr/>
        <a:lstStyle/>
        <a:p>
          <a:endParaRPr lang="en-GB" sz="1400"/>
        </a:p>
      </dgm:t>
    </dgm:pt>
    <dgm:pt modelId="{49F99C29-B9A8-4BDF-A7EE-5D88FD6A44E3}">
      <dgm:prSet phldrT="[Text]" custT="1"/>
      <dgm:spPr>
        <a:solidFill>
          <a:schemeClr val="tx2"/>
        </a:solidFill>
      </dgm:spPr>
      <dgm:t>
        <a:bodyPr/>
        <a:lstStyle/>
        <a:p>
          <a:r>
            <a:rPr lang="en-GB" sz="2000" dirty="0">
              <a:solidFill>
                <a:schemeClr val="bg1"/>
              </a:solidFill>
            </a:rPr>
            <a:t>Tax Moral</a:t>
          </a:r>
          <a:r>
            <a:rPr lang="sr-Latn-RS" sz="2000" dirty="0">
              <a:solidFill>
                <a:schemeClr val="bg1"/>
              </a:solidFill>
            </a:rPr>
            <a:t>ity</a:t>
          </a:r>
          <a:endParaRPr lang="en-GB" sz="2000" dirty="0">
            <a:solidFill>
              <a:schemeClr val="bg1"/>
            </a:solidFill>
          </a:endParaRPr>
        </a:p>
      </dgm:t>
    </dgm:pt>
    <dgm:pt modelId="{6041CE3B-F2B0-4CEA-BC69-EAFB28CD374F}" type="parTrans" cxnId="{EAEC9D60-83E8-4A31-AA58-6C25C6751EA2}">
      <dgm:prSet custT="1"/>
      <dgm:spPr>
        <a:ln>
          <a:headEnd type="triangle" w="lg" len="lg"/>
          <a:tailEnd type="none" w="med" len="med"/>
        </a:ln>
      </dgm:spPr>
      <dgm:t>
        <a:bodyPr/>
        <a:lstStyle/>
        <a:p>
          <a:endParaRPr lang="en-GB" sz="300"/>
        </a:p>
      </dgm:t>
    </dgm:pt>
    <dgm:pt modelId="{3D225589-7042-4427-BA42-AF289761FC9D}" type="sibTrans" cxnId="{EAEC9D60-83E8-4A31-AA58-6C25C6751EA2}">
      <dgm:prSet/>
      <dgm:spPr/>
      <dgm:t>
        <a:bodyPr/>
        <a:lstStyle/>
        <a:p>
          <a:endParaRPr lang="en-GB" sz="1400"/>
        </a:p>
      </dgm:t>
    </dgm:pt>
    <dgm:pt modelId="{7BB842E6-3702-4826-8500-79D6C1E06049}">
      <dgm:prSet phldrT="[Text]" custT="1"/>
      <dgm:spPr>
        <a:solidFill>
          <a:schemeClr val="bg2"/>
        </a:solidFill>
      </dgm:spPr>
      <dgm:t>
        <a:bodyPr/>
        <a:lstStyle/>
        <a:p>
          <a:r>
            <a:rPr lang="sr-Latn-RS" sz="2000" dirty="0"/>
            <a:t>Determinants ...</a:t>
          </a:r>
          <a:endParaRPr lang="en-GB" sz="2000" dirty="0"/>
        </a:p>
      </dgm:t>
    </dgm:pt>
    <dgm:pt modelId="{E4B87929-11A1-49F9-AB96-2216CBC548FE}" type="parTrans" cxnId="{7F2D3364-91E4-491D-BAD0-E6AE7404649C}">
      <dgm:prSet/>
      <dgm:spPr>
        <a:ln>
          <a:headEnd type="triangle" w="med" len="med"/>
          <a:tailEnd type="none" w="med" len="med"/>
        </a:ln>
      </dgm:spPr>
      <dgm:t>
        <a:bodyPr/>
        <a:lstStyle/>
        <a:p>
          <a:endParaRPr lang="en-GB"/>
        </a:p>
      </dgm:t>
    </dgm:pt>
    <dgm:pt modelId="{8402F489-962C-4626-AFFE-CF636E17B549}" type="sibTrans" cxnId="{7F2D3364-91E4-491D-BAD0-E6AE7404649C}">
      <dgm:prSet/>
      <dgm:spPr/>
      <dgm:t>
        <a:bodyPr/>
        <a:lstStyle/>
        <a:p>
          <a:endParaRPr lang="en-GB"/>
        </a:p>
      </dgm:t>
    </dgm:pt>
    <dgm:pt modelId="{EBFB5B83-9BA9-44D5-A5A0-B7D5D11E43B5}">
      <dgm:prSet phldrT="[Text]" custT="1"/>
      <dgm:spPr>
        <a:solidFill>
          <a:schemeClr val="bg2"/>
        </a:solidFill>
      </dgm:spPr>
      <dgm:t>
        <a:bodyPr/>
        <a:lstStyle/>
        <a:p>
          <a:r>
            <a:rPr lang="sr-Latn-RS" sz="2000" dirty="0"/>
            <a:t>Determinant 3</a:t>
          </a:r>
          <a:endParaRPr lang="en-GB" sz="2000" dirty="0"/>
        </a:p>
      </dgm:t>
    </dgm:pt>
    <dgm:pt modelId="{B42E4C2E-D911-49E9-8C7C-A657CAC6ABA1}" type="parTrans" cxnId="{51EFBA0D-CB63-4195-8731-AF8678074AAE}">
      <dgm:prSet/>
      <dgm:spPr>
        <a:ln>
          <a:headEnd type="triangle" w="med" len="med"/>
          <a:tailEnd type="none" w="med" len="med"/>
        </a:ln>
      </dgm:spPr>
      <dgm:t>
        <a:bodyPr/>
        <a:lstStyle/>
        <a:p>
          <a:endParaRPr lang="en-GB"/>
        </a:p>
      </dgm:t>
    </dgm:pt>
    <dgm:pt modelId="{63A6A3F3-07C8-40DC-9A2A-2D967D6FFA3B}" type="sibTrans" cxnId="{51EFBA0D-CB63-4195-8731-AF8678074AAE}">
      <dgm:prSet/>
      <dgm:spPr/>
      <dgm:t>
        <a:bodyPr/>
        <a:lstStyle/>
        <a:p>
          <a:endParaRPr lang="en-GB"/>
        </a:p>
      </dgm:t>
    </dgm:pt>
    <dgm:pt modelId="{704A086D-87F7-44E0-9DEC-2F87EE11305E}">
      <dgm:prSet phldrT="[Text]" custT="1"/>
      <dgm:spPr>
        <a:solidFill>
          <a:schemeClr val="bg2"/>
        </a:solidFill>
      </dgm:spPr>
      <dgm:t>
        <a:bodyPr/>
        <a:lstStyle/>
        <a:p>
          <a:r>
            <a:rPr lang="sr-Latn-RS" sz="2000" dirty="0"/>
            <a:t>Determinant 1</a:t>
          </a:r>
          <a:endParaRPr lang="en-GB" sz="2000" dirty="0"/>
        </a:p>
      </dgm:t>
    </dgm:pt>
    <dgm:pt modelId="{39383B54-1D6D-458F-99CF-44CE6B3C1898}" type="parTrans" cxnId="{08F062D8-C296-468E-A209-3F4805BE3DE2}">
      <dgm:prSet/>
      <dgm:spPr>
        <a:ln>
          <a:headEnd type="triangle" w="med" len="med"/>
          <a:tailEnd type="none" w="med" len="med"/>
        </a:ln>
      </dgm:spPr>
      <dgm:t>
        <a:bodyPr/>
        <a:lstStyle/>
        <a:p>
          <a:endParaRPr lang="en-GB"/>
        </a:p>
      </dgm:t>
    </dgm:pt>
    <dgm:pt modelId="{33B4EBE2-687F-4F0C-BB8F-C3F57C501934}" type="sibTrans" cxnId="{08F062D8-C296-468E-A209-3F4805BE3DE2}">
      <dgm:prSet/>
      <dgm:spPr/>
      <dgm:t>
        <a:bodyPr/>
        <a:lstStyle/>
        <a:p>
          <a:endParaRPr lang="en-GB"/>
        </a:p>
      </dgm:t>
    </dgm:pt>
    <dgm:pt modelId="{4A67AC09-AF4A-4F12-A323-63109357EA33}">
      <dgm:prSet phldrT="[Text]" custT="1"/>
      <dgm:spPr>
        <a:solidFill>
          <a:schemeClr val="bg2"/>
        </a:solidFill>
      </dgm:spPr>
      <dgm:t>
        <a:bodyPr/>
        <a:lstStyle/>
        <a:p>
          <a:r>
            <a:rPr lang="sr-Latn-RS" sz="2000" dirty="0"/>
            <a:t>Determinant 1</a:t>
          </a:r>
          <a:endParaRPr lang="en-GB" sz="2000" dirty="0"/>
        </a:p>
      </dgm:t>
    </dgm:pt>
    <dgm:pt modelId="{436AB1A3-6255-4D1C-9C9E-93BEDD703E44}" type="parTrans" cxnId="{81DD2E21-E700-497D-AA0C-6565A8CC09B5}">
      <dgm:prSet/>
      <dgm:spPr>
        <a:ln>
          <a:headEnd type="triangle" w="med" len="med"/>
          <a:tailEnd type="none" w="med" len="med"/>
        </a:ln>
      </dgm:spPr>
      <dgm:t>
        <a:bodyPr/>
        <a:lstStyle/>
        <a:p>
          <a:endParaRPr lang="en-GB"/>
        </a:p>
      </dgm:t>
    </dgm:pt>
    <dgm:pt modelId="{B6FC292E-5493-446C-97A5-1F167CC2D7A0}" type="sibTrans" cxnId="{81DD2E21-E700-497D-AA0C-6565A8CC09B5}">
      <dgm:prSet/>
      <dgm:spPr/>
      <dgm:t>
        <a:bodyPr/>
        <a:lstStyle/>
        <a:p>
          <a:endParaRPr lang="en-GB"/>
        </a:p>
      </dgm:t>
    </dgm:pt>
    <dgm:pt modelId="{EE13C2E4-4E21-49C9-B6EC-135781399297}" type="pres">
      <dgm:prSet presAssocID="{87E782ED-92BD-40A6-A325-56CE7D21786B}" presName="diagram" presStyleCnt="0">
        <dgm:presLayoutVars>
          <dgm:chPref val="1"/>
          <dgm:dir/>
          <dgm:animOne val="branch"/>
          <dgm:animLvl val="lvl"/>
          <dgm:resizeHandles val="exact"/>
        </dgm:presLayoutVars>
      </dgm:prSet>
      <dgm:spPr/>
    </dgm:pt>
    <dgm:pt modelId="{32C88F4A-16F3-4DFC-930D-1774E49C47D2}" type="pres">
      <dgm:prSet presAssocID="{40D56308-6466-4344-A24D-E267DADF6FE1}" presName="root1" presStyleCnt="0"/>
      <dgm:spPr/>
    </dgm:pt>
    <dgm:pt modelId="{230FCC4D-AC03-4DE5-A17F-CAAB7FF57A1B}" type="pres">
      <dgm:prSet presAssocID="{40D56308-6466-4344-A24D-E267DADF6FE1}" presName="LevelOneTextNode" presStyleLbl="node0" presStyleIdx="0" presStyleCnt="1">
        <dgm:presLayoutVars>
          <dgm:chPref val="3"/>
        </dgm:presLayoutVars>
      </dgm:prSet>
      <dgm:spPr/>
    </dgm:pt>
    <dgm:pt modelId="{8A4FFB3F-C721-4831-9722-A9E7F5592C9B}" type="pres">
      <dgm:prSet presAssocID="{40D56308-6466-4344-A24D-E267DADF6FE1}" presName="level2hierChild" presStyleCnt="0"/>
      <dgm:spPr/>
    </dgm:pt>
    <dgm:pt modelId="{5E162D07-E036-4A3D-9B02-14E924387C26}" type="pres">
      <dgm:prSet presAssocID="{DC7C032F-0F07-4CB1-BDBA-2D32A95D5C10}" presName="conn2-1" presStyleLbl="parChTrans1D2" presStyleIdx="0" presStyleCnt="2"/>
      <dgm:spPr/>
    </dgm:pt>
    <dgm:pt modelId="{80B65FBA-B291-4677-B3DA-6263CD23D580}" type="pres">
      <dgm:prSet presAssocID="{DC7C032F-0F07-4CB1-BDBA-2D32A95D5C10}" presName="connTx" presStyleLbl="parChTrans1D2" presStyleIdx="0" presStyleCnt="2"/>
      <dgm:spPr/>
    </dgm:pt>
    <dgm:pt modelId="{E564A9D7-97F9-47F1-B93E-F098DD5A972D}" type="pres">
      <dgm:prSet presAssocID="{C05F9F48-9472-48ED-95BB-3C2679035D57}" presName="root2" presStyleCnt="0"/>
      <dgm:spPr/>
    </dgm:pt>
    <dgm:pt modelId="{40D9C9B4-6058-401E-B006-92D1A2A90EAC}" type="pres">
      <dgm:prSet presAssocID="{C05F9F48-9472-48ED-95BB-3C2679035D57}" presName="LevelTwoTextNode" presStyleLbl="node2" presStyleIdx="0" presStyleCnt="2" custScaleY="69324" custLinFactNeighborX="-1806" custLinFactNeighborY="-17673">
        <dgm:presLayoutVars>
          <dgm:chPref val="3"/>
        </dgm:presLayoutVars>
      </dgm:prSet>
      <dgm:spPr/>
    </dgm:pt>
    <dgm:pt modelId="{2A3CDBA6-AF29-4798-A6C0-A3904315DD6B}" type="pres">
      <dgm:prSet presAssocID="{C05F9F48-9472-48ED-95BB-3C2679035D57}" presName="level3hierChild" presStyleCnt="0"/>
      <dgm:spPr/>
    </dgm:pt>
    <dgm:pt modelId="{68A8192B-B5A8-43F3-848E-DE6BAA0B839A}" type="pres">
      <dgm:prSet presAssocID="{6041CE3B-F2B0-4CEA-BC69-EAFB28CD374F}" presName="conn2-1" presStyleLbl="parChTrans1D2" presStyleIdx="1" presStyleCnt="2"/>
      <dgm:spPr/>
    </dgm:pt>
    <dgm:pt modelId="{428BE010-F7AC-4ED8-AF20-E3D1D4752E75}" type="pres">
      <dgm:prSet presAssocID="{6041CE3B-F2B0-4CEA-BC69-EAFB28CD374F}" presName="connTx" presStyleLbl="parChTrans1D2" presStyleIdx="1" presStyleCnt="2"/>
      <dgm:spPr/>
    </dgm:pt>
    <dgm:pt modelId="{C5E52FFC-86F6-4D9E-A6E4-5559830BFBF0}" type="pres">
      <dgm:prSet presAssocID="{49F99C29-B9A8-4BDF-A7EE-5D88FD6A44E3}" presName="root2" presStyleCnt="0"/>
      <dgm:spPr/>
    </dgm:pt>
    <dgm:pt modelId="{1DB921C3-9AC1-41B3-807C-5B1791869CCE}" type="pres">
      <dgm:prSet presAssocID="{49F99C29-B9A8-4BDF-A7EE-5D88FD6A44E3}" presName="LevelTwoTextNode" presStyleLbl="node2" presStyleIdx="1" presStyleCnt="2" custScaleY="66722">
        <dgm:presLayoutVars>
          <dgm:chPref val="3"/>
        </dgm:presLayoutVars>
      </dgm:prSet>
      <dgm:spPr/>
    </dgm:pt>
    <dgm:pt modelId="{FAEF63D2-C5F0-4B4A-82B7-9C4C64E20009}" type="pres">
      <dgm:prSet presAssocID="{49F99C29-B9A8-4BDF-A7EE-5D88FD6A44E3}" presName="level3hierChild" presStyleCnt="0"/>
      <dgm:spPr/>
    </dgm:pt>
    <dgm:pt modelId="{8A8433E2-158E-4AF1-B73A-BCCCACDB37E4}" type="pres">
      <dgm:prSet presAssocID="{39383B54-1D6D-458F-99CF-44CE6B3C1898}" presName="conn2-1" presStyleLbl="parChTrans1D3" presStyleIdx="0" presStyleCnt="4"/>
      <dgm:spPr/>
    </dgm:pt>
    <dgm:pt modelId="{69174A59-6DBD-441D-9C80-E97369C1193D}" type="pres">
      <dgm:prSet presAssocID="{39383B54-1D6D-458F-99CF-44CE6B3C1898}" presName="connTx" presStyleLbl="parChTrans1D3" presStyleIdx="0" presStyleCnt="4"/>
      <dgm:spPr/>
    </dgm:pt>
    <dgm:pt modelId="{D2C6F8E9-9DA2-4900-A901-69CF961FDDDD}" type="pres">
      <dgm:prSet presAssocID="{704A086D-87F7-44E0-9DEC-2F87EE11305E}" presName="root2" presStyleCnt="0"/>
      <dgm:spPr/>
    </dgm:pt>
    <dgm:pt modelId="{F1CC62B3-4F61-41C9-9ABA-7379F05B1736}" type="pres">
      <dgm:prSet presAssocID="{704A086D-87F7-44E0-9DEC-2F87EE11305E}" presName="LevelTwoTextNode" presStyleLbl="node3" presStyleIdx="0" presStyleCnt="4">
        <dgm:presLayoutVars>
          <dgm:chPref val="3"/>
        </dgm:presLayoutVars>
      </dgm:prSet>
      <dgm:spPr/>
    </dgm:pt>
    <dgm:pt modelId="{BC4320FC-F9CA-42F9-B648-F4CA1BECB6CF}" type="pres">
      <dgm:prSet presAssocID="{704A086D-87F7-44E0-9DEC-2F87EE11305E}" presName="level3hierChild" presStyleCnt="0"/>
      <dgm:spPr/>
    </dgm:pt>
    <dgm:pt modelId="{3AF6194E-B828-42FA-A99E-ABDF94BDE5A4}" type="pres">
      <dgm:prSet presAssocID="{436AB1A3-6255-4D1C-9C9E-93BEDD703E44}" presName="conn2-1" presStyleLbl="parChTrans1D3" presStyleIdx="1" presStyleCnt="4"/>
      <dgm:spPr/>
    </dgm:pt>
    <dgm:pt modelId="{C5944237-F0FC-4084-8323-7DD4D882D6D1}" type="pres">
      <dgm:prSet presAssocID="{436AB1A3-6255-4D1C-9C9E-93BEDD703E44}" presName="connTx" presStyleLbl="parChTrans1D3" presStyleIdx="1" presStyleCnt="4"/>
      <dgm:spPr/>
    </dgm:pt>
    <dgm:pt modelId="{25941C55-5493-473E-AC21-A0ECD0886583}" type="pres">
      <dgm:prSet presAssocID="{4A67AC09-AF4A-4F12-A323-63109357EA33}" presName="root2" presStyleCnt="0"/>
      <dgm:spPr/>
    </dgm:pt>
    <dgm:pt modelId="{3F3EA927-D0FA-4DD3-A477-AF5258C1297E}" type="pres">
      <dgm:prSet presAssocID="{4A67AC09-AF4A-4F12-A323-63109357EA33}" presName="LevelTwoTextNode" presStyleLbl="node3" presStyleIdx="1" presStyleCnt="4">
        <dgm:presLayoutVars>
          <dgm:chPref val="3"/>
        </dgm:presLayoutVars>
      </dgm:prSet>
      <dgm:spPr/>
    </dgm:pt>
    <dgm:pt modelId="{358668EB-0105-467F-9CA4-6487EE8C316C}" type="pres">
      <dgm:prSet presAssocID="{4A67AC09-AF4A-4F12-A323-63109357EA33}" presName="level3hierChild" presStyleCnt="0"/>
      <dgm:spPr/>
    </dgm:pt>
    <dgm:pt modelId="{D82E8B17-C3A6-4D3A-83F5-117199BC0947}" type="pres">
      <dgm:prSet presAssocID="{B42E4C2E-D911-49E9-8C7C-A657CAC6ABA1}" presName="conn2-1" presStyleLbl="parChTrans1D3" presStyleIdx="2" presStyleCnt="4"/>
      <dgm:spPr/>
    </dgm:pt>
    <dgm:pt modelId="{87840A9A-142E-4DB6-B1B5-14F262401AA5}" type="pres">
      <dgm:prSet presAssocID="{B42E4C2E-D911-49E9-8C7C-A657CAC6ABA1}" presName="connTx" presStyleLbl="parChTrans1D3" presStyleIdx="2" presStyleCnt="4"/>
      <dgm:spPr/>
    </dgm:pt>
    <dgm:pt modelId="{6E6E0902-666B-4104-A0E2-6C4966E489D6}" type="pres">
      <dgm:prSet presAssocID="{EBFB5B83-9BA9-44D5-A5A0-B7D5D11E43B5}" presName="root2" presStyleCnt="0"/>
      <dgm:spPr/>
    </dgm:pt>
    <dgm:pt modelId="{A8F75625-EBB3-462B-B68C-774DE36A45A3}" type="pres">
      <dgm:prSet presAssocID="{EBFB5B83-9BA9-44D5-A5A0-B7D5D11E43B5}" presName="LevelTwoTextNode" presStyleLbl="node3" presStyleIdx="2" presStyleCnt="4">
        <dgm:presLayoutVars>
          <dgm:chPref val="3"/>
        </dgm:presLayoutVars>
      </dgm:prSet>
      <dgm:spPr/>
    </dgm:pt>
    <dgm:pt modelId="{CB8771CD-1008-4861-A1EE-0C9DD2427EAC}" type="pres">
      <dgm:prSet presAssocID="{EBFB5B83-9BA9-44D5-A5A0-B7D5D11E43B5}" presName="level3hierChild" presStyleCnt="0"/>
      <dgm:spPr/>
    </dgm:pt>
    <dgm:pt modelId="{ABCDAF0F-BFC8-4B68-8A3C-503D92337E68}" type="pres">
      <dgm:prSet presAssocID="{E4B87929-11A1-49F9-AB96-2216CBC548FE}" presName="conn2-1" presStyleLbl="parChTrans1D3" presStyleIdx="3" presStyleCnt="4"/>
      <dgm:spPr/>
    </dgm:pt>
    <dgm:pt modelId="{D9C7DB10-0EB8-43B9-A41C-963E180736EB}" type="pres">
      <dgm:prSet presAssocID="{E4B87929-11A1-49F9-AB96-2216CBC548FE}" presName="connTx" presStyleLbl="parChTrans1D3" presStyleIdx="3" presStyleCnt="4"/>
      <dgm:spPr/>
    </dgm:pt>
    <dgm:pt modelId="{4CC123D2-4505-4D20-9618-21BAE461E931}" type="pres">
      <dgm:prSet presAssocID="{7BB842E6-3702-4826-8500-79D6C1E06049}" presName="root2" presStyleCnt="0"/>
      <dgm:spPr/>
    </dgm:pt>
    <dgm:pt modelId="{5EABC7A5-8319-4E14-AE47-72DB294C6D53}" type="pres">
      <dgm:prSet presAssocID="{7BB842E6-3702-4826-8500-79D6C1E06049}" presName="LevelTwoTextNode" presStyleLbl="node3" presStyleIdx="3" presStyleCnt="4">
        <dgm:presLayoutVars>
          <dgm:chPref val="3"/>
        </dgm:presLayoutVars>
      </dgm:prSet>
      <dgm:spPr/>
    </dgm:pt>
    <dgm:pt modelId="{16978407-07A1-47B6-840A-6C5C701D2436}" type="pres">
      <dgm:prSet presAssocID="{7BB842E6-3702-4826-8500-79D6C1E06049}" presName="level3hierChild" presStyleCnt="0"/>
      <dgm:spPr/>
    </dgm:pt>
  </dgm:ptLst>
  <dgm:cxnLst>
    <dgm:cxn modelId="{51EFBA0D-CB63-4195-8731-AF8678074AAE}" srcId="{49F99C29-B9A8-4BDF-A7EE-5D88FD6A44E3}" destId="{EBFB5B83-9BA9-44D5-A5A0-B7D5D11E43B5}" srcOrd="2" destOrd="0" parTransId="{B42E4C2E-D911-49E9-8C7C-A657CAC6ABA1}" sibTransId="{63A6A3F3-07C8-40DC-9A2A-2D967D6FFA3B}"/>
    <dgm:cxn modelId="{95568B1F-73F7-4D03-8834-31A5D670CA6E}" srcId="{40D56308-6466-4344-A24D-E267DADF6FE1}" destId="{C05F9F48-9472-48ED-95BB-3C2679035D57}" srcOrd="0" destOrd="0" parTransId="{DC7C032F-0F07-4CB1-BDBA-2D32A95D5C10}" sibTransId="{596FBBCF-1069-4CDC-B601-4D28624D3106}"/>
    <dgm:cxn modelId="{79647520-5613-45DA-ABF2-EA8A4F6DA9E9}" type="presOf" srcId="{436AB1A3-6255-4D1C-9C9E-93BEDD703E44}" destId="{C5944237-F0FC-4084-8323-7DD4D882D6D1}" srcOrd="1" destOrd="0" presId="urn:microsoft.com/office/officeart/2005/8/layout/hierarchy2"/>
    <dgm:cxn modelId="{81DD2E21-E700-497D-AA0C-6565A8CC09B5}" srcId="{49F99C29-B9A8-4BDF-A7EE-5D88FD6A44E3}" destId="{4A67AC09-AF4A-4F12-A323-63109357EA33}" srcOrd="1" destOrd="0" parTransId="{436AB1A3-6255-4D1C-9C9E-93BEDD703E44}" sibTransId="{B6FC292E-5493-446C-97A5-1F167CC2D7A0}"/>
    <dgm:cxn modelId="{035A7B21-98E2-44D4-9AD0-F0DFFECBD1E7}" type="presOf" srcId="{6041CE3B-F2B0-4CEA-BC69-EAFB28CD374F}" destId="{68A8192B-B5A8-43F3-848E-DE6BAA0B839A}" srcOrd="0" destOrd="0" presId="urn:microsoft.com/office/officeart/2005/8/layout/hierarchy2"/>
    <dgm:cxn modelId="{3F856926-C023-4EDE-A32D-FC8C4463DED1}" type="presOf" srcId="{DC7C032F-0F07-4CB1-BDBA-2D32A95D5C10}" destId="{80B65FBA-B291-4677-B3DA-6263CD23D580}" srcOrd="1" destOrd="0" presId="urn:microsoft.com/office/officeart/2005/8/layout/hierarchy2"/>
    <dgm:cxn modelId="{5790B02B-3BD7-43CC-BF7D-611A456924F2}" type="presOf" srcId="{87E782ED-92BD-40A6-A325-56CE7D21786B}" destId="{EE13C2E4-4E21-49C9-B6EC-135781399297}" srcOrd="0" destOrd="0" presId="urn:microsoft.com/office/officeart/2005/8/layout/hierarchy2"/>
    <dgm:cxn modelId="{EAEC9D60-83E8-4A31-AA58-6C25C6751EA2}" srcId="{40D56308-6466-4344-A24D-E267DADF6FE1}" destId="{49F99C29-B9A8-4BDF-A7EE-5D88FD6A44E3}" srcOrd="1" destOrd="0" parTransId="{6041CE3B-F2B0-4CEA-BC69-EAFB28CD374F}" sibTransId="{3D225589-7042-4427-BA42-AF289761FC9D}"/>
    <dgm:cxn modelId="{7F2D3364-91E4-491D-BAD0-E6AE7404649C}" srcId="{49F99C29-B9A8-4BDF-A7EE-5D88FD6A44E3}" destId="{7BB842E6-3702-4826-8500-79D6C1E06049}" srcOrd="3" destOrd="0" parTransId="{E4B87929-11A1-49F9-AB96-2216CBC548FE}" sibTransId="{8402F489-962C-4626-AFFE-CF636E17B549}"/>
    <dgm:cxn modelId="{ED40F845-01AF-45DE-8111-677345837684}" type="presOf" srcId="{7BB842E6-3702-4826-8500-79D6C1E06049}" destId="{5EABC7A5-8319-4E14-AE47-72DB294C6D53}" srcOrd="0" destOrd="0" presId="urn:microsoft.com/office/officeart/2005/8/layout/hierarchy2"/>
    <dgm:cxn modelId="{F0A3C96D-E806-4F5D-A9D3-B83452FA0A6F}" type="presOf" srcId="{EBFB5B83-9BA9-44D5-A5A0-B7D5D11E43B5}" destId="{A8F75625-EBB3-462B-B68C-774DE36A45A3}" srcOrd="0" destOrd="0" presId="urn:microsoft.com/office/officeart/2005/8/layout/hierarchy2"/>
    <dgm:cxn modelId="{15C84558-0EEA-492D-AB7B-910816C7B965}" type="presOf" srcId="{6041CE3B-F2B0-4CEA-BC69-EAFB28CD374F}" destId="{428BE010-F7AC-4ED8-AF20-E3D1D4752E75}" srcOrd="1" destOrd="0" presId="urn:microsoft.com/office/officeart/2005/8/layout/hierarchy2"/>
    <dgm:cxn modelId="{115D458D-6583-4F69-B9EB-FD67B5852634}" type="presOf" srcId="{40D56308-6466-4344-A24D-E267DADF6FE1}" destId="{230FCC4D-AC03-4DE5-A17F-CAAB7FF57A1B}" srcOrd="0" destOrd="0" presId="urn:microsoft.com/office/officeart/2005/8/layout/hierarchy2"/>
    <dgm:cxn modelId="{85BEC59B-82AA-4ACF-8B91-932BA652A142}" type="presOf" srcId="{E4B87929-11A1-49F9-AB96-2216CBC548FE}" destId="{ABCDAF0F-BFC8-4B68-8A3C-503D92337E68}" srcOrd="0" destOrd="0" presId="urn:microsoft.com/office/officeart/2005/8/layout/hierarchy2"/>
    <dgm:cxn modelId="{58F92B9E-2049-4142-AEA1-1B2A6C830388}" type="presOf" srcId="{B42E4C2E-D911-49E9-8C7C-A657CAC6ABA1}" destId="{87840A9A-142E-4DB6-B1B5-14F262401AA5}" srcOrd="1" destOrd="0" presId="urn:microsoft.com/office/officeart/2005/8/layout/hierarchy2"/>
    <dgm:cxn modelId="{23676AA4-2371-4DF9-979D-013B66A78276}" type="presOf" srcId="{39383B54-1D6D-458F-99CF-44CE6B3C1898}" destId="{8A8433E2-158E-4AF1-B73A-BCCCACDB37E4}" srcOrd="0" destOrd="0" presId="urn:microsoft.com/office/officeart/2005/8/layout/hierarchy2"/>
    <dgm:cxn modelId="{49B3CBBB-0BD0-43E9-8907-D306936B47E8}" type="presOf" srcId="{E4B87929-11A1-49F9-AB96-2216CBC548FE}" destId="{D9C7DB10-0EB8-43B9-A41C-963E180736EB}" srcOrd="1" destOrd="0" presId="urn:microsoft.com/office/officeart/2005/8/layout/hierarchy2"/>
    <dgm:cxn modelId="{E76869C5-5998-410A-AEEB-ECDBD60A2867}" type="presOf" srcId="{436AB1A3-6255-4D1C-9C9E-93BEDD703E44}" destId="{3AF6194E-B828-42FA-A99E-ABDF94BDE5A4}" srcOrd="0" destOrd="0" presId="urn:microsoft.com/office/officeart/2005/8/layout/hierarchy2"/>
    <dgm:cxn modelId="{6F2D3DD7-0371-4DD6-A051-AA0580AAE67A}" type="presOf" srcId="{4A67AC09-AF4A-4F12-A323-63109357EA33}" destId="{3F3EA927-D0FA-4DD3-A477-AF5258C1297E}" srcOrd="0" destOrd="0" presId="urn:microsoft.com/office/officeart/2005/8/layout/hierarchy2"/>
    <dgm:cxn modelId="{08F062D8-C296-468E-A209-3F4805BE3DE2}" srcId="{49F99C29-B9A8-4BDF-A7EE-5D88FD6A44E3}" destId="{704A086D-87F7-44E0-9DEC-2F87EE11305E}" srcOrd="0" destOrd="0" parTransId="{39383B54-1D6D-458F-99CF-44CE6B3C1898}" sibTransId="{33B4EBE2-687F-4F0C-BB8F-C3F57C501934}"/>
    <dgm:cxn modelId="{11F67CD9-9569-45FF-8994-B06008CFDB55}" type="presOf" srcId="{C05F9F48-9472-48ED-95BB-3C2679035D57}" destId="{40D9C9B4-6058-401E-B006-92D1A2A90EAC}" srcOrd="0" destOrd="0" presId="urn:microsoft.com/office/officeart/2005/8/layout/hierarchy2"/>
    <dgm:cxn modelId="{748B3DE5-AE8D-4D11-80BB-92D74C42481C}" type="presOf" srcId="{DC7C032F-0F07-4CB1-BDBA-2D32A95D5C10}" destId="{5E162D07-E036-4A3D-9B02-14E924387C26}" srcOrd="0" destOrd="0" presId="urn:microsoft.com/office/officeart/2005/8/layout/hierarchy2"/>
    <dgm:cxn modelId="{665FFBF5-B103-4354-8C43-C5411ED65B12}" type="presOf" srcId="{B42E4C2E-D911-49E9-8C7C-A657CAC6ABA1}" destId="{D82E8B17-C3A6-4D3A-83F5-117199BC0947}" srcOrd="0" destOrd="0" presId="urn:microsoft.com/office/officeart/2005/8/layout/hierarchy2"/>
    <dgm:cxn modelId="{72EE42F8-C26C-4B88-BD21-FE6B3E533E06}" type="presOf" srcId="{49F99C29-B9A8-4BDF-A7EE-5D88FD6A44E3}" destId="{1DB921C3-9AC1-41B3-807C-5B1791869CCE}" srcOrd="0" destOrd="0" presId="urn:microsoft.com/office/officeart/2005/8/layout/hierarchy2"/>
    <dgm:cxn modelId="{99C9D6F9-DE9B-406E-8C5C-D796642D7CD2}" type="presOf" srcId="{704A086D-87F7-44E0-9DEC-2F87EE11305E}" destId="{F1CC62B3-4F61-41C9-9ABA-7379F05B1736}" srcOrd="0" destOrd="0" presId="urn:microsoft.com/office/officeart/2005/8/layout/hierarchy2"/>
    <dgm:cxn modelId="{CA7561FB-C8E4-4187-832E-A6FF2B8E4212}" type="presOf" srcId="{39383B54-1D6D-458F-99CF-44CE6B3C1898}" destId="{69174A59-6DBD-441D-9C80-E97369C1193D}" srcOrd="1" destOrd="0" presId="urn:microsoft.com/office/officeart/2005/8/layout/hierarchy2"/>
    <dgm:cxn modelId="{69E4B6FD-9A15-40EE-AEE4-98DE1E37A252}" srcId="{87E782ED-92BD-40A6-A325-56CE7D21786B}" destId="{40D56308-6466-4344-A24D-E267DADF6FE1}" srcOrd="0" destOrd="0" parTransId="{839C9AC7-E921-4A71-985B-BAD8A9F3788B}" sibTransId="{BC269602-AA65-45ED-B1BC-A26F51B39442}"/>
    <dgm:cxn modelId="{99064148-9133-48AA-BE8F-19065A7871AF}" type="presParOf" srcId="{EE13C2E4-4E21-49C9-B6EC-135781399297}" destId="{32C88F4A-16F3-4DFC-930D-1774E49C47D2}" srcOrd="0" destOrd="0" presId="urn:microsoft.com/office/officeart/2005/8/layout/hierarchy2"/>
    <dgm:cxn modelId="{D61BA414-212B-4A05-95C5-630393B54E09}" type="presParOf" srcId="{32C88F4A-16F3-4DFC-930D-1774E49C47D2}" destId="{230FCC4D-AC03-4DE5-A17F-CAAB7FF57A1B}" srcOrd="0" destOrd="0" presId="urn:microsoft.com/office/officeart/2005/8/layout/hierarchy2"/>
    <dgm:cxn modelId="{21827DF6-65C3-4676-936B-495760AE8248}" type="presParOf" srcId="{32C88F4A-16F3-4DFC-930D-1774E49C47D2}" destId="{8A4FFB3F-C721-4831-9722-A9E7F5592C9B}" srcOrd="1" destOrd="0" presId="urn:microsoft.com/office/officeart/2005/8/layout/hierarchy2"/>
    <dgm:cxn modelId="{A6E5829B-A5FE-493B-A9AC-D72686D66F31}" type="presParOf" srcId="{8A4FFB3F-C721-4831-9722-A9E7F5592C9B}" destId="{5E162D07-E036-4A3D-9B02-14E924387C26}" srcOrd="0" destOrd="0" presId="urn:microsoft.com/office/officeart/2005/8/layout/hierarchy2"/>
    <dgm:cxn modelId="{152B3DAE-39F2-472B-A805-ABB30C5E22E3}" type="presParOf" srcId="{5E162D07-E036-4A3D-9B02-14E924387C26}" destId="{80B65FBA-B291-4677-B3DA-6263CD23D580}" srcOrd="0" destOrd="0" presId="urn:microsoft.com/office/officeart/2005/8/layout/hierarchy2"/>
    <dgm:cxn modelId="{ACE26839-ED6D-4652-8805-6E559DF7A04C}" type="presParOf" srcId="{8A4FFB3F-C721-4831-9722-A9E7F5592C9B}" destId="{E564A9D7-97F9-47F1-B93E-F098DD5A972D}" srcOrd="1" destOrd="0" presId="urn:microsoft.com/office/officeart/2005/8/layout/hierarchy2"/>
    <dgm:cxn modelId="{1F65908F-AE16-46E7-A3A4-34CC520101B5}" type="presParOf" srcId="{E564A9D7-97F9-47F1-B93E-F098DD5A972D}" destId="{40D9C9B4-6058-401E-B006-92D1A2A90EAC}" srcOrd="0" destOrd="0" presId="urn:microsoft.com/office/officeart/2005/8/layout/hierarchy2"/>
    <dgm:cxn modelId="{F245A051-A631-4F9B-94E4-621E95C21382}" type="presParOf" srcId="{E564A9D7-97F9-47F1-B93E-F098DD5A972D}" destId="{2A3CDBA6-AF29-4798-A6C0-A3904315DD6B}" srcOrd="1" destOrd="0" presId="urn:microsoft.com/office/officeart/2005/8/layout/hierarchy2"/>
    <dgm:cxn modelId="{6745FD21-D631-4978-B3C2-64BE4C918ECB}" type="presParOf" srcId="{8A4FFB3F-C721-4831-9722-A9E7F5592C9B}" destId="{68A8192B-B5A8-43F3-848E-DE6BAA0B839A}" srcOrd="2" destOrd="0" presId="urn:microsoft.com/office/officeart/2005/8/layout/hierarchy2"/>
    <dgm:cxn modelId="{CB9830CB-D626-4C1D-9FDB-58C534D677D5}" type="presParOf" srcId="{68A8192B-B5A8-43F3-848E-DE6BAA0B839A}" destId="{428BE010-F7AC-4ED8-AF20-E3D1D4752E75}" srcOrd="0" destOrd="0" presId="urn:microsoft.com/office/officeart/2005/8/layout/hierarchy2"/>
    <dgm:cxn modelId="{72C9CDE1-8935-41E5-BE20-B300F22F35E6}" type="presParOf" srcId="{8A4FFB3F-C721-4831-9722-A9E7F5592C9B}" destId="{C5E52FFC-86F6-4D9E-A6E4-5559830BFBF0}" srcOrd="3" destOrd="0" presId="urn:microsoft.com/office/officeart/2005/8/layout/hierarchy2"/>
    <dgm:cxn modelId="{BFE9A4BF-20DC-4F31-B1DB-E08156AA0019}" type="presParOf" srcId="{C5E52FFC-86F6-4D9E-A6E4-5559830BFBF0}" destId="{1DB921C3-9AC1-41B3-807C-5B1791869CCE}" srcOrd="0" destOrd="0" presId="urn:microsoft.com/office/officeart/2005/8/layout/hierarchy2"/>
    <dgm:cxn modelId="{624D56F2-B905-4DF6-88E4-C0E301032BF8}" type="presParOf" srcId="{C5E52FFC-86F6-4D9E-A6E4-5559830BFBF0}" destId="{FAEF63D2-C5F0-4B4A-82B7-9C4C64E20009}" srcOrd="1" destOrd="0" presId="urn:microsoft.com/office/officeart/2005/8/layout/hierarchy2"/>
    <dgm:cxn modelId="{3F70DDD1-6982-4EE0-8946-9A15DEC8C494}" type="presParOf" srcId="{FAEF63D2-C5F0-4B4A-82B7-9C4C64E20009}" destId="{8A8433E2-158E-4AF1-B73A-BCCCACDB37E4}" srcOrd="0" destOrd="0" presId="urn:microsoft.com/office/officeart/2005/8/layout/hierarchy2"/>
    <dgm:cxn modelId="{0FD766D6-7DE4-431C-8C97-52A8113BEEDC}" type="presParOf" srcId="{8A8433E2-158E-4AF1-B73A-BCCCACDB37E4}" destId="{69174A59-6DBD-441D-9C80-E97369C1193D}" srcOrd="0" destOrd="0" presId="urn:microsoft.com/office/officeart/2005/8/layout/hierarchy2"/>
    <dgm:cxn modelId="{E216D272-916C-46B2-B98C-43746905024B}" type="presParOf" srcId="{FAEF63D2-C5F0-4B4A-82B7-9C4C64E20009}" destId="{D2C6F8E9-9DA2-4900-A901-69CF961FDDDD}" srcOrd="1" destOrd="0" presId="urn:microsoft.com/office/officeart/2005/8/layout/hierarchy2"/>
    <dgm:cxn modelId="{F7B53560-7559-46A2-9DA3-BEC17D817B6C}" type="presParOf" srcId="{D2C6F8E9-9DA2-4900-A901-69CF961FDDDD}" destId="{F1CC62B3-4F61-41C9-9ABA-7379F05B1736}" srcOrd="0" destOrd="0" presId="urn:microsoft.com/office/officeart/2005/8/layout/hierarchy2"/>
    <dgm:cxn modelId="{CC03A1B2-7DC8-48FD-BD88-5D206B18422A}" type="presParOf" srcId="{D2C6F8E9-9DA2-4900-A901-69CF961FDDDD}" destId="{BC4320FC-F9CA-42F9-B648-F4CA1BECB6CF}" srcOrd="1" destOrd="0" presId="urn:microsoft.com/office/officeart/2005/8/layout/hierarchy2"/>
    <dgm:cxn modelId="{9006D26B-C65A-47AF-9997-C555D0787E5B}" type="presParOf" srcId="{FAEF63D2-C5F0-4B4A-82B7-9C4C64E20009}" destId="{3AF6194E-B828-42FA-A99E-ABDF94BDE5A4}" srcOrd="2" destOrd="0" presId="urn:microsoft.com/office/officeart/2005/8/layout/hierarchy2"/>
    <dgm:cxn modelId="{C7335124-A485-4156-985B-92E89785BF0E}" type="presParOf" srcId="{3AF6194E-B828-42FA-A99E-ABDF94BDE5A4}" destId="{C5944237-F0FC-4084-8323-7DD4D882D6D1}" srcOrd="0" destOrd="0" presId="urn:microsoft.com/office/officeart/2005/8/layout/hierarchy2"/>
    <dgm:cxn modelId="{CECD4EC5-4139-4186-97B2-B1B22F0F7C73}" type="presParOf" srcId="{FAEF63D2-C5F0-4B4A-82B7-9C4C64E20009}" destId="{25941C55-5493-473E-AC21-A0ECD0886583}" srcOrd="3" destOrd="0" presId="urn:microsoft.com/office/officeart/2005/8/layout/hierarchy2"/>
    <dgm:cxn modelId="{22D57180-B65C-4B2D-AC9D-C32479536B36}" type="presParOf" srcId="{25941C55-5493-473E-AC21-A0ECD0886583}" destId="{3F3EA927-D0FA-4DD3-A477-AF5258C1297E}" srcOrd="0" destOrd="0" presId="urn:microsoft.com/office/officeart/2005/8/layout/hierarchy2"/>
    <dgm:cxn modelId="{EBF0D4D6-C7F4-486F-8302-4FBDC16DAFEE}" type="presParOf" srcId="{25941C55-5493-473E-AC21-A0ECD0886583}" destId="{358668EB-0105-467F-9CA4-6487EE8C316C}" srcOrd="1" destOrd="0" presId="urn:microsoft.com/office/officeart/2005/8/layout/hierarchy2"/>
    <dgm:cxn modelId="{A159B822-AD63-4AC4-8DAE-82B66BB2A993}" type="presParOf" srcId="{FAEF63D2-C5F0-4B4A-82B7-9C4C64E20009}" destId="{D82E8B17-C3A6-4D3A-83F5-117199BC0947}" srcOrd="4" destOrd="0" presId="urn:microsoft.com/office/officeart/2005/8/layout/hierarchy2"/>
    <dgm:cxn modelId="{A364D52E-7150-4131-96EA-AB856C1CACDF}" type="presParOf" srcId="{D82E8B17-C3A6-4D3A-83F5-117199BC0947}" destId="{87840A9A-142E-4DB6-B1B5-14F262401AA5}" srcOrd="0" destOrd="0" presId="urn:microsoft.com/office/officeart/2005/8/layout/hierarchy2"/>
    <dgm:cxn modelId="{7313CA8C-7189-40E0-B559-9C253CBD07BE}" type="presParOf" srcId="{FAEF63D2-C5F0-4B4A-82B7-9C4C64E20009}" destId="{6E6E0902-666B-4104-A0E2-6C4966E489D6}" srcOrd="5" destOrd="0" presId="urn:microsoft.com/office/officeart/2005/8/layout/hierarchy2"/>
    <dgm:cxn modelId="{18FB4566-4F09-45A2-B27E-1A6906C6CFE6}" type="presParOf" srcId="{6E6E0902-666B-4104-A0E2-6C4966E489D6}" destId="{A8F75625-EBB3-462B-B68C-774DE36A45A3}" srcOrd="0" destOrd="0" presId="urn:microsoft.com/office/officeart/2005/8/layout/hierarchy2"/>
    <dgm:cxn modelId="{BAB3D1D5-05D9-4061-8A26-608BD3BC7099}" type="presParOf" srcId="{6E6E0902-666B-4104-A0E2-6C4966E489D6}" destId="{CB8771CD-1008-4861-A1EE-0C9DD2427EAC}" srcOrd="1" destOrd="0" presId="urn:microsoft.com/office/officeart/2005/8/layout/hierarchy2"/>
    <dgm:cxn modelId="{D1559248-5C72-429A-9A78-9B564DE462E9}" type="presParOf" srcId="{FAEF63D2-C5F0-4B4A-82B7-9C4C64E20009}" destId="{ABCDAF0F-BFC8-4B68-8A3C-503D92337E68}" srcOrd="6" destOrd="0" presId="urn:microsoft.com/office/officeart/2005/8/layout/hierarchy2"/>
    <dgm:cxn modelId="{638890A8-4153-425D-9071-FB6B9C4A5454}" type="presParOf" srcId="{ABCDAF0F-BFC8-4B68-8A3C-503D92337E68}" destId="{D9C7DB10-0EB8-43B9-A41C-963E180736EB}" srcOrd="0" destOrd="0" presId="urn:microsoft.com/office/officeart/2005/8/layout/hierarchy2"/>
    <dgm:cxn modelId="{A7FA7157-9E87-488A-860C-594F0DA7D6C0}" type="presParOf" srcId="{FAEF63D2-C5F0-4B4A-82B7-9C4C64E20009}" destId="{4CC123D2-4505-4D20-9618-21BAE461E931}" srcOrd="7" destOrd="0" presId="urn:microsoft.com/office/officeart/2005/8/layout/hierarchy2"/>
    <dgm:cxn modelId="{2ED21BEF-A7F5-4E5B-BDDB-307CABDF30FA}" type="presParOf" srcId="{4CC123D2-4505-4D20-9618-21BAE461E931}" destId="{5EABC7A5-8319-4E14-AE47-72DB294C6D53}" srcOrd="0" destOrd="0" presId="urn:microsoft.com/office/officeart/2005/8/layout/hierarchy2"/>
    <dgm:cxn modelId="{C6E7E331-F85F-4265-9247-1C7D75BEB7D8}" type="presParOf" srcId="{4CC123D2-4505-4D20-9618-21BAE461E931}" destId="{16978407-07A1-47B6-840A-6C5C701D243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FCC4D-AC03-4DE5-A17F-CAAB7FF57A1B}">
      <dsp:nvSpPr>
        <dsp:cNvPr id="0" name=""/>
        <dsp:cNvSpPr/>
      </dsp:nvSpPr>
      <dsp:spPr>
        <a:xfrm>
          <a:off x="959417" y="1227051"/>
          <a:ext cx="1881306" cy="940653"/>
        </a:xfrm>
        <a:prstGeom prst="roundRect">
          <a:avLst>
            <a:gd name="adj" fmla="val 10000"/>
          </a:avLst>
        </a:prstGeom>
        <a:gradFill rotWithShape="0">
          <a:gsLst>
            <a:gs pos="0">
              <a:schemeClr val="lt1">
                <a:hueOff val="0"/>
                <a:satOff val="0"/>
                <a:lumOff val="0"/>
                <a:alphaOff val="0"/>
                <a:tint val="83000"/>
                <a:satMod val="100000"/>
                <a:lumMod val="100000"/>
              </a:schemeClr>
            </a:gs>
            <a:gs pos="100000">
              <a:schemeClr val="l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Tax compliance</a:t>
          </a:r>
          <a:r>
            <a:rPr lang="sr-Latn-RS" sz="2000" kern="1200" dirty="0"/>
            <a:t>/</a:t>
          </a:r>
        </a:p>
        <a:p>
          <a:pPr marL="0" lvl="0" indent="0" algn="ctr" defTabSz="889000">
            <a:lnSpc>
              <a:spcPct val="90000"/>
            </a:lnSpc>
            <a:spcBef>
              <a:spcPct val="0"/>
            </a:spcBef>
            <a:spcAft>
              <a:spcPct val="35000"/>
            </a:spcAft>
            <a:buNone/>
          </a:pPr>
          <a:r>
            <a:rPr lang="sr-Latn-RS" sz="2000" kern="1200" dirty="0"/>
            <a:t>Informality</a:t>
          </a:r>
          <a:endParaRPr lang="en-GB" sz="2000" kern="1200" dirty="0"/>
        </a:p>
      </dsp:txBody>
      <dsp:txXfrm>
        <a:off x="986968" y="1254602"/>
        <a:ext cx="1826204" cy="885551"/>
      </dsp:txXfrm>
    </dsp:sp>
    <dsp:sp modelId="{5E162D07-E036-4A3D-9B02-14E924387C26}">
      <dsp:nvSpPr>
        <dsp:cNvPr id="0" name=""/>
        <dsp:cNvSpPr/>
      </dsp:nvSpPr>
      <dsp:spPr>
        <a:xfrm rot="19352283">
          <a:off x="2747373" y="1401861"/>
          <a:ext cx="905246" cy="40429"/>
        </a:xfrm>
        <a:custGeom>
          <a:avLst/>
          <a:gdLst/>
          <a:ahLst/>
          <a:cxnLst/>
          <a:rect l="0" t="0" r="0" b="0"/>
          <a:pathLst>
            <a:path>
              <a:moveTo>
                <a:pt x="0" y="20214"/>
              </a:moveTo>
              <a:lnTo>
                <a:pt x="905246" y="20214"/>
              </a:lnTo>
            </a:path>
          </a:pathLst>
        </a:custGeom>
        <a:noFill/>
        <a:ln w="15875" cap="flat" cmpd="sng" algn="ctr">
          <a:solidFill>
            <a:scrgbClr r="0" g="0" b="0"/>
          </a:solidFill>
          <a:prstDash val="solid"/>
          <a:headEnd type="triangle" w="lg" len="lg"/>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en-GB" sz="300" kern="1200"/>
        </a:p>
      </dsp:txBody>
      <dsp:txXfrm>
        <a:off x="3177366" y="1399445"/>
        <a:ext cx="45262" cy="45262"/>
      </dsp:txXfrm>
    </dsp:sp>
    <dsp:sp modelId="{40D9C9B4-6058-401E-B006-92D1A2A90EAC}">
      <dsp:nvSpPr>
        <dsp:cNvPr id="0" name=""/>
        <dsp:cNvSpPr/>
      </dsp:nvSpPr>
      <dsp:spPr>
        <a:xfrm>
          <a:off x="3559270" y="820726"/>
          <a:ext cx="1881306" cy="652098"/>
        </a:xfrm>
        <a:prstGeom prst="roundRect">
          <a:avLst>
            <a:gd name="adj" fmla="val 10000"/>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Tax deterrence</a:t>
          </a:r>
        </a:p>
      </dsp:txBody>
      <dsp:txXfrm>
        <a:off x="3578369" y="839825"/>
        <a:ext cx="1843108" cy="613900"/>
      </dsp:txXfrm>
    </dsp:sp>
    <dsp:sp modelId="{68A8192B-B5A8-43F3-848E-DE6BAA0B839A}">
      <dsp:nvSpPr>
        <dsp:cNvPr id="0" name=""/>
        <dsp:cNvSpPr/>
      </dsp:nvSpPr>
      <dsp:spPr>
        <a:xfrm rot="1667421">
          <a:off x="2791667" y="1875462"/>
          <a:ext cx="850635" cy="40429"/>
        </a:xfrm>
        <a:custGeom>
          <a:avLst/>
          <a:gdLst/>
          <a:ahLst/>
          <a:cxnLst/>
          <a:rect l="0" t="0" r="0" b="0"/>
          <a:pathLst>
            <a:path>
              <a:moveTo>
                <a:pt x="0" y="20214"/>
              </a:moveTo>
              <a:lnTo>
                <a:pt x="850635" y="20214"/>
              </a:lnTo>
            </a:path>
          </a:pathLst>
        </a:custGeom>
        <a:noFill/>
        <a:ln w="15875" cap="flat" cmpd="sng" algn="ctr">
          <a:solidFill>
            <a:scrgbClr r="0" g="0" b="0"/>
          </a:solidFill>
          <a:prstDash val="solid"/>
          <a:headEnd type="triangle" w="lg" len="lg"/>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en-GB" sz="300" kern="1200"/>
        </a:p>
      </dsp:txBody>
      <dsp:txXfrm>
        <a:off x="3195719" y="1874410"/>
        <a:ext cx="42531" cy="42531"/>
      </dsp:txXfrm>
    </dsp:sp>
    <dsp:sp modelId="{1DB921C3-9AC1-41B3-807C-5B1791869CCE}">
      <dsp:nvSpPr>
        <dsp:cNvPr id="0" name=""/>
        <dsp:cNvSpPr/>
      </dsp:nvSpPr>
      <dsp:spPr>
        <a:xfrm>
          <a:off x="3593246" y="1780164"/>
          <a:ext cx="1881306" cy="627622"/>
        </a:xfrm>
        <a:prstGeom prst="roundRect">
          <a:avLst>
            <a:gd name="adj" fmla="val 10000"/>
          </a:avLst>
        </a:prstGeom>
        <a:solidFill>
          <a:schemeClr val="tx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rPr>
            <a:t>Tax Moral</a:t>
          </a:r>
          <a:r>
            <a:rPr lang="sr-Latn-RS" sz="2000" kern="1200" dirty="0">
              <a:solidFill>
                <a:schemeClr val="bg1"/>
              </a:solidFill>
            </a:rPr>
            <a:t>ity</a:t>
          </a:r>
          <a:endParaRPr lang="en-GB" sz="2000" kern="1200" dirty="0">
            <a:solidFill>
              <a:schemeClr val="bg1"/>
            </a:solidFill>
          </a:endParaRPr>
        </a:p>
      </dsp:txBody>
      <dsp:txXfrm>
        <a:off x="3611628" y="1798546"/>
        <a:ext cx="1844542" cy="590858"/>
      </dsp:txXfrm>
    </dsp:sp>
    <dsp:sp modelId="{8A8433E2-158E-4AF1-B73A-BCCCACDB37E4}">
      <dsp:nvSpPr>
        <dsp:cNvPr id="0" name=""/>
        <dsp:cNvSpPr/>
      </dsp:nvSpPr>
      <dsp:spPr>
        <a:xfrm rot="17692822">
          <a:off x="4956498" y="1262447"/>
          <a:ext cx="1788633" cy="40429"/>
        </a:xfrm>
        <a:custGeom>
          <a:avLst/>
          <a:gdLst/>
          <a:ahLst/>
          <a:cxnLst/>
          <a:rect l="0" t="0" r="0" b="0"/>
          <a:pathLst>
            <a:path>
              <a:moveTo>
                <a:pt x="0" y="20214"/>
              </a:moveTo>
              <a:lnTo>
                <a:pt x="1788633" y="20214"/>
              </a:lnTo>
            </a:path>
          </a:pathLst>
        </a:custGeom>
        <a:noFill/>
        <a:ln w="15875" cap="flat" cmpd="sng" algn="ctr">
          <a:solidFill>
            <a:scrgbClr r="0" g="0" b="0"/>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5806098" y="1237946"/>
        <a:ext cx="89431" cy="89431"/>
      </dsp:txXfrm>
    </dsp:sp>
    <dsp:sp modelId="{F1CC62B3-4F61-41C9-9ABA-7379F05B1736}">
      <dsp:nvSpPr>
        <dsp:cNvPr id="0" name=""/>
        <dsp:cNvSpPr/>
      </dsp:nvSpPr>
      <dsp:spPr>
        <a:xfrm>
          <a:off x="6227075" y="1022"/>
          <a:ext cx="1881306" cy="940653"/>
        </a:xfrm>
        <a:prstGeom prst="roundRect">
          <a:avLst>
            <a:gd name="adj" fmla="val 10000"/>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r-Latn-RS" sz="2000" kern="1200" dirty="0"/>
            <a:t>Determinant 1</a:t>
          </a:r>
          <a:endParaRPr lang="en-GB" sz="2000" kern="1200" dirty="0"/>
        </a:p>
      </dsp:txBody>
      <dsp:txXfrm>
        <a:off x="6254626" y="28573"/>
        <a:ext cx="1826204" cy="885551"/>
      </dsp:txXfrm>
    </dsp:sp>
    <dsp:sp modelId="{3AF6194E-B828-42FA-A99E-ABDF94BDE5A4}">
      <dsp:nvSpPr>
        <dsp:cNvPr id="0" name=""/>
        <dsp:cNvSpPr/>
      </dsp:nvSpPr>
      <dsp:spPr>
        <a:xfrm rot="19457599">
          <a:off x="5387447" y="1803323"/>
          <a:ext cx="926734" cy="40429"/>
        </a:xfrm>
        <a:custGeom>
          <a:avLst/>
          <a:gdLst/>
          <a:ahLst/>
          <a:cxnLst/>
          <a:rect l="0" t="0" r="0" b="0"/>
          <a:pathLst>
            <a:path>
              <a:moveTo>
                <a:pt x="0" y="20214"/>
              </a:moveTo>
              <a:lnTo>
                <a:pt x="926734" y="20214"/>
              </a:lnTo>
            </a:path>
          </a:pathLst>
        </a:custGeom>
        <a:noFill/>
        <a:ln w="15875" cap="flat" cmpd="sng" algn="ctr">
          <a:solidFill>
            <a:scrgbClr r="0" g="0" b="0"/>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7646" y="1800369"/>
        <a:ext cx="46336" cy="46336"/>
      </dsp:txXfrm>
    </dsp:sp>
    <dsp:sp modelId="{3F3EA927-D0FA-4DD3-A477-AF5258C1297E}">
      <dsp:nvSpPr>
        <dsp:cNvPr id="0" name=""/>
        <dsp:cNvSpPr/>
      </dsp:nvSpPr>
      <dsp:spPr>
        <a:xfrm>
          <a:off x="6227075" y="1082773"/>
          <a:ext cx="1881306" cy="940653"/>
        </a:xfrm>
        <a:prstGeom prst="roundRect">
          <a:avLst>
            <a:gd name="adj" fmla="val 10000"/>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r-Latn-RS" sz="2000" kern="1200" dirty="0"/>
            <a:t>Determinant 1</a:t>
          </a:r>
          <a:endParaRPr lang="en-GB" sz="2000" kern="1200" dirty="0"/>
        </a:p>
      </dsp:txBody>
      <dsp:txXfrm>
        <a:off x="6254626" y="1110324"/>
        <a:ext cx="1826204" cy="885551"/>
      </dsp:txXfrm>
    </dsp:sp>
    <dsp:sp modelId="{D82E8B17-C3A6-4D3A-83F5-117199BC0947}">
      <dsp:nvSpPr>
        <dsp:cNvPr id="0" name=""/>
        <dsp:cNvSpPr/>
      </dsp:nvSpPr>
      <dsp:spPr>
        <a:xfrm rot="2142401">
          <a:off x="5387447" y="2344198"/>
          <a:ext cx="926734" cy="40429"/>
        </a:xfrm>
        <a:custGeom>
          <a:avLst/>
          <a:gdLst/>
          <a:ahLst/>
          <a:cxnLst/>
          <a:rect l="0" t="0" r="0" b="0"/>
          <a:pathLst>
            <a:path>
              <a:moveTo>
                <a:pt x="0" y="20214"/>
              </a:moveTo>
              <a:lnTo>
                <a:pt x="926734" y="20214"/>
              </a:lnTo>
            </a:path>
          </a:pathLst>
        </a:custGeom>
        <a:noFill/>
        <a:ln w="15875" cap="flat" cmpd="sng" algn="ctr">
          <a:solidFill>
            <a:scrgbClr r="0" g="0" b="0"/>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7646" y="2341245"/>
        <a:ext cx="46336" cy="46336"/>
      </dsp:txXfrm>
    </dsp:sp>
    <dsp:sp modelId="{A8F75625-EBB3-462B-B68C-774DE36A45A3}">
      <dsp:nvSpPr>
        <dsp:cNvPr id="0" name=""/>
        <dsp:cNvSpPr/>
      </dsp:nvSpPr>
      <dsp:spPr>
        <a:xfrm>
          <a:off x="6227075" y="2164524"/>
          <a:ext cx="1881306" cy="940653"/>
        </a:xfrm>
        <a:prstGeom prst="roundRect">
          <a:avLst>
            <a:gd name="adj" fmla="val 10000"/>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r-Latn-RS" sz="2000" kern="1200" dirty="0"/>
            <a:t>Determinant 3</a:t>
          </a:r>
          <a:endParaRPr lang="en-GB" sz="2000" kern="1200" dirty="0"/>
        </a:p>
      </dsp:txBody>
      <dsp:txXfrm>
        <a:off x="6254626" y="2192075"/>
        <a:ext cx="1826204" cy="885551"/>
      </dsp:txXfrm>
    </dsp:sp>
    <dsp:sp modelId="{ABCDAF0F-BFC8-4B68-8A3C-503D92337E68}">
      <dsp:nvSpPr>
        <dsp:cNvPr id="0" name=""/>
        <dsp:cNvSpPr/>
      </dsp:nvSpPr>
      <dsp:spPr>
        <a:xfrm rot="3907178">
          <a:off x="4956498" y="2885074"/>
          <a:ext cx="1788633" cy="40429"/>
        </a:xfrm>
        <a:custGeom>
          <a:avLst/>
          <a:gdLst/>
          <a:ahLst/>
          <a:cxnLst/>
          <a:rect l="0" t="0" r="0" b="0"/>
          <a:pathLst>
            <a:path>
              <a:moveTo>
                <a:pt x="0" y="20214"/>
              </a:moveTo>
              <a:lnTo>
                <a:pt x="1788633" y="20214"/>
              </a:lnTo>
            </a:path>
          </a:pathLst>
        </a:custGeom>
        <a:noFill/>
        <a:ln w="15875" cap="flat" cmpd="sng" algn="ctr">
          <a:solidFill>
            <a:scrgbClr r="0" g="0" b="0"/>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5806098" y="2860573"/>
        <a:ext cx="89431" cy="89431"/>
      </dsp:txXfrm>
    </dsp:sp>
    <dsp:sp modelId="{5EABC7A5-8319-4E14-AE47-72DB294C6D53}">
      <dsp:nvSpPr>
        <dsp:cNvPr id="0" name=""/>
        <dsp:cNvSpPr/>
      </dsp:nvSpPr>
      <dsp:spPr>
        <a:xfrm>
          <a:off x="6227075" y="3246276"/>
          <a:ext cx="1881306" cy="940653"/>
        </a:xfrm>
        <a:prstGeom prst="roundRect">
          <a:avLst>
            <a:gd name="adj" fmla="val 10000"/>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r-Latn-RS" sz="2000" kern="1200" dirty="0"/>
            <a:t>Determinants ...</a:t>
          </a:r>
          <a:endParaRPr lang="en-GB" sz="2000" kern="1200" dirty="0"/>
        </a:p>
      </dsp:txBody>
      <dsp:txXfrm>
        <a:off x="6254626" y="3273827"/>
        <a:ext cx="1826204" cy="8855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sr-Cyrl-RS" dirty="0">
                <a:latin typeface="Times New Roman" panose="02020603050405020304" pitchFamily="18" charset="0"/>
                <a:cs typeface="Times New Roman" panose="02020603050405020304" pitchFamily="18" charset="0"/>
              </a:rPr>
              <a:t>Бранко Радуловић</a:t>
            </a:r>
            <a:endParaRPr lang="en-US" dirty="0">
              <a:latin typeface="Times New Roman" panose="02020603050405020304" pitchFamily="18" charset="0"/>
              <a:cs typeface="Times New Roman" panose="02020603050405020304" pitchFamily="18"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4881F8-8C37-47BD-B888-E06EC2B4FF02}" type="datetimeFigureOut">
              <a:rPr lang="en-US" smtClean="0">
                <a:latin typeface="Times New Roman" panose="02020603050405020304" pitchFamily="18" charset="0"/>
                <a:cs typeface="Times New Roman" panose="02020603050405020304" pitchFamily="18" charset="0"/>
              </a:rPr>
              <a:pPr/>
              <a:t>9/28/2018</a:t>
            </a:fld>
            <a:endParaRPr lang="en-US">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sr-Cyrl-RS" dirty="0">
                <a:latin typeface="Times New Roman" panose="02020603050405020304" pitchFamily="18" charset="0"/>
                <a:cs typeface="Times New Roman" panose="02020603050405020304" pitchFamily="18" charset="0"/>
              </a:rPr>
              <a:t>Правни факултет Универзитет у Београду</a:t>
            </a:r>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1E1ED6-18E3-46A8-970E-B24F9F50FA31}" type="slidenum">
              <a:rPr lang="en-US" smtClean="0">
                <a:latin typeface="Times New Roman" panose="02020603050405020304" pitchFamily="18" charset="0"/>
                <a:cs typeface="Times New Roman" panose="02020603050405020304" pitchFamily="18" charset="0"/>
              </a:rPr>
              <a:pPr/>
              <a:t>‹#›</a:t>
            </a:fld>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0692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DF794-A66F-422A-BE95-DB3CF8652408}" type="datetimeFigureOut">
              <a:rPr lang="en-US" smtClean="0"/>
              <a:pPr/>
              <a:t>9/28/2018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E5A62E-E592-419F-8942-62DA8AC8A001}" type="slidenum">
              <a:rPr lang="en-US" smtClean="0"/>
              <a:pPr/>
              <a:t>‹#›</a:t>
            </a:fld>
            <a:endParaRPr lang="en-US"/>
          </a:p>
        </p:txBody>
      </p:sp>
    </p:spTree>
    <p:extLst>
      <p:ext uri="{BB962C8B-B14F-4D97-AF65-F5344CB8AC3E}">
        <p14:creationId xmlns:p14="http://schemas.microsoft.com/office/powerpoint/2010/main" val="386525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E5A62E-E592-419F-8942-62DA8AC8A001}" type="slidenum">
              <a:rPr lang="en-US" smtClean="0"/>
              <a:pPr/>
              <a:t>1</a:t>
            </a:fld>
            <a:endParaRPr lang="en-US"/>
          </a:p>
        </p:txBody>
      </p:sp>
    </p:spTree>
    <p:extLst>
      <p:ext uri="{BB962C8B-B14F-4D97-AF65-F5344CB8AC3E}">
        <p14:creationId xmlns:p14="http://schemas.microsoft.com/office/powerpoint/2010/main" val="310542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3585009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2061710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118406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862525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3DEA4F-F16E-4CAF-9CEA-BCAEE34FBA34}" type="datetimeFigureOut">
              <a:rPr lang="en-US" smtClean="0"/>
              <a:pPr/>
              <a:t>9/28/2018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FDED1-7407-4D1C-ABC0-CC6B4A54A033}"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4760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3DEA4F-F16E-4CAF-9CEA-BCAEE34FBA34}" type="datetimeFigureOut">
              <a:rPr lang="en-US" smtClean="0"/>
              <a:pPr/>
              <a:t>9/28/2018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FDED1-7407-4D1C-ABC0-CC6B4A54A033}" type="slidenum">
              <a:rPr lang="en-US" smtClean="0"/>
              <a:pPr/>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25806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DEA4F-F16E-4CAF-9CEA-BCAEE34FBA34}" type="datetimeFigureOut">
              <a:rPr lang="en-US" smtClean="0"/>
              <a:pPr/>
              <a:t>9/28/2018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4067296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588613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283992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231431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622144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427878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518913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3945128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812634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3DEA4F-F16E-4CAF-9CEA-BCAEE34FBA34}" type="datetimeFigureOut">
              <a:rPr lang="en-US" smtClean="0"/>
              <a:pPr/>
              <a:t>9/28/2018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FDED1-7407-4D1C-ABC0-CC6B4A54A033}"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1749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3DEA4F-F16E-4CAF-9CEA-BCAEE34FBA34}" type="datetimeFigureOut">
              <a:rPr lang="en-US" smtClean="0"/>
              <a:pPr/>
              <a:t>9/28/2018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FDED1-7407-4D1C-ABC0-CC6B4A54A033}" type="slidenum">
              <a:rPr lang="en-US" smtClean="0"/>
              <a:pPr/>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51353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DEA4F-F16E-4CAF-9CEA-BCAEE34FBA34}" type="datetimeFigureOut">
              <a:rPr lang="en-US" smtClean="0"/>
              <a:pPr/>
              <a:t>9/28/2018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3001510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3975212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449882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939079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957989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cxnSp>
        <p:nvCxnSpPr>
          <p:cNvPr id="13" name="Straight Connector 12"/>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descr="Pravni fakultet Univerziteta u Beogradu Logo"/>
          <p:cNvPicPr>
            <a:picLocks noChangeAspect="1" noChangeArrowheads="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58400" y="152400"/>
            <a:ext cx="1905000"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9646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pic>
        <p:nvPicPr>
          <p:cNvPr id="3074" name="Picture 2" descr="Pravni fakultet Univerziteta u Beogradu Logo"/>
          <p:cNvPicPr>
            <a:picLocks noChangeAspect="1" noChangeArrowheads="1"/>
          </p:cNvPicPr>
          <p:nvPr userDrawn="1"/>
        </p:nvPicPr>
        <p:blipFill>
          <a:blip r:embed="rId2" cstate="print">
            <a:grayscl/>
            <a:extLst>
              <a:ext uri="{28A0092B-C50C-407E-A947-70E740481C1C}">
                <a14:useLocalDpi xmlns:a14="http://schemas.microsoft.com/office/drawing/2010/main" val="0"/>
              </a:ext>
            </a:extLst>
          </a:blip>
          <a:srcRect/>
          <a:stretch>
            <a:fillRect/>
          </a:stretch>
        </p:blipFill>
        <p:spPr bwMode="auto">
          <a:xfrm>
            <a:off x="10934108" y="152401"/>
            <a:ext cx="1105492"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11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9391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08551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3DEA4F-F16E-4CAF-9CEA-BCAEE34FBA34}" type="datetimeFigureOut">
              <a:rPr lang="en-US" smtClean="0"/>
              <a:pPr/>
              <a:t>9/28/2018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38428047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3DEA4F-F16E-4CAF-9CEA-BCAEE34FBA34}" type="datetimeFigureOut">
              <a:rPr lang="en-US" smtClean="0"/>
              <a:pPr/>
              <a:t>9/28/2018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2964899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DEA4F-F16E-4CAF-9CEA-BCAEE34FBA34}" type="datetimeFigureOut">
              <a:rPr lang="en-US" smtClean="0"/>
              <a:pPr/>
              <a:t>9/28/2018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1935804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7217098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3DEA4F-F16E-4CAF-9CEA-BCAEE34FBA34}"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FDED1-7407-4D1C-ABC0-CC6B4A54A033}" type="slidenum">
              <a:rPr lang="en-US" smtClean="0"/>
              <a:pPr/>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4112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spTree>
    <p:extLst>
      <p:ext uri="{BB962C8B-B14F-4D97-AF65-F5344CB8AC3E}">
        <p14:creationId xmlns:p14="http://schemas.microsoft.com/office/powerpoint/2010/main" val="9886956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DEA4F-F16E-4CAF-9CEA-BCAEE34FBA34}"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FDED1-7407-4D1C-ABC0-CC6B4A54A033}" type="slidenum">
              <a:rPr lang="en-US" smtClean="0"/>
              <a:pPr/>
              <a:t>‹#›</a:t>
            </a:fld>
            <a:endParaRPr lang="en-US"/>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590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433DEA4F-F16E-4CAF-9CEA-BCAEE34FBA34}" type="datetimeFigureOut">
              <a:rPr lang="en-US" smtClean="0"/>
              <a:pPr/>
              <a:t>9/28/2018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07DFDED1-7407-4D1C-ABC0-CC6B4A54A033}" type="slidenum">
              <a:rPr lang="en-US" smtClean="0"/>
              <a:pPr/>
              <a:t>‹#›</a:t>
            </a:fld>
            <a:endParaRPr lang="en-US"/>
          </a:p>
        </p:txBody>
      </p:sp>
    </p:spTree>
    <p:extLst>
      <p:ext uri="{BB962C8B-B14F-4D97-AF65-F5344CB8AC3E}">
        <p14:creationId xmlns:p14="http://schemas.microsoft.com/office/powerpoint/2010/main" val="250451693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433DEA4F-F16E-4CAF-9CEA-BCAEE34FBA34}" type="datetimeFigureOut">
              <a:rPr lang="en-US" smtClean="0"/>
              <a:pPr/>
              <a:t>9/28/2018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07DFDED1-7407-4D1C-ABC0-CC6B4A54A033}" type="slidenum">
              <a:rPr lang="en-US" smtClean="0"/>
              <a:pPr/>
              <a:t>‹#›</a:t>
            </a:fld>
            <a:endParaRPr lang="en-US"/>
          </a:p>
        </p:txBody>
      </p:sp>
    </p:spTree>
    <p:extLst>
      <p:ext uri="{BB962C8B-B14F-4D97-AF65-F5344CB8AC3E}">
        <p14:creationId xmlns:p14="http://schemas.microsoft.com/office/powerpoint/2010/main" val="12676007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33DEA4F-F16E-4CAF-9CEA-BCAEE34FBA34}" type="datetimeFigureOut">
              <a:rPr lang="en-US" smtClean="0"/>
              <a:pPr/>
              <a:t>9/28/2018</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7DFDED1-7407-4D1C-ABC0-CC6B4A54A033}" type="slidenum">
              <a:rPr lang="en-US" smtClean="0"/>
              <a:pPr/>
              <a:t>‹#›</a:t>
            </a:fld>
            <a:endParaRPr lang="en-US"/>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38697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000" dirty="0"/>
              <a:t>TAX MORAL</a:t>
            </a:r>
            <a:r>
              <a:rPr lang="sr-Latn-RS" sz="4000" dirty="0"/>
              <a:t>ity</a:t>
            </a:r>
            <a:r>
              <a:rPr lang="en-GB" sz="4000" dirty="0"/>
              <a:t> IN SERBIAN BUSINESS SECTOR- AN EMPIRICAL INVESTIGATION</a:t>
            </a:r>
            <a:endParaRPr lang="en-US" sz="4000" dirty="0"/>
          </a:p>
        </p:txBody>
      </p:sp>
      <p:sp>
        <p:nvSpPr>
          <p:cNvPr id="3" name="Subtitle 2"/>
          <p:cNvSpPr>
            <a:spLocks noGrp="1"/>
          </p:cNvSpPr>
          <p:nvPr>
            <p:ph type="subTitle" idx="1"/>
          </p:nvPr>
        </p:nvSpPr>
        <p:spPr>
          <a:xfrm>
            <a:off x="8382000" y="4960137"/>
            <a:ext cx="3200400" cy="1463040"/>
          </a:xfrm>
        </p:spPr>
        <p:txBody>
          <a:bodyPr>
            <a:normAutofit/>
          </a:bodyPr>
          <a:lstStyle/>
          <a:p>
            <a:r>
              <a:rPr lang="en-GB" dirty="0"/>
              <a:t>Branko Radulovic</a:t>
            </a:r>
          </a:p>
          <a:p>
            <a:r>
              <a:rPr lang="en-GB" dirty="0"/>
              <a:t>Faculty of Law</a:t>
            </a:r>
          </a:p>
          <a:p>
            <a:r>
              <a:rPr lang="en-US" dirty="0"/>
              <a:t>University of Belgrade</a:t>
            </a:r>
          </a:p>
        </p:txBody>
      </p:sp>
    </p:spTree>
    <p:extLst>
      <p:ext uri="{BB962C8B-B14F-4D97-AF65-F5344CB8AC3E}">
        <p14:creationId xmlns:p14="http://schemas.microsoft.com/office/powerpoint/2010/main" val="76486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introduction</a:t>
            </a:r>
            <a:endParaRPr lang="en-US" dirty="0"/>
          </a:p>
        </p:txBody>
      </p:sp>
      <p:sp>
        <p:nvSpPr>
          <p:cNvPr id="6" name="Content Placeholder 5"/>
          <p:cNvSpPr>
            <a:spLocks noGrp="1"/>
          </p:cNvSpPr>
          <p:nvPr>
            <p:ph idx="1"/>
          </p:nvPr>
        </p:nvSpPr>
        <p:spPr>
          <a:xfrm>
            <a:off x="1024128" y="1905000"/>
            <a:ext cx="11167872" cy="4953000"/>
          </a:xfrm>
        </p:spPr>
        <p:txBody>
          <a:bodyPr>
            <a:normAutofit/>
          </a:bodyPr>
          <a:lstStyle/>
          <a:p>
            <a:r>
              <a:rPr lang="en-GB" dirty="0"/>
              <a:t>Research question</a:t>
            </a:r>
          </a:p>
          <a:p>
            <a:pPr lvl="1"/>
            <a:r>
              <a:rPr lang="en-GB" dirty="0"/>
              <a:t>What drives tax moral</a:t>
            </a:r>
            <a:r>
              <a:rPr lang="sr-Latn-RS" dirty="0"/>
              <a:t>ity</a:t>
            </a:r>
            <a:r>
              <a:rPr lang="en-GB" dirty="0"/>
              <a:t> in Serbian business sector?</a:t>
            </a:r>
          </a:p>
          <a:p>
            <a:pPr lvl="1"/>
            <a:r>
              <a:rPr lang="en-GB" dirty="0"/>
              <a:t>Tax morale</a:t>
            </a:r>
            <a:r>
              <a:rPr lang="sr-Latn-RS" dirty="0"/>
              <a:t> (morality)</a:t>
            </a:r>
            <a:r>
              <a:rPr lang="en-GB" dirty="0"/>
              <a:t> is usually defined as nonpecuniary or intrinsic motivation for tax compliance (</a:t>
            </a:r>
            <a:r>
              <a:rPr lang="en-GB" dirty="0" err="1"/>
              <a:t>Luttmer</a:t>
            </a:r>
            <a:r>
              <a:rPr lang="en-GB" dirty="0"/>
              <a:t> &amp; Singhal, 2014, p. 150). </a:t>
            </a:r>
            <a:endParaRPr lang="sr-Latn-RS" dirty="0"/>
          </a:p>
          <a:p>
            <a:r>
              <a:rPr lang="sr-Latn-RS" dirty="0"/>
              <a:t>E</a:t>
            </a:r>
            <a:r>
              <a:rPr lang="en-GB" dirty="0" err="1"/>
              <a:t>mpirical</a:t>
            </a:r>
            <a:r>
              <a:rPr lang="en-GB" dirty="0"/>
              <a:t> </a:t>
            </a:r>
            <a:r>
              <a:rPr lang="sr-Latn-RS" dirty="0"/>
              <a:t>literature</a:t>
            </a:r>
            <a:r>
              <a:rPr lang="en-GB" dirty="0"/>
              <a:t> usually ﬁnd that the real level of tax evasion is signiﬁcantly lower than forecasts made using the rational choice model</a:t>
            </a:r>
          </a:p>
          <a:p>
            <a:r>
              <a:rPr lang="en-US" dirty="0"/>
              <a:t>Significance</a:t>
            </a:r>
          </a:p>
          <a:p>
            <a:pPr lvl="1"/>
            <a:r>
              <a:rPr lang="en-GB" dirty="0"/>
              <a:t>Tax compliance and shadow economy in Serbia have attracted increasing attention from policymakers and academics</a:t>
            </a:r>
            <a:r>
              <a:rPr lang="sr-Latn-RS" dirty="0"/>
              <a:t> (Ranđelović, 2017)</a:t>
            </a:r>
            <a:r>
              <a:rPr lang="en-GB" dirty="0"/>
              <a:t>.</a:t>
            </a:r>
            <a:endParaRPr lang="sr-Latn-RS" dirty="0"/>
          </a:p>
          <a:p>
            <a:pPr lvl="1"/>
            <a:r>
              <a:rPr lang="en-GB" dirty="0"/>
              <a:t>Tax morale </a:t>
            </a:r>
            <a:r>
              <a:rPr lang="sr-Latn-RS" dirty="0"/>
              <a:t>is </a:t>
            </a:r>
            <a:r>
              <a:rPr lang="en-GB" dirty="0"/>
              <a:t>an important determinant of </a:t>
            </a:r>
            <a:r>
              <a:rPr lang="sr-Latn-RS" dirty="0"/>
              <a:t>participation in shadow economy </a:t>
            </a:r>
            <a:r>
              <a:rPr lang="en-GB" dirty="0"/>
              <a:t>(Krsti</a:t>
            </a:r>
            <a:r>
              <a:rPr lang="sr-Latn-RS" dirty="0"/>
              <a:t>ć &amp; Radulović, 2015, 2017)</a:t>
            </a:r>
            <a:endParaRPr lang="en-GB" dirty="0"/>
          </a:p>
          <a:p>
            <a:pPr lvl="1"/>
            <a:r>
              <a:rPr lang="en-GB" dirty="0"/>
              <a:t>Most of the literature on tax morale has focused on individuals, not on firms – only a handful of articles on businesses’ tax morale</a:t>
            </a:r>
            <a:endParaRPr lang="sr-Latn-RS" dirty="0"/>
          </a:p>
          <a:p>
            <a:pPr lvl="1"/>
            <a:r>
              <a:rPr lang="sr-Latn-RS" dirty="0"/>
              <a:t>B</a:t>
            </a:r>
            <a:r>
              <a:rPr lang="en-GB" dirty="0" err="1"/>
              <a:t>etter</a:t>
            </a:r>
            <a:r>
              <a:rPr lang="en-GB" dirty="0"/>
              <a:t> understanding of tax morale may contribute to the reduction of tax evasion by suggesting alternative mechanisms of enforcement</a:t>
            </a:r>
            <a:endParaRPr lang="en-US" dirty="0"/>
          </a:p>
        </p:txBody>
      </p:sp>
    </p:spTree>
    <p:extLst>
      <p:ext uri="{BB962C8B-B14F-4D97-AF65-F5344CB8AC3E}">
        <p14:creationId xmlns:p14="http://schemas.microsoft.com/office/powerpoint/2010/main" val="46565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9EFD9-C054-4A88-9A56-85E6516BFED0}"/>
              </a:ext>
            </a:extLst>
          </p:cNvPr>
          <p:cNvSpPr>
            <a:spLocks noGrp="1"/>
          </p:cNvSpPr>
          <p:nvPr>
            <p:ph type="title"/>
          </p:nvPr>
        </p:nvSpPr>
        <p:spPr/>
        <p:txBody>
          <a:bodyPr/>
          <a:lstStyle/>
          <a:p>
            <a:r>
              <a:rPr lang="sr-Latn-RS" dirty="0"/>
              <a:t>Approach</a:t>
            </a:r>
            <a:endParaRPr lang="en-GB" dirty="0"/>
          </a:p>
        </p:txBody>
      </p:sp>
      <p:sp>
        <p:nvSpPr>
          <p:cNvPr id="8" name="Content Placeholder 7">
            <a:extLst>
              <a:ext uri="{FF2B5EF4-FFF2-40B4-BE49-F238E27FC236}">
                <a16:creationId xmlns:a16="http://schemas.microsoft.com/office/drawing/2014/main" id="{CA6C072C-3F6A-464A-A6D1-C99557AEABE2}"/>
              </a:ext>
            </a:extLst>
          </p:cNvPr>
          <p:cNvSpPr>
            <a:spLocks noGrp="1"/>
          </p:cNvSpPr>
          <p:nvPr>
            <p:ph idx="1"/>
          </p:nvPr>
        </p:nvSpPr>
        <p:spPr>
          <a:xfrm>
            <a:off x="1024127" y="2438400"/>
            <a:ext cx="9720073" cy="4023360"/>
          </a:xfrm>
        </p:spPr>
        <p:txBody>
          <a:bodyPr>
            <a:normAutofit/>
          </a:bodyPr>
          <a:lstStyle/>
          <a:p>
            <a:r>
              <a:rPr lang="sr-Latn-RS" sz="2800" dirty="0"/>
              <a:t>Three alternative approaches</a:t>
            </a:r>
          </a:p>
          <a:p>
            <a:pPr lvl="1"/>
            <a:r>
              <a:rPr lang="sr-Latn-RS" sz="2400" dirty="0"/>
              <a:t>Real Tax Compliance Data</a:t>
            </a:r>
          </a:p>
          <a:p>
            <a:pPr lvl="1"/>
            <a:r>
              <a:rPr lang="sr-Latn-RS" sz="2400" b="1" dirty="0">
                <a:solidFill>
                  <a:srgbClr val="FF0000"/>
                </a:solidFill>
              </a:rPr>
              <a:t>Surveys</a:t>
            </a:r>
          </a:p>
          <a:p>
            <a:pPr lvl="1"/>
            <a:r>
              <a:rPr lang="sr-Latn-RS" sz="2400" dirty="0"/>
              <a:t>Experiments (BE)</a:t>
            </a:r>
            <a:endParaRPr lang="en-GB" sz="2400" dirty="0"/>
          </a:p>
        </p:txBody>
      </p:sp>
      <p:sp>
        <p:nvSpPr>
          <p:cNvPr id="11" name="Rectangle 10">
            <a:extLst>
              <a:ext uri="{FF2B5EF4-FFF2-40B4-BE49-F238E27FC236}">
                <a16:creationId xmlns:a16="http://schemas.microsoft.com/office/drawing/2014/main" id="{1E7922B3-A0DF-4F9F-95C1-F3703CD97685}"/>
              </a:ext>
            </a:extLst>
          </p:cNvPr>
          <p:cNvSpPr/>
          <p:nvPr/>
        </p:nvSpPr>
        <p:spPr>
          <a:xfrm>
            <a:off x="1229869" y="4195109"/>
            <a:ext cx="9953243" cy="2308324"/>
          </a:xfrm>
          <a:prstGeom prst="rect">
            <a:avLst/>
          </a:prstGeom>
        </p:spPr>
        <p:txBody>
          <a:bodyPr wrap="square">
            <a:spAutoFit/>
          </a:bodyPr>
          <a:lstStyle/>
          <a:p>
            <a:r>
              <a:rPr lang="en-GB" sz="2400" dirty="0"/>
              <a:t>We exploit novel data set for more than 1000 </a:t>
            </a:r>
            <a:r>
              <a:rPr lang="sr-Latn-RS" sz="2400" dirty="0"/>
              <a:t>surveyed registered </a:t>
            </a:r>
            <a:r>
              <a:rPr lang="en-GB" sz="2400" dirty="0"/>
              <a:t>businesses (firms and entrepreneurs</a:t>
            </a:r>
            <a:r>
              <a:rPr lang="sr-Latn-RS" sz="2400" dirty="0"/>
              <a:t> - sole proprietors</a:t>
            </a:r>
            <a:r>
              <a:rPr lang="en-GB" sz="2400" dirty="0"/>
              <a:t>) collected in 2017</a:t>
            </a:r>
            <a:endParaRPr lang="sr-Latn-RS" sz="2400" dirty="0"/>
          </a:p>
          <a:p>
            <a:endParaRPr lang="sr-Latn-RS" sz="2400" dirty="0"/>
          </a:p>
          <a:p>
            <a:r>
              <a:rPr lang="sr-Latn-RS" sz="2400" dirty="0"/>
              <a:t>Most relevant literature </a:t>
            </a:r>
          </a:p>
          <a:p>
            <a:r>
              <a:rPr lang="sr-Latn-RS" sz="2400" dirty="0"/>
              <a:t>	</a:t>
            </a:r>
            <a:r>
              <a:rPr lang="en-GB" sz="2400" dirty="0"/>
              <a:t>Mickiewicz, T., </a:t>
            </a:r>
            <a:r>
              <a:rPr lang="en-GB" sz="2400" dirty="0" err="1"/>
              <a:t>Rebmann</a:t>
            </a:r>
            <a:r>
              <a:rPr lang="en-GB" sz="2400" dirty="0"/>
              <a:t>, A. &amp; Sauka, A. J Bus Ethics (2017)</a:t>
            </a:r>
            <a:endParaRPr lang="sr-Latn-RS" sz="2400" dirty="0"/>
          </a:p>
          <a:p>
            <a:endParaRPr lang="en-GB" sz="2400" dirty="0"/>
          </a:p>
        </p:txBody>
      </p:sp>
    </p:spTree>
    <p:extLst>
      <p:ext uri="{BB962C8B-B14F-4D97-AF65-F5344CB8AC3E}">
        <p14:creationId xmlns:p14="http://schemas.microsoft.com/office/powerpoint/2010/main" val="283275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FD6B46-834A-41A1-A677-A2C8470174CE}"/>
              </a:ext>
            </a:extLst>
          </p:cNvPr>
          <p:cNvSpPr/>
          <p:nvPr/>
        </p:nvSpPr>
        <p:spPr>
          <a:xfrm>
            <a:off x="4495800" y="1752600"/>
            <a:ext cx="5105400" cy="4876800"/>
          </a:xfrm>
          <a:prstGeom prst="rect">
            <a:avLst/>
          </a:prstGeom>
          <a:solidFill>
            <a:schemeClr val="tx2">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9948947-3ECA-4AAA-A013-AB43C4539259}"/>
              </a:ext>
            </a:extLst>
          </p:cNvPr>
          <p:cNvSpPr>
            <a:spLocks noGrp="1"/>
          </p:cNvSpPr>
          <p:nvPr>
            <p:ph type="title"/>
          </p:nvPr>
        </p:nvSpPr>
        <p:spPr/>
        <p:txBody>
          <a:bodyPr/>
          <a:lstStyle/>
          <a:p>
            <a:r>
              <a:rPr lang="sr-Latn-RS" dirty="0"/>
              <a:t>APPROACH</a:t>
            </a:r>
            <a:endParaRPr lang="en-GB" dirty="0"/>
          </a:p>
        </p:txBody>
      </p:sp>
      <p:cxnSp>
        <p:nvCxnSpPr>
          <p:cNvPr id="4" name="Straight Connector 3">
            <a:extLst>
              <a:ext uri="{FF2B5EF4-FFF2-40B4-BE49-F238E27FC236}">
                <a16:creationId xmlns:a16="http://schemas.microsoft.com/office/drawing/2014/main" id="{BD8B5F29-4D47-4E26-BCC2-D3FD06362CA3}"/>
              </a:ext>
            </a:extLst>
          </p:cNvPr>
          <p:cNvCxnSpPr>
            <a:cxnSpLocks/>
          </p:cNvCxnSpPr>
          <p:nvPr/>
        </p:nvCxnSpPr>
        <p:spPr>
          <a:xfrm>
            <a:off x="5638800" y="3429000"/>
            <a:ext cx="0" cy="457200"/>
          </a:xfrm>
          <a:prstGeom prst="line">
            <a:avLst/>
          </a:prstGeom>
          <a:ln>
            <a:headEnd type="triangle" w="lg" len="lg"/>
            <a:tailEnd type="triangle" w="lg" len="lg"/>
          </a:ln>
        </p:spPr>
        <p:style>
          <a:lnRef idx="1">
            <a:schemeClr val="dk1"/>
          </a:lnRef>
          <a:fillRef idx="0">
            <a:schemeClr val="dk1"/>
          </a:fillRef>
          <a:effectRef idx="0">
            <a:schemeClr val="dk1"/>
          </a:effectRef>
          <a:fontRef idx="minor">
            <a:schemeClr val="tx1"/>
          </a:fontRef>
        </p:style>
      </p:cxnSp>
      <p:graphicFrame>
        <p:nvGraphicFramePr>
          <p:cNvPr id="5" name="Content Placeholder 3">
            <a:extLst>
              <a:ext uri="{FF2B5EF4-FFF2-40B4-BE49-F238E27FC236}">
                <a16:creationId xmlns:a16="http://schemas.microsoft.com/office/drawing/2014/main" id="{F24A864E-8339-42F9-B2FA-07AB3DD6EA08}"/>
              </a:ext>
            </a:extLst>
          </p:cNvPr>
          <p:cNvGraphicFramePr>
            <a:graphicFrameLocks/>
          </p:cNvGraphicFramePr>
          <p:nvPr>
            <p:extLst>
              <p:ext uri="{D42A27DB-BD31-4B8C-83A1-F6EECF244321}">
                <p14:modId xmlns:p14="http://schemas.microsoft.com/office/powerpoint/2010/main" val="241174517"/>
              </p:ext>
            </p:extLst>
          </p:nvPr>
        </p:nvGraphicFramePr>
        <p:xfrm>
          <a:off x="1143000" y="2084832"/>
          <a:ext cx="906780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Connector: Elbow 7">
            <a:extLst>
              <a:ext uri="{FF2B5EF4-FFF2-40B4-BE49-F238E27FC236}">
                <a16:creationId xmlns:a16="http://schemas.microsoft.com/office/drawing/2014/main" id="{D367B6EC-26FF-4AF4-B6BF-EE062B114BFC}"/>
              </a:ext>
            </a:extLst>
          </p:cNvPr>
          <p:cNvCxnSpPr>
            <a:cxnSpLocks/>
          </p:cNvCxnSpPr>
          <p:nvPr/>
        </p:nvCxnSpPr>
        <p:spPr>
          <a:xfrm rot="10800000">
            <a:off x="2133600" y="3657600"/>
            <a:ext cx="5257800" cy="2133600"/>
          </a:xfrm>
          <a:prstGeom prst="bentConnector3">
            <a:avLst>
              <a:gd name="adj1" fmla="val 12209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8245B109-1AA2-435E-8977-72EF93A0C227}"/>
              </a:ext>
            </a:extLst>
          </p:cNvPr>
          <p:cNvCxnSpPr>
            <a:cxnSpLocks/>
          </p:cNvCxnSpPr>
          <p:nvPr/>
        </p:nvCxnSpPr>
        <p:spPr>
          <a:xfrm rot="10800000" flipV="1">
            <a:off x="2133599" y="2590798"/>
            <a:ext cx="5247970" cy="838202"/>
          </a:xfrm>
          <a:prstGeom prst="bentConnector3">
            <a:avLst>
              <a:gd name="adj1" fmla="val 12278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974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886F-2506-4EE5-A031-69C8EE51C67C}"/>
              </a:ext>
            </a:extLst>
          </p:cNvPr>
          <p:cNvSpPr>
            <a:spLocks noGrp="1"/>
          </p:cNvSpPr>
          <p:nvPr>
            <p:ph type="title"/>
          </p:nvPr>
        </p:nvSpPr>
        <p:spPr/>
        <p:txBody>
          <a:bodyPr/>
          <a:lstStyle/>
          <a:p>
            <a:r>
              <a:rPr lang="sr-Latn-RS" dirty="0"/>
              <a:t>DEPENDANT VARIABLE</a:t>
            </a:r>
            <a:endParaRPr lang="en-GB" dirty="0"/>
          </a:p>
        </p:txBody>
      </p:sp>
      <p:sp>
        <p:nvSpPr>
          <p:cNvPr id="3" name="Content Placeholder 2">
            <a:extLst>
              <a:ext uri="{FF2B5EF4-FFF2-40B4-BE49-F238E27FC236}">
                <a16:creationId xmlns:a16="http://schemas.microsoft.com/office/drawing/2014/main" id="{474680FD-9A25-4D5B-AA8A-A87F236B16A9}"/>
              </a:ext>
            </a:extLst>
          </p:cNvPr>
          <p:cNvSpPr>
            <a:spLocks noGrp="1"/>
          </p:cNvSpPr>
          <p:nvPr>
            <p:ph idx="1"/>
          </p:nvPr>
        </p:nvSpPr>
        <p:spPr>
          <a:xfrm>
            <a:off x="1024128" y="2286000"/>
            <a:ext cx="11167872" cy="4572000"/>
          </a:xfrm>
        </p:spPr>
        <p:txBody>
          <a:bodyPr>
            <a:normAutofit/>
          </a:bodyPr>
          <a:lstStyle/>
          <a:p>
            <a:r>
              <a:rPr lang="en-GB" sz="2800" i="1" dirty="0"/>
              <a:t>What is your attitude to the justification of informal business activities</a:t>
            </a:r>
            <a:r>
              <a:rPr lang="en-GB" sz="2800" dirty="0"/>
              <a:t>? </a:t>
            </a:r>
            <a:endParaRPr lang="sr-Latn-RS" sz="2800" dirty="0"/>
          </a:p>
          <a:p>
            <a:r>
              <a:rPr lang="en-GB" sz="2800" dirty="0"/>
              <a:t>The index has been represented in the 5 point Likert scale. </a:t>
            </a:r>
            <a:endParaRPr lang="sr-Latn-RS" sz="2800" dirty="0"/>
          </a:p>
          <a:p>
            <a:r>
              <a:rPr lang="en-GB" sz="2800" dirty="0"/>
              <a:t>The lower the index value, the higher is the tax morale (1 means not at all acceptable and 5 means completely acceptable). </a:t>
            </a:r>
            <a:endParaRPr lang="sr-Latn-RS" sz="2800" dirty="0"/>
          </a:p>
          <a:p>
            <a:pPr lvl="1"/>
            <a:r>
              <a:rPr lang="sr-Latn-RS" sz="2400" dirty="0"/>
              <a:t>Reduced to 4 (merged few observations stating informality is completly acceptable)</a:t>
            </a:r>
          </a:p>
          <a:p>
            <a:r>
              <a:rPr lang="en-GB" sz="2800" dirty="0"/>
              <a:t>We believe that this question captures tax morale rather well </a:t>
            </a:r>
            <a:endParaRPr lang="sr-Latn-RS" sz="2800" dirty="0"/>
          </a:p>
          <a:p>
            <a:pPr lvl="1"/>
            <a:r>
              <a:rPr lang="sr-Latn-RS" sz="2400" dirty="0"/>
              <a:t>I</a:t>
            </a:r>
            <a:r>
              <a:rPr lang="en-GB" sz="2400" dirty="0" err="1"/>
              <a:t>nformal</a:t>
            </a:r>
            <a:r>
              <a:rPr lang="en-GB" sz="2400" dirty="0"/>
              <a:t> business is defined as actions taken by individuals and firms to reduce their legally due tax obligations, by underreporting incomes or sales to evade consumption and proﬁt taxes and “envelope wages” to evade payroll tax and social security contributions</a:t>
            </a:r>
          </a:p>
        </p:txBody>
      </p:sp>
    </p:spTree>
    <p:extLst>
      <p:ext uri="{BB962C8B-B14F-4D97-AF65-F5344CB8AC3E}">
        <p14:creationId xmlns:p14="http://schemas.microsoft.com/office/powerpoint/2010/main" val="3537411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4FDE-2642-452C-BBEC-0664BF25317B}"/>
              </a:ext>
            </a:extLst>
          </p:cNvPr>
          <p:cNvSpPr>
            <a:spLocks noGrp="1"/>
          </p:cNvSpPr>
          <p:nvPr>
            <p:ph type="title"/>
          </p:nvPr>
        </p:nvSpPr>
        <p:spPr/>
        <p:txBody>
          <a:bodyPr/>
          <a:lstStyle/>
          <a:p>
            <a:r>
              <a:rPr lang="sr-Latn-RS" dirty="0"/>
              <a:t>Determinants (1)</a:t>
            </a:r>
            <a:endParaRPr lang="en-GB" dirty="0"/>
          </a:p>
        </p:txBody>
      </p:sp>
      <p:sp>
        <p:nvSpPr>
          <p:cNvPr id="3" name="Content Placeholder 2">
            <a:extLst>
              <a:ext uri="{FF2B5EF4-FFF2-40B4-BE49-F238E27FC236}">
                <a16:creationId xmlns:a16="http://schemas.microsoft.com/office/drawing/2014/main" id="{D8467E58-E259-4190-A04E-F6E377113D9C}"/>
              </a:ext>
            </a:extLst>
          </p:cNvPr>
          <p:cNvSpPr>
            <a:spLocks noGrp="1"/>
          </p:cNvSpPr>
          <p:nvPr>
            <p:ph idx="1"/>
          </p:nvPr>
        </p:nvSpPr>
        <p:spPr>
          <a:xfrm>
            <a:off x="1024128" y="2084832"/>
            <a:ext cx="11167872" cy="4773168"/>
          </a:xfrm>
        </p:spPr>
        <p:txBody>
          <a:bodyPr>
            <a:normAutofit/>
          </a:bodyPr>
          <a:lstStyle/>
          <a:p>
            <a:r>
              <a:rPr lang="en-GB" sz="2400" dirty="0"/>
              <a:t>To examine determinants that influence tax morale of businesses in Serbia we use several groups of factors. </a:t>
            </a:r>
          </a:p>
          <a:p>
            <a:pPr>
              <a:buFont typeface="Wingdings" panose="05000000000000000000" pitchFamily="2" charset="2"/>
              <a:buChar char="v"/>
            </a:pPr>
            <a:r>
              <a:rPr lang="sr-Latn-RS" sz="2400" i="1" dirty="0"/>
              <a:t>B</a:t>
            </a:r>
            <a:r>
              <a:rPr lang="en-GB" sz="2400" i="1" dirty="0" err="1"/>
              <a:t>usinesses</a:t>
            </a:r>
            <a:r>
              <a:rPr lang="en-GB" sz="2400" i="1" dirty="0"/>
              <a:t>’ perception of the tax authority</a:t>
            </a:r>
            <a:endParaRPr lang="sr-Latn-RS" sz="2400" i="1" dirty="0"/>
          </a:p>
          <a:p>
            <a:pPr lvl="1"/>
            <a:r>
              <a:rPr lang="en-GB" sz="2000" i="1" dirty="0"/>
              <a:t>Hypothesis 1A:</a:t>
            </a:r>
            <a:r>
              <a:rPr lang="en-GB" sz="2000" dirty="0"/>
              <a:t> Businesses who negatively perceive tax inspection will judge underreporting to be less unacceptable (unethical) than taxpayers who have favourable view about tax authorities.</a:t>
            </a:r>
            <a:endParaRPr lang="sr-Latn-RS" sz="2000" dirty="0"/>
          </a:p>
          <a:p>
            <a:pPr lvl="2"/>
            <a:endParaRPr lang="en-GB" sz="1600" dirty="0"/>
          </a:p>
          <a:p>
            <a:pPr lvl="1"/>
            <a:r>
              <a:rPr lang="en-GB" sz="2000" dirty="0"/>
              <a:t> </a:t>
            </a:r>
            <a:r>
              <a:rPr lang="en-GB" sz="2000" i="1" dirty="0"/>
              <a:t>Hypothesis 1B: </a:t>
            </a:r>
            <a:r>
              <a:rPr lang="en-GB" sz="2000" dirty="0"/>
              <a:t>Businesses who believe that the government tolerates tax evasion have a lower tax morale.</a:t>
            </a:r>
          </a:p>
          <a:p>
            <a:pPr>
              <a:buFont typeface="Wingdings" panose="05000000000000000000" pitchFamily="2" charset="2"/>
              <a:buChar char="v"/>
            </a:pPr>
            <a:r>
              <a:rPr lang="sr-Latn-RS" sz="2400" i="1" dirty="0"/>
              <a:t> B</a:t>
            </a:r>
            <a:r>
              <a:rPr lang="en-GB" sz="2400" i="1" dirty="0" err="1"/>
              <a:t>usinesses</a:t>
            </a:r>
            <a:r>
              <a:rPr lang="en-GB" sz="2400" i="1" dirty="0"/>
              <a:t>’ perception </a:t>
            </a:r>
            <a:r>
              <a:rPr lang="sr-Latn-RS" sz="2400" i="1" dirty="0"/>
              <a:t> on h</a:t>
            </a:r>
            <a:r>
              <a:rPr lang="en-GB" sz="2400" i="1" dirty="0"/>
              <a:t>ow widespread evasion behaviour is in a society or in a particular sector</a:t>
            </a:r>
            <a:endParaRPr lang="sr-Latn-RS" sz="2400" i="1" dirty="0"/>
          </a:p>
          <a:p>
            <a:pPr lvl="1"/>
            <a:r>
              <a:rPr lang="en-GB" sz="2000" i="1" dirty="0"/>
              <a:t>Hypothesis 2A: </a:t>
            </a:r>
            <a:r>
              <a:rPr lang="en-GB" sz="2000" dirty="0"/>
              <a:t>Businesses who notice (believe) that many other registered businesses evade taxes have a lower tax morale.</a:t>
            </a:r>
          </a:p>
          <a:p>
            <a:pPr lvl="1"/>
            <a:r>
              <a:rPr lang="en-GB" sz="2000" dirty="0"/>
              <a:t> </a:t>
            </a:r>
            <a:r>
              <a:rPr lang="en-GB" sz="2000" i="1" dirty="0"/>
              <a:t>Hypothesis 2B: </a:t>
            </a:r>
            <a:r>
              <a:rPr lang="en-GB" sz="2000" dirty="0"/>
              <a:t>Businesses who notice that many businesses are not registered have a lower tax morale.</a:t>
            </a:r>
          </a:p>
          <a:p>
            <a:pPr marL="457200" indent="-457200">
              <a:buFont typeface="+mj-lt"/>
              <a:buAutoNum type="arabicPeriod"/>
            </a:pPr>
            <a:endParaRPr lang="sr-Latn-RS" sz="2400" i="1" dirty="0"/>
          </a:p>
          <a:p>
            <a:pPr marL="457200" indent="-457200">
              <a:buFont typeface="+mj-lt"/>
              <a:buAutoNum type="arabicPeriod"/>
            </a:pPr>
            <a:endParaRPr lang="en-GB" sz="2400" dirty="0"/>
          </a:p>
        </p:txBody>
      </p:sp>
    </p:spTree>
    <p:extLst>
      <p:ext uri="{BB962C8B-B14F-4D97-AF65-F5344CB8AC3E}">
        <p14:creationId xmlns:p14="http://schemas.microsoft.com/office/powerpoint/2010/main" val="247633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19FD4-DEAE-4AE9-BD6F-9848B12F31B3}"/>
              </a:ext>
            </a:extLst>
          </p:cNvPr>
          <p:cNvSpPr>
            <a:spLocks noGrp="1"/>
          </p:cNvSpPr>
          <p:nvPr>
            <p:ph type="title"/>
          </p:nvPr>
        </p:nvSpPr>
        <p:spPr/>
        <p:txBody>
          <a:bodyPr/>
          <a:lstStyle/>
          <a:p>
            <a:r>
              <a:rPr lang="sr-Latn-RS" dirty="0"/>
              <a:t>Determinants (2)</a:t>
            </a:r>
            <a:endParaRPr lang="en-GB" dirty="0"/>
          </a:p>
        </p:txBody>
      </p:sp>
      <p:sp>
        <p:nvSpPr>
          <p:cNvPr id="3" name="Content Placeholder 2">
            <a:extLst>
              <a:ext uri="{FF2B5EF4-FFF2-40B4-BE49-F238E27FC236}">
                <a16:creationId xmlns:a16="http://schemas.microsoft.com/office/drawing/2014/main" id="{00ACAB5D-EB2A-4436-B2A2-C35CA63ED5D7}"/>
              </a:ext>
            </a:extLst>
          </p:cNvPr>
          <p:cNvSpPr>
            <a:spLocks noGrp="1"/>
          </p:cNvSpPr>
          <p:nvPr>
            <p:ph idx="1"/>
          </p:nvPr>
        </p:nvSpPr>
        <p:spPr>
          <a:xfrm>
            <a:off x="1024128" y="2286000"/>
            <a:ext cx="11167872" cy="4572000"/>
          </a:xfrm>
        </p:spPr>
        <p:txBody>
          <a:bodyPr>
            <a:normAutofit/>
          </a:bodyPr>
          <a:lstStyle/>
          <a:p>
            <a:pPr>
              <a:buFont typeface="Wingdings" panose="05000000000000000000" pitchFamily="2" charset="2"/>
              <a:buChar char="v"/>
            </a:pPr>
            <a:r>
              <a:rPr lang="sr-Latn-RS" sz="2800" i="1" dirty="0"/>
              <a:t>B</a:t>
            </a:r>
            <a:r>
              <a:rPr lang="en-GB" sz="2800" i="1" dirty="0" err="1"/>
              <a:t>usinesses</a:t>
            </a:r>
            <a:r>
              <a:rPr lang="en-GB" sz="2800" dirty="0"/>
              <a:t>’ </a:t>
            </a:r>
            <a:r>
              <a:rPr lang="en-GB" sz="2800" i="1" dirty="0"/>
              <a:t>perception of the fairness of the tax system</a:t>
            </a:r>
            <a:endParaRPr lang="sr-Latn-RS" sz="2800" i="1" dirty="0"/>
          </a:p>
          <a:p>
            <a:pPr lvl="1"/>
            <a:endParaRPr lang="sr-Latn-RS" sz="2000" i="1" dirty="0"/>
          </a:p>
          <a:p>
            <a:pPr lvl="1"/>
            <a:r>
              <a:rPr lang="en-GB" sz="2000" i="1" dirty="0"/>
              <a:t>Hypothesis 3A: Businesses who perceive tax spending as inefficient and inequitable have a lower tax morale.</a:t>
            </a:r>
            <a:endParaRPr lang="en-GB" sz="2000" dirty="0"/>
          </a:p>
          <a:p>
            <a:pPr lvl="1"/>
            <a:r>
              <a:rPr lang="sr-Latn-RS" sz="2000" i="1" dirty="0"/>
              <a:t>H</a:t>
            </a:r>
            <a:r>
              <a:rPr lang="en-GB" sz="2000" i="1" dirty="0" err="1"/>
              <a:t>ypothesis</a:t>
            </a:r>
            <a:r>
              <a:rPr lang="en-GB" sz="2000" i="1" dirty="0"/>
              <a:t> 3B: Businesses who believe that the tax burden is high have a lower tax morale. </a:t>
            </a:r>
            <a:endParaRPr lang="sr-Latn-RS" sz="2000" i="1" dirty="0"/>
          </a:p>
          <a:p>
            <a:pPr marL="0" indent="0">
              <a:buNone/>
            </a:pPr>
            <a:r>
              <a:rPr lang="sr-Latn-RS" sz="2400" i="1" dirty="0"/>
              <a:t> </a:t>
            </a:r>
          </a:p>
          <a:p>
            <a:pPr>
              <a:buFont typeface="Wingdings" panose="05000000000000000000" pitchFamily="2" charset="2"/>
              <a:buChar char="v"/>
            </a:pPr>
            <a:r>
              <a:rPr lang="sr-Latn-RS" sz="2400" i="1" dirty="0"/>
              <a:t>C</a:t>
            </a:r>
            <a:r>
              <a:rPr lang="en-GB" sz="2400" i="1" dirty="0" err="1"/>
              <a:t>omplexity</a:t>
            </a:r>
            <a:r>
              <a:rPr lang="en-GB" sz="2400" i="1" dirty="0"/>
              <a:t> may result in (un)intentional non-compliance</a:t>
            </a:r>
            <a:r>
              <a:rPr lang="en-GB" sz="2400" dirty="0"/>
              <a:t>.</a:t>
            </a:r>
            <a:endParaRPr lang="sr-Latn-RS" sz="2400" i="1" dirty="0"/>
          </a:p>
          <a:p>
            <a:pPr lvl="1"/>
            <a:endParaRPr lang="sr-Latn-RS" sz="2000" i="1" dirty="0"/>
          </a:p>
          <a:p>
            <a:pPr lvl="1"/>
            <a:r>
              <a:rPr lang="en-GB" sz="2000" i="1" dirty="0"/>
              <a:t>Hypothesis 4: Businesses who state that tax laws and rules are complicated have a lower tax morale.</a:t>
            </a:r>
          </a:p>
          <a:p>
            <a:endParaRPr lang="sr-Latn-RS" sz="2800" i="1" dirty="0"/>
          </a:p>
          <a:p>
            <a:endParaRPr lang="sr-Latn-RS" sz="2800" i="1" dirty="0"/>
          </a:p>
          <a:p>
            <a:pPr lvl="1"/>
            <a:endParaRPr lang="en-GB" sz="2400" dirty="0"/>
          </a:p>
        </p:txBody>
      </p:sp>
    </p:spTree>
    <p:extLst>
      <p:ext uri="{BB962C8B-B14F-4D97-AF65-F5344CB8AC3E}">
        <p14:creationId xmlns:p14="http://schemas.microsoft.com/office/powerpoint/2010/main" val="262264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F392-C5ED-4C34-BCD7-483F564CE1A5}"/>
              </a:ext>
            </a:extLst>
          </p:cNvPr>
          <p:cNvSpPr>
            <a:spLocks noGrp="1"/>
          </p:cNvSpPr>
          <p:nvPr>
            <p:ph type="title"/>
          </p:nvPr>
        </p:nvSpPr>
        <p:spPr/>
        <p:txBody>
          <a:bodyPr/>
          <a:lstStyle/>
          <a:p>
            <a:r>
              <a:rPr lang="sr-Latn-RS" dirty="0"/>
              <a:t>Determinants (3)</a:t>
            </a:r>
            <a:endParaRPr lang="en-GB" dirty="0"/>
          </a:p>
        </p:txBody>
      </p:sp>
      <p:sp>
        <p:nvSpPr>
          <p:cNvPr id="3" name="Content Placeholder 2">
            <a:extLst>
              <a:ext uri="{FF2B5EF4-FFF2-40B4-BE49-F238E27FC236}">
                <a16:creationId xmlns:a16="http://schemas.microsoft.com/office/drawing/2014/main" id="{4AC342C0-7F80-4BA7-BDD8-0EFC086591B7}"/>
              </a:ext>
            </a:extLst>
          </p:cNvPr>
          <p:cNvSpPr>
            <a:spLocks noGrp="1"/>
          </p:cNvSpPr>
          <p:nvPr>
            <p:ph idx="1"/>
          </p:nvPr>
        </p:nvSpPr>
        <p:spPr>
          <a:xfrm>
            <a:off x="1024128" y="2286000"/>
            <a:ext cx="11167872" cy="4572000"/>
          </a:xfrm>
        </p:spPr>
        <p:txBody>
          <a:bodyPr>
            <a:normAutofit/>
          </a:bodyPr>
          <a:lstStyle/>
          <a:p>
            <a:pPr>
              <a:buFont typeface="Wingdings" panose="05000000000000000000" pitchFamily="2" charset="2"/>
              <a:buChar char="v"/>
            </a:pPr>
            <a:r>
              <a:rPr lang="en-GB" i="1" dirty="0"/>
              <a:t>Businesses’ trust in the government (public officials)</a:t>
            </a:r>
            <a:r>
              <a:rPr lang="en-GB" dirty="0"/>
              <a:t> affects their willingness to comply. </a:t>
            </a:r>
            <a:endParaRPr lang="sr-Latn-RS" dirty="0"/>
          </a:p>
          <a:p>
            <a:pPr lvl="1"/>
            <a:r>
              <a:rPr lang="en-GB" sz="2000" i="1" dirty="0"/>
              <a:t>Hypothesis 5: </a:t>
            </a:r>
            <a:r>
              <a:rPr lang="en-GB" sz="2000" dirty="0"/>
              <a:t>Businesses with low trust in governments’ intention to curb tax evasion will judge informal activities to be less unethical than taxpayers with high trust in government.</a:t>
            </a:r>
          </a:p>
          <a:p>
            <a:pPr>
              <a:buFont typeface="Wingdings" panose="05000000000000000000" pitchFamily="2" charset="2"/>
              <a:buChar char="v"/>
            </a:pPr>
            <a:r>
              <a:rPr lang="sr-Latn-RS" i="1" dirty="0"/>
              <a:t> Deterrence</a:t>
            </a:r>
            <a:r>
              <a:rPr lang="en-GB" i="1" dirty="0"/>
              <a:t> factors may influence the tax morale i.e. tax morale may be affected by a self-serving bias whereby people adjust their norms/attitudes according to their self-interest.</a:t>
            </a:r>
            <a:endParaRPr lang="sr-Latn-RS" i="1" dirty="0"/>
          </a:p>
          <a:p>
            <a:pPr lvl="1"/>
            <a:endParaRPr lang="sr-Latn-RS" sz="2000" i="1" dirty="0"/>
          </a:p>
          <a:p>
            <a:pPr lvl="1"/>
            <a:r>
              <a:rPr lang="en-GB" sz="2000" i="1" dirty="0"/>
              <a:t>Hypothesis </a:t>
            </a:r>
            <a:r>
              <a:rPr lang="sr-Latn-RS" sz="2000" i="1" dirty="0"/>
              <a:t>6A</a:t>
            </a:r>
            <a:r>
              <a:rPr lang="en-GB" sz="2000" i="1" dirty="0"/>
              <a:t>: </a:t>
            </a:r>
            <a:r>
              <a:rPr lang="en-US" sz="2000" i="1" dirty="0"/>
              <a:t>Business owner/managers who perceive a greater likelihood of being caught evading tax are likely to have a higher tax morale.</a:t>
            </a:r>
          </a:p>
          <a:p>
            <a:pPr lvl="1"/>
            <a:r>
              <a:rPr lang="en-GB" sz="2000" i="1" dirty="0"/>
              <a:t>Hypothesis </a:t>
            </a:r>
            <a:r>
              <a:rPr lang="sr-Latn-RS" sz="2000" i="1" dirty="0"/>
              <a:t>6B</a:t>
            </a:r>
            <a:r>
              <a:rPr lang="en-GB" sz="2000" i="1" dirty="0"/>
              <a:t>:</a:t>
            </a:r>
            <a:r>
              <a:rPr lang="en-US" sz="2000" i="1" dirty="0"/>
              <a:t>Business owner/managers who perceive tax evaders to be more severely punished when caught are likely to have higher tax morale.</a:t>
            </a:r>
            <a:endParaRPr lang="sr-Latn-RS" sz="2000" i="1" dirty="0"/>
          </a:p>
          <a:p>
            <a:pPr lvl="1"/>
            <a:r>
              <a:rPr lang="sr-Latn-RS" sz="2000" i="1" dirty="0"/>
              <a:t>Hypothesis 6C: </a:t>
            </a:r>
            <a:r>
              <a:rPr lang="en-US" sz="2000" i="1" dirty="0"/>
              <a:t>Business owner/managers who perceive tax evaders</a:t>
            </a:r>
            <a:r>
              <a:rPr lang="sr-Latn-RS" sz="2000" i="1" dirty="0"/>
              <a:t> often use bribes to evade punishment are likely to have lower tax morale</a:t>
            </a:r>
            <a:endParaRPr lang="en-US" sz="2000" i="1" dirty="0"/>
          </a:p>
          <a:p>
            <a:pPr>
              <a:buFont typeface="Wingdings" panose="05000000000000000000" pitchFamily="2" charset="2"/>
              <a:buChar char="v"/>
            </a:pPr>
            <a:endParaRPr lang="en-GB" i="1" dirty="0"/>
          </a:p>
          <a:p>
            <a:endParaRPr lang="en-GB" dirty="0"/>
          </a:p>
        </p:txBody>
      </p:sp>
    </p:spTree>
    <p:extLst>
      <p:ext uri="{BB962C8B-B14F-4D97-AF65-F5344CB8AC3E}">
        <p14:creationId xmlns:p14="http://schemas.microsoft.com/office/powerpoint/2010/main" val="229687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8401-2636-45C3-B2FF-0504C280CC81}"/>
              </a:ext>
            </a:extLst>
          </p:cNvPr>
          <p:cNvSpPr>
            <a:spLocks noGrp="1"/>
          </p:cNvSpPr>
          <p:nvPr>
            <p:ph type="title"/>
          </p:nvPr>
        </p:nvSpPr>
        <p:spPr/>
        <p:txBody>
          <a:bodyPr/>
          <a:lstStyle/>
          <a:p>
            <a:r>
              <a:rPr lang="sr-Latn-RS" dirty="0"/>
              <a:t>OTHER CONTROL VARIABLES</a:t>
            </a:r>
            <a:endParaRPr lang="en-GB" dirty="0"/>
          </a:p>
        </p:txBody>
      </p:sp>
      <p:sp>
        <p:nvSpPr>
          <p:cNvPr id="3" name="Content Placeholder 2">
            <a:extLst>
              <a:ext uri="{FF2B5EF4-FFF2-40B4-BE49-F238E27FC236}">
                <a16:creationId xmlns:a16="http://schemas.microsoft.com/office/drawing/2014/main" id="{BDDA2E28-7E0B-413A-A6DB-B60521839BEC}"/>
              </a:ext>
            </a:extLst>
          </p:cNvPr>
          <p:cNvSpPr>
            <a:spLocks noGrp="1"/>
          </p:cNvSpPr>
          <p:nvPr>
            <p:ph idx="1"/>
          </p:nvPr>
        </p:nvSpPr>
        <p:spPr/>
        <p:txBody>
          <a:bodyPr/>
          <a:lstStyle/>
          <a:p>
            <a:r>
              <a:rPr lang="sr-Latn-RS" dirty="0"/>
              <a:t>Entrepreneurs vs Companies</a:t>
            </a:r>
          </a:p>
          <a:p>
            <a:r>
              <a:rPr lang="sr-Latn-RS" dirty="0"/>
              <a:t>Lossmakers vs profitable businesses</a:t>
            </a:r>
          </a:p>
          <a:p>
            <a:r>
              <a:rPr lang="sr-Latn-RS" dirty="0"/>
              <a:t>Foreign and mixed vs Domesic ownerhsip</a:t>
            </a:r>
          </a:p>
          <a:p>
            <a:r>
              <a:rPr lang="sr-Latn-RS" dirty="0"/>
              <a:t>VAT and nonVAT taxpayers</a:t>
            </a:r>
          </a:p>
          <a:p>
            <a:r>
              <a:rPr lang="sr-Latn-RS" dirty="0"/>
              <a:t>Regions (other parts of Serbia vs Belgrade)</a:t>
            </a:r>
          </a:p>
          <a:p>
            <a:r>
              <a:rPr lang="sr-Latn-RS" dirty="0"/>
              <a:t>Sectors</a:t>
            </a:r>
          </a:p>
          <a:p>
            <a:r>
              <a:rPr lang="sr-Latn-RS" dirty="0"/>
              <a:t>Owner vs Manager</a:t>
            </a:r>
            <a:endParaRPr lang="en-GB" dirty="0"/>
          </a:p>
        </p:txBody>
      </p:sp>
    </p:spTree>
    <p:extLst>
      <p:ext uri="{BB962C8B-B14F-4D97-AF65-F5344CB8AC3E}">
        <p14:creationId xmlns:p14="http://schemas.microsoft.com/office/powerpoint/2010/main" val="307202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7B2E-09B6-4C9D-B21B-3540112A4973}"/>
              </a:ext>
            </a:extLst>
          </p:cNvPr>
          <p:cNvSpPr>
            <a:spLocks noGrp="1"/>
          </p:cNvSpPr>
          <p:nvPr>
            <p:ph type="title"/>
          </p:nvPr>
        </p:nvSpPr>
        <p:spPr/>
        <p:txBody>
          <a:bodyPr/>
          <a:lstStyle/>
          <a:p>
            <a:r>
              <a:rPr lang="sr-Latn-RS" dirty="0"/>
              <a:t>RESULTS</a:t>
            </a:r>
            <a:endParaRPr lang="en-GB" dirty="0"/>
          </a:p>
        </p:txBody>
      </p:sp>
      <p:sp>
        <p:nvSpPr>
          <p:cNvPr id="3" name="Content Placeholder 2">
            <a:extLst>
              <a:ext uri="{FF2B5EF4-FFF2-40B4-BE49-F238E27FC236}">
                <a16:creationId xmlns:a16="http://schemas.microsoft.com/office/drawing/2014/main" id="{48F67BA6-773D-4C95-8979-436FC1C95E0B}"/>
              </a:ext>
            </a:extLst>
          </p:cNvPr>
          <p:cNvSpPr>
            <a:spLocks noGrp="1"/>
          </p:cNvSpPr>
          <p:nvPr>
            <p:ph idx="1"/>
          </p:nvPr>
        </p:nvSpPr>
        <p:spPr/>
        <p:txBody>
          <a:bodyPr/>
          <a:lstStyle/>
          <a:p>
            <a:r>
              <a:rPr lang="sr-Latn-RS" dirty="0"/>
              <a:t>Ordered probit and logit models</a:t>
            </a:r>
          </a:p>
          <a:p>
            <a:r>
              <a:rPr lang="sr-Latn-RS" i="1" dirty="0"/>
              <a:t>„More likely to be in a higher category“ </a:t>
            </a:r>
            <a:r>
              <a:rPr lang="sr-Latn-RS" dirty="0"/>
              <a:t>interpretation</a:t>
            </a:r>
          </a:p>
          <a:p>
            <a:r>
              <a:rPr lang="sr-Latn-RS" dirty="0"/>
              <a:t>Intercepts are significantly different from one another</a:t>
            </a:r>
          </a:p>
          <a:p>
            <a:r>
              <a:rPr lang="sr-Latn-RS" dirty="0"/>
              <a:t>No issues with multicollinearity</a:t>
            </a:r>
          </a:p>
          <a:p>
            <a:endParaRPr lang="en-GB" dirty="0"/>
          </a:p>
        </p:txBody>
      </p:sp>
    </p:spTree>
    <p:extLst>
      <p:ext uri="{BB962C8B-B14F-4D97-AF65-F5344CB8AC3E}">
        <p14:creationId xmlns:p14="http://schemas.microsoft.com/office/powerpoint/2010/main" val="3689791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9F3B03-BC93-450F-B32A-F07B52A852A1}"/>
              </a:ext>
            </a:extLst>
          </p:cNvPr>
          <p:cNvPicPr>
            <a:picLocks noChangeAspect="1"/>
          </p:cNvPicPr>
          <p:nvPr/>
        </p:nvPicPr>
        <p:blipFill>
          <a:blip r:embed="rId2"/>
          <a:stretch>
            <a:fillRect/>
          </a:stretch>
        </p:blipFill>
        <p:spPr>
          <a:xfrm>
            <a:off x="838200" y="13855"/>
            <a:ext cx="11125199" cy="6997728"/>
          </a:xfrm>
          <a:prstGeom prst="rect">
            <a:avLst/>
          </a:prstGeom>
        </p:spPr>
      </p:pic>
      <p:sp>
        <p:nvSpPr>
          <p:cNvPr id="5" name="Rectangle 4">
            <a:extLst>
              <a:ext uri="{FF2B5EF4-FFF2-40B4-BE49-F238E27FC236}">
                <a16:creationId xmlns:a16="http://schemas.microsoft.com/office/drawing/2014/main" id="{AB21830B-5BB6-4C66-A9EA-44F6F65F90C2}"/>
              </a:ext>
            </a:extLst>
          </p:cNvPr>
          <p:cNvSpPr/>
          <p:nvPr/>
        </p:nvSpPr>
        <p:spPr>
          <a:xfrm>
            <a:off x="838200" y="2514600"/>
            <a:ext cx="9448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641EBFD-D7F8-475B-8C8C-80C0F8E1A3F0}"/>
              </a:ext>
            </a:extLst>
          </p:cNvPr>
          <p:cNvSpPr/>
          <p:nvPr/>
        </p:nvSpPr>
        <p:spPr>
          <a:xfrm>
            <a:off x="838200" y="4038600"/>
            <a:ext cx="94488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3B134A4-2C62-4E87-A09D-EBB2A022115D}"/>
              </a:ext>
            </a:extLst>
          </p:cNvPr>
          <p:cNvSpPr/>
          <p:nvPr/>
        </p:nvSpPr>
        <p:spPr>
          <a:xfrm>
            <a:off x="838200" y="4648200"/>
            <a:ext cx="9448800" cy="2398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8F4302B-FD9E-4F11-AB45-F6D9F5BE65DF}"/>
              </a:ext>
            </a:extLst>
          </p:cNvPr>
          <p:cNvSpPr/>
          <p:nvPr/>
        </p:nvSpPr>
        <p:spPr>
          <a:xfrm>
            <a:off x="838200" y="4876800"/>
            <a:ext cx="94488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B3E8575-7888-4782-8D41-DBEDF0AE6A59}"/>
              </a:ext>
            </a:extLst>
          </p:cNvPr>
          <p:cNvSpPr/>
          <p:nvPr/>
        </p:nvSpPr>
        <p:spPr>
          <a:xfrm>
            <a:off x="838200" y="5715000"/>
            <a:ext cx="9448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047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518D-5922-4DD9-95D1-251CE68C0223}"/>
              </a:ext>
            </a:extLst>
          </p:cNvPr>
          <p:cNvSpPr>
            <a:spLocks noGrp="1"/>
          </p:cNvSpPr>
          <p:nvPr>
            <p:ph type="title"/>
          </p:nvPr>
        </p:nvSpPr>
        <p:spPr/>
        <p:txBody>
          <a:bodyPr/>
          <a:lstStyle/>
          <a:p>
            <a:r>
              <a:rPr lang="sr-Latn-RS" dirty="0"/>
              <a:t>Results</a:t>
            </a:r>
            <a:endParaRPr lang="en-GB" dirty="0"/>
          </a:p>
        </p:txBody>
      </p:sp>
      <p:sp>
        <p:nvSpPr>
          <p:cNvPr id="3" name="Content Placeholder 2">
            <a:extLst>
              <a:ext uri="{FF2B5EF4-FFF2-40B4-BE49-F238E27FC236}">
                <a16:creationId xmlns:a16="http://schemas.microsoft.com/office/drawing/2014/main" id="{1A03F2D7-E98A-4146-B868-E1560B04EE1A}"/>
              </a:ext>
            </a:extLst>
          </p:cNvPr>
          <p:cNvSpPr>
            <a:spLocks noGrp="1"/>
          </p:cNvSpPr>
          <p:nvPr>
            <p:ph idx="1"/>
          </p:nvPr>
        </p:nvSpPr>
        <p:spPr/>
        <p:txBody>
          <a:bodyPr>
            <a:normAutofit/>
          </a:bodyPr>
          <a:lstStyle/>
          <a:p>
            <a:r>
              <a:rPr lang="sr-Latn-RS" sz="2000" i="1" dirty="0"/>
              <a:t>B</a:t>
            </a:r>
            <a:r>
              <a:rPr lang="en-GB" sz="2000" i="1" dirty="0" err="1"/>
              <a:t>usinesses</a:t>
            </a:r>
            <a:r>
              <a:rPr lang="en-GB" sz="2000" i="1" dirty="0"/>
              <a:t>’ perception of the tax authority</a:t>
            </a:r>
            <a:r>
              <a:rPr lang="sr-Latn-RS" sz="2000" i="1" dirty="0"/>
              <a:t> quite important</a:t>
            </a:r>
          </a:p>
          <a:p>
            <a:r>
              <a:rPr lang="sr-Latn-RS" sz="2000" i="1" dirty="0"/>
              <a:t>D</a:t>
            </a:r>
            <a:r>
              <a:rPr lang="en-GB" sz="2000" i="1" dirty="0" err="1"/>
              <a:t>eterrence</a:t>
            </a:r>
            <a:r>
              <a:rPr lang="en-GB" sz="2000" i="1" dirty="0"/>
              <a:t> factors </a:t>
            </a:r>
            <a:r>
              <a:rPr lang="sr-Latn-RS" sz="2000" i="1" dirty="0"/>
              <a:t>both statistically and substantially significantly </a:t>
            </a:r>
            <a:r>
              <a:rPr lang="en-GB" sz="2000" i="1" dirty="0"/>
              <a:t>influence the tax morale i.e. tax morale may be affected by a self-serving bias whereby people adjust their norms/attitudes according to their self-interest.</a:t>
            </a:r>
            <a:endParaRPr lang="sr-Latn-RS" sz="2000" i="1" dirty="0"/>
          </a:p>
          <a:p>
            <a:r>
              <a:rPr lang="sr-Latn-RS" sz="2000" i="1" dirty="0"/>
              <a:t>B</a:t>
            </a:r>
            <a:r>
              <a:rPr lang="en-GB" sz="2000" i="1" dirty="0" err="1"/>
              <a:t>usinesses</a:t>
            </a:r>
            <a:r>
              <a:rPr lang="en-GB" sz="2000" i="1" dirty="0"/>
              <a:t>’ perception </a:t>
            </a:r>
            <a:r>
              <a:rPr lang="sr-Latn-RS" sz="2000" i="1" dirty="0"/>
              <a:t> on h</a:t>
            </a:r>
            <a:r>
              <a:rPr lang="en-GB" sz="2000" i="1" dirty="0"/>
              <a:t>ow widespread evasion behaviour is in a society or in a particular sector</a:t>
            </a:r>
            <a:r>
              <a:rPr lang="sr-Latn-RS" sz="2000" i="1" dirty="0"/>
              <a:t> is impotant is several specifications</a:t>
            </a:r>
          </a:p>
          <a:p>
            <a:r>
              <a:rPr lang="sr-Latn-RS" sz="2000" i="1" dirty="0"/>
              <a:t>Tax burden important in several specifications</a:t>
            </a:r>
          </a:p>
          <a:p>
            <a:pPr marL="128016" lvl="1" indent="0">
              <a:buNone/>
            </a:pPr>
            <a:endParaRPr lang="sr-Latn-RS" sz="1600" i="1" dirty="0"/>
          </a:p>
          <a:p>
            <a:pPr marL="128016" lvl="1" indent="0">
              <a:buNone/>
            </a:pPr>
            <a:endParaRPr lang="sr-Latn-RS" sz="1600" i="1" dirty="0"/>
          </a:p>
          <a:p>
            <a:endParaRPr lang="en-GB" dirty="0"/>
          </a:p>
        </p:txBody>
      </p:sp>
    </p:spTree>
    <p:extLst>
      <p:ext uri="{BB962C8B-B14F-4D97-AF65-F5344CB8AC3E}">
        <p14:creationId xmlns:p14="http://schemas.microsoft.com/office/powerpoint/2010/main" val="306995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518D-5922-4DD9-95D1-251CE68C0223}"/>
              </a:ext>
            </a:extLst>
          </p:cNvPr>
          <p:cNvSpPr>
            <a:spLocks noGrp="1"/>
          </p:cNvSpPr>
          <p:nvPr>
            <p:ph type="title"/>
          </p:nvPr>
        </p:nvSpPr>
        <p:spPr/>
        <p:txBody>
          <a:bodyPr/>
          <a:lstStyle/>
          <a:p>
            <a:r>
              <a:rPr lang="sr-Latn-RS" dirty="0"/>
              <a:t>Results</a:t>
            </a:r>
            <a:endParaRPr lang="en-GB" dirty="0"/>
          </a:p>
        </p:txBody>
      </p:sp>
      <p:sp>
        <p:nvSpPr>
          <p:cNvPr id="3" name="Content Placeholder 2">
            <a:extLst>
              <a:ext uri="{FF2B5EF4-FFF2-40B4-BE49-F238E27FC236}">
                <a16:creationId xmlns:a16="http://schemas.microsoft.com/office/drawing/2014/main" id="{1A03F2D7-E98A-4146-B868-E1560B04EE1A}"/>
              </a:ext>
            </a:extLst>
          </p:cNvPr>
          <p:cNvSpPr>
            <a:spLocks noGrp="1"/>
          </p:cNvSpPr>
          <p:nvPr>
            <p:ph idx="1"/>
          </p:nvPr>
        </p:nvSpPr>
        <p:spPr/>
        <p:txBody>
          <a:bodyPr>
            <a:normAutofit/>
          </a:bodyPr>
          <a:lstStyle/>
          <a:p>
            <a:pPr lvl="1"/>
            <a:endParaRPr lang="sr-Latn-RS" sz="1600" i="1" dirty="0"/>
          </a:p>
          <a:p>
            <a:pPr lvl="1"/>
            <a:r>
              <a:rPr lang="sr-Latn-RS" sz="2000" dirty="0"/>
              <a:t>More likely to be in a higher category</a:t>
            </a:r>
          </a:p>
          <a:p>
            <a:pPr lvl="2"/>
            <a:r>
              <a:rPr lang="sr-Latn-RS" sz="1600" i="1" dirty="0"/>
              <a:t>Entrepreneurs</a:t>
            </a:r>
          </a:p>
          <a:p>
            <a:pPr lvl="2"/>
            <a:r>
              <a:rPr lang="sr-Latn-RS" sz="1600" i="1" dirty="0"/>
              <a:t>Belgrade!!!!</a:t>
            </a:r>
          </a:p>
          <a:p>
            <a:pPr lvl="2"/>
            <a:r>
              <a:rPr lang="sr-Latn-RS" sz="1600" i="1" dirty="0"/>
              <a:t>Profitmaking companies</a:t>
            </a:r>
          </a:p>
          <a:p>
            <a:pPr lvl="2"/>
            <a:r>
              <a:rPr lang="sr-Latn-RS" sz="1600" i="1" dirty="0"/>
              <a:t>Transportation Sector</a:t>
            </a:r>
          </a:p>
          <a:p>
            <a:pPr lvl="2"/>
            <a:r>
              <a:rPr lang="sr-Latn-RS" sz="1600" i="1" dirty="0"/>
              <a:t>Foreign?</a:t>
            </a:r>
          </a:p>
          <a:p>
            <a:endParaRPr lang="sr-Latn-RS" sz="2000" i="1" dirty="0"/>
          </a:p>
          <a:p>
            <a:r>
              <a:rPr lang="sr-Latn-RS" sz="2000" i="1" dirty="0"/>
              <a:t>Limitation of results – expected signs but not statistically significant</a:t>
            </a:r>
          </a:p>
          <a:p>
            <a:pPr lvl="1"/>
            <a:r>
              <a:rPr lang="sr-Latn-RS" sz="1600" i="1" dirty="0"/>
              <a:t>Not tailor made – missing political preferences, education, sex and several other control variables</a:t>
            </a:r>
          </a:p>
          <a:p>
            <a:pPr lvl="1"/>
            <a:r>
              <a:rPr lang="sr-Latn-RS" sz="1600" i="1" dirty="0"/>
              <a:t>Not perfectuly capturing complexity</a:t>
            </a:r>
          </a:p>
          <a:p>
            <a:pPr marL="128016" lvl="1" indent="0">
              <a:buNone/>
            </a:pPr>
            <a:endParaRPr lang="sr-Latn-RS" sz="1600" i="1" dirty="0"/>
          </a:p>
          <a:p>
            <a:pPr marL="128016" lvl="1" indent="0">
              <a:buNone/>
            </a:pPr>
            <a:endParaRPr lang="sr-Latn-RS" sz="1600" i="1" dirty="0"/>
          </a:p>
          <a:p>
            <a:endParaRPr lang="en-GB" dirty="0"/>
          </a:p>
        </p:txBody>
      </p:sp>
    </p:spTree>
    <p:extLst>
      <p:ext uri="{BB962C8B-B14F-4D97-AF65-F5344CB8AC3E}">
        <p14:creationId xmlns:p14="http://schemas.microsoft.com/office/powerpoint/2010/main" val="532692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BA3F-FA4B-4CA3-A89B-1F92AB2B1A66}"/>
              </a:ext>
            </a:extLst>
          </p:cNvPr>
          <p:cNvSpPr>
            <a:spLocks noGrp="1"/>
          </p:cNvSpPr>
          <p:nvPr>
            <p:ph type="title"/>
          </p:nvPr>
        </p:nvSpPr>
        <p:spPr/>
        <p:txBody>
          <a:bodyPr/>
          <a:lstStyle/>
          <a:p>
            <a:r>
              <a:rPr lang="sr-Latn-RS" dirty="0"/>
              <a:t>Conslusion</a:t>
            </a:r>
            <a:endParaRPr lang="en-GB" dirty="0"/>
          </a:p>
        </p:txBody>
      </p:sp>
      <p:sp>
        <p:nvSpPr>
          <p:cNvPr id="3" name="Content Placeholder 2">
            <a:extLst>
              <a:ext uri="{FF2B5EF4-FFF2-40B4-BE49-F238E27FC236}">
                <a16:creationId xmlns:a16="http://schemas.microsoft.com/office/drawing/2014/main" id="{96AF4637-EDB5-4DB0-9837-AF9467A6EBB8}"/>
              </a:ext>
            </a:extLst>
          </p:cNvPr>
          <p:cNvSpPr>
            <a:spLocks noGrp="1"/>
          </p:cNvSpPr>
          <p:nvPr>
            <p:ph idx="1"/>
          </p:nvPr>
        </p:nvSpPr>
        <p:spPr/>
        <p:txBody>
          <a:bodyPr/>
          <a:lstStyle/>
          <a:p>
            <a:r>
              <a:rPr lang="sr-Latn-RS" sz="2400" dirty="0"/>
              <a:t>TA relationship with Taxpayers rather important – those who object to TAs approach much more likely to justify informality </a:t>
            </a:r>
          </a:p>
          <a:p>
            <a:pPr lvl="1"/>
            <a:r>
              <a:rPr lang="sr-Latn-RS" sz="2000" dirty="0"/>
              <a:t>Improving </a:t>
            </a:r>
            <a:r>
              <a:rPr lang="en-US" sz="2000" dirty="0"/>
              <a:t>trust between </a:t>
            </a:r>
            <a:r>
              <a:rPr lang="sr-Latn-RS" sz="2000" dirty="0"/>
              <a:t>TA</a:t>
            </a:r>
            <a:r>
              <a:rPr lang="en-US" sz="2000" dirty="0"/>
              <a:t> and owner/managers</a:t>
            </a:r>
            <a:endParaRPr lang="sr-Latn-RS" sz="2000" dirty="0"/>
          </a:p>
          <a:p>
            <a:pPr lvl="1"/>
            <a:r>
              <a:rPr lang="sr-Latn-RS" sz="2000" dirty="0"/>
              <a:t>Inconsistent or inadequate application of tax related rules, time consuming procedures, ... </a:t>
            </a:r>
          </a:p>
          <a:p>
            <a:pPr lvl="1"/>
            <a:r>
              <a:rPr lang="sr-Latn-RS" sz="2000" dirty="0"/>
              <a:t>General tolerance vs </a:t>
            </a:r>
            <a:r>
              <a:rPr lang="en-GB" sz="2000" dirty="0"/>
              <a:t>privileged</a:t>
            </a:r>
            <a:r>
              <a:rPr lang="sr-Latn-RS" sz="2000" dirty="0"/>
              <a:t> businesses</a:t>
            </a:r>
          </a:p>
          <a:p>
            <a:r>
              <a:rPr lang="sr-Latn-RS" sz="2400" dirty="0"/>
              <a:t>Businesses </a:t>
            </a:r>
            <a:r>
              <a:rPr lang="en-GB" sz="2400" dirty="0"/>
              <a:t>adjust</a:t>
            </a:r>
            <a:r>
              <a:rPr lang="sr-Latn-RS" sz="2400" dirty="0"/>
              <a:t>ed</a:t>
            </a:r>
            <a:r>
              <a:rPr lang="en-GB" sz="2400" dirty="0"/>
              <a:t> their norms/attitudes according to their self-interest</a:t>
            </a:r>
            <a:r>
              <a:rPr lang="sr-Latn-RS" sz="2400" dirty="0"/>
              <a:t> </a:t>
            </a:r>
          </a:p>
          <a:p>
            <a:r>
              <a:rPr lang="sr-Latn-RS" sz="2400" dirty="0"/>
              <a:t>Forthcoming campaigns should focus on Belgrade, entrepreneurs, profitmaking companies, specific sectors</a:t>
            </a:r>
          </a:p>
          <a:p>
            <a:endParaRPr lang="sr-Latn-RS" dirty="0"/>
          </a:p>
          <a:p>
            <a:endParaRPr lang="sr-Latn-RS" dirty="0"/>
          </a:p>
          <a:p>
            <a:endParaRPr lang="sr-Latn-RS" dirty="0"/>
          </a:p>
          <a:p>
            <a:endParaRPr lang="sr-Latn-RS" dirty="0"/>
          </a:p>
          <a:p>
            <a:endParaRPr lang="sr-Latn-RS" dirty="0"/>
          </a:p>
          <a:p>
            <a:endParaRPr lang="sr-Latn-RS" dirty="0"/>
          </a:p>
          <a:p>
            <a:endParaRPr lang="en-GB" dirty="0"/>
          </a:p>
        </p:txBody>
      </p:sp>
    </p:spTree>
    <p:extLst>
      <p:ext uri="{BB962C8B-B14F-4D97-AF65-F5344CB8AC3E}">
        <p14:creationId xmlns:p14="http://schemas.microsoft.com/office/powerpoint/2010/main" val="823005356"/>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Integral">
  <a:themeElements>
    <a:clrScheme name="Custom 3">
      <a:dk1>
        <a:sysClr val="windowText" lastClr="000000"/>
      </a:dk1>
      <a:lt1>
        <a:sysClr val="window" lastClr="FFFFFF"/>
      </a:lt1>
      <a:dk2>
        <a:srgbClr val="374C81"/>
      </a:dk2>
      <a:lt2>
        <a:srgbClr val="ACCBF9"/>
      </a:lt2>
      <a:accent1>
        <a:srgbClr val="4A66AC"/>
      </a:accent1>
      <a:accent2>
        <a:srgbClr val="242852"/>
      </a:accent2>
      <a:accent3>
        <a:srgbClr val="297FD5"/>
      </a:accent3>
      <a:accent4>
        <a:srgbClr val="7F8FA9"/>
      </a:accent4>
      <a:accent5>
        <a:srgbClr val="5AA2AE"/>
      </a:accent5>
      <a:accent6>
        <a:srgbClr val="9D90A0"/>
      </a:accent6>
      <a:hlink>
        <a:srgbClr val="9454C3"/>
      </a:hlink>
      <a:folHlink>
        <a:srgbClr val="3EBBF0"/>
      </a:folHlink>
    </a:clrScheme>
    <a:fontScheme name="Times New Roman">
      <a:majorFont>
        <a:latin typeface="Times New Roman"/>
        <a:ea typeface=""/>
        <a:cs typeface=""/>
      </a:majorFont>
      <a:minorFont>
        <a:latin typeface="Times New Roman"/>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TM02900743[[fn=Organic]]</Template>
  <TotalTime>2864</TotalTime>
  <Words>871</Words>
  <Application>Microsoft Office PowerPoint</Application>
  <PresentationFormat>Widescreen</PresentationFormat>
  <Paragraphs>111</Paragraphs>
  <Slides>14</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Calibri</vt:lpstr>
      <vt:lpstr>Calibri Light</vt:lpstr>
      <vt:lpstr>Times New Roman</vt:lpstr>
      <vt:lpstr>Tw Cen MT</vt:lpstr>
      <vt:lpstr>Wingdings</vt:lpstr>
      <vt:lpstr>Wingdings 2</vt:lpstr>
      <vt:lpstr>Wingdings 3</vt:lpstr>
      <vt:lpstr>HDOfficeLightV0</vt:lpstr>
      <vt:lpstr>1_HDOfficeLightV0</vt:lpstr>
      <vt:lpstr>Integral</vt:lpstr>
      <vt:lpstr>TAX MORALity IN SERBIAN BUSINESS SECTOR- AN EMPIRICAL INVESTIGATION</vt:lpstr>
      <vt:lpstr>introduction</vt:lpstr>
      <vt:lpstr>Approach</vt:lpstr>
      <vt:lpstr>APPROACH</vt:lpstr>
      <vt:lpstr>DEPENDANT VARIABLE</vt:lpstr>
      <vt:lpstr>Determinants (1)</vt:lpstr>
      <vt:lpstr>Determinants (2)</vt:lpstr>
      <vt:lpstr>Determinants (3)</vt:lpstr>
      <vt:lpstr>OTHER CONTROL VARIABLES</vt:lpstr>
      <vt:lpstr>RESULTS</vt:lpstr>
      <vt:lpstr>PowerPoint Presentation</vt:lpstr>
      <vt:lpstr>Results</vt:lpstr>
      <vt:lpstr>Results</vt:lpstr>
      <vt:lpstr>Conslusion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Економска анализа парница</dc:title>
  <dc:creator>Branko Radulovic</dc:creator>
  <cp:lastModifiedBy>Branko Radulovic</cp:lastModifiedBy>
  <cp:revision>115</cp:revision>
  <dcterms:created xsi:type="dcterms:W3CDTF">2014-03-14T14:29:55Z</dcterms:created>
  <dcterms:modified xsi:type="dcterms:W3CDTF">2018-09-28T10:50:14Z</dcterms:modified>
</cp:coreProperties>
</file>