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75" r:id="rId5"/>
    <p:sldId id="277" r:id="rId6"/>
    <p:sldId id="296" r:id="rId7"/>
    <p:sldId id="325" r:id="rId8"/>
    <p:sldId id="334" r:id="rId9"/>
    <p:sldId id="297" r:id="rId10"/>
    <p:sldId id="331" r:id="rId11"/>
    <p:sldId id="298" r:id="rId12"/>
    <p:sldId id="304" r:id="rId13"/>
    <p:sldId id="321" r:id="rId14"/>
    <p:sldId id="332" r:id="rId15"/>
    <p:sldId id="330" r:id="rId16"/>
  </p:sldIdLst>
  <p:sldSz cx="9144000" cy="5143500" type="screen16x9"/>
  <p:notesSz cx="6797675" cy="9926638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a" initials="D" lastIdx="1" clrIdx="0"/>
  <p:cmAuthor id="1" name="schratz" initials="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976"/>
    <a:srgbClr val="E8CF57"/>
    <a:srgbClr val="E46C50"/>
    <a:srgbClr val="93C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3" autoAdjust="0"/>
  </p:normalViewPr>
  <p:slideViewPr>
    <p:cSldViewPr snapToGrid="0" snapToObjects="1">
      <p:cViewPr varScale="1">
        <p:scale>
          <a:sx n="116" d="100"/>
          <a:sy n="116" d="100"/>
        </p:scale>
        <p:origin x="518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1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D455F-ACAB-40AE-8E29-060AA33FE874}" type="datetimeFigureOut">
              <a:rPr lang="cs-CZ" smtClean="0"/>
              <a:t>26.09.2018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9089B-5D55-45DA-9AE9-A148951213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9081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34FBE-DC97-45A1-AEDA-CCCBF5DCDDC3}" type="datetimeFigureOut">
              <a:rPr lang="de-AT" smtClean="0"/>
              <a:pPr/>
              <a:t>25.09.2018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48E08-F6D7-4C6D-8C51-B0A2C291FA99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8245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F9D7A-7065-48BF-AFA2-BFDE0312342D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59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74" y="677407"/>
            <a:ext cx="7621451" cy="2709849"/>
          </a:xfrm>
          <a:prstGeom prst="rect">
            <a:avLst/>
          </a:prstGeom>
        </p:spPr>
      </p:pic>
      <p:grpSp>
        <p:nvGrpSpPr>
          <p:cNvPr id="20" name="Grupp 19"/>
          <p:cNvGrpSpPr/>
          <p:nvPr userDrawn="1"/>
        </p:nvGrpSpPr>
        <p:grpSpPr>
          <a:xfrm>
            <a:off x="506077" y="3856383"/>
            <a:ext cx="8136991" cy="939727"/>
            <a:chOff x="506077" y="3856383"/>
            <a:chExt cx="8136991" cy="939727"/>
          </a:xfrm>
        </p:grpSpPr>
        <p:pic>
          <p:nvPicPr>
            <p:cNvPr id="22" name="Bildobjekt 2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126" y="3993638"/>
              <a:ext cx="1224942" cy="258409"/>
            </a:xfrm>
            <a:prstGeom prst="rect">
              <a:avLst/>
            </a:prstGeom>
          </p:spPr>
        </p:pic>
        <p:pic>
          <p:nvPicPr>
            <p:cNvPr id="23" name="Bildobjekt 22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0221" y="3958975"/>
              <a:ext cx="344979" cy="643096"/>
            </a:xfrm>
            <a:prstGeom prst="rect">
              <a:avLst/>
            </a:prstGeom>
          </p:spPr>
        </p:pic>
        <p:pic>
          <p:nvPicPr>
            <p:cNvPr id="24" name="Bildobjekt 23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248" y="4328866"/>
              <a:ext cx="1106657" cy="273206"/>
            </a:xfrm>
            <a:prstGeom prst="rect">
              <a:avLst/>
            </a:prstGeom>
          </p:spPr>
        </p:pic>
        <p:pic>
          <p:nvPicPr>
            <p:cNvPr id="25" name="Bildobjekt 2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248" y="3958976"/>
              <a:ext cx="1096408" cy="276663"/>
            </a:xfrm>
            <a:prstGeom prst="rect">
              <a:avLst/>
            </a:prstGeom>
          </p:spPr>
        </p:pic>
        <p:pic>
          <p:nvPicPr>
            <p:cNvPr id="26" name="Bildobjekt 2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3952" y="3958975"/>
              <a:ext cx="857461" cy="643096"/>
            </a:xfrm>
            <a:prstGeom prst="rect">
              <a:avLst/>
            </a:prstGeom>
          </p:spPr>
        </p:pic>
        <p:pic>
          <p:nvPicPr>
            <p:cNvPr id="27" name="Bildobjekt 2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711" y="3958975"/>
              <a:ext cx="829179" cy="643096"/>
            </a:xfrm>
            <a:prstGeom prst="rect">
              <a:avLst/>
            </a:prstGeom>
          </p:spPr>
        </p:pic>
        <p:pic>
          <p:nvPicPr>
            <p:cNvPr id="28" name="Bildobjekt 2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7883" y="3934438"/>
              <a:ext cx="1283252" cy="394429"/>
            </a:xfrm>
            <a:prstGeom prst="rect">
              <a:avLst/>
            </a:prstGeom>
          </p:spPr>
        </p:pic>
        <p:pic>
          <p:nvPicPr>
            <p:cNvPr id="29" name="Bildobjekt 28"/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46"/>
            <a:stretch/>
          </p:blipFill>
          <p:spPr>
            <a:xfrm>
              <a:off x="4963188" y="4395309"/>
              <a:ext cx="1284879" cy="206762"/>
            </a:xfrm>
            <a:prstGeom prst="rect">
              <a:avLst/>
            </a:prstGeom>
          </p:spPr>
        </p:pic>
        <p:pic>
          <p:nvPicPr>
            <p:cNvPr id="30" name="Bildobjekt 29"/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r="8655"/>
            <a:stretch/>
          </p:blipFill>
          <p:spPr>
            <a:xfrm>
              <a:off x="6357127" y="3856383"/>
              <a:ext cx="930217" cy="861751"/>
            </a:xfrm>
            <a:prstGeom prst="rect">
              <a:avLst/>
            </a:prstGeom>
          </p:spPr>
        </p:pic>
        <p:pic>
          <p:nvPicPr>
            <p:cNvPr id="31" name="Bildobjekt 3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77" y="3965710"/>
              <a:ext cx="643096" cy="643096"/>
            </a:xfrm>
            <a:prstGeom prst="rect">
              <a:avLst/>
            </a:prstGeom>
          </p:spPr>
        </p:pic>
        <p:pic>
          <p:nvPicPr>
            <p:cNvPr id="32" name="Bildobjekt 3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3336" y="4336304"/>
              <a:ext cx="1224587" cy="459806"/>
            </a:xfrm>
            <a:prstGeom prst="rect">
              <a:avLst/>
            </a:prstGeom>
          </p:spPr>
        </p:pic>
      </p:grpSp>
      <p:pic>
        <p:nvPicPr>
          <p:cNvPr id="33" name="Bildobjekt 3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624" y="157623"/>
            <a:ext cx="624598" cy="4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7055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1206062" cy="5143500"/>
          </a:xfrm>
          <a:prstGeom prst="rect">
            <a:avLst/>
          </a:prstGeom>
          <a:solidFill>
            <a:srgbClr val="A9B97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6" y="162330"/>
            <a:ext cx="883254" cy="1032029"/>
          </a:xfrm>
          <a:prstGeom prst="rect">
            <a:avLst/>
          </a:prstGeom>
        </p:spPr>
      </p:pic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1395200" y="594275"/>
            <a:ext cx="7299482" cy="531141"/>
          </a:xfrm>
        </p:spPr>
        <p:txBody>
          <a:bodyPr>
            <a:normAutofit/>
          </a:bodyPr>
          <a:lstStyle>
            <a:lvl1pPr>
              <a:defRPr sz="3200" b="1" i="0" baseline="0"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sv-SE" dirty="0"/>
              <a:t>Huvudrubrik 32p</a:t>
            </a:r>
          </a:p>
        </p:txBody>
      </p:sp>
      <p:sp>
        <p:nvSpPr>
          <p:cNvPr id="16" name="Platshållare för innehåll 16"/>
          <p:cNvSpPr>
            <a:spLocks noGrp="1"/>
          </p:cNvSpPr>
          <p:nvPr>
            <p:ph sz="quarter" idx="10"/>
          </p:nvPr>
        </p:nvSpPr>
        <p:spPr>
          <a:xfrm>
            <a:off x="1406525" y="1384300"/>
            <a:ext cx="7288213" cy="3013075"/>
          </a:xfrm>
        </p:spPr>
        <p:txBody>
          <a:bodyPr/>
          <a:lstStyle>
            <a:lvl1pPr>
              <a:defRPr>
                <a:latin typeface="Verdana" charset="0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2" y="3919497"/>
            <a:ext cx="624598" cy="424198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15768" y="4376726"/>
            <a:ext cx="12612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The Fair Tax project is funded by the European Union’s Horizon 2020 research and innovation </a:t>
            </a:r>
            <a:r>
              <a:rPr lang="en-US" sz="600" dirty="0" err="1">
                <a:latin typeface="Verdana" charset="0"/>
                <a:ea typeface="Verdana" charset="0"/>
                <a:cs typeface="Verdana" charset="0"/>
              </a:rPr>
              <a:t>programme</a:t>
            </a:r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 2014-2018, grant agreement No </a:t>
            </a:r>
            <a:r>
              <a:rPr lang="en-US" sz="600" dirty="0" err="1">
                <a:latin typeface="Verdana" charset="0"/>
                <a:ea typeface="Verdana" charset="0"/>
                <a:cs typeface="Verdana" charset="0"/>
              </a:rPr>
              <a:t>FairTax</a:t>
            </a:r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 649439</a:t>
            </a:r>
            <a:endParaRPr lang="sv-SE" sz="600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6247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72" userDrawn="1">
          <p15:clr>
            <a:srgbClr val="FBAE40"/>
          </p15:clr>
        </p15:guide>
        <p15:guide id="2" orient="horz" pos="373" userDrawn="1">
          <p15:clr>
            <a:srgbClr val="FBAE40"/>
          </p15:clr>
        </p15:guide>
        <p15:guide id="3" pos="8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AECF-A8BB-45FD-99E1-DF2132729F2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54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1E8ED-6887-5146-8749-61099E86CDC8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29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4" r:id="rId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3116872"/>
            <a:ext cx="6858000" cy="485993"/>
          </a:xfrm>
        </p:spPr>
        <p:txBody>
          <a:bodyPr>
            <a:normAutofit/>
          </a:bodyPr>
          <a:lstStyle/>
          <a:p>
            <a:r>
              <a:rPr lang="nb-NO" b="1" dirty="0"/>
              <a:t>	</a:t>
            </a:r>
            <a:endParaRPr lang="de-AT" sz="2000" dirty="0"/>
          </a:p>
          <a:p>
            <a:endParaRPr lang="sv-SE" b="1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41" y="107767"/>
            <a:ext cx="1445654" cy="167865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41" y="3602865"/>
            <a:ext cx="1594268" cy="1048484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4572001" y="4742645"/>
            <a:ext cx="4488287" cy="40780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r"/>
            <a:r>
              <a:rPr lang="en-US" sz="1100" dirty="0"/>
              <a:t>The project is funded by the European Union’s Horizon 2020 research and innovation </a:t>
            </a:r>
            <a:r>
              <a:rPr lang="en-US" sz="1100" dirty="0" err="1"/>
              <a:t>programme</a:t>
            </a:r>
            <a:r>
              <a:rPr lang="en-US" sz="1100" dirty="0"/>
              <a:t> 2014-2018, grant agreement No. </a:t>
            </a:r>
            <a:r>
              <a:rPr lang="en-US" sz="1100" dirty="0" err="1"/>
              <a:t>FairTax</a:t>
            </a:r>
            <a:r>
              <a:rPr lang="en-US" sz="1100" dirty="0"/>
              <a:t> 649439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92" y="3694510"/>
            <a:ext cx="6572768" cy="940594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>
          <a:xfrm>
            <a:off x="892874" y="107767"/>
            <a:ext cx="7580566" cy="33964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/>
              <a:t>BEHAVIORAL </a:t>
            </a:r>
            <a:r>
              <a:rPr lang="en-US" sz="2800" b="1" dirty="0"/>
              <a:t>MODEL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/>
              <a:t>FOR MEASUREMENT OF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/>
              <a:t>THE IMPACTS OF TAX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/>
              <a:t>SHARING MECHANISM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/>
              <a:t>UNDER C(C)CTB </a:t>
            </a:r>
            <a:endParaRPr lang="de-AT" sz="2800" b="1" dirty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cs-CZ" sz="2600" b="1" dirty="0" smtClean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nb-NO" sz="2600" b="1" dirty="0" smtClean="0"/>
              <a:t>Danu</a:t>
            </a:r>
            <a:r>
              <a:rPr lang="cs-CZ" sz="2600" b="1" dirty="0"/>
              <a:t>š</a:t>
            </a:r>
            <a:r>
              <a:rPr lang="nb-NO" sz="2600" b="1" dirty="0"/>
              <a:t>e </a:t>
            </a:r>
            <a:r>
              <a:rPr lang="nb-NO" sz="2600" b="1" dirty="0" smtClean="0"/>
              <a:t>Nerudová</a:t>
            </a:r>
            <a:r>
              <a:rPr lang="cs-CZ" sz="2600" b="1" dirty="0" smtClean="0"/>
              <a:t>, Veronika Solilová</a:t>
            </a:r>
            <a:endParaRPr lang="nb-NO" sz="2600" dirty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nb-NO" sz="2000" dirty="0"/>
              <a:t>Mendel University Brno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nb-NO" sz="1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AECF-A8BB-45FD-99E1-DF2132729F2B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216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aim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research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301262"/>
            <a:ext cx="7288213" cy="3339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to research</a:t>
            </a:r>
            <a:r>
              <a:rPr lang="cs-CZ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impacts of the introduction of the cross-border loss offsetting </a:t>
            </a:r>
            <a:endParaRPr lang="cs-CZ" dirty="0" smtClean="0"/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impacts of the consolidation regime and the mechanism for the sharing of the tax base on the corporate tax bases allocated in the individual EU Member </a:t>
            </a:r>
            <a:r>
              <a:rPr lang="en-US" dirty="0" smtClean="0"/>
              <a:t>States</a:t>
            </a:r>
            <a:r>
              <a:rPr lang="cs-CZ" dirty="0" smtClean="0"/>
              <a:t> </a:t>
            </a:r>
          </a:p>
          <a:p>
            <a:pPr>
              <a:buFontTx/>
              <a:buChar char="-"/>
            </a:pPr>
            <a:r>
              <a:rPr lang="en-GB" b="1" dirty="0" smtClean="0"/>
              <a:t>taking into account changes in behaviour</a:t>
            </a:r>
            <a:r>
              <a:rPr lang="cs-CZ" b="1" dirty="0" smtClean="0"/>
              <a:t> </a:t>
            </a:r>
            <a:r>
              <a:rPr lang="cs-CZ" b="1" dirty="0" err="1" smtClean="0"/>
              <a:t>of</a:t>
            </a:r>
            <a:r>
              <a:rPr lang="cs-CZ" b="1" dirty="0" smtClean="0"/>
              <a:t> </a:t>
            </a:r>
            <a:r>
              <a:rPr lang="cs-CZ" b="1" dirty="0" err="1" smtClean="0"/>
              <a:t>economic</a:t>
            </a:r>
            <a:r>
              <a:rPr lang="cs-CZ" b="1" dirty="0" smtClean="0"/>
              <a:t> </a:t>
            </a:r>
            <a:r>
              <a:rPr lang="cs-CZ" b="1" dirty="0" err="1" smtClean="0"/>
              <a:t>subjects</a:t>
            </a:r>
            <a:endParaRPr lang="en-GB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530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5200" y="203931"/>
            <a:ext cx="7299482" cy="92148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racioanle</a:t>
            </a:r>
            <a:r>
              <a:rPr lang="en-GB" dirty="0" smtClean="0"/>
              <a:t> behind </a:t>
            </a:r>
            <a:r>
              <a:rPr lang="en-GB" dirty="0" err="1" smtClean="0"/>
              <a:t>behavioral</a:t>
            </a:r>
            <a:r>
              <a:rPr lang="en-GB" dirty="0" smtClean="0"/>
              <a:t> model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406525" y="1125417"/>
            <a:ext cx="7288213" cy="373603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Departing point: </a:t>
            </a:r>
            <a:r>
              <a:rPr lang="en-GB" sz="2000" b="1" dirty="0" err="1" smtClean="0"/>
              <a:t>behavioral</a:t>
            </a:r>
            <a:r>
              <a:rPr lang="en-GB" sz="2000" b="1" dirty="0" smtClean="0"/>
              <a:t> economics studies the influence of social, psychological and other factors on economic decisions of individuals/institutions</a:t>
            </a:r>
            <a:endParaRPr lang="en-GB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/>
              <a:t>Three faces</a:t>
            </a:r>
            <a:r>
              <a:rPr lang="cs-CZ" sz="2000" b="1" dirty="0" smtClean="0"/>
              <a:t> </a:t>
            </a:r>
            <a:r>
              <a:rPr lang="en-GB" sz="2000" b="1" dirty="0" smtClean="0"/>
              <a:t>of </a:t>
            </a:r>
            <a:r>
              <a:rPr lang="en-GB" sz="2000" b="1" dirty="0" err="1" smtClean="0"/>
              <a:t>behavioral</a:t>
            </a:r>
            <a:r>
              <a:rPr lang="en-GB" sz="2000" b="1" dirty="0" smtClean="0"/>
              <a:t> pub</a:t>
            </a:r>
            <a:r>
              <a:rPr lang="cs-CZ" sz="2000" b="1" dirty="0" smtClean="0"/>
              <a:t>lic finance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- </a:t>
            </a:r>
            <a:r>
              <a:rPr lang="en-GB" sz="2000" dirty="0" err="1" smtClean="0"/>
              <a:t>governmen</a:t>
            </a:r>
            <a:r>
              <a:rPr lang="cs-CZ" sz="2000" dirty="0" smtClean="0"/>
              <a:t>t </a:t>
            </a:r>
            <a:r>
              <a:rPr lang="cs-CZ" sz="2000" dirty="0" err="1" smtClean="0"/>
              <a:t>expenditures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       - </a:t>
            </a:r>
            <a:r>
              <a:rPr lang="en-GB" sz="2000" dirty="0" smtClean="0"/>
              <a:t>revenue raising aspects</a:t>
            </a:r>
          </a:p>
          <a:p>
            <a:pPr>
              <a:buNone/>
            </a:pPr>
            <a:r>
              <a:rPr lang="en-US" sz="2000" dirty="0" smtClean="0"/>
              <a:t>       -</a:t>
            </a:r>
            <a:r>
              <a:rPr lang="cs-CZ" sz="2000" dirty="0" smtClean="0"/>
              <a:t> </a:t>
            </a:r>
            <a:r>
              <a:rPr lang="en-GB" sz="2000" dirty="0" smtClean="0"/>
              <a:t>government acts to modify the </a:t>
            </a:r>
            <a:r>
              <a:rPr lang="en-GB" sz="2000" dirty="0" err="1" smtClean="0"/>
              <a:t>behavior</a:t>
            </a:r>
            <a:r>
              <a:rPr lang="en-GB" sz="2000" dirty="0" smtClean="0"/>
              <a:t> </a:t>
            </a:r>
          </a:p>
          <a:p>
            <a:pPr algn="ctr">
              <a:buNone/>
            </a:pPr>
            <a:r>
              <a:rPr lang="en-GB" sz="2000" dirty="0" smtClean="0"/>
              <a:t>   (trying  to induce subjects of taxation to behave    “more“ appropriately through fiscal mechanism) </a:t>
            </a:r>
            <a:endParaRPr lang="en-GB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5" name="Pravá složená závorka 4"/>
          <p:cNvSpPr/>
          <p:nvPr/>
        </p:nvSpPr>
        <p:spPr>
          <a:xfrm>
            <a:off x="5815320" y="2855033"/>
            <a:ext cx="203931" cy="513117"/>
          </a:xfrm>
          <a:prstGeom prst="rightBrace">
            <a:avLst>
              <a:gd name="adj1" fmla="val 8333"/>
              <a:gd name="adj2" fmla="val 4743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6124506" y="2961550"/>
            <a:ext cx="24651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classical theory of public </a:t>
            </a:r>
            <a:r>
              <a:rPr lang="cs-CZ" dirty="0" smtClean="0"/>
              <a:t>finance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5200" y="16227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Methodology of </a:t>
            </a:r>
            <a:r>
              <a:rPr lang="en-GB" dirty="0" err="1" smtClean="0"/>
              <a:t>behavioral</a:t>
            </a:r>
            <a:r>
              <a:rPr lang="en-GB" dirty="0" smtClean="0"/>
              <a:t> model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406525" y="868352"/>
            <a:ext cx="7288213" cy="3529024"/>
          </a:xfrm>
        </p:spPr>
        <p:txBody>
          <a:bodyPr/>
          <a:lstStyle/>
          <a:p>
            <a:r>
              <a:rPr lang="en-GB" dirty="0" smtClean="0"/>
              <a:t>we expect changes in </a:t>
            </a:r>
            <a:r>
              <a:rPr lang="en-GB" dirty="0" err="1" smtClean="0"/>
              <a:t>behavior</a:t>
            </a:r>
            <a:r>
              <a:rPr lang="en-GB" dirty="0" smtClean="0"/>
              <a:t> in case of entities </a:t>
            </a:r>
            <a:r>
              <a:rPr lang="en-GB" b="1" dirty="0" smtClean="0"/>
              <a:t>entering the system voluntarily </a:t>
            </a:r>
            <a:r>
              <a:rPr lang="en-GB" dirty="0" smtClean="0"/>
              <a:t>(threshold lower than EUR 750 mil)</a:t>
            </a:r>
          </a:p>
          <a:p>
            <a:r>
              <a:rPr lang="en-GB" dirty="0" smtClean="0"/>
              <a:t>creating </a:t>
            </a:r>
            <a:r>
              <a:rPr lang="en-GB" b="1" dirty="0" smtClean="0"/>
              <a:t>two subgroups </a:t>
            </a:r>
            <a:r>
              <a:rPr lang="en-GB" dirty="0" smtClean="0"/>
              <a:t>– SMEs and LSEs (&lt; EUR 750 mil)</a:t>
            </a:r>
          </a:p>
          <a:p>
            <a:r>
              <a:rPr lang="en-GB" dirty="0" smtClean="0"/>
              <a:t>we expect </a:t>
            </a:r>
            <a:r>
              <a:rPr lang="en-GB" b="1" dirty="0" smtClean="0"/>
              <a:t>accessibility of cross-border loss compensation</a:t>
            </a:r>
            <a:r>
              <a:rPr lang="en-GB" dirty="0" smtClean="0"/>
              <a:t> to be the incentive to enter the CCTB system</a:t>
            </a:r>
            <a:endParaRPr lang="cs-CZ" dirty="0" smtClean="0"/>
          </a:p>
          <a:p>
            <a:r>
              <a:rPr lang="en-GB" dirty="0" smtClean="0"/>
              <a:t>we expect </a:t>
            </a:r>
            <a:r>
              <a:rPr lang="en-GB" b="1" dirty="0" smtClean="0"/>
              <a:t>lower tax burden of the whole group </a:t>
            </a:r>
            <a:r>
              <a:rPr lang="en-GB" dirty="0" smtClean="0"/>
              <a:t>to be the incentive to enter </a:t>
            </a:r>
            <a:r>
              <a:rPr lang="cs-CZ" dirty="0" smtClean="0"/>
              <a:t>CCCTB </a:t>
            </a:r>
            <a:r>
              <a:rPr lang="cs-CZ" dirty="0" err="1" smtClean="0"/>
              <a:t>system</a:t>
            </a:r>
            <a:endParaRPr lang="en-GB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0436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Methodology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406525" y="1236742"/>
            <a:ext cx="7288213" cy="353052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cs-CZ" b="1" dirty="0" smtClean="0"/>
              <a:t>Orbis</a:t>
            </a:r>
            <a:r>
              <a:rPr lang="cs-CZ" dirty="0" smtClean="0"/>
              <a:t> and </a:t>
            </a:r>
            <a:r>
              <a:rPr lang="cs-CZ" b="1" dirty="0" err="1" smtClean="0"/>
              <a:t>Bankscope</a:t>
            </a:r>
            <a:r>
              <a:rPr lang="cs-CZ" dirty="0" smtClean="0"/>
              <a:t> database</a:t>
            </a:r>
          </a:p>
          <a:p>
            <a:pPr>
              <a:spcAft>
                <a:spcPts val="600"/>
              </a:spcAft>
            </a:pPr>
            <a:r>
              <a:rPr lang="cs-CZ" dirty="0" err="1" smtClean="0"/>
              <a:t>Research</a:t>
            </a:r>
            <a:r>
              <a:rPr lang="cs-CZ" dirty="0" smtClean="0"/>
              <a:t> on </a:t>
            </a:r>
            <a:r>
              <a:rPr lang="cs-CZ" b="1" dirty="0" err="1" smtClean="0"/>
              <a:t>group</a:t>
            </a:r>
            <a:r>
              <a:rPr lang="cs-CZ" b="1" dirty="0" smtClean="0"/>
              <a:t> </a:t>
            </a:r>
            <a:r>
              <a:rPr lang="cs-CZ" b="1" dirty="0" err="1" smtClean="0"/>
              <a:t>regimes</a:t>
            </a:r>
            <a:r>
              <a:rPr lang="cs-CZ" b="1" dirty="0" smtClean="0"/>
              <a:t> </a:t>
            </a:r>
            <a:r>
              <a:rPr lang="cs-CZ" dirty="0" smtClean="0"/>
              <a:t>in </a:t>
            </a:r>
            <a:r>
              <a:rPr lang="cs-CZ" dirty="0" err="1" smtClean="0"/>
              <a:t>the</a:t>
            </a:r>
            <a:r>
              <a:rPr lang="cs-CZ" dirty="0" smtClean="0"/>
              <a:t> EU (</a:t>
            </a:r>
            <a:r>
              <a:rPr lang="cs-CZ" sz="1600" dirty="0" smtClean="0"/>
              <a:t>full </a:t>
            </a:r>
            <a:r>
              <a:rPr lang="cs-CZ" sz="1600" dirty="0" err="1" smtClean="0"/>
              <a:t>consolidation</a:t>
            </a:r>
            <a:r>
              <a:rPr lang="cs-CZ" sz="1600" dirty="0" smtClean="0"/>
              <a:t>, </a:t>
            </a:r>
            <a:r>
              <a:rPr lang="cs-CZ" sz="1600" dirty="0" err="1" smtClean="0"/>
              <a:t>pooling</a:t>
            </a:r>
            <a:r>
              <a:rPr lang="cs-CZ" sz="1600" dirty="0" smtClean="0"/>
              <a:t>, intra-</a:t>
            </a:r>
            <a:r>
              <a:rPr lang="cs-CZ" sz="1600" dirty="0" err="1" smtClean="0"/>
              <a:t>group</a:t>
            </a:r>
            <a:r>
              <a:rPr lang="cs-CZ" sz="1600" dirty="0" smtClean="0"/>
              <a:t> </a:t>
            </a:r>
            <a:r>
              <a:rPr lang="cs-CZ" sz="1600" dirty="0" err="1" smtClean="0"/>
              <a:t>loss</a:t>
            </a:r>
            <a:r>
              <a:rPr lang="cs-CZ" sz="1600" dirty="0" smtClean="0"/>
              <a:t> transfer, no </a:t>
            </a:r>
            <a:r>
              <a:rPr lang="cs-CZ" sz="1600" dirty="0" err="1" smtClean="0"/>
              <a:t>regime</a:t>
            </a:r>
            <a:r>
              <a:rPr lang="cs-CZ" sz="1600" dirty="0" smtClean="0"/>
              <a:t>)</a:t>
            </a:r>
            <a:endParaRPr lang="cs-CZ" dirty="0" smtClean="0"/>
          </a:p>
          <a:p>
            <a:pPr>
              <a:spcAft>
                <a:spcPts val="600"/>
              </a:spcAft>
            </a:pPr>
            <a:r>
              <a:rPr lang="cs-CZ" b="1" dirty="0" err="1" smtClean="0"/>
              <a:t>Missing</a:t>
            </a:r>
            <a:r>
              <a:rPr lang="cs-CZ" b="1" dirty="0" smtClean="0"/>
              <a:t> data </a:t>
            </a:r>
            <a:r>
              <a:rPr lang="cs-CZ" b="1" dirty="0" err="1" smtClean="0"/>
              <a:t>imputation</a:t>
            </a:r>
            <a:endParaRPr lang="cs-CZ" b="1" dirty="0" smtClean="0"/>
          </a:p>
          <a:p>
            <a:pPr>
              <a:spcAft>
                <a:spcPts val="600"/>
              </a:spcAft>
            </a:pPr>
            <a:r>
              <a:rPr lang="cs-CZ" b="1" dirty="0" smtClean="0"/>
              <a:t>Sensitivity </a:t>
            </a:r>
            <a:r>
              <a:rPr lang="cs-CZ" b="1" dirty="0" err="1" smtClean="0"/>
              <a:t>analysis</a:t>
            </a:r>
            <a:endParaRPr lang="cs-CZ" b="1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470" y="3631360"/>
            <a:ext cx="5022193" cy="70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1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5200" y="151305"/>
            <a:ext cx="7299482" cy="974112"/>
          </a:xfrm>
        </p:spPr>
        <p:txBody>
          <a:bodyPr>
            <a:normAutofit/>
          </a:bodyPr>
          <a:lstStyle/>
          <a:p>
            <a:r>
              <a:rPr lang="en-GB" dirty="0" smtClean="0"/>
              <a:t>Other possible incentives to enter the system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406525" y="1125417"/>
            <a:ext cx="7288213" cy="3915689"/>
          </a:xfrm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en-US" sz="2300" b="1" dirty="0"/>
              <a:t>lower compliance costs of taxation </a:t>
            </a:r>
            <a:r>
              <a:rPr lang="en-US" sz="2300" dirty="0"/>
              <a:t>through the unified system of tax base </a:t>
            </a:r>
            <a:r>
              <a:rPr lang="en-US" sz="2300" dirty="0" smtClean="0"/>
              <a:t>construction</a:t>
            </a:r>
            <a:endParaRPr lang="cs-CZ" sz="2300" dirty="0" smtClean="0"/>
          </a:p>
          <a:p>
            <a:pPr marL="342900" indent="-342900"/>
            <a:r>
              <a:rPr lang="en-US" sz="2300" b="1" dirty="0" smtClean="0"/>
              <a:t>cross-border </a:t>
            </a:r>
            <a:r>
              <a:rPr lang="en-US" sz="2300" b="1" dirty="0"/>
              <a:t>loss offsetting</a:t>
            </a:r>
            <a:r>
              <a:rPr lang="en-US" sz="2300" dirty="0"/>
              <a:t>,</a:t>
            </a:r>
          </a:p>
          <a:p>
            <a:pPr marL="342900" indent="-342900"/>
            <a:r>
              <a:rPr lang="en-US" sz="2300" b="1" dirty="0" smtClean="0"/>
              <a:t>a </a:t>
            </a:r>
            <a:r>
              <a:rPr lang="en-US" sz="2300" b="1" dirty="0"/>
              <a:t>super-deduction for R&amp;D</a:t>
            </a:r>
            <a:r>
              <a:rPr lang="en-US" sz="2300" dirty="0"/>
              <a:t>, notably for SMEs and start-up companies,</a:t>
            </a:r>
          </a:p>
          <a:p>
            <a:pPr marL="342900" indent="-342900"/>
            <a:r>
              <a:rPr lang="en-US" sz="2300" b="1" dirty="0" smtClean="0"/>
              <a:t>fair </a:t>
            </a:r>
            <a:r>
              <a:rPr lang="en-US" sz="2300" b="1" dirty="0"/>
              <a:t>tax competition </a:t>
            </a:r>
            <a:r>
              <a:rPr lang="en-US" sz="2300" dirty="0"/>
              <a:t>(i.e., the situation in which all market subjects have the same information about the effective tax rate),</a:t>
            </a:r>
          </a:p>
          <a:p>
            <a:pPr marL="342900" indent="-342900"/>
            <a:r>
              <a:rPr lang="en-US" sz="2300" b="1" dirty="0" smtClean="0"/>
              <a:t>elimination </a:t>
            </a:r>
            <a:r>
              <a:rPr lang="en-US" sz="2300" b="1" dirty="0"/>
              <a:t>of tax obstacles to mergers </a:t>
            </a:r>
            <a:r>
              <a:rPr lang="en-US" sz="2300" dirty="0"/>
              <a:t>and acquisitions mainly in the areas of capital profit taxation, and</a:t>
            </a:r>
          </a:p>
          <a:p>
            <a:pPr marL="342900" indent="-342900"/>
            <a:r>
              <a:rPr lang="en-US" sz="2300" b="1" dirty="0" smtClean="0"/>
              <a:t>elimination </a:t>
            </a:r>
            <a:r>
              <a:rPr lang="en-US" sz="2300" b="1" dirty="0"/>
              <a:t>of transfer pricing issues</a:t>
            </a:r>
            <a:r>
              <a:rPr lang="en-US" sz="2300" dirty="0"/>
              <a:t>.</a:t>
            </a:r>
          </a:p>
          <a:p>
            <a:pPr marL="342900" indent="-342900"/>
            <a:endParaRPr lang="cs-CZ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6</a:t>
            </a:fld>
            <a:endParaRPr lang="sv-S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74141" y="239041"/>
            <a:ext cx="7299482" cy="531141"/>
          </a:xfrm>
        </p:spPr>
        <p:txBody>
          <a:bodyPr/>
          <a:lstStyle/>
          <a:p>
            <a:r>
              <a:rPr lang="en-GB" dirty="0" smtClean="0"/>
              <a:t>Limitations of the study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406525" y="770183"/>
            <a:ext cx="7288213" cy="427092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results of the simulations of the CCTB’s impact on the whole EU economy were not available at the time of the research, we assume that </a:t>
            </a:r>
            <a:r>
              <a:rPr lang="en-US" b="1" dirty="0"/>
              <a:t>the overall corporate tax base volume in the EU has not </a:t>
            </a:r>
            <a:r>
              <a:rPr lang="en-US" b="1" dirty="0" smtClean="0"/>
              <a:t>changed</a:t>
            </a:r>
            <a:endParaRPr lang="cs-CZ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 the model used for the simulation is based on one-year data, </a:t>
            </a:r>
            <a:r>
              <a:rPr lang="en-US" b="1" dirty="0"/>
              <a:t>the recapture element for cross-border loss off-setting is not </a:t>
            </a:r>
            <a:r>
              <a:rPr lang="en-US" b="1" dirty="0" smtClean="0"/>
              <a:t>covered</a:t>
            </a:r>
            <a:endParaRPr lang="cs-CZ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we assume profit before tax as the tax base of the entity to determine </a:t>
            </a:r>
            <a:r>
              <a:rPr lang="en-US" b="1" dirty="0" smtClean="0"/>
              <a:t>C(C)CTB</a:t>
            </a:r>
            <a:endParaRPr lang="cs-CZ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the sale factor used for allocation formula is based on the state of the source</a:t>
            </a:r>
            <a:r>
              <a:rPr lang="en-US" dirty="0"/>
              <a:t>, in contrast to the CCCTB proposal, sales by </a:t>
            </a:r>
            <a:r>
              <a:rPr lang="en-US" dirty="0" smtClean="0"/>
              <a:t>destination</a:t>
            </a:r>
            <a:endParaRPr lang="cs-CZ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micro </a:t>
            </a:r>
            <a:r>
              <a:rPr lang="en-US" dirty="0"/>
              <a:t>entities are omitted from the research</a:t>
            </a:r>
            <a:endParaRPr lang="cs-CZ" dirty="0" smtClean="0"/>
          </a:p>
          <a:p>
            <a:pPr marL="457200" indent="-457200">
              <a:buFont typeface="+mj-lt"/>
              <a:buAutoNum type="arabicPeriod"/>
            </a:pPr>
            <a:endParaRPr lang="cs-CZ" b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598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Results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LSEs with turnover higher than 750 mil EUR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</a:t>
            </a:r>
            <a:r>
              <a:rPr lang="cs-CZ" dirty="0" smtClean="0"/>
              <a:t>- 90,122 </a:t>
            </a:r>
            <a:r>
              <a:rPr lang="cs-CZ" dirty="0" err="1" smtClean="0"/>
              <a:t>entities</a:t>
            </a:r>
            <a:endParaRPr lang="en-GB" b="1" dirty="0" smtClean="0"/>
          </a:p>
          <a:p>
            <a:r>
              <a:rPr lang="en-GB" b="1" dirty="0" smtClean="0"/>
              <a:t>LSEs with turnover lower than 750 mil EUR</a:t>
            </a:r>
            <a:endParaRPr lang="cs-CZ" b="1" dirty="0" smtClean="0"/>
          </a:p>
          <a:p>
            <a:pPr marL="0" indent="0">
              <a:buNone/>
            </a:pPr>
            <a:r>
              <a:rPr lang="cs-CZ" dirty="0" smtClean="0"/>
              <a:t>   - </a:t>
            </a:r>
            <a:r>
              <a:rPr lang="cs-CZ" sz="1700" dirty="0" smtClean="0"/>
              <a:t>3,707 (14.2 %) </a:t>
            </a:r>
            <a:r>
              <a:rPr lang="cs-CZ" sz="1700" dirty="0" err="1" smtClean="0"/>
              <a:t>entities</a:t>
            </a:r>
            <a:r>
              <a:rPr lang="cs-CZ" sz="1700" dirty="0" smtClean="0"/>
              <a:t> </a:t>
            </a:r>
            <a:r>
              <a:rPr lang="cs-CZ" sz="1700" dirty="0" err="1" smtClean="0"/>
              <a:t>having</a:t>
            </a:r>
            <a:r>
              <a:rPr lang="cs-CZ" sz="1700" dirty="0" smtClean="0"/>
              <a:t> </a:t>
            </a:r>
            <a:r>
              <a:rPr lang="cs-CZ" sz="1700" dirty="0" err="1" smtClean="0"/>
              <a:t>incentive</a:t>
            </a:r>
            <a:r>
              <a:rPr lang="cs-CZ" sz="1700" dirty="0" smtClean="0"/>
              <a:t> to enter CCTB </a:t>
            </a:r>
          </a:p>
          <a:p>
            <a:pPr marL="0" indent="0">
              <a:buNone/>
            </a:pPr>
            <a:r>
              <a:rPr lang="cs-CZ" sz="1700" dirty="0"/>
              <a:t> </a:t>
            </a:r>
            <a:r>
              <a:rPr lang="cs-CZ" sz="1700" dirty="0" smtClean="0"/>
              <a:t>  - 9,116 (34.9 %) </a:t>
            </a:r>
            <a:r>
              <a:rPr lang="cs-CZ" sz="1700" dirty="0" err="1" smtClean="0"/>
              <a:t>entities</a:t>
            </a:r>
            <a:r>
              <a:rPr lang="cs-CZ" sz="1700" dirty="0" smtClean="0"/>
              <a:t> </a:t>
            </a:r>
            <a:r>
              <a:rPr lang="cs-CZ" sz="1700" dirty="0" err="1" smtClean="0"/>
              <a:t>having</a:t>
            </a:r>
            <a:r>
              <a:rPr lang="cs-CZ" sz="1700" dirty="0" smtClean="0"/>
              <a:t> </a:t>
            </a:r>
            <a:r>
              <a:rPr lang="cs-CZ" sz="1700" dirty="0" err="1" smtClean="0"/>
              <a:t>incentive</a:t>
            </a:r>
            <a:r>
              <a:rPr lang="cs-CZ" sz="1700" dirty="0" smtClean="0"/>
              <a:t> to enter CCCTB</a:t>
            </a:r>
            <a:endParaRPr lang="en-GB" sz="1700" dirty="0" smtClean="0"/>
          </a:p>
          <a:p>
            <a:r>
              <a:rPr lang="en-GB" b="1" dirty="0" smtClean="0"/>
              <a:t>SMEs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</a:t>
            </a:r>
            <a:r>
              <a:rPr lang="cs-CZ" dirty="0" smtClean="0"/>
              <a:t>– </a:t>
            </a:r>
            <a:r>
              <a:rPr lang="cs-CZ" sz="1700" dirty="0" smtClean="0"/>
              <a:t>26,465 (6.9 %) </a:t>
            </a:r>
            <a:r>
              <a:rPr lang="cs-CZ" sz="1700" dirty="0" err="1" smtClean="0"/>
              <a:t>entities</a:t>
            </a:r>
            <a:r>
              <a:rPr lang="cs-CZ" sz="1700" dirty="0" smtClean="0"/>
              <a:t> </a:t>
            </a:r>
            <a:r>
              <a:rPr lang="cs-CZ" sz="1700" dirty="0" err="1" smtClean="0"/>
              <a:t>having</a:t>
            </a:r>
            <a:r>
              <a:rPr lang="cs-CZ" sz="1700" dirty="0" smtClean="0"/>
              <a:t> </a:t>
            </a:r>
            <a:r>
              <a:rPr lang="cs-CZ" sz="1700" dirty="0" err="1" smtClean="0"/>
              <a:t>incentive</a:t>
            </a:r>
            <a:r>
              <a:rPr lang="cs-CZ" sz="1700" dirty="0" smtClean="0"/>
              <a:t> to enter CCTB</a:t>
            </a:r>
          </a:p>
          <a:p>
            <a:pPr marL="0" indent="0">
              <a:buNone/>
            </a:pPr>
            <a:r>
              <a:rPr lang="cs-CZ" sz="1700" dirty="0"/>
              <a:t> </a:t>
            </a:r>
            <a:r>
              <a:rPr lang="cs-CZ" sz="1700" dirty="0" smtClean="0"/>
              <a:t>  - 25,258 (6.5 %) </a:t>
            </a:r>
            <a:r>
              <a:rPr lang="cs-CZ" sz="1700" dirty="0" err="1" smtClean="0"/>
              <a:t>entities</a:t>
            </a:r>
            <a:r>
              <a:rPr lang="cs-CZ" sz="1700" dirty="0" smtClean="0"/>
              <a:t> </a:t>
            </a:r>
            <a:r>
              <a:rPr lang="cs-CZ" sz="1700" dirty="0" err="1" smtClean="0"/>
              <a:t>having</a:t>
            </a:r>
            <a:r>
              <a:rPr lang="cs-CZ" sz="1700" dirty="0" smtClean="0"/>
              <a:t> </a:t>
            </a:r>
            <a:r>
              <a:rPr lang="cs-CZ" sz="1700" dirty="0" err="1" smtClean="0"/>
              <a:t>incentive</a:t>
            </a:r>
            <a:r>
              <a:rPr lang="cs-CZ" sz="1700" dirty="0" smtClean="0"/>
              <a:t> to enter CCCTB</a:t>
            </a:r>
            <a:endParaRPr lang="en-GB" sz="17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8</a:t>
            </a:fld>
            <a:endParaRPr lang="sv-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211129" y="1384300"/>
            <a:ext cx="7963152" cy="3462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Obligatory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system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AU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CCTB –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EUR 204,4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bn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tax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revenue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in EU28</a:t>
            </a:r>
          </a:p>
          <a:p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CCCTB –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EUR 203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bn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tax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revenue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in EU28</a:t>
            </a:r>
          </a:p>
          <a:p>
            <a:pPr marL="0" indent="0">
              <a:buNone/>
            </a:pPr>
            <a:endParaRPr lang="en-A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750 mil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threshold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en-AU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/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CCTB –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EUR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208,3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bn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tax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revenue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in EU28</a:t>
            </a:r>
            <a:endParaRPr lang="en-A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/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CCCTB –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EUR 206,7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bn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tax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revenue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in EU28</a:t>
            </a:r>
          </a:p>
          <a:p>
            <a:pPr marL="0" indent="0">
              <a:buNone/>
            </a:pPr>
            <a:endParaRPr lang="cs-CZ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40 mil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threshold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CCTB –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EUR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241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bn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tax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revenue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in EU28</a:t>
            </a:r>
          </a:p>
          <a:p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CCCTB –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EUR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239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bn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tax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revenue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in EU28</a:t>
            </a:r>
            <a:endParaRPr lang="en-A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Conclusion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>
          <a:xfrm>
            <a:off x="1406525" y="1125416"/>
            <a:ext cx="7288213" cy="35580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Behavioral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model</a:t>
            </a:r>
          </a:p>
          <a:p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Large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entities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above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750 mil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threshold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lvl="1"/>
            <a:r>
              <a:rPr lang="fr-FR" sz="1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CCTB</a:t>
            </a:r>
            <a:r>
              <a:rPr lang="cs-CZ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– decrease </a:t>
            </a:r>
            <a:r>
              <a:rPr lang="cs-CZ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tax base by 2.2 %</a:t>
            </a:r>
          </a:p>
          <a:p>
            <a:pPr lvl="1"/>
            <a:r>
              <a:rPr lang="cs-CZ" sz="1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CCCTB </a:t>
            </a:r>
            <a:r>
              <a:rPr lang="cs-CZ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cs-CZ" sz="1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decrease </a:t>
            </a:r>
            <a:r>
              <a:rPr lang="cs-CZ" sz="1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sz="1400" dirty="0">
                <a:latin typeface="Verdana" pitchFamily="34" charset="0"/>
                <a:ea typeface="Verdana" pitchFamily="34" charset="0"/>
                <a:cs typeface="Verdana" pitchFamily="34" charset="0"/>
              </a:rPr>
              <a:t> tax base by 4.7 %</a:t>
            </a:r>
          </a:p>
          <a:p>
            <a:pPr marL="342900" lvl="1" indent="0">
              <a:buNone/>
            </a:pPr>
            <a:endParaRPr lang="en-AU"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Large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entities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(not meeting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threshold</a:t>
            </a:r>
            <a:r>
              <a:rPr lang="cs-CZ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lvl="1"/>
            <a:r>
              <a:rPr lang="cs-CZ" sz="13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CCTB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 - </a:t>
            </a:r>
            <a:r>
              <a:rPr lang="en-US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decrease of tax base by 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en-US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6 </a:t>
            </a:r>
            <a:r>
              <a:rPr lang="en-US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%</a:t>
            </a:r>
          </a:p>
          <a:p>
            <a:pPr lvl="1"/>
            <a:r>
              <a:rPr lang="cs-CZ" sz="13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CCCTB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 - </a:t>
            </a:r>
            <a:r>
              <a:rPr lang="en-US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decrease of tax base by 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16.43-26.79</a:t>
            </a:r>
            <a:r>
              <a:rPr lang="en-US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 %</a:t>
            </a:r>
          </a:p>
          <a:p>
            <a:pPr marL="342900" lvl="1" indent="0">
              <a:buNone/>
            </a:pPr>
            <a:endParaRPr lang="cs-CZ"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Small</a:t>
            </a:r>
            <a:r>
              <a:rPr lang="cs-CZ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entities</a:t>
            </a:r>
            <a:endParaRPr lang="cs-CZ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13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CCTB 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– decrease </a:t>
            </a:r>
            <a:r>
              <a:rPr lang="cs-CZ" sz="13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 tax base by 6.7 %</a:t>
            </a:r>
          </a:p>
          <a:p>
            <a:pPr lvl="1"/>
            <a:r>
              <a:rPr lang="cs-CZ" sz="13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CCCTB 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– decrease </a:t>
            </a:r>
            <a:r>
              <a:rPr lang="cs-CZ" sz="13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sz="1300" dirty="0">
                <a:latin typeface="Verdana" pitchFamily="34" charset="0"/>
                <a:ea typeface="Verdana" pitchFamily="34" charset="0"/>
                <a:cs typeface="Verdana" pitchFamily="34" charset="0"/>
              </a:rPr>
              <a:t> tax base by 46.0-58.6 %</a:t>
            </a:r>
            <a:endParaRPr lang="fr-FR"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A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cs-CZ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10</a:t>
            </a:fld>
            <a:endParaRPr lang="sv-S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Impact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Brexit</a:t>
            </a:r>
            <a:r>
              <a:rPr lang="cs-CZ" dirty="0" smtClean="0"/>
              <a:t>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highest</a:t>
            </a:r>
            <a:r>
              <a:rPr lang="cs-CZ" dirty="0" smtClean="0"/>
              <a:t> </a:t>
            </a:r>
            <a:r>
              <a:rPr lang="cs-CZ" dirty="0" err="1" smtClean="0"/>
              <a:t>number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LSEs</a:t>
            </a:r>
            <a:r>
              <a:rPr lang="cs-CZ" dirty="0" smtClean="0"/>
              <a:t> </a:t>
            </a:r>
            <a:r>
              <a:rPr lang="cs-CZ" dirty="0" err="1" smtClean="0"/>
              <a:t>with</a:t>
            </a:r>
            <a:r>
              <a:rPr lang="cs-CZ" dirty="0" smtClean="0"/>
              <a:t> </a:t>
            </a:r>
            <a:r>
              <a:rPr lang="cs-CZ" dirty="0" err="1" smtClean="0"/>
              <a:t>turnover</a:t>
            </a:r>
            <a:r>
              <a:rPr lang="cs-CZ" dirty="0" smtClean="0"/>
              <a:t> </a:t>
            </a:r>
            <a:r>
              <a:rPr lang="cs-CZ" dirty="0" err="1" smtClean="0"/>
              <a:t>above</a:t>
            </a:r>
            <a:r>
              <a:rPr lang="cs-CZ" dirty="0" smtClean="0"/>
              <a:t> EUR 750 mil </a:t>
            </a:r>
            <a:r>
              <a:rPr lang="cs-CZ" dirty="0" err="1" smtClean="0"/>
              <a:t>situated</a:t>
            </a:r>
            <a:r>
              <a:rPr lang="cs-CZ" dirty="0" smtClean="0"/>
              <a:t> in UK (29 %)</a:t>
            </a:r>
          </a:p>
          <a:p>
            <a:r>
              <a:rPr lang="cs-CZ" dirty="0" err="1" smtClean="0"/>
              <a:t>Losses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compensation</a:t>
            </a:r>
            <a:r>
              <a:rPr lang="cs-CZ" dirty="0" smtClean="0"/>
              <a:t> in </a:t>
            </a:r>
            <a:r>
              <a:rPr lang="cs-CZ" dirty="0" err="1" smtClean="0"/>
              <a:t>SMEs</a:t>
            </a:r>
            <a:r>
              <a:rPr lang="cs-CZ" dirty="0" smtClean="0"/>
              <a:t> </a:t>
            </a:r>
            <a:r>
              <a:rPr lang="cs-CZ" dirty="0" err="1" smtClean="0"/>
              <a:t>group</a:t>
            </a:r>
            <a:r>
              <a:rPr lang="cs-CZ" dirty="0" smtClean="0"/>
              <a:t> </a:t>
            </a:r>
            <a:r>
              <a:rPr lang="cs-CZ" dirty="0" err="1" smtClean="0"/>
              <a:t>situated</a:t>
            </a:r>
            <a:r>
              <a:rPr lang="cs-CZ" dirty="0" smtClean="0"/>
              <a:t> in UK are EUR 1.33 </a:t>
            </a:r>
            <a:r>
              <a:rPr lang="cs-CZ" dirty="0" err="1" smtClean="0"/>
              <a:t>bn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010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en-US" sz="2800" dirty="0"/>
              <a:t>Thank you for your attention!</a:t>
            </a:r>
          </a:p>
          <a:p>
            <a:pPr marL="0" indent="0" algn="ctr">
              <a:buNone/>
            </a:pPr>
            <a:endParaRPr lang="cs-CZ" sz="1600" b="1" dirty="0"/>
          </a:p>
          <a:p>
            <a:pPr marL="0" indent="0" algn="ctr">
              <a:buNone/>
            </a:pPr>
            <a:r>
              <a:rPr lang="cs-CZ" sz="1600" dirty="0"/>
              <a:t>danuse.nerudova@mendelu.cz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290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airTax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D648"/>
      </a:accent1>
      <a:accent2>
        <a:srgbClr val="ED6C49"/>
      </a:accent2>
      <a:accent3>
        <a:srgbClr val="9ECADA"/>
      </a:accent3>
      <a:accent4>
        <a:srgbClr val="BBC376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042563B34E384C9AD08762D033983B" ma:contentTypeVersion="2" ma:contentTypeDescription="Create a new document." ma:contentTypeScope="" ma:versionID="c93498442e595a4c4de8cbe5988f8881">
  <xsd:schema xmlns:xsd="http://www.w3.org/2001/XMLSchema" xmlns:xs="http://www.w3.org/2001/XMLSchema" xmlns:p="http://schemas.microsoft.com/office/2006/metadata/properties" xmlns:ns2="7b835072-c1b2-42e1-9ab7-eacbcd1f30dc" targetNamespace="http://schemas.microsoft.com/office/2006/metadata/properties" ma:root="true" ma:fieldsID="99bff79d56f9b62bc4165519d27ca1b3" ns2:_="">
    <xsd:import namespace="7b835072-c1b2-42e1-9ab7-eacbcd1f30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835072-c1b2-42e1-9ab7-eacbcd1f30d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17C478-B153-454B-9AB3-B86CB487651F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7b835072-c1b2-42e1-9ab7-eacbcd1f30dc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F5AFB7E-6EE0-470A-9ACC-C57AD30B73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BEF8ED-78B2-4580-9842-E8F032E70A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835072-c1b2-42e1-9ab7-eacbcd1f30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13395</TotalTime>
  <Words>737</Words>
  <Application>Microsoft Office PowerPoint</Application>
  <PresentationFormat>Předvádění na obrazovce (16:9)</PresentationFormat>
  <Paragraphs>102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Verdana</vt:lpstr>
      <vt:lpstr>Office-tema</vt:lpstr>
      <vt:lpstr>Prezentace aplikace PowerPoint</vt:lpstr>
      <vt:lpstr>The aim of the research</vt:lpstr>
      <vt:lpstr>The racioanle behind behavioral model</vt:lpstr>
      <vt:lpstr>Methodology of behavioral model</vt:lpstr>
      <vt:lpstr>Methodology</vt:lpstr>
      <vt:lpstr>Other possible incentives to enter the system</vt:lpstr>
      <vt:lpstr>Limitations of the study</vt:lpstr>
      <vt:lpstr>Results</vt:lpstr>
      <vt:lpstr>Conclusion</vt:lpstr>
      <vt:lpstr>Conclusion</vt:lpstr>
      <vt:lpstr>Impact of Brexit ?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Sonja Nordström</dc:creator>
  <cp:lastModifiedBy>Dana</cp:lastModifiedBy>
  <cp:revision>159</cp:revision>
  <cp:lastPrinted>2018-09-26T07:22:44Z</cp:lastPrinted>
  <dcterms:created xsi:type="dcterms:W3CDTF">2016-03-09T12:00:44Z</dcterms:created>
  <dcterms:modified xsi:type="dcterms:W3CDTF">2018-09-28T12:20:09Z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0x0101008C042563B34E384C9AD08762D033983B</vt:lpwstr>
  </property>
</Properties>
</file>