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olors2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12"/>
  </p:notesMasterIdLst>
  <p:sldIdLst>
    <p:sldId id="257" r:id="rId3"/>
    <p:sldId id="275" r:id="rId4"/>
    <p:sldId id="267" r:id="rId5"/>
    <p:sldId id="276" r:id="rId6"/>
    <p:sldId id="268" r:id="rId7"/>
    <p:sldId id="273" r:id="rId8"/>
    <p:sldId id="269" r:id="rId9"/>
    <p:sldId id="277" r:id="rId10"/>
    <p:sldId id="279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ágó Zoltán" initials="VZ" lastIdx="2" clrIdx="0">
    <p:extLst>
      <p:ext uri="{19B8F6BF-5375-455C-9EA6-DF929625EA0E}">
        <p15:presenceInfo xmlns:p15="http://schemas.microsoft.com/office/powerpoint/2012/main" xmlns="" userId="Vágó Zoltá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75400" autoAdjust="0"/>
  </p:normalViewPr>
  <p:slideViewPr>
    <p:cSldViewPr snapToGrid="0">
      <p:cViewPr varScale="1">
        <p:scale>
          <a:sx n="54" d="100"/>
          <a:sy n="54" d="100"/>
        </p:scale>
        <p:origin x="-16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plotArea>
      <c:layout/>
      <c:pie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Closed cases 2013-2017</c:v>
                </c:pt>
              </c:strCache>
            </c:strRef>
          </c:tx>
          <c:dPt>
            <c:idx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Munka1!$A$2:$A$4</c:f>
              <c:strCache>
                <c:ptCount val="3"/>
                <c:pt idx="0">
                  <c:v>Accepted</c:v>
                </c:pt>
                <c:pt idx="1">
                  <c:v>Refused</c:v>
                </c:pt>
                <c:pt idx="2">
                  <c:v>Withdrawn</c:v>
                </c:pt>
              </c:strCache>
            </c:strRef>
          </c:cat>
          <c:val>
            <c:numRef>
              <c:f>Munka1!$B$2:$B$4</c:f>
              <c:numCache>
                <c:formatCode>General</c:formatCode>
                <c:ptCount val="3"/>
                <c:pt idx="0">
                  <c:v>61</c:v>
                </c:pt>
                <c:pt idx="1">
                  <c:v>3</c:v>
                </c:pt>
                <c:pt idx="2">
                  <c:v>12</c:v>
                </c:pt>
              </c:numCache>
            </c:numRef>
          </c:val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 smtClean="0">
                <a:effectLst/>
              </a:rPr>
              <a:t>Closed cases 2013-2017</a:t>
            </a:r>
            <a:endParaRPr lang="hu-HU" dirty="0">
              <a:effectLst/>
            </a:endParaRPr>
          </a:p>
        </c:rich>
      </c:tx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TP Methods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Val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Munka1!$A$2:$A$6</c:f>
              <c:strCache>
                <c:ptCount val="5"/>
                <c:pt idx="0">
                  <c:v>CUP</c:v>
                </c:pt>
                <c:pt idx="1">
                  <c:v>TNMM</c:v>
                </c:pt>
                <c:pt idx="2">
                  <c:v>PSM</c:v>
                </c:pt>
                <c:pt idx="3">
                  <c:v>Other</c:v>
                </c:pt>
                <c:pt idx="4">
                  <c:v>CCA</c:v>
                </c:pt>
              </c:strCache>
            </c:strRef>
          </c:cat>
          <c:val>
            <c:numRef>
              <c:f>Munka1!$B$2:$B$6</c:f>
              <c:numCache>
                <c:formatCode>General</c:formatCode>
                <c:ptCount val="5"/>
                <c:pt idx="0">
                  <c:v>20</c:v>
                </c:pt>
                <c:pt idx="1">
                  <c:v>38</c:v>
                </c:pt>
                <c:pt idx="2">
                  <c:v>1</c:v>
                </c:pt>
                <c:pt idx="3">
                  <c:v>16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Oszlop1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Munka1!$A$2:$A$6</c:f>
              <c:strCache>
                <c:ptCount val="5"/>
                <c:pt idx="0">
                  <c:v>CUP</c:v>
                </c:pt>
                <c:pt idx="1">
                  <c:v>TNMM</c:v>
                </c:pt>
                <c:pt idx="2">
                  <c:v>PSM</c:v>
                </c:pt>
                <c:pt idx="3">
                  <c:v>Other</c:v>
                </c:pt>
                <c:pt idx="4">
                  <c:v>CCA</c:v>
                </c:pt>
              </c:strCache>
            </c:strRef>
          </c:cat>
          <c:val>
            <c:numRef>
              <c:f>Munka1!$C$2:$C$6</c:f>
              <c:numCache>
                <c:formatCode>General</c:formatCode>
                <c:ptCount val="5"/>
              </c:numCache>
            </c:numRef>
          </c:val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DD670A-7EFB-4F64-8CBC-4E8B94766E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EF890767-1F07-4ED8-926C-74262126239D}">
      <dgm:prSet phldrT="[Szöveg]"/>
      <dgm:spPr/>
      <dgm:t>
        <a:bodyPr/>
        <a:lstStyle/>
        <a:p>
          <a:r>
            <a:rPr lang="hu-HU" dirty="0" err="1" smtClean="0"/>
            <a:t>Procedure</a:t>
          </a:r>
          <a:endParaRPr lang="hu-HU" dirty="0"/>
        </a:p>
      </dgm:t>
    </dgm:pt>
    <dgm:pt modelId="{179141E0-5A65-4AF2-8282-FE518B587F32}" type="parTrans" cxnId="{8A0FC0FD-2139-4B49-909E-71A3D6777E27}">
      <dgm:prSet/>
      <dgm:spPr/>
      <dgm:t>
        <a:bodyPr/>
        <a:lstStyle/>
        <a:p>
          <a:endParaRPr lang="hu-HU"/>
        </a:p>
      </dgm:t>
    </dgm:pt>
    <dgm:pt modelId="{1B624AA9-EEBF-46DD-93AA-4F074F24888A}" type="sibTrans" cxnId="{8A0FC0FD-2139-4B49-909E-71A3D6777E27}">
      <dgm:prSet/>
      <dgm:spPr/>
      <dgm:t>
        <a:bodyPr/>
        <a:lstStyle/>
        <a:p>
          <a:endParaRPr lang="hu-HU"/>
        </a:p>
      </dgm:t>
    </dgm:pt>
    <dgm:pt modelId="{9976CF64-EDFC-4197-BC22-6AB956F9E580}">
      <dgm:prSet phldrT="[Szöveg]"/>
      <dgm:spPr/>
      <dgm:t>
        <a:bodyPr/>
        <a:lstStyle/>
        <a:p>
          <a:r>
            <a:rPr lang="en-US" dirty="0" smtClean="0"/>
            <a:t>Act </a:t>
          </a:r>
          <a:r>
            <a:rPr lang="hu-HU" dirty="0" smtClean="0"/>
            <a:t>CL of 2017</a:t>
          </a:r>
          <a:r>
            <a:rPr lang="en-US" dirty="0" smtClean="0"/>
            <a:t> on </a:t>
          </a:r>
          <a:r>
            <a:rPr lang="hu-HU" dirty="0" err="1" smtClean="0"/>
            <a:t>the</a:t>
          </a:r>
          <a:r>
            <a:rPr lang="hu-HU" dirty="0" smtClean="0"/>
            <a:t> </a:t>
          </a:r>
          <a:r>
            <a:rPr lang="hu-HU" dirty="0" err="1" smtClean="0"/>
            <a:t>Rules</a:t>
          </a:r>
          <a:r>
            <a:rPr lang="hu-HU" dirty="0" smtClean="0"/>
            <a:t> of </a:t>
          </a:r>
          <a:r>
            <a:rPr lang="en-US" dirty="0" smtClean="0"/>
            <a:t>Taxation</a:t>
          </a:r>
          <a:r>
            <a:rPr lang="hu-HU" dirty="0" smtClean="0"/>
            <a:t> (RT)</a:t>
          </a:r>
          <a:endParaRPr lang="hu-HU" dirty="0"/>
        </a:p>
      </dgm:t>
    </dgm:pt>
    <dgm:pt modelId="{9C217C76-8A3B-4687-A335-26900972A30C}" type="parTrans" cxnId="{889A4FE6-9A56-4B1F-B6BA-FDF2CD7F9935}">
      <dgm:prSet/>
      <dgm:spPr/>
      <dgm:t>
        <a:bodyPr/>
        <a:lstStyle/>
        <a:p>
          <a:endParaRPr lang="hu-HU"/>
        </a:p>
      </dgm:t>
    </dgm:pt>
    <dgm:pt modelId="{79F39871-5B6F-4D11-B698-593CDD6D84A2}" type="sibTrans" cxnId="{889A4FE6-9A56-4B1F-B6BA-FDF2CD7F9935}">
      <dgm:prSet/>
      <dgm:spPr/>
      <dgm:t>
        <a:bodyPr/>
        <a:lstStyle/>
        <a:p>
          <a:endParaRPr lang="hu-HU"/>
        </a:p>
      </dgm:t>
    </dgm:pt>
    <dgm:pt modelId="{0EA3DA49-663C-48AB-BD10-0135A83E6213}">
      <dgm:prSet phldrT="[Szöveg]"/>
      <dgm:spPr/>
      <dgm:t>
        <a:bodyPr/>
        <a:lstStyle/>
        <a:p>
          <a:r>
            <a:rPr lang="hu-HU" dirty="0" err="1" smtClean="0"/>
            <a:t>Documentation</a:t>
          </a:r>
          <a:endParaRPr lang="hu-HU" dirty="0"/>
        </a:p>
      </dgm:t>
    </dgm:pt>
    <dgm:pt modelId="{C22BDF8E-07E1-4C1B-9C68-E69BCF603714}" type="parTrans" cxnId="{7432C96E-51A3-4039-844F-227C1D15543C}">
      <dgm:prSet/>
      <dgm:spPr/>
      <dgm:t>
        <a:bodyPr/>
        <a:lstStyle/>
        <a:p>
          <a:endParaRPr lang="hu-HU"/>
        </a:p>
      </dgm:t>
    </dgm:pt>
    <dgm:pt modelId="{C80614DA-D17C-4594-A0F8-1C81EE1C260D}" type="sibTrans" cxnId="{7432C96E-51A3-4039-844F-227C1D15543C}">
      <dgm:prSet/>
      <dgm:spPr/>
      <dgm:t>
        <a:bodyPr/>
        <a:lstStyle/>
        <a:p>
          <a:endParaRPr lang="hu-HU"/>
        </a:p>
      </dgm:t>
    </dgm:pt>
    <dgm:pt modelId="{350ABA8F-269B-477D-BA0D-69CFE58D78AC}">
      <dgm:prSet phldrT="[Szöveg]"/>
      <dgm:spPr/>
      <dgm:t>
        <a:bodyPr/>
        <a:lstStyle/>
        <a:p>
          <a:r>
            <a:rPr lang="hu-HU" dirty="0" err="1" smtClean="0"/>
            <a:t>Regulation</a:t>
          </a:r>
          <a:r>
            <a:rPr lang="hu-HU" dirty="0" smtClean="0"/>
            <a:t> of </a:t>
          </a:r>
          <a:r>
            <a:rPr lang="hu-HU" dirty="0" err="1" smtClean="0"/>
            <a:t>Ministry</a:t>
          </a:r>
          <a:r>
            <a:rPr lang="hu-HU" dirty="0" smtClean="0"/>
            <a:t> of National </a:t>
          </a:r>
          <a:r>
            <a:rPr lang="hu-HU" dirty="0" err="1" smtClean="0"/>
            <a:t>Economy</a:t>
          </a:r>
          <a:r>
            <a:rPr lang="hu-HU" dirty="0" smtClean="0"/>
            <a:t> 32/2017 (X. 18.) </a:t>
          </a:r>
          <a:r>
            <a:rPr lang="hu-HU" dirty="0" err="1" smtClean="0"/>
            <a:t>on</a:t>
          </a:r>
          <a:r>
            <a:rPr lang="hu-HU" dirty="0" smtClean="0"/>
            <a:t> </a:t>
          </a:r>
          <a:r>
            <a:rPr lang="hu-HU" dirty="0" err="1" smtClean="0"/>
            <a:t>Documentation</a:t>
          </a:r>
          <a:r>
            <a:rPr lang="hu-HU" dirty="0" smtClean="0"/>
            <a:t> </a:t>
          </a:r>
          <a:r>
            <a:rPr lang="hu-HU" dirty="0" err="1" smtClean="0"/>
            <a:t>Requirements</a:t>
          </a:r>
          <a:r>
            <a:rPr lang="hu-HU" dirty="0" smtClean="0"/>
            <a:t> </a:t>
          </a:r>
          <a:r>
            <a:rPr lang="hu-HU" dirty="0" err="1" smtClean="0"/>
            <a:t>Relating</a:t>
          </a:r>
          <a:r>
            <a:rPr lang="hu-HU" dirty="0" smtClean="0"/>
            <a:t> </a:t>
          </a:r>
          <a:r>
            <a:rPr lang="hu-HU" dirty="0" err="1" smtClean="0"/>
            <a:t>to</a:t>
          </a:r>
          <a:r>
            <a:rPr lang="hu-HU" dirty="0" smtClean="0"/>
            <a:t> </a:t>
          </a:r>
          <a:r>
            <a:rPr lang="hu-HU" dirty="0" err="1" smtClean="0"/>
            <a:t>the</a:t>
          </a:r>
          <a:r>
            <a:rPr lang="hu-HU" dirty="0" smtClean="0"/>
            <a:t> Establishment of </a:t>
          </a:r>
          <a:r>
            <a:rPr lang="hu-HU" dirty="0" err="1" smtClean="0"/>
            <a:t>Arm’s</a:t>
          </a:r>
          <a:r>
            <a:rPr lang="hu-HU" dirty="0" smtClean="0"/>
            <a:t> L</a:t>
          </a:r>
          <a:r>
            <a:rPr lang="en-US" noProof="0" dirty="0" err="1" smtClean="0"/>
            <a:t>ength</a:t>
          </a:r>
          <a:r>
            <a:rPr lang="hu-HU" dirty="0" smtClean="0"/>
            <a:t> Price</a:t>
          </a:r>
          <a:endParaRPr lang="hu-HU" dirty="0"/>
        </a:p>
      </dgm:t>
    </dgm:pt>
    <dgm:pt modelId="{D17B52EB-925A-4AB6-BEC0-131B9BF98FFA}" type="parTrans" cxnId="{7928F473-F0F2-499D-BFF1-E32FC632802A}">
      <dgm:prSet/>
      <dgm:spPr/>
      <dgm:t>
        <a:bodyPr/>
        <a:lstStyle/>
        <a:p>
          <a:endParaRPr lang="hu-HU"/>
        </a:p>
      </dgm:t>
    </dgm:pt>
    <dgm:pt modelId="{747E061B-20AB-4AA3-8BCC-FC983947E479}" type="sibTrans" cxnId="{7928F473-F0F2-499D-BFF1-E32FC632802A}">
      <dgm:prSet/>
      <dgm:spPr/>
      <dgm:t>
        <a:bodyPr/>
        <a:lstStyle/>
        <a:p>
          <a:endParaRPr lang="hu-HU"/>
        </a:p>
      </dgm:t>
    </dgm:pt>
    <dgm:pt modelId="{0B617B8A-ED00-4CE9-B0F4-B2DB00DE88D5}">
      <dgm:prSet/>
      <dgm:spPr/>
      <dgm:t>
        <a:bodyPr/>
        <a:lstStyle/>
        <a:p>
          <a:r>
            <a:rPr lang="hu-HU" dirty="0" err="1" smtClean="0"/>
            <a:t>Material</a:t>
          </a:r>
          <a:r>
            <a:rPr lang="hu-HU" dirty="0" smtClean="0"/>
            <a:t> </a:t>
          </a:r>
          <a:r>
            <a:rPr lang="hu-HU" dirty="0" err="1" smtClean="0"/>
            <a:t>content</a:t>
          </a:r>
          <a:endParaRPr lang="hu-HU" dirty="0"/>
        </a:p>
      </dgm:t>
    </dgm:pt>
    <dgm:pt modelId="{5B310473-B04E-45EF-9A2E-21655AC9967C}" type="parTrans" cxnId="{07CCA8BB-90BE-4B17-9603-E73BE19B9BCC}">
      <dgm:prSet/>
      <dgm:spPr/>
      <dgm:t>
        <a:bodyPr/>
        <a:lstStyle/>
        <a:p>
          <a:endParaRPr lang="hu-HU"/>
        </a:p>
      </dgm:t>
    </dgm:pt>
    <dgm:pt modelId="{B47749CF-725D-4D77-9AAA-39E79CB065EE}" type="sibTrans" cxnId="{07CCA8BB-90BE-4B17-9603-E73BE19B9BCC}">
      <dgm:prSet/>
      <dgm:spPr/>
      <dgm:t>
        <a:bodyPr/>
        <a:lstStyle/>
        <a:p>
          <a:endParaRPr lang="hu-HU"/>
        </a:p>
      </dgm:t>
    </dgm:pt>
    <dgm:pt modelId="{0F71DA6A-122C-46F8-9B25-3CC513D9070A}">
      <dgm:prSet/>
      <dgm:spPr/>
      <dgm:t>
        <a:bodyPr/>
        <a:lstStyle/>
        <a:p>
          <a:pPr>
            <a:spcAft>
              <a:spcPct val="20000"/>
            </a:spcAft>
          </a:pPr>
          <a:endParaRPr lang="hu-HU" dirty="0"/>
        </a:p>
      </dgm:t>
    </dgm:pt>
    <dgm:pt modelId="{1D18C374-C49E-48BA-BD45-592F4C9F8722}" type="parTrans" cxnId="{E231BE04-5D7D-4EB5-962C-67DE3374F312}">
      <dgm:prSet/>
      <dgm:spPr/>
      <dgm:t>
        <a:bodyPr/>
        <a:lstStyle/>
        <a:p>
          <a:endParaRPr lang="hu-HU"/>
        </a:p>
      </dgm:t>
    </dgm:pt>
    <dgm:pt modelId="{CF90E281-EA2E-4248-B89D-202381CFAEF8}" type="sibTrans" cxnId="{E231BE04-5D7D-4EB5-962C-67DE3374F312}">
      <dgm:prSet/>
      <dgm:spPr/>
      <dgm:t>
        <a:bodyPr/>
        <a:lstStyle/>
        <a:p>
          <a:endParaRPr lang="hu-HU"/>
        </a:p>
      </dgm:t>
    </dgm:pt>
    <dgm:pt modelId="{137DFA67-E93F-47BB-A8BD-BF082D9A0357}">
      <dgm:prSet/>
      <dgm:spPr/>
      <dgm:t>
        <a:bodyPr/>
        <a:lstStyle/>
        <a:p>
          <a:pPr>
            <a:spcAft>
              <a:spcPct val="20000"/>
            </a:spcAft>
          </a:pPr>
          <a:endParaRPr lang="hu-HU" dirty="0"/>
        </a:p>
      </dgm:t>
    </dgm:pt>
    <dgm:pt modelId="{19759509-A41D-4098-851E-D219FE02EF5C}" type="parTrans" cxnId="{F665F58A-7C12-4661-B04A-44E2F1B7076A}">
      <dgm:prSet/>
      <dgm:spPr/>
      <dgm:t>
        <a:bodyPr/>
        <a:lstStyle/>
        <a:p>
          <a:endParaRPr lang="hu-HU"/>
        </a:p>
      </dgm:t>
    </dgm:pt>
    <dgm:pt modelId="{34DDA4E0-1922-4D69-83B1-D8D2948E23D3}" type="sibTrans" cxnId="{F665F58A-7C12-4661-B04A-44E2F1B7076A}">
      <dgm:prSet/>
      <dgm:spPr/>
      <dgm:t>
        <a:bodyPr/>
        <a:lstStyle/>
        <a:p>
          <a:endParaRPr lang="hu-HU"/>
        </a:p>
      </dgm:t>
    </dgm:pt>
    <dgm:pt modelId="{EEB510C3-96EB-443B-A922-FAEE5E6161FD}">
      <dgm:prSet/>
      <dgm:spPr/>
      <dgm:t>
        <a:bodyPr/>
        <a:lstStyle/>
        <a:p>
          <a:pPr>
            <a:spcAft>
              <a:spcPts val="0"/>
            </a:spcAft>
          </a:pPr>
          <a:r>
            <a:rPr lang="en-US" dirty="0" smtClean="0"/>
            <a:t>Act LXXXI of 1996 on Corporate Income Tax (CIT)</a:t>
          </a:r>
          <a:endParaRPr lang="hu-HU" dirty="0"/>
        </a:p>
      </dgm:t>
    </dgm:pt>
    <dgm:pt modelId="{9441DAA8-44EC-4957-8112-1C787CDF8672}" type="parTrans" cxnId="{5B04A8B7-EC1E-4BA2-8D99-D36E00193A19}">
      <dgm:prSet/>
      <dgm:spPr/>
      <dgm:t>
        <a:bodyPr/>
        <a:lstStyle/>
        <a:p>
          <a:endParaRPr lang="hu-HU"/>
        </a:p>
      </dgm:t>
    </dgm:pt>
    <dgm:pt modelId="{9DDB3103-67A9-4F87-BE86-C7F3D0FFEA68}" type="sibTrans" cxnId="{5B04A8B7-EC1E-4BA2-8D99-D36E00193A19}">
      <dgm:prSet/>
      <dgm:spPr/>
      <dgm:t>
        <a:bodyPr/>
        <a:lstStyle/>
        <a:p>
          <a:endParaRPr lang="hu-HU"/>
        </a:p>
      </dgm:t>
    </dgm:pt>
    <dgm:pt modelId="{5508DDB4-29F9-4CA4-89E7-28BB093AD38E}">
      <dgm:prSet/>
      <dgm:spPr/>
      <dgm:t>
        <a:bodyPr/>
        <a:lstStyle/>
        <a:p>
          <a:pPr>
            <a:spcAft>
              <a:spcPts val="0"/>
            </a:spcAft>
          </a:pPr>
          <a:r>
            <a:rPr lang="hu-HU" dirty="0" smtClean="0"/>
            <a:t>OECD </a:t>
          </a:r>
          <a:r>
            <a:rPr lang="hu-HU" dirty="0" err="1" smtClean="0"/>
            <a:t>Transfer</a:t>
          </a:r>
          <a:r>
            <a:rPr lang="hu-HU" dirty="0" smtClean="0"/>
            <a:t> </a:t>
          </a:r>
          <a:r>
            <a:rPr lang="hu-HU" dirty="0" err="1" smtClean="0"/>
            <a:t>Pricing</a:t>
          </a:r>
          <a:r>
            <a:rPr lang="hu-HU" dirty="0" smtClean="0"/>
            <a:t> </a:t>
          </a:r>
          <a:r>
            <a:rPr lang="hu-HU" dirty="0" err="1" smtClean="0"/>
            <a:t>Guidelines</a:t>
          </a:r>
          <a:endParaRPr lang="hu-HU" dirty="0"/>
        </a:p>
      </dgm:t>
    </dgm:pt>
    <dgm:pt modelId="{937B1D29-73D5-47E5-8487-51449A083704}" type="parTrans" cxnId="{337821D5-8956-4391-8A8A-5407902DF193}">
      <dgm:prSet/>
      <dgm:spPr/>
      <dgm:t>
        <a:bodyPr/>
        <a:lstStyle/>
        <a:p>
          <a:endParaRPr lang="hu-HU"/>
        </a:p>
      </dgm:t>
    </dgm:pt>
    <dgm:pt modelId="{3264218F-F6C5-4749-B113-BFF433683686}" type="sibTrans" cxnId="{337821D5-8956-4391-8A8A-5407902DF193}">
      <dgm:prSet/>
      <dgm:spPr/>
      <dgm:t>
        <a:bodyPr/>
        <a:lstStyle/>
        <a:p>
          <a:endParaRPr lang="hu-HU"/>
        </a:p>
      </dgm:t>
    </dgm:pt>
    <dgm:pt modelId="{5329CC01-DAEF-4E1F-9299-69DB08745D21}">
      <dgm:prSet phldrT="[Szöveg]"/>
      <dgm:spPr/>
      <dgm:t>
        <a:bodyPr/>
        <a:lstStyle/>
        <a:p>
          <a:r>
            <a:rPr lang="hu-HU" dirty="0" err="1" smtClean="0"/>
            <a:t>Act</a:t>
          </a:r>
          <a:r>
            <a:rPr lang="hu-HU" dirty="0" smtClean="0"/>
            <a:t> CLI of 2017 </a:t>
          </a:r>
          <a:r>
            <a:rPr lang="hu-HU" dirty="0" err="1" smtClean="0"/>
            <a:t>on</a:t>
          </a:r>
          <a:r>
            <a:rPr lang="hu-HU" dirty="0" smtClean="0"/>
            <a:t> </a:t>
          </a:r>
          <a:r>
            <a:rPr lang="hu-HU" dirty="0" err="1" smtClean="0"/>
            <a:t>Statute</a:t>
          </a:r>
          <a:r>
            <a:rPr lang="hu-HU" dirty="0" smtClean="0"/>
            <a:t> of </a:t>
          </a:r>
          <a:r>
            <a:rPr lang="hu-HU" dirty="0" err="1" smtClean="0"/>
            <a:t>Tax</a:t>
          </a:r>
          <a:r>
            <a:rPr lang="hu-HU" dirty="0" smtClean="0"/>
            <a:t> </a:t>
          </a:r>
          <a:r>
            <a:rPr lang="hu-HU" dirty="0" err="1" smtClean="0"/>
            <a:t>Administration</a:t>
          </a:r>
          <a:r>
            <a:rPr lang="hu-HU" dirty="0" smtClean="0"/>
            <a:t> (STA)</a:t>
          </a:r>
          <a:endParaRPr lang="hu-HU" dirty="0"/>
        </a:p>
      </dgm:t>
    </dgm:pt>
    <dgm:pt modelId="{C4FD8303-DD05-486C-891D-15A7F9469F72}" type="parTrans" cxnId="{13234EA9-D7E6-4B46-972A-A3C9465EEAB5}">
      <dgm:prSet/>
      <dgm:spPr/>
      <dgm:t>
        <a:bodyPr/>
        <a:lstStyle/>
        <a:p>
          <a:endParaRPr lang="en-US"/>
        </a:p>
      </dgm:t>
    </dgm:pt>
    <dgm:pt modelId="{0D325229-FF57-4BBC-A3AD-D70972BD8B41}" type="sibTrans" cxnId="{13234EA9-D7E6-4B46-972A-A3C9465EEAB5}">
      <dgm:prSet/>
      <dgm:spPr/>
      <dgm:t>
        <a:bodyPr/>
        <a:lstStyle/>
        <a:p>
          <a:endParaRPr lang="en-US"/>
        </a:p>
      </dgm:t>
    </dgm:pt>
    <dgm:pt modelId="{D7684BCD-96B7-42C8-A893-E667D1BC90A6}">
      <dgm:prSet phldrT="[Szöveg]"/>
      <dgm:spPr/>
      <dgm:t>
        <a:bodyPr/>
        <a:lstStyle/>
        <a:p>
          <a:r>
            <a:rPr lang="hu-HU" dirty="0" err="1" smtClean="0"/>
            <a:t>Regulation</a:t>
          </a:r>
          <a:r>
            <a:rPr lang="hu-HU" dirty="0" smtClean="0"/>
            <a:t> of </a:t>
          </a:r>
          <a:r>
            <a:rPr lang="hu-HU" dirty="0" err="1" smtClean="0"/>
            <a:t>Government</a:t>
          </a:r>
          <a:r>
            <a:rPr lang="hu-HU" dirty="0" smtClean="0"/>
            <a:t> 465/2017 (XII. 28.) </a:t>
          </a:r>
          <a:r>
            <a:rPr lang="hu-HU" dirty="0" err="1" smtClean="0"/>
            <a:t>on</a:t>
          </a:r>
          <a:r>
            <a:rPr lang="hu-HU" dirty="0" smtClean="0"/>
            <a:t> </a:t>
          </a:r>
          <a:r>
            <a:rPr lang="hu-HU" dirty="0" err="1" smtClean="0"/>
            <a:t>the</a:t>
          </a:r>
          <a:r>
            <a:rPr lang="hu-HU" dirty="0" smtClean="0"/>
            <a:t> </a:t>
          </a:r>
          <a:r>
            <a:rPr lang="hu-HU" dirty="0" err="1" smtClean="0"/>
            <a:t>Detailed</a:t>
          </a:r>
          <a:r>
            <a:rPr lang="hu-HU" dirty="0" smtClean="0"/>
            <a:t> </a:t>
          </a:r>
          <a:r>
            <a:rPr lang="hu-HU" dirty="0" err="1" smtClean="0"/>
            <a:t>Rules</a:t>
          </a:r>
          <a:r>
            <a:rPr lang="hu-HU" dirty="0" smtClean="0"/>
            <a:t> of </a:t>
          </a:r>
          <a:r>
            <a:rPr lang="hu-HU" dirty="0" err="1" smtClean="0"/>
            <a:t>Tax</a:t>
          </a:r>
          <a:r>
            <a:rPr lang="hu-HU" dirty="0" smtClean="0"/>
            <a:t> </a:t>
          </a:r>
          <a:r>
            <a:rPr lang="hu-HU" dirty="0" err="1" smtClean="0"/>
            <a:t>Procedures</a:t>
          </a:r>
          <a:endParaRPr lang="hu-HU" dirty="0"/>
        </a:p>
      </dgm:t>
    </dgm:pt>
    <dgm:pt modelId="{7AEADB10-02B3-4992-A11B-3CA14F2D387D}" type="parTrans" cxnId="{060F6E10-3F78-491E-B48A-BF781441EF03}">
      <dgm:prSet/>
      <dgm:spPr/>
      <dgm:t>
        <a:bodyPr/>
        <a:lstStyle/>
        <a:p>
          <a:endParaRPr lang="en-US"/>
        </a:p>
      </dgm:t>
    </dgm:pt>
    <dgm:pt modelId="{05007363-0F4A-4AC4-8F23-22E376AD773A}" type="sibTrans" cxnId="{060F6E10-3F78-491E-B48A-BF781441EF03}">
      <dgm:prSet/>
      <dgm:spPr/>
      <dgm:t>
        <a:bodyPr/>
        <a:lstStyle/>
        <a:p>
          <a:endParaRPr lang="en-US"/>
        </a:p>
      </dgm:t>
    </dgm:pt>
    <dgm:pt modelId="{3D798A91-556D-4B8F-BD6B-5E4450049E81}">
      <dgm:prSet/>
      <dgm:spPr/>
      <dgm:t>
        <a:bodyPr/>
        <a:lstStyle/>
        <a:p>
          <a:pPr>
            <a:spcAft>
              <a:spcPts val="0"/>
            </a:spcAft>
          </a:pPr>
          <a:r>
            <a:rPr lang="hu-HU" dirty="0" err="1" smtClean="0"/>
            <a:t>Act</a:t>
          </a:r>
          <a:r>
            <a:rPr lang="hu-HU" dirty="0" smtClean="0"/>
            <a:t> C of 2000 </a:t>
          </a:r>
          <a:r>
            <a:rPr lang="hu-HU" dirty="0" err="1" smtClean="0"/>
            <a:t>on</a:t>
          </a:r>
          <a:r>
            <a:rPr lang="hu-HU" dirty="0" smtClean="0"/>
            <a:t> Accounting</a:t>
          </a:r>
          <a:endParaRPr lang="hu-HU" dirty="0"/>
        </a:p>
      </dgm:t>
    </dgm:pt>
    <dgm:pt modelId="{9E54BD72-8B69-48DB-968E-50C2606D7D26}" type="parTrans" cxnId="{9BB9B137-7B25-4BD4-8472-F1757E2C7FC5}">
      <dgm:prSet/>
      <dgm:spPr/>
    </dgm:pt>
    <dgm:pt modelId="{01841BF5-9556-44E6-A771-CB5E585D1F6D}" type="sibTrans" cxnId="{9BB9B137-7B25-4BD4-8472-F1757E2C7FC5}">
      <dgm:prSet/>
      <dgm:spPr/>
    </dgm:pt>
    <dgm:pt modelId="{95DE9BA3-D1C8-4B8D-B363-F5D0D982809C}" type="pres">
      <dgm:prSet presAssocID="{3EDD670A-7EFB-4F64-8CBC-4E8B94766E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171073-3972-47C0-93B8-9CFAC9E8E7CE}" type="pres">
      <dgm:prSet presAssocID="{EF890767-1F07-4ED8-926C-74262126239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DCC239-D62F-4E2B-9D0A-462FF962F789}" type="pres">
      <dgm:prSet presAssocID="{EF890767-1F07-4ED8-926C-74262126239D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E9BFB7-C6EB-4A9C-AA6D-7A4A4B1D3ECF}" type="pres">
      <dgm:prSet presAssocID="{0EA3DA49-663C-48AB-BD10-0135A83E621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63091-58CB-4272-BBA5-5C3F09C5426D}" type="pres">
      <dgm:prSet presAssocID="{0EA3DA49-663C-48AB-BD10-0135A83E6213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EBD6041-D049-4AA9-944A-95CF3C9694EC}" type="pres">
      <dgm:prSet presAssocID="{0B617B8A-ED00-4CE9-B0F4-B2DB00DE88D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EC396C-F91F-4624-860A-7AF3BBAFF56F}" type="pres">
      <dgm:prSet presAssocID="{0B617B8A-ED00-4CE9-B0F4-B2DB00DE88D5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42F9C524-4B5A-445D-9086-517D240FAFB4}" type="presOf" srcId="{0EA3DA49-663C-48AB-BD10-0135A83E6213}" destId="{5BE9BFB7-C6EB-4A9C-AA6D-7A4A4B1D3ECF}" srcOrd="0" destOrd="0" presId="urn:microsoft.com/office/officeart/2005/8/layout/vList2"/>
    <dgm:cxn modelId="{E870A740-1E41-48A1-BEBB-5BC9DC95E6F3}" type="presOf" srcId="{D7684BCD-96B7-42C8-A893-E667D1BC90A6}" destId="{8DDCC239-D62F-4E2B-9D0A-462FF962F789}" srcOrd="0" destOrd="2" presId="urn:microsoft.com/office/officeart/2005/8/layout/vList2"/>
    <dgm:cxn modelId="{7928F473-F0F2-499D-BFF1-E32FC632802A}" srcId="{0EA3DA49-663C-48AB-BD10-0135A83E6213}" destId="{350ABA8F-269B-477D-BA0D-69CFE58D78AC}" srcOrd="0" destOrd="0" parTransId="{D17B52EB-925A-4AB6-BEC0-131B9BF98FFA}" sibTransId="{747E061B-20AB-4AA3-8BCC-FC983947E479}"/>
    <dgm:cxn modelId="{E231BE04-5D7D-4EB5-962C-67DE3374F312}" srcId="{0B617B8A-ED00-4CE9-B0F4-B2DB00DE88D5}" destId="{0F71DA6A-122C-46F8-9B25-3CC513D9070A}" srcOrd="0" destOrd="0" parTransId="{1D18C374-C49E-48BA-BD45-592F4C9F8722}" sibTransId="{CF90E281-EA2E-4248-B89D-202381CFAEF8}"/>
    <dgm:cxn modelId="{060F6E10-3F78-491E-B48A-BF781441EF03}" srcId="{EF890767-1F07-4ED8-926C-74262126239D}" destId="{D7684BCD-96B7-42C8-A893-E667D1BC90A6}" srcOrd="2" destOrd="0" parTransId="{7AEADB10-02B3-4992-A11B-3CA14F2D387D}" sibTransId="{05007363-0F4A-4AC4-8F23-22E376AD773A}"/>
    <dgm:cxn modelId="{9BB9B137-7B25-4BD4-8472-F1757E2C7FC5}" srcId="{0B617B8A-ED00-4CE9-B0F4-B2DB00DE88D5}" destId="{3D798A91-556D-4B8F-BD6B-5E4450049E81}" srcOrd="2" destOrd="0" parTransId="{9E54BD72-8B69-48DB-968E-50C2606D7D26}" sibTransId="{01841BF5-9556-44E6-A771-CB5E585D1F6D}"/>
    <dgm:cxn modelId="{1E3DCE15-E3BF-47F7-AE64-95520B5B3D69}" type="presOf" srcId="{EEB510C3-96EB-443B-A922-FAEE5E6161FD}" destId="{FCEC396C-F91F-4624-860A-7AF3BBAFF56F}" srcOrd="0" destOrd="1" presId="urn:microsoft.com/office/officeart/2005/8/layout/vList2"/>
    <dgm:cxn modelId="{FE1FD8A3-F8C2-47B3-BB33-4D2DED77421E}" type="presOf" srcId="{3EDD670A-7EFB-4F64-8CBC-4E8B94766EDA}" destId="{95DE9BA3-D1C8-4B8D-B363-F5D0D982809C}" srcOrd="0" destOrd="0" presId="urn:microsoft.com/office/officeart/2005/8/layout/vList2"/>
    <dgm:cxn modelId="{C56AD220-6D58-476D-8D44-A794E8170354}" type="presOf" srcId="{0B617B8A-ED00-4CE9-B0F4-B2DB00DE88D5}" destId="{BEBD6041-D049-4AA9-944A-95CF3C9694EC}" srcOrd="0" destOrd="0" presId="urn:microsoft.com/office/officeart/2005/8/layout/vList2"/>
    <dgm:cxn modelId="{8A0FC0FD-2139-4B49-909E-71A3D6777E27}" srcId="{3EDD670A-7EFB-4F64-8CBC-4E8B94766EDA}" destId="{EF890767-1F07-4ED8-926C-74262126239D}" srcOrd="0" destOrd="0" parTransId="{179141E0-5A65-4AF2-8282-FE518B587F32}" sibTransId="{1B624AA9-EEBF-46DD-93AA-4F074F24888A}"/>
    <dgm:cxn modelId="{C1EE4C80-AE2C-4447-8EA9-09F7DAE5D77E}" type="presOf" srcId="{5329CC01-DAEF-4E1F-9299-69DB08745D21}" destId="{8DDCC239-D62F-4E2B-9D0A-462FF962F789}" srcOrd="0" destOrd="1" presId="urn:microsoft.com/office/officeart/2005/8/layout/vList2"/>
    <dgm:cxn modelId="{F665F58A-7C12-4661-B04A-44E2F1B7076A}" srcId="{0B617B8A-ED00-4CE9-B0F4-B2DB00DE88D5}" destId="{137DFA67-E93F-47BB-A8BD-BF082D9A0357}" srcOrd="4" destOrd="0" parTransId="{19759509-A41D-4098-851E-D219FE02EF5C}" sibTransId="{34DDA4E0-1922-4D69-83B1-D8D2948E23D3}"/>
    <dgm:cxn modelId="{9D090E24-4774-49A9-A953-1B89B8423259}" type="presOf" srcId="{350ABA8F-269B-477D-BA0D-69CFE58D78AC}" destId="{33863091-58CB-4272-BBA5-5C3F09C5426D}" srcOrd="0" destOrd="0" presId="urn:microsoft.com/office/officeart/2005/8/layout/vList2"/>
    <dgm:cxn modelId="{15FC9A80-1026-4537-8E27-637401572153}" type="presOf" srcId="{EF890767-1F07-4ED8-926C-74262126239D}" destId="{61171073-3972-47C0-93B8-9CFAC9E8E7CE}" srcOrd="0" destOrd="0" presId="urn:microsoft.com/office/officeart/2005/8/layout/vList2"/>
    <dgm:cxn modelId="{889A4FE6-9A56-4B1F-B6BA-FDF2CD7F9935}" srcId="{EF890767-1F07-4ED8-926C-74262126239D}" destId="{9976CF64-EDFC-4197-BC22-6AB956F9E580}" srcOrd="0" destOrd="0" parTransId="{9C217C76-8A3B-4687-A335-26900972A30C}" sibTransId="{79F39871-5B6F-4D11-B698-593CDD6D84A2}"/>
    <dgm:cxn modelId="{764EEA0C-3331-4311-A74A-2CF53AB7A011}" type="presOf" srcId="{3D798A91-556D-4B8F-BD6B-5E4450049E81}" destId="{FCEC396C-F91F-4624-860A-7AF3BBAFF56F}" srcOrd="0" destOrd="2" presId="urn:microsoft.com/office/officeart/2005/8/layout/vList2"/>
    <dgm:cxn modelId="{B67C458A-FB66-4A87-9498-F16137629FBE}" type="presOf" srcId="{9976CF64-EDFC-4197-BC22-6AB956F9E580}" destId="{8DDCC239-D62F-4E2B-9D0A-462FF962F789}" srcOrd="0" destOrd="0" presId="urn:microsoft.com/office/officeart/2005/8/layout/vList2"/>
    <dgm:cxn modelId="{9CFFD8D4-DAEE-45ED-8136-EE6BA50027BF}" type="presOf" srcId="{137DFA67-E93F-47BB-A8BD-BF082D9A0357}" destId="{FCEC396C-F91F-4624-860A-7AF3BBAFF56F}" srcOrd="0" destOrd="4" presId="urn:microsoft.com/office/officeart/2005/8/layout/vList2"/>
    <dgm:cxn modelId="{5B04A8B7-EC1E-4BA2-8D99-D36E00193A19}" srcId="{0B617B8A-ED00-4CE9-B0F4-B2DB00DE88D5}" destId="{EEB510C3-96EB-443B-A922-FAEE5E6161FD}" srcOrd="1" destOrd="0" parTransId="{9441DAA8-44EC-4957-8112-1C787CDF8672}" sibTransId="{9DDB3103-67A9-4F87-BE86-C7F3D0FFEA68}"/>
    <dgm:cxn modelId="{048A71A7-793B-4DD0-B04F-D613765B46CD}" type="presOf" srcId="{5508DDB4-29F9-4CA4-89E7-28BB093AD38E}" destId="{FCEC396C-F91F-4624-860A-7AF3BBAFF56F}" srcOrd="0" destOrd="3" presId="urn:microsoft.com/office/officeart/2005/8/layout/vList2"/>
    <dgm:cxn modelId="{07CCA8BB-90BE-4B17-9603-E73BE19B9BCC}" srcId="{3EDD670A-7EFB-4F64-8CBC-4E8B94766EDA}" destId="{0B617B8A-ED00-4CE9-B0F4-B2DB00DE88D5}" srcOrd="2" destOrd="0" parTransId="{5B310473-B04E-45EF-9A2E-21655AC9967C}" sibTransId="{B47749CF-725D-4D77-9AAA-39E79CB065EE}"/>
    <dgm:cxn modelId="{B7C26876-8BE2-4AFC-8FCC-8F83891AA9D4}" type="presOf" srcId="{0F71DA6A-122C-46F8-9B25-3CC513D9070A}" destId="{FCEC396C-F91F-4624-860A-7AF3BBAFF56F}" srcOrd="0" destOrd="0" presId="urn:microsoft.com/office/officeart/2005/8/layout/vList2"/>
    <dgm:cxn modelId="{337821D5-8956-4391-8A8A-5407902DF193}" srcId="{0B617B8A-ED00-4CE9-B0F4-B2DB00DE88D5}" destId="{5508DDB4-29F9-4CA4-89E7-28BB093AD38E}" srcOrd="3" destOrd="0" parTransId="{937B1D29-73D5-47E5-8487-51449A083704}" sibTransId="{3264218F-F6C5-4749-B113-BFF433683686}"/>
    <dgm:cxn modelId="{13234EA9-D7E6-4B46-972A-A3C9465EEAB5}" srcId="{EF890767-1F07-4ED8-926C-74262126239D}" destId="{5329CC01-DAEF-4E1F-9299-69DB08745D21}" srcOrd="1" destOrd="0" parTransId="{C4FD8303-DD05-486C-891D-15A7F9469F72}" sibTransId="{0D325229-FF57-4BBC-A3AD-D70972BD8B41}"/>
    <dgm:cxn modelId="{7432C96E-51A3-4039-844F-227C1D15543C}" srcId="{3EDD670A-7EFB-4F64-8CBC-4E8B94766EDA}" destId="{0EA3DA49-663C-48AB-BD10-0135A83E6213}" srcOrd="1" destOrd="0" parTransId="{C22BDF8E-07E1-4C1B-9C68-E69BCF603714}" sibTransId="{C80614DA-D17C-4594-A0F8-1C81EE1C260D}"/>
    <dgm:cxn modelId="{6FE2AB48-BB39-433B-B283-DCCFD6F8EBD1}" type="presParOf" srcId="{95DE9BA3-D1C8-4B8D-B363-F5D0D982809C}" destId="{61171073-3972-47C0-93B8-9CFAC9E8E7CE}" srcOrd="0" destOrd="0" presId="urn:microsoft.com/office/officeart/2005/8/layout/vList2"/>
    <dgm:cxn modelId="{20F8153F-A5C9-42A7-9EFA-F5CE9DF0C653}" type="presParOf" srcId="{95DE9BA3-D1C8-4B8D-B363-F5D0D982809C}" destId="{8DDCC239-D62F-4E2B-9D0A-462FF962F789}" srcOrd="1" destOrd="0" presId="urn:microsoft.com/office/officeart/2005/8/layout/vList2"/>
    <dgm:cxn modelId="{C92C85E6-339C-4783-B83A-99F51CD06203}" type="presParOf" srcId="{95DE9BA3-D1C8-4B8D-B363-F5D0D982809C}" destId="{5BE9BFB7-C6EB-4A9C-AA6D-7A4A4B1D3ECF}" srcOrd="2" destOrd="0" presId="urn:microsoft.com/office/officeart/2005/8/layout/vList2"/>
    <dgm:cxn modelId="{D7F1B48F-1FDD-4D2F-8BE0-5BDC5F953C16}" type="presParOf" srcId="{95DE9BA3-D1C8-4B8D-B363-F5D0D982809C}" destId="{33863091-58CB-4272-BBA5-5C3F09C5426D}" srcOrd="3" destOrd="0" presId="urn:microsoft.com/office/officeart/2005/8/layout/vList2"/>
    <dgm:cxn modelId="{7C5E4D5F-7457-4397-9498-2DFB1C126ED3}" type="presParOf" srcId="{95DE9BA3-D1C8-4B8D-B363-F5D0D982809C}" destId="{BEBD6041-D049-4AA9-944A-95CF3C9694EC}" srcOrd="4" destOrd="0" presId="urn:microsoft.com/office/officeart/2005/8/layout/vList2"/>
    <dgm:cxn modelId="{857DD3D0-D285-417A-B769-8CF7C73CD89C}" type="presParOf" srcId="{95DE9BA3-D1C8-4B8D-B363-F5D0D982809C}" destId="{FCEC396C-F91F-4624-860A-7AF3BBAFF56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F3ED45-99FF-4536-97B0-0744105AFA09}" type="doc">
      <dgm:prSet loTypeId="urn:microsoft.com/office/officeart/2005/8/layout/StepDownProcess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452E0EE-D928-4E7C-B35A-8E57DA55419E}">
      <dgm:prSet phldrT="[Szöveg]"/>
      <dgm:spPr/>
      <dgm:t>
        <a:bodyPr/>
        <a:lstStyle/>
        <a:p>
          <a:r>
            <a:rPr lang="hu-HU" dirty="0" err="1" smtClean="0"/>
            <a:t>Pre-filing</a:t>
          </a:r>
          <a:r>
            <a:rPr lang="hu-HU" dirty="0" smtClean="0"/>
            <a:t> meeting</a:t>
          </a:r>
          <a:endParaRPr lang="en-US" dirty="0"/>
        </a:p>
      </dgm:t>
    </dgm:pt>
    <dgm:pt modelId="{0BA58036-0015-4C77-BCEA-1CD597DB996D}" type="parTrans" cxnId="{851401CC-0C50-46F2-BF99-5022C0D1B0E9}">
      <dgm:prSet/>
      <dgm:spPr/>
      <dgm:t>
        <a:bodyPr/>
        <a:lstStyle/>
        <a:p>
          <a:endParaRPr lang="en-US"/>
        </a:p>
      </dgm:t>
    </dgm:pt>
    <dgm:pt modelId="{1EE2F313-A5C5-44E6-B5EE-D85492D31078}" type="sibTrans" cxnId="{851401CC-0C50-46F2-BF99-5022C0D1B0E9}">
      <dgm:prSet/>
      <dgm:spPr/>
      <dgm:t>
        <a:bodyPr/>
        <a:lstStyle/>
        <a:p>
          <a:endParaRPr lang="en-US"/>
        </a:p>
      </dgm:t>
    </dgm:pt>
    <dgm:pt modelId="{92B42697-8E53-4E1F-83D3-805DE0C7FD38}">
      <dgm:prSet phldrT="[Szöveg]"/>
      <dgm:spPr/>
      <dgm:t>
        <a:bodyPr/>
        <a:lstStyle/>
        <a:p>
          <a:endParaRPr lang="en-US" dirty="0"/>
        </a:p>
      </dgm:t>
    </dgm:pt>
    <dgm:pt modelId="{CAE067F9-C1DD-4921-85F2-1D3053FEA2E7}" type="parTrans" cxnId="{3407FD09-4AEE-46B8-9A92-34C0784F8478}">
      <dgm:prSet/>
      <dgm:spPr/>
      <dgm:t>
        <a:bodyPr/>
        <a:lstStyle/>
        <a:p>
          <a:endParaRPr lang="en-US"/>
        </a:p>
      </dgm:t>
    </dgm:pt>
    <dgm:pt modelId="{4A4EDB6C-AC2D-4641-90B0-E8BFD1BD77B3}" type="sibTrans" cxnId="{3407FD09-4AEE-46B8-9A92-34C0784F8478}">
      <dgm:prSet/>
      <dgm:spPr/>
      <dgm:t>
        <a:bodyPr/>
        <a:lstStyle/>
        <a:p>
          <a:endParaRPr lang="en-US"/>
        </a:p>
      </dgm:t>
    </dgm:pt>
    <dgm:pt modelId="{FE3935C1-FB7A-45B4-8EEF-5DCF7B5FB3B2}">
      <dgm:prSet phldrT="[Szöveg]"/>
      <dgm:spPr/>
      <dgm:t>
        <a:bodyPr/>
        <a:lstStyle/>
        <a:p>
          <a:r>
            <a:rPr lang="hu-HU" dirty="0" err="1" smtClean="0"/>
            <a:t>Application</a:t>
          </a:r>
          <a:endParaRPr lang="en-US" dirty="0"/>
        </a:p>
      </dgm:t>
    </dgm:pt>
    <dgm:pt modelId="{15ED048C-4DDF-462F-A16D-F02F25CFD65B}" type="parTrans" cxnId="{A17F4203-49A0-4AA9-92EF-D68A9052F987}">
      <dgm:prSet/>
      <dgm:spPr/>
      <dgm:t>
        <a:bodyPr/>
        <a:lstStyle/>
        <a:p>
          <a:endParaRPr lang="en-US"/>
        </a:p>
      </dgm:t>
    </dgm:pt>
    <dgm:pt modelId="{A23115D9-BC1E-4122-9B11-F3EEF0277F73}" type="sibTrans" cxnId="{A17F4203-49A0-4AA9-92EF-D68A9052F987}">
      <dgm:prSet/>
      <dgm:spPr/>
      <dgm:t>
        <a:bodyPr/>
        <a:lstStyle/>
        <a:p>
          <a:endParaRPr lang="en-US"/>
        </a:p>
      </dgm:t>
    </dgm:pt>
    <dgm:pt modelId="{CA5B259A-7FE8-49D9-9613-E0F99FCB866C}">
      <dgm:prSet phldrT="[Szöveg]"/>
      <dgm:spPr/>
      <dgm:t>
        <a:bodyPr/>
        <a:lstStyle/>
        <a:p>
          <a:endParaRPr lang="en-US" dirty="0"/>
        </a:p>
      </dgm:t>
    </dgm:pt>
    <dgm:pt modelId="{3166D097-86F1-47FA-A9B8-8A2E9532032C}" type="parTrans" cxnId="{F895E336-5574-4013-AE85-299310A416A1}">
      <dgm:prSet/>
      <dgm:spPr/>
      <dgm:t>
        <a:bodyPr/>
        <a:lstStyle/>
        <a:p>
          <a:endParaRPr lang="en-US"/>
        </a:p>
      </dgm:t>
    </dgm:pt>
    <dgm:pt modelId="{61FDE263-0019-4F9D-A5DE-60733AD68252}" type="sibTrans" cxnId="{F895E336-5574-4013-AE85-299310A416A1}">
      <dgm:prSet/>
      <dgm:spPr/>
      <dgm:t>
        <a:bodyPr/>
        <a:lstStyle/>
        <a:p>
          <a:endParaRPr lang="en-US"/>
        </a:p>
      </dgm:t>
    </dgm:pt>
    <dgm:pt modelId="{F1CA6F38-2FB5-4312-B527-D4C2B0B4ECDE}">
      <dgm:prSet phldrT="[Szöveg]"/>
      <dgm:spPr/>
      <dgm:t>
        <a:bodyPr/>
        <a:lstStyle/>
        <a:p>
          <a:r>
            <a:rPr lang="hu-HU" dirty="0" err="1" smtClean="0"/>
            <a:t>Evaluation</a:t>
          </a:r>
          <a:endParaRPr lang="en-US" dirty="0"/>
        </a:p>
      </dgm:t>
    </dgm:pt>
    <dgm:pt modelId="{835A5BDD-760C-4AC3-922D-0B5FC2BCBB92}" type="parTrans" cxnId="{0A91E36F-5822-49CC-A368-E71DA255001B}">
      <dgm:prSet/>
      <dgm:spPr/>
      <dgm:t>
        <a:bodyPr/>
        <a:lstStyle/>
        <a:p>
          <a:endParaRPr lang="en-US"/>
        </a:p>
      </dgm:t>
    </dgm:pt>
    <dgm:pt modelId="{6DA30E41-22DE-42E7-BDEB-806B9F105ECE}" type="sibTrans" cxnId="{0A91E36F-5822-49CC-A368-E71DA255001B}">
      <dgm:prSet/>
      <dgm:spPr/>
      <dgm:t>
        <a:bodyPr/>
        <a:lstStyle/>
        <a:p>
          <a:endParaRPr lang="en-US"/>
        </a:p>
      </dgm:t>
    </dgm:pt>
    <dgm:pt modelId="{C9CF1538-BC30-435D-8E12-DCDDD6C55B92}">
      <dgm:prSet phldrT="[Szöveg]"/>
      <dgm:spPr/>
      <dgm:t>
        <a:bodyPr/>
        <a:lstStyle/>
        <a:p>
          <a:endParaRPr lang="en-US" dirty="0"/>
        </a:p>
      </dgm:t>
    </dgm:pt>
    <dgm:pt modelId="{ECB51940-1C6A-4A38-8268-1EADC1815284}" type="parTrans" cxnId="{B92C1FC5-CB32-4DAB-8537-CA1FD8F816B7}">
      <dgm:prSet/>
      <dgm:spPr/>
      <dgm:t>
        <a:bodyPr/>
        <a:lstStyle/>
        <a:p>
          <a:endParaRPr lang="en-US"/>
        </a:p>
      </dgm:t>
    </dgm:pt>
    <dgm:pt modelId="{B3C917D3-058B-4624-8C9E-5C5489153192}" type="sibTrans" cxnId="{B92C1FC5-CB32-4DAB-8537-CA1FD8F816B7}">
      <dgm:prSet/>
      <dgm:spPr/>
      <dgm:t>
        <a:bodyPr/>
        <a:lstStyle/>
        <a:p>
          <a:endParaRPr lang="en-US"/>
        </a:p>
      </dgm:t>
    </dgm:pt>
    <dgm:pt modelId="{10975224-57AC-4E11-9090-2B4A11B81C86}">
      <dgm:prSet/>
      <dgm:spPr/>
      <dgm:t>
        <a:bodyPr/>
        <a:lstStyle/>
        <a:p>
          <a:r>
            <a:rPr lang="hu-HU" dirty="0" err="1" smtClean="0"/>
            <a:t>Decision</a:t>
          </a:r>
          <a:endParaRPr lang="en-US" dirty="0"/>
        </a:p>
      </dgm:t>
    </dgm:pt>
    <dgm:pt modelId="{19F93504-0492-4572-81C4-E81EE96EE8C0}" type="parTrans" cxnId="{02D620A9-150B-474F-961B-627CE5A31D69}">
      <dgm:prSet/>
      <dgm:spPr/>
      <dgm:t>
        <a:bodyPr/>
        <a:lstStyle/>
        <a:p>
          <a:endParaRPr lang="en-US"/>
        </a:p>
      </dgm:t>
    </dgm:pt>
    <dgm:pt modelId="{EEFBC155-4E5F-48E2-834F-D51B2CB08738}" type="sibTrans" cxnId="{02D620A9-150B-474F-961B-627CE5A31D69}">
      <dgm:prSet/>
      <dgm:spPr/>
      <dgm:t>
        <a:bodyPr/>
        <a:lstStyle/>
        <a:p>
          <a:endParaRPr lang="en-US"/>
        </a:p>
      </dgm:t>
    </dgm:pt>
    <dgm:pt modelId="{AA70BC5B-DA8E-486C-9681-DE3BFCD3C2A2}">
      <dgm:prSet/>
      <dgm:spPr/>
      <dgm:t>
        <a:bodyPr/>
        <a:lstStyle/>
        <a:p>
          <a:endParaRPr lang="en-US"/>
        </a:p>
      </dgm:t>
    </dgm:pt>
    <dgm:pt modelId="{0DF7A313-493E-49AC-A275-69432FC5352D}" type="parTrans" cxnId="{6D24FBC4-28AA-4393-896A-6278E81A236D}">
      <dgm:prSet/>
      <dgm:spPr/>
      <dgm:t>
        <a:bodyPr/>
        <a:lstStyle/>
        <a:p>
          <a:endParaRPr lang="en-US"/>
        </a:p>
      </dgm:t>
    </dgm:pt>
    <dgm:pt modelId="{0C2753BC-95EF-4D1F-B2E9-F367AF72585B}" type="sibTrans" cxnId="{6D24FBC4-28AA-4393-896A-6278E81A236D}">
      <dgm:prSet/>
      <dgm:spPr/>
      <dgm:t>
        <a:bodyPr/>
        <a:lstStyle/>
        <a:p>
          <a:endParaRPr lang="en-US"/>
        </a:p>
      </dgm:t>
    </dgm:pt>
    <dgm:pt modelId="{FAD7E742-BA2E-4691-8E65-E26144B79A74}">
      <dgm:prSet/>
      <dgm:spPr/>
      <dgm:t>
        <a:bodyPr/>
        <a:lstStyle/>
        <a:p>
          <a:endParaRPr lang="en-US" dirty="0"/>
        </a:p>
      </dgm:t>
    </dgm:pt>
    <dgm:pt modelId="{128680D3-4FD3-4052-93A3-90E427D4803C}" type="parTrans" cxnId="{3AA333E8-4872-4BEB-8FAB-8F30C41BB512}">
      <dgm:prSet/>
      <dgm:spPr/>
      <dgm:t>
        <a:bodyPr/>
        <a:lstStyle/>
        <a:p>
          <a:endParaRPr lang="en-US"/>
        </a:p>
      </dgm:t>
    </dgm:pt>
    <dgm:pt modelId="{EF1FF9BC-0DB2-4744-B861-644A53AB0D07}" type="sibTrans" cxnId="{3AA333E8-4872-4BEB-8FAB-8F30C41BB512}">
      <dgm:prSet/>
      <dgm:spPr/>
      <dgm:t>
        <a:bodyPr/>
        <a:lstStyle/>
        <a:p>
          <a:endParaRPr lang="en-US"/>
        </a:p>
      </dgm:t>
    </dgm:pt>
    <dgm:pt modelId="{A700F4B9-2C1F-4C6F-A905-56CBB70D260D}">
      <dgm:prSet phldrT="[Szöveg]"/>
      <dgm:spPr/>
      <dgm:t>
        <a:bodyPr/>
        <a:lstStyle/>
        <a:p>
          <a:endParaRPr lang="en-US" dirty="0"/>
        </a:p>
      </dgm:t>
    </dgm:pt>
    <dgm:pt modelId="{6802A512-E50B-4F14-9F38-6EC61A92B0FA}" type="parTrans" cxnId="{C8E06B3E-602C-4E3F-9E2C-712D74DC2273}">
      <dgm:prSet/>
      <dgm:spPr/>
      <dgm:t>
        <a:bodyPr/>
        <a:lstStyle/>
        <a:p>
          <a:endParaRPr lang="en-US"/>
        </a:p>
      </dgm:t>
    </dgm:pt>
    <dgm:pt modelId="{2CE77F47-DAF6-465B-83D2-1164C7BB41C8}" type="sibTrans" cxnId="{C8E06B3E-602C-4E3F-9E2C-712D74DC2273}">
      <dgm:prSet/>
      <dgm:spPr/>
      <dgm:t>
        <a:bodyPr/>
        <a:lstStyle/>
        <a:p>
          <a:endParaRPr lang="en-US"/>
        </a:p>
      </dgm:t>
    </dgm:pt>
    <dgm:pt modelId="{550D851E-960D-4F26-9703-DDAF1F9E5EAE}">
      <dgm:prSet phldrT="[Szöveg]"/>
      <dgm:spPr/>
      <dgm:t>
        <a:bodyPr/>
        <a:lstStyle/>
        <a:p>
          <a:endParaRPr lang="en-US" dirty="0"/>
        </a:p>
      </dgm:t>
    </dgm:pt>
    <dgm:pt modelId="{A07E23BC-92A0-43FD-95E9-B1CA947F08CC}" type="parTrans" cxnId="{C50C305C-CA05-46F9-A6C2-F1A9DBCFADE7}">
      <dgm:prSet/>
      <dgm:spPr/>
      <dgm:t>
        <a:bodyPr/>
        <a:lstStyle/>
        <a:p>
          <a:endParaRPr lang="en-US"/>
        </a:p>
      </dgm:t>
    </dgm:pt>
    <dgm:pt modelId="{90467152-F5B5-41A6-89E4-4291B1FB6146}" type="sibTrans" cxnId="{C50C305C-CA05-46F9-A6C2-F1A9DBCFADE7}">
      <dgm:prSet/>
      <dgm:spPr/>
      <dgm:t>
        <a:bodyPr/>
        <a:lstStyle/>
        <a:p>
          <a:endParaRPr lang="en-US"/>
        </a:p>
      </dgm:t>
    </dgm:pt>
    <dgm:pt modelId="{70BF384E-DA7F-447D-B932-C4EFC1882153}" type="pres">
      <dgm:prSet presAssocID="{D8F3ED45-99FF-4536-97B0-0744105AFA0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A39F489-A31B-4408-8947-F1AE464E4CC6}" type="pres">
      <dgm:prSet presAssocID="{B452E0EE-D928-4E7C-B35A-8E57DA55419E}" presName="composite" presStyleCnt="0"/>
      <dgm:spPr/>
      <dgm:t>
        <a:bodyPr/>
        <a:lstStyle/>
        <a:p>
          <a:endParaRPr lang="en-US"/>
        </a:p>
      </dgm:t>
    </dgm:pt>
    <dgm:pt modelId="{27C85B81-367E-4EB8-B07F-1A85C94E125F}" type="pres">
      <dgm:prSet presAssocID="{B452E0EE-D928-4E7C-B35A-8E57DA55419E}" presName="bentUpArrow1" presStyleLbl="alignImgPlace1" presStyleIdx="0" presStyleCnt="3" custLinFactNeighborX="93803" custLinFactNeighborY="-4828"/>
      <dgm:spPr/>
      <dgm:t>
        <a:bodyPr/>
        <a:lstStyle/>
        <a:p>
          <a:endParaRPr lang="en-US"/>
        </a:p>
      </dgm:t>
    </dgm:pt>
    <dgm:pt modelId="{FA42176D-5C0E-4897-A1D7-650CEAE0A8AF}" type="pres">
      <dgm:prSet presAssocID="{B452E0EE-D928-4E7C-B35A-8E57DA55419E}" presName="ParentText" presStyleLbl="node1" presStyleIdx="0" presStyleCnt="4" custScaleX="119792" custLinFactNeighborX="26948" custLinFactNeighborY="-247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833765-E878-4C70-B09F-A45E4FCD41B2}" type="pres">
      <dgm:prSet presAssocID="{B452E0EE-D928-4E7C-B35A-8E57DA55419E}" presName="ChildText" presStyleLbl="revTx" presStyleIdx="0" presStyleCnt="4" custScaleX="377241" custScaleY="99199" custLinFactX="49180" custLinFactNeighborX="100000" custLinFactNeighborY="-21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53BE83-9359-44BE-9EE1-95A6ED421311}" type="pres">
      <dgm:prSet presAssocID="{1EE2F313-A5C5-44E6-B5EE-D85492D31078}" presName="sibTrans" presStyleCnt="0"/>
      <dgm:spPr/>
      <dgm:t>
        <a:bodyPr/>
        <a:lstStyle/>
        <a:p>
          <a:endParaRPr lang="en-US"/>
        </a:p>
      </dgm:t>
    </dgm:pt>
    <dgm:pt modelId="{C57B1134-F2E6-4690-A99A-5C1667BD76B3}" type="pres">
      <dgm:prSet presAssocID="{FE3935C1-FB7A-45B4-8EEF-5DCF7B5FB3B2}" presName="composite" presStyleCnt="0"/>
      <dgm:spPr/>
      <dgm:t>
        <a:bodyPr/>
        <a:lstStyle/>
        <a:p>
          <a:endParaRPr lang="en-US"/>
        </a:p>
      </dgm:t>
    </dgm:pt>
    <dgm:pt modelId="{60F17287-3AEA-40C5-9EE6-12C99106F969}" type="pres">
      <dgm:prSet presAssocID="{FE3935C1-FB7A-45B4-8EEF-5DCF7B5FB3B2}" presName="bentUpArrow1" presStyleLbl="alignImgPlace1" presStyleIdx="1" presStyleCnt="3" custLinFactNeighborX="66977" custLinFactNeighborY="2843"/>
      <dgm:spPr/>
      <dgm:t>
        <a:bodyPr/>
        <a:lstStyle/>
        <a:p>
          <a:endParaRPr lang="en-US"/>
        </a:p>
      </dgm:t>
    </dgm:pt>
    <dgm:pt modelId="{4172BAF2-012A-4AB0-B76C-C5866F3F554E}" type="pres">
      <dgm:prSet presAssocID="{FE3935C1-FB7A-45B4-8EEF-5DCF7B5FB3B2}" presName="ParentText" presStyleLbl="node1" presStyleIdx="1" presStyleCnt="4" custScaleX="112188" custLinFactNeighborX="11572" custLinFactNeighborY="24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569A78-6EAD-472F-9F7E-41639984F60F}" type="pres">
      <dgm:prSet presAssocID="{FE3935C1-FB7A-45B4-8EEF-5DCF7B5FB3B2}" presName="ChildText" presStyleLbl="revTx" presStyleIdx="1" presStyleCnt="4" custScaleX="408607" custLinFactNeighborX="39172" custLinFactNeighborY="-10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C31616-A22F-41D4-8FCD-1D7D9A4EF1F6}" type="pres">
      <dgm:prSet presAssocID="{A23115D9-BC1E-4122-9B11-F3EEF0277F73}" presName="sibTrans" presStyleCnt="0"/>
      <dgm:spPr/>
      <dgm:t>
        <a:bodyPr/>
        <a:lstStyle/>
        <a:p>
          <a:endParaRPr lang="en-US"/>
        </a:p>
      </dgm:t>
    </dgm:pt>
    <dgm:pt modelId="{B70C4900-8848-4D01-85CB-D4A38B30DC2B}" type="pres">
      <dgm:prSet presAssocID="{F1CA6F38-2FB5-4312-B527-D4C2B0B4ECDE}" presName="composite" presStyleCnt="0"/>
      <dgm:spPr/>
      <dgm:t>
        <a:bodyPr/>
        <a:lstStyle/>
        <a:p>
          <a:endParaRPr lang="en-US"/>
        </a:p>
      </dgm:t>
    </dgm:pt>
    <dgm:pt modelId="{ADC032DD-B4F4-4C40-8892-EF683FC19EBE}" type="pres">
      <dgm:prSet presAssocID="{F1CA6F38-2FB5-4312-B527-D4C2B0B4ECDE}" presName="bentUpArrow1" presStyleLbl="alignImgPlace1" presStyleIdx="2" presStyleCnt="3" custLinFactNeighborX="59871" custLinFactNeighborY="-7851"/>
      <dgm:spPr/>
      <dgm:t>
        <a:bodyPr/>
        <a:lstStyle/>
        <a:p>
          <a:endParaRPr lang="en-US"/>
        </a:p>
      </dgm:t>
    </dgm:pt>
    <dgm:pt modelId="{A670F5FC-156A-4F65-9CF2-DD8E0179BB03}" type="pres">
      <dgm:prSet presAssocID="{F1CA6F38-2FB5-4312-B527-D4C2B0B4ECDE}" presName="ParentText" presStyleLbl="node1" presStyleIdx="2" presStyleCnt="4" custScaleX="120211" custLinFactNeighborX="2167" custLinFactNeighborY="-525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AC213C-8CEA-4016-B21B-2791F8473A11}" type="pres">
      <dgm:prSet presAssocID="{F1CA6F38-2FB5-4312-B527-D4C2B0B4ECDE}" presName="ChildText" presStyleLbl="revTx" presStyleIdx="2" presStyleCnt="4" custScaleX="349590" custLinFactNeighborX="-28659" custLinFactNeighborY="14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C4EB2F-4753-41D8-B986-42C3CDBDB037}" type="pres">
      <dgm:prSet presAssocID="{6DA30E41-22DE-42E7-BDEB-806B9F105ECE}" presName="sibTrans" presStyleCnt="0"/>
      <dgm:spPr/>
      <dgm:t>
        <a:bodyPr/>
        <a:lstStyle/>
        <a:p>
          <a:endParaRPr lang="en-US"/>
        </a:p>
      </dgm:t>
    </dgm:pt>
    <dgm:pt modelId="{A8B0BDD4-F267-4B7C-B2BC-4C9D826A0B78}" type="pres">
      <dgm:prSet presAssocID="{10975224-57AC-4E11-9090-2B4A11B81C86}" presName="composite" presStyleCnt="0"/>
      <dgm:spPr/>
      <dgm:t>
        <a:bodyPr/>
        <a:lstStyle/>
        <a:p>
          <a:endParaRPr lang="en-US"/>
        </a:p>
      </dgm:t>
    </dgm:pt>
    <dgm:pt modelId="{E121C53A-9109-4BD5-844F-F959AD1280CE}" type="pres">
      <dgm:prSet presAssocID="{10975224-57AC-4E11-9090-2B4A11B81C86}" presName="ParentText" presStyleLbl="node1" presStyleIdx="3" presStyleCnt="4" custScaleX="131046" custLinFactNeighborX="-5878" custLinFactNeighborY="-508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194FD3-C4EF-402A-80F0-BEB4AA905729}" type="pres">
      <dgm:prSet presAssocID="{10975224-57AC-4E11-9090-2B4A11B81C86}" presName="FinalChildText" presStyleLbl="revTx" presStyleIdx="3" presStyleCnt="4" custScaleX="199498" custLinFactX="-35865" custLinFactNeighborX="-100000" custLinFactNeighborY="14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06B3E-602C-4E3F-9E2C-712D74DC2273}" srcId="{B452E0EE-D928-4E7C-B35A-8E57DA55419E}" destId="{A700F4B9-2C1F-4C6F-A905-56CBB70D260D}" srcOrd="1" destOrd="0" parTransId="{6802A512-E50B-4F14-9F38-6EC61A92B0FA}" sibTransId="{2CE77F47-DAF6-465B-83D2-1164C7BB41C8}"/>
    <dgm:cxn modelId="{2B9BAD7C-B34D-4C78-97F9-508B7D4F1059}" type="presOf" srcId="{550D851E-960D-4F26-9703-DDAF1F9E5EAE}" destId="{DE833765-E878-4C70-B09F-A45E4FCD41B2}" srcOrd="0" destOrd="2" presId="urn:microsoft.com/office/officeart/2005/8/layout/StepDownProcess"/>
    <dgm:cxn modelId="{C50C305C-CA05-46F9-A6C2-F1A9DBCFADE7}" srcId="{B452E0EE-D928-4E7C-B35A-8E57DA55419E}" destId="{550D851E-960D-4F26-9703-DDAF1F9E5EAE}" srcOrd="2" destOrd="0" parTransId="{A07E23BC-92A0-43FD-95E9-B1CA947F08CC}" sibTransId="{90467152-F5B5-41A6-89E4-4291B1FB6146}"/>
    <dgm:cxn modelId="{589116ED-706B-4ABA-9FDA-645FD31F7FB1}" type="presOf" srcId="{B452E0EE-D928-4E7C-B35A-8E57DA55419E}" destId="{FA42176D-5C0E-4897-A1D7-650CEAE0A8AF}" srcOrd="0" destOrd="0" presId="urn:microsoft.com/office/officeart/2005/8/layout/StepDownProcess"/>
    <dgm:cxn modelId="{E32C4DB9-1A97-46E7-87DB-0A2583BCB7A0}" type="presOf" srcId="{FAD7E742-BA2E-4691-8E65-E26144B79A74}" destId="{EF194FD3-C4EF-402A-80F0-BEB4AA905729}" srcOrd="0" destOrd="1" presId="urn:microsoft.com/office/officeart/2005/8/layout/StepDownProcess"/>
    <dgm:cxn modelId="{4005DEF2-D3F4-47A4-A351-1E306AB5FF85}" type="presOf" srcId="{CA5B259A-7FE8-49D9-9613-E0F99FCB866C}" destId="{0C569A78-6EAD-472F-9F7E-41639984F60F}" srcOrd="0" destOrd="0" presId="urn:microsoft.com/office/officeart/2005/8/layout/StepDownProcess"/>
    <dgm:cxn modelId="{EE198483-4BE9-4E7E-B407-C0808485E432}" type="presOf" srcId="{C9CF1538-BC30-435D-8E12-DCDDD6C55B92}" destId="{FDAC213C-8CEA-4016-B21B-2791F8473A11}" srcOrd="0" destOrd="0" presId="urn:microsoft.com/office/officeart/2005/8/layout/StepDownProcess"/>
    <dgm:cxn modelId="{9B4D2F14-101B-4445-B4E9-6F6FD495B3EF}" type="presOf" srcId="{AA70BC5B-DA8E-486C-9681-DE3BFCD3C2A2}" destId="{EF194FD3-C4EF-402A-80F0-BEB4AA905729}" srcOrd="0" destOrd="0" presId="urn:microsoft.com/office/officeart/2005/8/layout/StepDownProcess"/>
    <dgm:cxn modelId="{3407FD09-4AEE-46B8-9A92-34C0784F8478}" srcId="{B452E0EE-D928-4E7C-B35A-8E57DA55419E}" destId="{92B42697-8E53-4E1F-83D3-805DE0C7FD38}" srcOrd="0" destOrd="0" parTransId="{CAE067F9-C1DD-4921-85F2-1D3053FEA2E7}" sibTransId="{4A4EDB6C-AC2D-4641-90B0-E8BFD1BD77B3}"/>
    <dgm:cxn modelId="{3AA333E8-4872-4BEB-8FAB-8F30C41BB512}" srcId="{10975224-57AC-4E11-9090-2B4A11B81C86}" destId="{FAD7E742-BA2E-4691-8E65-E26144B79A74}" srcOrd="1" destOrd="0" parTransId="{128680D3-4FD3-4052-93A3-90E427D4803C}" sibTransId="{EF1FF9BC-0DB2-4744-B861-644A53AB0D07}"/>
    <dgm:cxn modelId="{4D7B108A-6140-47F4-96A0-039598E24ABF}" type="presOf" srcId="{D8F3ED45-99FF-4536-97B0-0744105AFA09}" destId="{70BF384E-DA7F-447D-B932-C4EFC1882153}" srcOrd="0" destOrd="0" presId="urn:microsoft.com/office/officeart/2005/8/layout/StepDownProcess"/>
    <dgm:cxn modelId="{6D24FBC4-28AA-4393-896A-6278E81A236D}" srcId="{10975224-57AC-4E11-9090-2B4A11B81C86}" destId="{AA70BC5B-DA8E-486C-9681-DE3BFCD3C2A2}" srcOrd="0" destOrd="0" parTransId="{0DF7A313-493E-49AC-A275-69432FC5352D}" sibTransId="{0C2753BC-95EF-4D1F-B2E9-F367AF72585B}"/>
    <dgm:cxn modelId="{A33996DC-05E6-4A43-91B6-C33081616C7F}" type="presOf" srcId="{FE3935C1-FB7A-45B4-8EEF-5DCF7B5FB3B2}" destId="{4172BAF2-012A-4AB0-B76C-C5866F3F554E}" srcOrd="0" destOrd="0" presId="urn:microsoft.com/office/officeart/2005/8/layout/StepDownProcess"/>
    <dgm:cxn modelId="{8B98DF34-F321-4910-8322-FA0A40FEF239}" type="presOf" srcId="{10975224-57AC-4E11-9090-2B4A11B81C86}" destId="{E121C53A-9109-4BD5-844F-F959AD1280CE}" srcOrd="0" destOrd="0" presId="urn:microsoft.com/office/officeart/2005/8/layout/StepDownProcess"/>
    <dgm:cxn modelId="{0A91E36F-5822-49CC-A368-E71DA255001B}" srcId="{D8F3ED45-99FF-4536-97B0-0744105AFA09}" destId="{F1CA6F38-2FB5-4312-B527-D4C2B0B4ECDE}" srcOrd="2" destOrd="0" parTransId="{835A5BDD-760C-4AC3-922D-0B5FC2BCBB92}" sibTransId="{6DA30E41-22DE-42E7-BDEB-806B9F105ECE}"/>
    <dgm:cxn modelId="{02D620A9-150B-474F-961B-627CE5A31D69}" srcId="{D8F3ED45-99FF-4536-97B0-0744105AFA09}" destId="{10975224-57AC-4E11-9090-2B4A11B81C86}" srcOrd="3" destOrd="0" parTransId="{19F93504-0492-4572-81C4-E81EE96EE8C0}" sibTransId="{EEFBC155-4E5F-48E2-834F-D51B2CB08738}"/>
    <dgm:cxn modelId="{A17F4203-49A0-4AA9-92EF-D68A9052F987}" srcId="{D8F3ED45-99FF-4536-97B0-0744105AFA09}" destId="{FE3935C1-FB7A-45B4-8EEF-5DCF7B5FB3B2}" srcOrd="1" destOrd="0" parTransId="{15ED048C-4DDF-462F-A16D-F02F25CFD65B}" sibTransId="{A23115D9-BC1E-4122-9B11-F3EEF0277F73}"/>
    <dgm:cxn modelId="{C72592D8-99A6-43CF-97DE-4DAF98983581}" type="presOf" srcId="{A700F4B9-2C1F-4C6F-A905-56CBB70D260D}" destId="{DE833765-E878-4C70-B09F-A45E4FCD41B2}" srcOrd="0" destOrd="1" presId="urn:microsoft.com/office/officeart/2005/8/layout/StepDownProcess"/>
    <dgm:cxn modelId="{B92C1FC5-CB32-4DAB-8537-CA1FD8F816B7}" srcId="{F1CA6F38-2FB5-4312-B527-D4C2B0B4ECDE}" destId="{C9CF1538-BC30-435D-8E12-DCDDD6C55B92}" srcOrd="0" destOrd="0" parTransId="{ECB51940-1C6A-4A38-8268-1EADC1815284}" sibTransId="{B3C917D3-058B-4624-8C9E-5C5489153192}"/>
    <dgm:cxn modelId="{F895E336-5574-4013-AE85-299310A416A1}" srcId="{FE3935C1-FB7A-45B4-8EEF-5DCF7B5FB3B2}" destId="{CA5B259A-7FE8-49D9-9613-E0F99FCB866C}" srcOrd="0" destOrd="0" parTransId="{3166D097-86F1-47FA-A9B8-8A2E9532032C}" sibTransId="{61FDE263-0019-4F9D-A5DE-60733AD68252}"/>
    <dgm:cxn modelId="{69E8804B-A893-4D74-9B52-CCA6630554BE}" type="presOf" srcId="{F1CA6F38-2FB5-4312-B527-D4C2B0B4ECDE}" destId="{A670F5FC-156A-4F65-9CF2-DD8E0179BB03}" srcOrd="0" destOrd="0" presId="urn:microsoft.com/office/officeart/2005/8/layout/StepDownProcess"/>
    <dgm:cxn modelId="{851401CC-0C50-46F2-BF99-5022C0D1B0E9}" srcId="{D8F3ED45-99FF-4536-97B0-0744105AFA09}" destId="{B452E0EE-D928-4E7C-B35A-8E57DA55419E}" srcOrd="0" destOrd="0" parTransId="{0BA58036-0015-4C77-BCEA-1CD597DB996D}" sibTransId="{1EE2F313-A5C5-44E6-B5EE-D85492D31078}"/>
    <dgm:cxn modelId="{34F6D664-6DB4-4EBD-8FB2-4E5CACE8E5B7}" type="presOf" srcId="{92B42697-8E53-4E1F-83D3-805DE0C7FD38}" destId="{DE833765-E878-4C70-B09F-A45E4FCD41B2}" srcOrd="0" destOrd="0" presId="urn:microsoft.com/office/officeart/2005/8/layout/StepDownProcess"/>
    <dgm:cxn modelId="{95517978-3B41-4AC1-9460-563FF489296A}" type="presParOf" srcId="{70BF384E-DA7F-447D-B932-C4EFC1882153}" destId="{AA39F489-A31B-4408-8947-F1AE464E4CC6}" srcOrd="0" destOrd="0" presId="urn:microsoft.com/office/officeart/2005/8/layout/StepDownProcess"/>
    <dgm:cxn modelId="{AC2C8649-7C7D-401F-9CCE-A14014BAE623}" type="presParOf" srcId="{AA39F489-A31B-4408-8947-F1AE464E4CC6}" destId="{27C85B81-367E-4EB8-B07F-1A85C94E125F}" srcOrd="0" destOrd="0" presId="urn:microsoft.com/office/officeart/2005/8/layout/StepDownProcess"/>
    <dgm:cxn modelId="{7DE0887C-908A-44A7-91B9-FA2668476709}" type="presParOf" srcId="{AA39F489-A31B-4408-8947-F1AE464E4CC6}" destId="{FA42176D-5C0E-4897-A1D7-650CEAE0A8AF}" srcOrd="1" destOrd="0" presId="urn:microsoft.com/office/officeart/2005/8/layout/StepDownProcess"/>
    <dgm:cxn modelId="{039CCDF8-C743-4C9D-A998-07130C45602D}" type="presParOf" srcId="{AA39F489-A31B-4408-8947-F1AE464E4CC6}" destId="{DE833765-E878-4C70-B09F-A45E4FCD41B2}" srcOrd="2" destOrd="0" presId="urn:microsoft.com/office/officeart/2005/8/layout/StepDownProcess"/>
    <dgm:cxn modelId="{C95EA712-81D2-43BC-8C7E-A74778172D05}" type="presParOf" srcId="{70BF384E-DA7F-447D-B932-C4EFC1882153}" destId="{7153BE83-9359-44BE-9EE1-95A6ED421311}" srcOrd="1" destOrd="0" presId="urn:microsoft.com/office/officeart/2005/8/layout/StepDownProcess"/>
    <dgm:cxn modelId="{98BF81E9-F416-4364-920F-448307F19133}" type="presParOf" srcId="{70BF384E-DA7F-447D-B932-C4EFC1882153}" destId="{C57B1134-F2E6-4690-A99A-5C1667BD76B3}" srcOrd="2" destOrd="0" presId="urn:microsoft.com/office/officeart/2005/8/layout/StepDownProcess"/>
    <dgm:cxn modelId="{23881C36-A871-48F9-9D90-AAC443099F7E}" type="presParOf" srcId="{C57B1134-F2E6-4690-A99A-5C1667BD76B3}" destId="{60F17287-3AEA-40C5-9EE6-12C99106F969}" srcOrd="0" destOrd="0" presId="urn:microsoft.com/office/officeart/2005/8/layout/StepDownProcess"/>
    <dgm:cxn modelId="{30E618F5-9D5F-44C6-ABF3-F5D518CDBB20}" type="presParOf" srcId="{C57B1134-F2E6-4690-A99A-5C1667BD76B3}" destId="{4172BAF2-012A-4AB0-B76C-C5866F3F554E}" srcOrd="1" destOrd="0" presId="urn:microsoft.com/office/officeart/2005/8/layout/StepDownProcess"/>
    <dgm:cxn modelId="{B26FB3AC-1170-40BE-B29E-E8656B096044}" type="presParOf" srcId="{C57B1134-F2E6-4690-A99A-5C1667BD76B3}" destId="{0C569A78-6EAD-472F-9F7E-41639984F60F}" srcOrd="2" destOrd="0" presId="urn:microsoft.com/office/officeart/2005/8/layout/StepDownProcess"/>
    <dgm:cxn modelId="{9A105926-2773-491B-9428-81BD1A3E0F10}" type="presParOf" srcId="{70BF384E-DA7F-447D-B932-C4EFC1882153}" destId="{E7C31616-A22F-41D4-8FCD-1D7D9A4EF1F6}" srcOrd="3" destOrd="0" presId="urn:microsoft.com/office/officeart/2005/8/layout/StepDownProcess"/>
    <dgm:cxn modelId="{AF21747B-2C6D-4B15-A548-D45FEACFD44F}" type="presParOf" srcId="{70BF384E-DA7F-447D-B932-C4EFC1882153}" destId="{B70C4900-8848-4D01-85CB-D4A38B30DC2B}" srcOrd="4" destOrd="0" presId="urn:microsoft.com/office/officeart/2005/8/layout/StepDownProcess"/>
    <dgm:cxn modelId="{3CB36CA5-B9EE-40C3-A6A5-F753B4092D7C}" type="presParOf" srcId="{B70C4900-8848-4D01-85CB-D4A38B30DC2B}" destId="{ADC032DD-B4F4-4C40-8892-EF683FC19EBE}" srcOrd="0" destOrd="0" presId="urn:microsoft.com/office/officeart/2005/8/layout/StepDownProcess"/>
    <dgm:cxn modelId="{02CCEFBE-6157-4525-B604-9ACAB67029FF}" type="presParOf" srcId="{B70C4900-8848-4D01-85CB-D4A38B30DC2B}" destId="{A670F5FC-156A-4F65-9CF2-DD8E0179BB03}" srcOrd="1" destOrd="0" presId="urn:microsoft.com/office/officeart/2005/8/layout/StepDownProcess"/>
    <dgm:cxn modelId="{A6B95B71-58A0-4515-8395-B84622BC85DC}" type="presParOf" srcId="{B70C4900-8848-4D01-85CB-D4A38B30DC2B}" destId="{FDAC213C-8CEA-4016-B21B-2791F8473A11}" srcOrd="2" destOrd="0" presId="urn:microsoft.com/office/officeart/2005/8/layout/StepDownProcess"/>
    <dgm:cxn modelId="{524A1CAF-21AF-45B5-9893-85A9FD74A857}" type="presParOf" srcId="{70BF384E-DA7F-447D-B932-C4EFC1882153}" destId="{0CC4EB2F-4753-41D8-B986-42C3CDBDB037}" srcOrd="5" destOrd="0" presId="urn:microsoft.com/office/officeart/2005/8/layout/StepDownProcess"/>
    <dgm:cxn modelId="{7B6A2A12-39A9-4247-965B-38842C37B624}" type="presParOf" srcId="{70BF384E-DA7F-447D-B932-C4EFC1882153}" destId="{A8B0BDD4-F267-4B7C-B2BC-4C9D826A0B78}" srcOrd="6" destOrd="0" presId="urn:microsoft.com/office/officeart/2005/8/layout/StepDownProcess"/>
    <dgm:cxn modelId="{00CEDF2B-AE68-43F7-B6AA-33F1B509FD91}" type="presParOf" srcId="{A8B0BDD4-F267-4B7C-B2BC-4C9D826A0B78}" destId="{E121C53A-9109-4BD5-844F-F959AD1280CE}" srcOrd="0" destOrd="0" presId="urn:microsoft.com/office/officeart/2005/8/layout/StepDownProcess"/>
    <dgm:cxn modelId="{59DFFF0F-C2CE-42E5-AA54-6870FE303762}" type="presParOf" srcId="{A8B0BDD4-F267-4B7C-B2BC-4C9D826A0B78}" destId="{EF194FD3-C4EF-402A-80F0-BEB4AA905729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6192A1-F3E0-4370-81B6-3E467C5272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ECC459-8E1B-4E54-8220-3524C71D704C}">
      <dgm:prSet phldrT="[Szöveg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hu-HU" dirty="0" err="1" smtClean="0"/>
            <a:t>Accept</a:t>
          </a:r>
          <a:endParaRPr lang="en-US" dirty="0"/>
        </a:p>
      </dgm:t>
    </dgm:pt>
    <dgm:pt modelId="{DC375D40-65F2-4631-B74D-5772092891FA}" type="parTrans" cxnId="{1A8F2B4E-AD5E-4222-BDBF-5DBF1364C97F}">
      <dgm:prSet/>
      <dgm:spPr/>
      <dgm:t>
        <a:bodyPr/>
        <a:lstStyle/>
        <a:p>
          <a:endParaRPr lang="en-US"/>
        </a:p>
      </dgm:t>
    </dgm:pt>
    <dgm:pt modelId="{0F847F3B-EC6E-4387-BD6C-1B5804D70A40}" type="sibTrans" cxnId="{1A8F2B4E-AD5E-4222-BDBF-5DBF1364C97F}">
      <dgm:prSet/>
      <dgm:spPr/>
      <dgm:t>
        <a:bodyPr/>
        <a:lstStyle/>
        <a:p>
          <a:endParaRPr lang="en-US"/>
        </a:p>
      </dgm:t>
    </dgm:pt>
    <dgm:pt modelId="{4B6D5D1B-4997-40D3-96D6-1323E5ABC7EC}">
      <dgm:prSet phldrT="[Szöveg]"/>
      <dgm:spPr/>
      <dgm:t>
        <a:bodyPr/>
        <a:lstStyle/>
        <a:p>
          <a:r>
            <a:rPr lang="en-US" noProof="0" dirty="0" smtClean="0"/>
            <a:t>Establishment of method, ALP, term and critical assumptions</a:t>
          </a:r>
          <a:endParaRPr lang="en-US" noProof="0" dirty="0"/>
        </a:p>
      </dgm:t>
    </dgm:pt>
    <dgm:pt modelId="{38608EAC-7E0D-4DB8-8B5A-232A837BF180}" type="parTrans" cxnId="{894AD20D-E08F-4E4D-A71C-BF77848D61AB}">
      <dgm:prSet/>
      <dgm:spPr/>
      <dgm:t>
        <a:bodyPr/>
        <a:lstStyle/>
        <a:p>
          <a:endParaRPr lang="en-US"/>
        </a:p>
      </dgm:t>
    </dgm:pt>
    <dgm:pt modelId="{18591747-AAD3-4938-8CE6-DACF25FD459C}" type="sibTrans" cxnId="{894AD20D-E08F-4E4D-A71C-BF77848D61AB}">
      <dgm:prSet/>
      <dgm:spPr/>
      <dgm:t>
        <a:bodyPr/>
        <a:lstStyle/>
        <a:p>
          <a:endParaRPr lang="en-US"/>
        </a:p>
      </dgm:t>
    </dgm:pt>
    <dgm:pt modelId="{5BEDFB08-3CE1-4053-A793-69F4428B2A4D}">
      <dgm:prSet phldrT="[Szöveg]"/>
      <dgm:spPr>
        <a:solidFill>
          <a:srgbClr val="FF0000"/>
        </a:solidFill>
      </dgm:spPr>
      <dgm:t>
        <a:bodyPr/>
        <a:lstStyle/>
        <a:p>
          <a:r>
            <a:rPr lang="hu-HU" dirty="0" err="1" smtClean="0"/>
            <a:t>Refuse</a:t>
          </a:r>
          <a:endParaRPr lang="en-US" dirty="0"/>
        </a:p>
      </dgm:t>
    </dgm:pt>
    <dgm:pt modelId="{0A80843D-E5E8-43DF-8BFF-84AB11F79D0A}" type="parTrans" cxnId="{A63469ED-DD8E-46EA-9831-B8959D3E5C4C}">
      <dgm:prSet/>
      <dgm:spPr/>
      <dgm:t>
        <a:bodyPr/>
        <a:lstStyle/>
        <a:p>
          <a:endParaRPr lang="en-US"/>
        </a:p>
      </dgm:t>
    </dgm:pt>
    <dgm:pt modelId="{741261CB-E7B9-4EF0-BED8-2936E2A60A40}" type="sibTrans" cxnId="{A63469ED-DD8E-46EA-9831-B8959D3E5C4C}">
      <dgm:prSet/>
      <dgm:spPr/>
      <dgm:t>
        <a:bodyPr/>
        <a:lstStyle/>
        <a:p>
          <a:endParaRPr lang="en-US"/>
        </a:p>
      </dgm:t>
    </dgm:pt>
    <dgm:pt modelId="{1A57D258-F0E6-4106-A7CC-E051E2D163C8}">
      <dgm:prSet phldrT="[Szöveg]"/>
      <dgm:spPr/>
      <dgm:t>
        <a:bodyPr/>
        <a:lstStyle/>
        <a:p>
          <a:r>
            <a:rPr lang="en-US" noProof="0" dirty="0" smtClean="0"/>
            <a:t>legal obstacles</a:t>
          </a:r>
          <a:endParaRPr lang="en-US" noProof="0" dirty="0"/>
        </a:p>
      </dgm:t>
    </dgm:pt>
    <dgm:pt modelId="{7C28A86F-4B21-45A7-9370-2EED71A4936B}" type="parTrans" cxnId="{98805A7E-CABF-466D-BCC4-F58BB5609954}">
      <dgm:prSet/>
      <dgm:spPr/>
      <dgm:t>
        <a:bodyPr/>
        <a:lstStyle/>
        <a:p>
          <a:endParaRPr lang="en-US"/>
        </a:p>
      </dgm:t>
    </dgm:pt>
    <dgm:pt modelId="{01E83D64-F72C-42E0-B9CB-6CD6A554EB78}" type="sibTrans" cxnId="{98805A7E-CABF-466D-BCC4-F58BB5609954}">
      <dgm:prSet/>
      <dgm:spPr/>
      <dgm:t>
        <a:bodyPr/>
        <a:lstStyle/>
        <a:p>
          <a:endParaRPr lang="en-US"/>
        </a:p>
      </dgm:t>
    </dgm:pt>
    <dgm:pt modelId="{B13217E8-96AB-43BD-9DA8-0AC37E1392E8}">
      <dgm:prSet phldrT="[Szöveg]"/>
      <dgm:spPr/>
      <dgm:t>
        <a:bodyPr/>
        <a:lstStyle/>
        <a:p>
          <a:r>
            <a:rPr lang="en-US" noProof="0" dirty="0" smtClean="0"/>
            <a:t>Can be modified or extended later</a:t>
          </a:r>
          <a:endParaRPr lang="en-US" noProof="0" dirty="0"/>
        </a:p>
      </dgm:t>
    </dgm:pt>
    <dgm:pt modelId="{3BCEDB55-58D5-4558-BF1F-C475E87EE23D}" type="parTrans" cxnId="{8F392607-AB53-44E1-ADF6-D97FFC11131F}">
      <dgm:prSet/>
      <dgm:spPr/>
      <dgm:t>
        <a:bodyPr/>
        <a:lstStyle/>
        <a:p>
          <a:endParaRPr lang="en-US"/>
        </a:p>
      </dgm:t>
    </dgm:pt>
    <dgm:pt modelId="{42AB0070-2B35-41C7-AED1-2CA08EBC6444}" type="sibTrans" cxnId="{8F392607-AB53-44E1-ADF6-D97FFC11131F}">
      <dgm:prSet/>
      <dgm:spPr/>
      <dgm:t>
        <a:bodyPr/>
        <a:lstStyle/>
        <a:p>
          <a:endParaRPr lang="en-US"/>
        </a:p>
      </dgm:t>
    </dgm:pt>
    <dgm:pt modelId="{CA77B149-64C1-436E-B651-ED3B8F5DDC30}">
      <dgm:prSet phldrT="[Szöveg]"/>
      <dgm:spPr/>
      <dgm:t>
        <a:bodyPr/>
        <a:lstStyle/>
        <a:p>
          <a:endParaRPr lang="en-US" dirty="0"/>
        </a:p>
      </dgm:t>
    </dgm:pt>
    <dgm:pt modelId="{ECFEBCD9-3435-47F4-BCD7-E534D2692E69}" type="parTrans" cxnId="{69F05534-E822-4A45-A39E-F0F89F16FC35}">
      <dgm:prSet/>
      <dgm:spPr/>
      <dgm:t>
        <a:bodyPr/>
        <a:lstStyle/>
        <a:p>
          <a:endParaRPr lang="en-US"/>
        </a:p>
      </dgm:t>
    </dgm:pt>
    <dgm:pt modelId="{D80974C9-095A-4416-B012-EC5DFC968807}" type="sibTrans" cxnId="{69F05534-E822-4A45-A39E-F0F89F16FC35}">
      <dgm:prSet/>
      <dgm:spPr/>
      <dgm:t>
        <a:bodyPr/>
        <a:lstStyle/>
        <a:p>
          <a:endParaRPr lang="en-US"/>
        </a:p>
      </dgm:t>
    </dgm:pt>
    <dgm:pt modelId="{F9B8C06E-E8F6-4CF7-B6A5-38CB063FC4FA}">
      <dgm:prSet phldrT="[Szöveg]"/>
      <dgm:spPr/>
      <dgm:t>
        <a:bodyPr/>
        <a:lstStyle/>
        <a:p>
          <a:r>
            <a:rPr lang="en-US" noProof="0" dirty="0" smtClean="0"/>
            <a:t>lack</a:t>
          </a:r>
          <a:r>
            <a:rPr lang="en-US" baseline="0" noProof="0" dirty="0" smtClean="0"/>
            <a:t> of cooperation on the side of applicant</a:t>
          </a:r>
          <a:endParaRPr lang="en-US" noProof="0" dirty="0"/>
        </a:p>
      </dgm:t>
    </dgm:pt>
    <dgm:pt modelId="{901CC4CC-C9F5-42EA-97B4-EF5D713BD34E}" type="parTrans" cxnId="{B822537F-A2DB-4B6A-A764-865DF6E2C09C}">
      <dgm:prSet/>
      <dgm:spPr/>
      <dgm:t>
        <a:bodyPr/>
        <a:lstStyle/>
        <a:p>
          <a:endParaRPr lang="en-US"/>
        </a:p>
      </dgm:t>
    </dgm:pt>
    <dgm:pt modelId="{FD8EABE7-E3C3-4BDE-B533-91054CFC636A}" type="sibTrans" cxnId="{B822537F-A2DB-4B6A-A764-865DF6E2C09C}">
      <dgm:prSet/>
      <dgm:spPr/>
      <dgm:t>
        <a:bodyPr/>
        <a:lstStyle/>
        <a:p>
          <a:endParaRPr lang="en-US"/>
        </a:p>
      </dgm:t>
    </dgm:pt>
    <dgm:pt modelId="{6719DD32-A272-4308-8E3B-1337501291FF}">
      <dgm:prSet phldrT="[Szöveg]"/>
      <dgm:spPr/>
      <dgm:t>
        <a:bodyPr/>
        <a:lstStyle/>
        <a:p>
          <a:pPr rtl="0"/>
          <a:r>
            <a:rPr lang="en-US" baseline="0" noProof="0" dirty="0" smtClean="0"/>
            <a:t>lack of cooperation on the side of foreign competent authority</a:t>
          </a:r>
          <a:endParaRPr lang="en-US" noProof="0" dirty="0"/>
        </a:p>
      </dgm:t>
    </dgm:pt>
    <dgm:pt modelId="{FEFBC82D-A33E-49EF-AAC6-B94E6D69FCB1}" type="parTrans" cxnId="{44FC2FDA-4C02-4AD5-AD6B-0838D31FA894}">
      <dgm:prSet/>
      <dgm:spPr/>
      <dgm:t>
        <a:bodyPr/>
        <a:lstStyle/>
        <a:p>
          <a:endParaRPr lang="en-US"/>
        </a:p>
      </dgm:t>
    </dgm:pt>
    <dgm:pt modelId="{4CF91C2F-467A-4215-BEB3-774034EB20B3}" type="sibTrans" cxnId="{44FC2FDA-4C02-4AD5-AD6B-0838D31FA894}">
      <dgm:prSet/>
      <dgm:spPr/>
      <dgm:t>
        <a:bodyPr/>
        <a:lstStyle/>
        <a:p>
          <a:endParaRPr lang="en-US"/>
        </a:p>
      </dgm:t>
    </dgm:pt>
    <dgm:pt modelId="{00DF2CC5-33DB-4486-84F6-1C102EDC0E4D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hu-HU" dirty="0" err="1" smtClean="0">
              <a:solidFill>
                <a:schemeClr val="accent1">
                  <a:lumMod val="75000"/>
                </a:schemeClr>
              </a:solidFill>
            </a:rPr>
            <a:t>Terminate</a:t>
          </a:r>
          <a:r>
            <a:rPr lang="hu-HU" dirty="0" smtClean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hu-HU" dirty="0" err="1" smtClean="0">
              <a:solidFill>
                <a:schemeClr val="accent1">
                  <a:lumMod val="75000"/>
                </a:schemeClr>
              </a:solidFill>
            </a:rPr>
            <a:t>proceeding</a:t>
          </a:r>
          <a:r>
            <a:rPr lang="hu-HU" dirty="0" smtClean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hu-HU" dirty="0" err="1" smtClean="0">
              <a:solidFill>
                <a:schemeClr val="accent1">
                  <a:lumMod val="75000"/>
                </a:schemeClr>
              </a:solidFill>
            </a:rPr>
            <a:t>without</a:t>
          </a:r>
          <a:r>
            <a:rPr lang="hu-HU" dirty="0" smtClean="0">
              <a:solidFill>
                <a:schemeClr val="accent1">
                  <a:lumMod val="75000"/>
                </a:schemeClr>
              </a:solidFill>
            </a:rPr>
            <a:t> </a:t>
          </a:r>
          <a:r>
            <a:rPr lang="hu-HU" dirty="0" err="1" smtClean="0">
              <a:solidFill>
                <a:schemeClr val="accent1">
                  <a:lumMod val="75000"/>
                </a:schemeClr>
              </a:solidFill>
            </a:rPr>
            <a:t>decision</a:t>
          </a:r>
          <a:endParaRPr lang="en-US" dirty="0">
            <a:solidFill>
              <a:schemeClr val="accent1">
                <a:lumMod val="75000"/>
              </a:schemeClr>
            </a:solidFill>
          </a:endParaRPr>
        </a:p>
      </dgm:t>
    </dgm:pt>
    <dgm:pt modelId="{75F905F6-67C0-46D7-8EB7-B826BF0D8279}" type="parTrans" cxnId="{F2B70344-6E89-4F85-A32F-BF39374E1E5A}">
      <dgm:prSet/>
      <dgm:spPr/>
      <dgm:t>
        <a:bodyPr/>
        <a:lstStyle/>
        <a:p>
          <a:endParaRPr lang="en-US"/>
        </a:p>
      </dgm:t>
    </dgm:pt>
    <dgm:pt modelId="{2D10941A-B09B-4367-8D8F-32FC8504EF7B}" type="sibTrans" cxnId="{F2B70344-6E89-4F85-A32F-BF39374E1E5A}">
      <dgm:prSet/>
      <dgm:spPr/>
      <dgm:t>
        <a:bodyPr/>
        <a:lstStyle/>
        <a:p>
          <a:endParaRPr lang="en-US"/>
        </a:p>
      </dgm:t>
    </dgm:pt>
    <dgm:pt modelId="{13C0DC68-5C5F-4FAD-9A4F-BBFE350B12E7}">
      <dgm:prSet/>
      <dgm:spPr/>
      <dgm:t>
        <a:bodyPr/>
        <a:lstStyle/>
        <a:p>
          <a:r>
            <a:rPr lang="hu-HU" dirty="0" err="1" smtClean="0"/>
            <a:t>Applicant</a:t>
          </a:r>
          <a:r>
            <a:rPr lang="hu-HU" dirty="0" smtClean="0"/>
            <a:t> </a:t>
          </a:r>
          <a:r>
            <a:rPr lang="hu-HU" dirty="0" err="1" smtClean="0"/>
            <a:t>may</a:t>
          </a:r>
          <a:r>
            <a:rPr lang="hu-HU" dirty="0" smtClean="0"/>
            <a:t> </a:t>
          </a:r>
          <a:r>
            <a:rPr lang="hu-HU" dirty="0" err="1" smtClean="0"/>
            <a:t>withdraw</a:t>
          </a:r>
          <a:r>
            <a:rPr lang="hu-HU" dirty="0" smtClean="0"/>
            <a:t> </a:t>
          </a:r>
          <a:r>
            <a:rPr lang="hu-HU" dirty="0" err="1" smtClean="0"/>
            <a:t>application</a:t>
          </a:r>
          <a:r>
            <a:rPr lang="hu-HU" dirty="0" smtClean="0"/>
            <a:t>, </a:t>
          </a:r>
          <a:r>
            <a:rPr lang="hu-HU" dirty="0" err="1" smtClean="0"/>
            <a:t>usually</a:t>
          </a:r>
          <a:r>
            <a:rPr lang="hu-HU" dirty="0" smtClean="0"/>
            <a:t> </a:t>
          </a:r>
          <a:r>
            <a:rPr lang="hu-HU" dirty="0" err="1" smtClean="0"/>
            <a:t>after</a:t>
          </a:r>
          <a:r>
            <a:rPr lang="hu-HU" dirty="0" smtClean="0"/>
            <a:t> </a:t>
          </a:r>
          <a:r>
            <a:rPr lang="hu-HU" dirty="0" err="1" smtClean="0"/>
            <a:t>serious</a:t>
          </a:r>
          <a:r>
            <a:rPr lang="hu-HU" dirty="0" smtClean="0"/>
            <a:t> </a:t>
          </a:r>
          <a:r>
            <a:rPr lang="hu-HU" dirty="0" err="1" smtClean="0"/>
            <a:t>disagreement</a:t>
          </a:r>
          <a:endParaRPr lang="en-US" dirty="0"/>
        </a:p>
      </dgm:t>
    </dgm:pt>
    <dgm:pt modelId="{1DA3A98B-EAA0-40AA-BAA5-B6DAEB14DCC5}" type="parTrans" cxnId="{611B4B6C-F9AC-4FD6-9D4C-8199B2D58F2C}">
      <dgm:prSet/>
      <dgm:spPr/>
      <dgm:t>
        <a:bodyPr/>
        <a:lstStyle/>
        <a:p>
          <a:endParaRPr lang="en-US"/>
        </a:p>
      </dgm:t>
    </dgm:pt>
    <dgm:pt modelId="{977AA763-3E14-429D-A239-41F6B2875DB1}" type="sibTrans" cxnId="{611B4B6C-F9AC-4FD6-9D4C-8199B2D58F2C}">
      <dgm:prSet/>
      <dgm:spPr/>
      <dgm:t>
        <a:bodyPr/>
        <a:lstStyle/>
        <a:p>
          <a:endParaRPr lang="en-US"/>
        </a:p>
      </dgm:t>
    </dgm:pt>
    <dgm:pt modelId="{655FE4E0-BEDB-4B22-8577-865917D96AEF}" type="pres">
      <dgm:prSet presAssocID="{A66192A1-F3E0-4370-81B6-3E467C5272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5E1D72-431B-4BF3-B65F-AE6518D3B135}" type="pres">
      <dgm:prSet presAssocID="{82ECC459-8E1B-4E54-8220-3524C71D704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C921D0-34F1-4BC7-94B4-D8AFDD05F9B4}" type="pres">
      <dgm:prSet presAssocID="{82ECC459-8E1B-4E54-8220-3524C71D704C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3A3FAC-D9C2-4950-AA26-F4AA841EE3BA}" type="pres">
      <dgm:prSet presAssocID="{5BEDFB08-3CE1-4053-A793-69F4428B2A4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AEDE0B-2BEB-4CE9-8EFF-865B3564452E}" type="pres">
      <dgm:prSet presAssocID="{5BEDFB08-3CE1-4053-A793-69F4428B2A4D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C66E67-5AED-4970-B132-01C3C9E45AE7}" type="pres">
      <dgm:prSet presAssocID="{00DF2CC5-33DB-4486-84F6-1C102EDC0E4D}" presName="parentText" presStyleLbl="node1" presStyleIdx="2" presStyleCnt="3" custScaleX="91267" custLinFactNeighborX="4367" custLinFactNeighborY="28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678E08-0EB5-4638-B344-7AB47653A49D}" type="pres">
      <dgm:prSet presAssocID="{00DF2CC5-33DB-4486-84F6-1C102EDC0E4D}" presName="childText" presStyleLbl="revTx" presStyleIdx="2" presStyleCnt="3" custScaleX="88294" custLinFactNeighborX="4367" custLinFactNeighborY="3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B70344-6E89-4F85-A32F-BF39374E1E5A}" srcId="{A66192A1-F3E0-4370-81B6-3E467C527254}" destId="{00DF2CC5-33DB-4486-84F6-1C102EDC0E4D}" srcOrd="2" destOrd="0" parTransId="{75F905F6-67C0-46D7-8EB7-B826BF0D8279}" sibTransId="{2D10941A-B09B-4367-8D8F-32FC8504EF7B}"/>
    <dgm:cxn modelId="{44FC2FDA-4C02-4AD5-AD6B-0838D31FA894}" srcId="{5BEDFB08-3CE1-4053-A793-69F4428B2A4D}" destId="{6719DD32-A272-4308-8E3B-1337501291FF}" srcOrd="2" destOrd="0" parTransId="{FEFBC82D-A33E-49EF-AAC6-B94E6D69FCB1}" sibTransId="{4CF91C2F-467A-4215-BEB3-774034EB20B3}"/>
    <dgm:cxn modelId="{2A51F395-D457-410E-84DF-7A6D241B6B25}" type="presOf" srcId="{B13217E8-96AB-43BD-9DA8-0AC37E1392E8}" destId="{A9C921D0-34F1-4BC7-94B4-D8AFDD05F9B4}" srcOrd="0" destOrd="1" presId="urn:microsoft.com/office/officeart/2005/8/layout/vList2"/>
    <dgm:cxn modelId="{4BBE695F-D908-484D-9DAE-C72D3DB62D99}" type="presOf" srcId="{6719DD32-A272-4308-8E3B-1337501291FF}" destId="{A6AEDE0B-2BEB-4CE9-8EFF-865B3564452E}" srcOrd="0" destOrd="2" presId="urn:microsoft.com/office/officeart/2005/8/layout/vList2"/>
    <dgm:cxn modelId="{A63469ED-DD8E-46EA-9831-B8959D3E5C4C}" srcId="{A66192A1-F3E0-4370-81B6-3E467C527254}" destId="{5BEDFB08-3CE1-4053-A793-69F4428B2A4D}" srcOrd="1" destOrd="0" parTransId="{0A80843D-E5E8-43DF-8BFF-84AB11F79D0A}" sibTransId="{741261CB-E7B9-4EF0-BED8-2936E2A60A40}"/>
    <dgm:cxn modelId="{14B08C0F-1D96-4862-BB9F-E9A31EB20E13}" type="presOf" srcId="{CA77B149-64C1-436E-B651-ED3B8F5DDC30}" destId="{A6AEDE0B-2BEB-4CE9-8EFF-865B3564452E}" srcOrd="0" destOrd="3" presId="urn:microsoft.com/office/officeart/2005/8/layout/vList2"/>
    <dgm:cxn modelId="{A7AE8557-015A-42DF-B092-A856845E8FEA}" type="presOf" srcId="{1A57D258-F0E6-4106-A7CC-E051E2D163C8}" destId="{A6AEDE0B-2BEB-4CE9-8EFF-865B3564452E}" srcOrd="0" destOrd="0" presId="urn:microsoft.com/office/officeart/2005/8/layout/vList2"/>
    <dgm:cxn modelId="{BEA474FC-42BC-4F1B-B10D-CE08F906F5E1}" type="presOf" srcId="{A66192A1-F3E0-4370-81B6-3E467C527254}" destId="{655FE4E0-BEDB-4B22-8577-865917D96AEF}" srcOrd="0" destOrd="0" presId="urn:microsoft.com/office/officeart/2005/8/layout/vList2"/>
    <dgm:cxn modelId="{8F392607-AB53-44E1-ADF6-D97FFC11131F}" srcId="{82ECC459-8E1B-4E54-8220-3524C71D704C}" destId="{B13217E8-96AB-43BD-9DA8-0AC37E1392E8}" srcOrd="1" destOrd="0" parTransId="{3BCEDB55-58D5-4558-BF1F-C475E87EE23D}" sibTransId="{42AB0070-2B35-41C7-AED1-2CA08EBC6444}"/>
    <dgm:cxn modelId="{1A8F2B4E-AD5E-4222-BDBF-5DBF1364C97F}" srcId="{A66192A1-F3E0-4370-81B6-3E467C527254}" destId="{82ECC459-8E1B-4E54-8220-3524C71D704C}" srcOrd="0" destOrd="0" parTransId="{DC375D40-65F2-4631-B74D-5772092891FA}" sibTransId="{0F847F3B-EC6E-4387-BD6C-1B5804D70A40}"/>
    <dgm:cxn modelId="{5CFD5942-17B4-40EC-8BFD-3B451DC57319}" type="presOf" srcId="{F9B8C06E-E8F6-4CF7-B6A5-38CB063FC4FA}" destId="{A6AEDE0B-2BEB-4CE9-8EFF-865B3564452E}" srcOrd="0" destOrd="1" presId="urn:microsoft.com/office/officeart/2005/8/layout/vList2"/>
    <dgm:cxn modelId="{69F05534-E822-4A45-A39E-F0F89F16FC35}" srcId="{5BEDFB08-3CE1-4053-A793-69F4428B2A4D}" destId="{CA77B149-64C1-436E-B651-ED3B8F5DDC30}" srcOrd="3" destOrd="0" parTransId="{ECFEBCD9-3435-47F4-BCD7-E534D2692E69}" sibTransId="{D80974C9-095A-4416-B012-EC5DFC968807}"/>
    <dgm:cxn modelId="{7D9BCEA7-860E-43E1-BB1C-10D8C7ECDFAC}" type="presOf" srcId="{13C0DC68-5C5F-4FAD-9A4F-BBFE350B12E7}" destId="{D0678E08-0EB5-4638-B344-7AB47653A49D}" srcOrd="0" destOrd="0" presId="urn:microsoft.com/office/officeart/2005/8/layout/vList2"/>
    <dgm:cxn modelId="{B822537F-A2DB-4B6A-A764-865DF6E2C09C}" srcId="{5BEDFB08-3CE1-4053-A793-69F4428B2A4D}" destId="{F9B8C06E-E8F6-4CF7-B6A5-38CB063FC4FA}" srcOrd="1" destOrd="0" parTransId="{901CC4CC-C9F5-42EA-97B4-EF5D713BD34E}" sibTransId="{FD8EABE7-E3C3-4BDE-B533-91054CFC636A}"/>
    <dgm:cxn modelId="{3F6F75B9-4E5D-4ED7-BC57-A64E9190E71D}" type="presOf" srcId="{82ECC459-8E1B-4E54-8220-3524C71D704C}" destId="{CE5E1D72-431B-4BF3-B65F-AE6518D3B135}" srcOrd="0" destOrd="0" presId="urn:microsoft.com/office/officeart/2005/8/layout/vList2"/>
    <dgm:cxn modelId="{98805A7E-CABF-466D-BCC4-F58BB5609954}" srcId="{5BEDFB08-3CE1-4053-A793-69F4428B2A4D}" destId="{1A57D258-F0E6-4106-A7CC-E051E2D163C8}" srcOrd="0" destOrd="0" parTransId="{7C28A86F-4B21-45A7-9370-2EED71A4936B}" sibTransId="{01E83D64-F72C-42E0-B9CB-6CD6A554EB78}"/>
    <dgm:cxn modelId="{894AD20D-E08F-4E4D-A71C-BF77848D61AB}" srcId="{82ECC459-8E1B-4E54-8220-3524C71D704C}" destId="{4B6D5D1B-4997-40D3-96D6-1323E5ABC7EC}" srcOrd="0" destOrd="0" parTransId="{38608EAC-7E0D-4DB8-8B5A-232A837BF180}" sibTransId="{18591747-AAD3-4938-8CE6-DACF25FD459C}"/>
    <dgm:cxn modelId="{106D2C69-3FC1-43C1-BEDB-3764788D979A}" type="presOf" srcId="{00DF2CC5-33DB-4486-84F6-1C102EDC0E4D}" destId="{1BC66E67-5AED-4970-B132-01C3C9E45AE7}" srcOrd="0" destOrd="0" presId="urn:microsoft.com/office/officeart/2005/8/layout/vList2"/>
    <dgm:cxn modelId="{BE4E6B7A-B705-459E-8EC4-DE10324DCCB4}" type="presOf" srcId="{5BEDFB08-3CE1-4053-A793-69F4428B2A4D}" destId="{8D3A3FAC-D9C2-4950-AA26-F4AA841EE3BA}" srcOrd="0" destOrd="0" presId="urn:microsoft.com/office/officeart/2005/8/layout/vList2"/>
    <dgm:cxn modelId="{04802EFF-5059-45E6-BD72-E98E512B8C03}" type="presOf" srcId="{4B6D5D1B-4997-40D3-96D6-1323E5ABC7EC}" destId="{A9C921D0-34F1-4BC7-94B4-D8AFDD05F9B4}" srcOrd="0" destOrd="0" presId="urn:microsoft.com/office/officeart/2005/8/layout/vList2"/>
    <dgm:cxn modelId="{611B4B6C-F9AC-4FD6-9D4C-8199B2D58F2C}" srcId="{00DF2CC5-33DB-4486-84F6-1C102EDC0E4D}" destId="{13C0DC68-5C5F-4FAD-9A4F-BBFE350B12E7}" srcOrd="0" destOrd="0" parTransId="{1DA3A98B-EAA0-40AA-BAA5-B6DAEB14DCC5}" sibTransId="{977AA763-3E14-429D-A239-41F6B2875DB1}"/>
    <dgm:cxn modelId="{FA876B39-F4E1-4B17-8EAD-DFA343602513}" type="presParOf" srcId="{655FE4E0-BEDB-4B22-8577-865917D96AEF}" destId="{CE5E1D72-431B-4BF3-B65F-AE6518D3B135}" srcOrd="0" destOrd="0" presId="urn:microsoft.com/office/officeart/2005/8/layout/vList2"/>
    <dgm:cxn modelId="{26F56324-DECA-43FC-ACC9-305A05F51FE8}" type="presParOf" srcId="{655FE4E0-BEDB-4B22-8577-865917D96AEF}" destId="{A9C921D0-34F1-4BC7-94B4-D8AFDD05F9B4}" srcOrd="1" destOrd="0" presId="urn:microsoft.com/office/officeart/2005/8/layout/vList2"/>
    <dgm:cxn modelId="{668E1A4F-13AC-46C6-AD53-F479421FA146}" type="presParOf" srcId="{655FE4E0-BEDB-4B22-8577-865917D96AEF}" destId="{8D3A3FAC-D9C2-4950-AA26-F4AA841EE3BA}" srcOrd="2" destOrd="0" presId="urn:microsoft.com/office/officeart/2005/8/layout/vList2"/>
    <dgm:cxn modelId="{C0CCD21B-5A99-48FF-8132-27883BBB440C}" type="presParOf" srcId="{655FE4E0-BEDB-4B22-8577-865917D96AEF}" destId="{A6AEDE0B-2BEB-4CE9-8EFF-865B3564452E}" srcOrd="3" destOrd="0" presId="urn:microsoft.com/office/officeart/2005/8/layout/vList2"/>
    <dgm:cxn modelId="{4F8D5807-1FBB-4F69-B575-080FE8DB8B33}" type="presParOf" srcId="{655FE4E0-BEDB-4B22-8577-865917D96AEF}" destId="{1BC66E67-5AED-4970-B132-01C3C9E45AE7}" srcOrd="4" destOrd="0" presId="urn:microsoft.com/office/officeart/2005/8/layout/vList2"/>
    <dgm:cxn modelId="{1D17F8E8-ABB5-4A0B-A03E-AFB738726DAB}" type="presParOf" srcId="{655FE4E0-BEDB-4B22-8577-865917D96AEF}" destId="{D0678E08-0EB5-4638-B344-7AB47653A49D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171073-3972-47C0-93B8-9CFAC9E8E7CE}">
      <dsp:nvSpPr>
        <dsp:cNvPr id="0" name=""/>
        <dsp:cNvSpPr/>
      </dsp:nvSpPr>
      <dsp:spPr>
        <a:xfrm>
          <a:off x="0" y="25540"/>
          <a:ext cx="7886700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err="1" smtClean="0"/>
            <a:t>Procedure</a:t>
          </a:r>
          <a:endParaRPr lang="hu-HU" sz="2300" kern="1200" dirty="0"/>
        </a:p>
      </dsp:txBody>
      <dsp:txXfrm>
        <a:off x="0" y="25540"/>
        <a:ext cx="7886700" cy="551655"/>
      </dsp:txXfrm>
    </dsp:sp>
    <dsp:sp modelId="{8DDCC239-D62F-4E2B-9D0A-462FF962F789}">
      <dsp:nvSpPr>
        <dsp:cNvPr id="0" name=""/>
        <dsp:cNvSpPr/>
      </dsp:nvSpPr>
      <dsp:spPr>
        <a:xfrm>
          <a:off x="0" y="577195"/>
          <a:ext cx="7886700" cy="1190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/>
            <a:t>Act </a:t>
          </a:r>
          <a:r>
            <a:rPr lang="hu-HU" sz="1800" kern="1200" dirty="0" smtClean="0"/>
            <a:t>CL of 2017</a:t>
          </a:r>
          <a:r>
            <a:rPr lang="en-US" sz="1800" kern="1200" dirty="0" smtClean="0"/>
            <a:t> on </a:t>
          </a:r>
          <a:r>
            <a:rPr lang="hu-HU" sz="1800" kern="1200" dirty="0" err="1" smtClean="0"/>
            <a:t>the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Rules</a:t>
          </a:r>
          <a:r>
            <a:rPr lang="hu-HU" sz="1800" kern="1200" dirty="0" smtClean="0"/>
            <a:t> of </a:t>
          </a:r>
          <a:r>
            <a:rPr lang="en-US" sz="1800" kern="1200" dirty="0" smtClean="0"/>
            <a:t>Taxation</a:t>
          </a:r>
          <a:r>
            <a:rPr lang="hu-HU" sz="1800" kern="1200" dirty="0" smtClean="0"/>
            <a:t> (RT)</a:t>
          </a:r>
          <a:endParaRPr lang="hu-H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u-HU" sz="1800" kern="1200" dirty="0" err="1" smtClean="0"/>
            <a:t>Act</a:t>
          </a:r>
          <a:r>
            <a:rPr lang="hu-HU" sz="1800" kern="1200" dirty="0" smtClean="0"/>
            <a:t> CLI of 2017 </a:t>
          </a:r>
          <a:r>
            <a:rPr lang="hu-HU" sz="1800" kern="1200" dirty="0" err="1" smtClean="0"/>
            <a:t>on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Statute</a:t>
          </a:r>
          <a:r>
            <a:rPr lang="hu-HU" sz="1800" kern="1200" dirty="0" smtClean="0"/>
            <a:t> of </a:t>
          </a:r>
          <a:r>
            <a:rPr lang="hu-HU" sz="1800" kern="1200" dirty="0" err="1" smtClean="0"/>
            <a:t>Tax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Administration</a:t>
          </a:r>
          <a:r>
            <a:rPr lang="hu-HU" sz="1800" kern="1200" dirty="0" smtClean="0"/>
            <a:t> (STA)</a:t>
          </a:r>
          <a:endParaRPr lang="hu-H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u-HU" sz="1800" kern="1200" dirty="0" err="1" smtClean="0"/>
            <a:t>Regulation</a:t>
          </a:r>
          <a:r>
            <a:rPr lang="hu-HU" sz="1800" kern="1200" dirty="0" smtClean="0"/>
            <a:t> of </a:t>
          </a:r>
          <a:r>
            <a:rPr lang="hu-HU" sz="1800" kern="1200" dirty="0" err="1" smtClean="0"/>
            <a:t>Government</a:t>
          </a:r>
          <a:r>
            <a:rPr lang="hu-HU" sz="1800" kern="1200" dirty="0" smtClean="0"/>
            <a:t> 465/2017 (XII. 28.) </a:t>
          </a:r>
          <a:r>
            <a:rPr lang="hu-HU" sz="1800" kern="1200" dirty="0" err="1" smtClean="0"/>
            <a:t>on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the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Detailed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Rules</a:t>
          </a:r>
          <a:r>
            <a:rPr lang="hu-HU" sz="1800" kern="1200" dirty="0" smtClean="0"/>
            <a:t> of </a:t>
          </a:r>
          <a:r>
            <a:rPr lang="hu-HU" sz="1800" kern="1200" dirty="0" err="1" smtClean="0"/>
            <a:t>Tax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Procedures</a:t>
          </a:r>
          <a:endParaRPr lang="hu-HU" sz="1800" kern="1200" dirty="0"/>
        </a:p>
      </dsp:txBody>
      <dsp:txXfrm>
        <a:off x="0" y="577195"/>
        <a:ext cx="7886700" cy="1190250"/>
      </dsp:txXfrm>
    </dsp:sp>
    <dsp:sp modelId="{5BE9BFB7-C6EB-4A9C-AA6D-7A4A4B1D3ECF}">
      <dsp:nvSpPr>
        <dsp:cNvPr id="0" name=""/>
        <dsp:cNvSpPr/>
      </dsp:nvSpPr>
      <dsp:spPr>
        <a:xfrm>
          <a:off x="0" y="1767445"/>
          <a:ext cx="7886700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err="1" smtClean="0"/>
            <a:t>Documentation</a:t>
          </a:r>
          <a:endParaRPr lang="hu-HU" sz="2300" kern="1200" dirty="0"/>
        </a:p>
      </dsp:txBody>
      <dsp:txXfrm>
        <a:off x="0" y="1767445"/>
        <a:ext cx="7886700" cy="551655"/>
      </dsp:txXfrm>
    </dsp:sp>
    <dsp:sp modelId="{33863091-58CB-4272-BBA5-5C3F09C5426D}">
      <dsp:nvSpPr>
        <dsp:cNvPr id="0" name=""/>
        <dsp:cNvSpPr/>
      </dsp:nvSpPr>
      <dsp:spPr>
        <a:xfrm>
          <a:off x="0" y="2319100"/>
          <a:ext cx="7886700" cy="833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u-HU" sz="1800" kern="1200" dirty="0" err="1" smtClean="0"/>
            <a:t>Regulation</a:t>
          </a:r>
          <a:r>
            <a:rPr lang="hu-HU" sz="1800" kern="1200" dirty="0" smtClean="0"/>
            <a:t> of </a:t>
          </a:r>
          <a:r>
            <a:rPr lang="hu-HU" sz="1800" kern="1200" dirty="0" err="1" smtClean="0"/>
            <a:t>Ministry</a:t>
          </a:r>
          <a:r>
            <a:rPr lang="hu-HU" sz="1800" kern="1200" dirty="0" smtClean="0"/>
            <a:t> of National </a:t>
          </a:r>
          <a:r>
            <a:rPr lang="hu-HU" sz="1800" kern="1200" dirty="0" err="1" smtClean="0"/>
            <a:t>Economy</a:t>
          </a:r>
          <a:r>
            <a:rPr lang="hu-HU" sz="1800" kern="1200" dirty="0" smtClean="0"/>
            <a:t> 32/2017 (X. 18.) </a:t>
          </a:r>
          <a:r>
            <a:rPr lang="hu-HU" sz="1800" kern="1200" dirty="0" err="1" smtClean="0"/>
            <a:t>on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Documentation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Requirements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Relating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to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the</a:t>
          </a:r>
          <a:r>
            <a:rPr lang="hu-HU" sz="1800" kern="1200" dirty="0" smtClean="0"/>
            <a:t> Establishment of </a:t>
          </a:r>
          <a:r>
            <a:rPr lang="hu-HU" sz="1800" kern="1200" dirty="0" err="1" smtClean="0"/>
            <a:t>Arm’s</a:t>
          </a:r>
          <a:r>
            <a:rPr lang="hu-HU" sz="1800" kern="1200" dirty="0" smtClean="0"/>
            <a:t> L</a:t>
          </a:r>
          <a:r>
            <a:rPr lang="en-US" sz="1800" kern="1200" noProof="0" dirty="0" err="1" smtClean="0"/>
            <a:t>ength</a:t>
          </a:r>
          <a:r>
            <a:rPr lang="hu-HU" sz="1800" kern="1200" dirty="0" smtClean="0"/>
            <a:t> Price</a:t>
          </a:r>
          <a:endParaRPr lang="hu-HU" sz="1800" kern="1200" dirty="0"/>
        </a:p>
      </dsp:txBody>
      <dsp:txXfrm>
        <a:off x="0" y="2319100"/>
        <a:ext cx="7886700" cy="833175"/>
      </dsp:txXfrm>
    </dsp:sp>
    <dsp:sp modelId="{BEBD6041-D049-4AA9-944A-95CF3C9694EC}">
      <dsp:nvSpPr>
        <dsp:cNvPr id="0" name=""/>
        <dsp:cNvSpPr/>
      </dsp:nvSpPr>
      <dsp:spPr>
        <a:xfrm>
          <a:off x="0" y="3152275"/>
          <a:ext cx="7886700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300" kern="1200" dirty="0" err="1" smtClean="0"/>
            <a:t>Material</a:t>
          </a:r>
          <a:r>
            <a:rPr lang="hu-HU" sz="2300" kern="1200" dirty="0" smtClean="0"/>
            <a:t> </a:t>
          </a:r>
          <a:r>
            <a:rPr lang="hu-HU" sz="2300" kern="1200" dirty="0" err="1" smtClean="0"/>
            <a:t>content</a:t>
          </a:r>
          <a:endParaRPr lang="hu-HU" sz="2300" kern="1200" dirty="0"/>
        </a:p>
      </dsp:txBody>
      <dsp:txXfrm>
        <a:off x="0" y="3152275"/>
        <a:ext cx="7886700" cy="551655"/>
      </dsp:txXfrm>
    </dsp:sp>
    <dsp:sp modelId="{FCEC396C-F91F-4624-860A-7AF3BBAFF56F}">
      <dsp:nvSpPr>
        <dsp:cNvPr id="0" name=""/>
        <dsp:cNvSpPr/>
      </dsp:nvSpPr>
      <dsp:spPr>
        <a:xfrm>
          <a:off x="0" y="3703931"/>
          <a:ext cx="7886700" cy="1380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hu-H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kern="1200" dirty="0" smtClean="0"/>
            <a:t>Act LXXXI of 1996 on Corporate Income Tax (CIT)</a:t>
          </a:r>
          <a:endParaRPr lang="hu-H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hu-HU" sz="1800" kern="1200" dirty="0" err="1" smtClean="0"/>
            <a:t>Act</a:t>
          </a:r>
          <a:r>
            <a:rPr lang="hu-HU" sz="1800" kern="1200" dirty="0" smtClean="0"/>
            <a:t> C of 2000 </a:t>
          </a:r>
          <a:r>
            <a:rPr lang="hu-HU" sz="1800" kern="1200" dirty="0" err="1" smtClean="0"/>
            <a:t>on</a:t>
          </a:r>
          <a:r>
            <a:rPr lang="hu-HU" sz="1800" kern="1200" dirty="0" smtClean="0"/>
            <a:t> Accounting</a:t>
          </a:r>
          <a:endParaRPr lang="hu-H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hu-HU" sz="1800" kern="1200" dirty="0" smtClean="0"/>
            <a:t>OECD </a:t>
          </a:r>
          <a:r>
            <a:rPr lang="hu-HU" sz="1800" kern="1200" dirty="0" err="1" smtClean="0"/>
            <a:t>Transfer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Pricing</a:t>
          </a:r>
          <a:r>
            <a:rPr lang="hu-HU" sz="1800" kern="1200" dirty="0" smtClean="0"/>
            <a:t> </a:t>
          </a:r>
          <a:r>
            <a:rPr lang="hu-HU" sz="1800" kern="1200" dirty="0" err="1" smtClean="0"/>
            <a:t>Guidelines</a:t>
          </a:r>
          <a:endParaRPr lang="hu-H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hu-HU" sz="1800" kern="1200" dirty="0"/>
        </a:p>
      </dsp:txBody>
      <dsp:txXfrm>
        <a:off x="0" y="3703931"/>
        <a:ext cx="7886700" cy="13806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1F339-CACA-4E7E-A0EB-DFBF26131B7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3B65D-293E-40A0-815B-4BA06A63243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798568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GB"/>
              <a:t>Date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65D419-F788-4398-AD1D-E57EB605E591}" type="slidenum">
              <a:rPr lang="en-GB"/>
              <a:pPr/>
              <a:t>2</a:t>
            </a:fld>
            <a:endParaRPr lang="en-GB"/>
          </a:p>
        </p:txBody>
      </p:sp>
      <p:sp>
        <p:nvSpPr>
          <p:cNvPr id="70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8621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Act </a:t>
            </a:r>
            <a:r>
              <a:rPr lang="hu-HU" dirty="0" smtClean="0"/>
              <a:t>CL of 2017</a:t>
            </a:r>
            <a:r>
              <a:rPr lang="en-US" dirty="0" smtClean="0"/>
              <a:t> on Taxation</a:t>
            </a:r>
            <a:r>
              <a:rPr lang="hu-HU" dirty="0" smtClean="0"/>
              <a:t>: </a:t>
            </a:r>
            <a:r>
              <a:rPr lang="hu-HU" dirty="0" err="1" smtClean="0"/>
              <a:t>includes</a:t>
            </a:r>
            <a:r>
              <a:rPr lang="hu-HU" dirty="0" smtClean="0"/>
              <a:t> </a:t>
            </a:r>
            <a:r>
              <a:rPr lang="hu-HU" dirty="0" err="1" smtClean="0"/>
              <a:t>rules</a:t>
            </a:r>
            <a:r>
              <a:rPr lang="hu-HU" dirty="0" smtClean="0"/>
              <a:t> of APA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err="1" smtClean="0"/>
              <a:t>Act</a:t>
            </a:r>
            <a:r>
              <a:rPr lang="hu-HU" dirty="0" smtClean="0"/>
              <a:t> CLI of 2017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Statute</a:t>
            </a:r>
            <a:r>
              <a:rPr lang="hu-HU" dirty="0" smtClean="0"/>
              <a:t> of </a:t>
            </a:r>
            <a:r>
              <a:rPr lang="hu-HU" dirty="0" err="1" smtClean="0"/>
              <a:t>Tax</a:t>
            </a:r>
            <a:r>
              <a:rPr lang="hu-HU" dirty="0" smtClean="0"/>
              <a:t> </a:t>
            </a:r>
            <a:r>
              <a:rPr lang="hu-HU" dirty="0" err="1" smtClean="0"/>
              <a:t>Administration</a:t>
            </a:r>
            <a:r>
              <a:rPr lang="hu-HU" dirty="0" smtClean="0"/>
              <a:t>: </a:t>
            </a:r>
            <a:r>
              <a:rPr lang="hu-HU" dirty="0" err="1" smtClean="0"/>
              <a:t>representation</a:t>
            </a:r>
            <a:r>
              <a:rPr lang="hu-HU" dirty="0" smtClean="0"/>
              <a:t> - </a:t>
            </a:r>
            <a:r>
              <a:rPr lang="hu-HU" dirty="0" err="1" smtClean="0"/>
              <a:t>expert</a:t>
            </a:r>
            <a:r>
              <a:rPr lang="hu-HU" dirty="0" smtClean="0"/>
              <a:t> </a:t>
            </a:r>
            <a:r>
              <a:rPr lang="hu-HU" dirty="0" err="1" smtClean="0"/>
              <a:t>of</a:t>
            </a:r>
            <a:r>
              <a:rPr lang="hu-HU" dirty="0" smtClean="0"/>
              <a:t> </a:t>
            </a:r>
            <a:r>
              <a:rPr lang="hu-HU" dirty="0" err="1" smtClean="0"/>
              <a:t>tax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accounting, </a:t>
            </a:r>
            <a:r>
              <a:rPr lang="hu-HU" dirty="0" err="1" smtClean="0"/>
              <a:t>general</a:t>
            </a:r>
            <a:r>
              <a:rPr lang="hu-HU" dirty="0" smtClean="0"/>
              <a:t> </a:t>
            </a:r>
            <a:r>
              <a:rPr lang="hu-HU" dirty="0" err="1" smtClean="0"/>
              <a:t>procedural</a:t>
            </a:r>
            <a:r>
              <a:rPr lang="hu-HU" dirty="0" smtClean="0"/>
              <a:t> </a:t>
            </a:r>
            <a:r>
              <a:rPr lang="hu-HU" dirty="0" err="1" smtClean="0"/>
              <a:t>rules</a:t>
            </a:r>
            <a:endParaRPr lang="hu-HU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err="1" smtClean="0"/>
              <a:t>Regulation</a:t>
            </a:r>
            <a:r>
              <a:rPr lang="hu-HU" dirty="0" smtClean="0"/>
              <a:t> of </a:t>
            </a:r>
            <a:r>
              <a:rPr lang="hu-HU" dirty="0" err="1" smtClean="0"/>
              <a:t>Government</a:t>
            </a:r>
            <a:r>
              <a:rPr lang="hu-HU" dirty="0" smtClean="0"/>
              <a:t> 265/2017: </a:t>
            </a:r>
            <a:r>
              <a:rPr lang="hu-HU" dirty="0" err="1" smtClean="0"/>
              <a:t>specific</a:t>
            </a:r>
            <a:r>
              <a:rPr lang="hu-HU" dirty="0" smtClean="0"/>
              <a:t> </a:t>
            </a:r>
            <a:r>
              <a:rPr lang="hu-HU" dirty="0" err="1" smtClean="0"/>
              <a:t>procedural</a:t>
            </a:r>
            <a:r>
              <a:rPr lang="hu-HU" dirty="0" smtClean="0"/>
              <a:t> </a:t>
            </a:r>
            <a:r>
              <a:rPr lang="hu-HU" dirty="0" err="1" smtClean="0"/>
              <a:t>rules</a:t>
            </a:r>
            <a:r>
              <a:rPr lang="hu-HU" dirty="0" smtClean="0"/>
              <a:t> </a:t>
            </a:r>
            <a:r>
              <a:rPr lang="hu-HU" dirty="0" err="1" smtClean="0"/>
              <a:t>relating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APA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Act LXXXI of 1996 on Corporate Income Tax (CIT)</a:t>
            </a:r>
            <a:r>
              <a:rPr lang="hu-HU" dirty="0" smtClean="0"/>
              <a:t>: </a:t>
            </a:r>
            <a:r>
              <a:rPr lang="hu-HU" dirty="0" err="1" smtClean="0"/>
              <a:t>tax</a:t>
            </a:r>
            <a:r>
              <a:rPr lang="hu-HU" dirty="0" smtClean="0"/>
              <a:t> </a:t>
            </a:r>
            <a:r>
              <a:rPr lang="hu-HU" dirty="0" err="1" smtClean="0"/>
              <a:t>base</a:t>
            </a:r>
            <a:r>
              <a:rPr lang="hu-HU" dirty="0" smtClean="0"/>
              <a:t> </a:t>
            </a:r>
            <a:r>
              <a:rPr lang="hu-HU" dirty="0" err="1" smtClean="0"/>
              <a:t>modification</a:t>
            </a:r>
            <a:r>
              <a:rPr lang="hu-HU" dirty="0" smtClean="0"/>
              <a:t> </a:t>
            </a:r>
            <a:r>
              <a:rPr lang="hu-HU" dirty="0" err="1" smtClean="0"/>
              <a:t>relating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ALP,</a:t>
            </a:r>
            <a:r>
              <a:rPr lang="hu-HU" baseline="0" dirty="0" smtClean="0"/>
              <a:t> </a:t>
            </a:r>
            <a:r>
              <a:rPr lang="hu-HU" baseline="0" dirty="0" err="1" smtClean="0"/>
              <a:t>reference</a:t>
            </a:r>
            <a:r>
              <a:rPr lang="hu-HU" baseline="0" dirty="0" smtClean="0"/>
              <a:t> </a:t>
            </a:r>
            <a:r>
              <a:rPr lang="hu-HU" baseline="0" dirty="0" err="1" smtClean="0"/>
              <a:t>to</a:t>
            </a:r>
            <a:r>
              <a:rPr lang="hu-HU" baseline="0" dirty="0" smtClean="0"/>
              <a:t> OECD TP </a:t>
            </a:r>
            <a:r>
              <a:rPr lang="hu-HU" baseline="0" dirty="0" err="1" smtClean="0"/>
              <a:t>Guidlines</a:t>
            </a:r>
            <a:endParaRPr lang="hu-HU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aseline="0" dirty="0" err="1" smtClean="0"/>
              <a:t>Act</a:t>
            </a:r>
            <a:r>
              <a:rPr lang="hu-HU" baseline="0" dirty="0" smtClean="0"/>
              <a:t> </a:t>
            </a:r>
            <a:r>
              <a:rPr lang="hu-HU" dirty="0" smtClean="0"/>
              <a:t>C of 2000 </a:t>
            </a:r>
            <a:r>
              <a:rPr lang="hu-HU" dirty="0" err="1" smtClean="0"/>
              <a:t>on</a:t>
            </a:r>
            <a:r>
              <a:rPr lang="hu-HU" dirty="0" smtClean="0"/>
              <a:t> Accounting: </a:t>
            </a:r>
            <a:r>
              <a:rPr lang="hu-HU" dirty="0" err="1" smtClean="0"/>
              <a:t>aligning</a:t>
            </a:r>
            <a:r>
              <a:rPr lang="hu-HU" dirty="0" smtClean="0"/>
              <a:t> </a:t>
            </a:r>
            <a:r>
              <a:rPr lang="hu-HU" dirty="0" err="1" smtClean="0"/>
              <a:t>revenues</a:t>
            </a:r>
            <a:r>
              <a:rPr lang="hu-HU" dirty="0" smtClean="0"/>
              <a:t>, </a:t>
            </a:r>
            <a:r>
              <a:rPr lang="hu-HU" dirty="0" err="1" smtClean="0"/>
              <a:t>costs</a:t>
            </a:r>
            <a:r>
              <a:rPr lang="hu-HU" dirty="0" smtClean="0"/>
              <a:t> and </a:t>
            </a:r>
            <a:r>
              <a:rPr lang="hu-HU" dirty="0" err="1" smtClean="0"/>
              <a:t>valuation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ALP – </a:t>
            </a:r>
            <a:r>
              <a:rPr lang="hu-HU" dirty="0" err="1" smtClean="0"/>
              <a:t>if</a:t>
            </a:r>
            <a:r>
              <a:rPr lang="hu-HU" dirty="0" smtClean="0"/>
              <a:t> </a:t>
            </a:r>
            <a:r>
              <a:rPr lang="hu-HU" dirty="0" err="1" smtClean="0"/>
              <a:t>not</a:t>
            </a:r>
            <a:r>
              <a:rPr lang="hu-HU" dirty="0" smtClean="0"/>
              <a:t> </a:t>
            </a:r>
            <a:r>
              <a:rPr lang="hu-HU" dirty="0" err="1" smtClean="0"/>
              <a:t>used</a:t>
            </a:r>
            <a:r>
              <a:rPr lang="hu-HU" dirty="0" smtClean="0"/>
              <a:t>, </a:t>
            </a:r>
            <a:r>
              <a:rPr lang="hu-HU" dirty="0" err="1" smtClean="0"/>
              <a:t>tax</a:t>
            </a:r>
            <a:r>
              <a:rPr lang="hu-HU" dirty="0" smtClean="0"/>
              <a:t> </a:t>
            </a:r>
            <a:r>
              <a:rPr lang="hu-HU" dirty="0" err="1" smtClean="0"/>
              <a:t>base</a:t>
            </a:r>
            <a:r>
              <a:rPr lang="hu-HU" dirty="0" smtClean="0"/>
              <a:t> </a:t>
            </a:r>
            <a:r>
              <a:rPr lang="hu-HU" dirty="0" err="1" smtClean="0"/>
              <a:t>modification</a:t>
            </a:r>
            <a:r>
              <a:rPr lang="hu-HU" dirty="0" smtClean="0"/>
              <a:t> is </a:t>
            </a:r>
            <a:r>
              <a:rPr lang="hu-HU" dirty="0" err="1" smtClean="0"/>
              <a:t>needed</a:t>
            </a:r>
            <a:endParaRPr lang="hu-HU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 smtClean="0"/>
          </a:p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3B65D-293E-40A0-815B-4BA06A632437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826209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100" dirty="0" smtClean="0"/>
              <a:t>KAVIG: TP</a:t>
            </a:r>
            <a:r>
              <a:rPr lang="hu-HU" sz="1100" baseline="0" dirty="0" smtClean="0"/>
              <a:t> </a:t>
            </a:r>
            <a:r>
              <a:rPr lang="hu-HU" sz="1100" baseline="0" dirty="0" err="1" smtClean="0"/>
              <a:t>questionnaire</a:t>
            </a:r>
            <a:r>
              <a:rPr lang="hu-HU" sz="1100" baseline="0" dirty="0" smtClean="0"/>
              <a:t> (</a:t>
            </a:r>
            <a:r>
              <a:rPr lang="hu-HU" sz="1100" baseline="0" dirty="0" err="1" smtClean="0"/>
              <a:t>risk</a:t>
            </a:r>
            <a:r>
              <a:rPr lang="hu-HU" sz="1100" baseline="0" dirty="0" smtClean="0"/>
              <a:t> </a:t>
            </a:r>
            <a:r>
              <a:rPr lang="hu-HU" sz="1100" baseline="0" dirty="0" err="1" smtClean="0"/>
              <a:t>analysis</a:t>
            </a:r>
            <a:r>
              <a:rPr lang="hu-HU" sz="1100" baseline="0" dirty="0" smtClean="0"/>
              <a:t>)</a:t>
            </a:r>
            <a:endParaRPr lang="hu-HU" sz="11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81356-90AF-4DBC-A4F7-A9F83D64264E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728283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Pre</a:t>
            </a:r>
            <a:r>
              <a:rPr lang="hu-HU" noProof="0" dirty="0" smtClean="0"/>
              <a:t>-</a:t>
            </a:r>
            <a:r>
              <a:rPr lang="en-US" noProof="0" dirty="0" smtClean="0"/>
              <a:t>filing meeting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Optional, without binding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Overview of the transaction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Preferred TP method, search 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Critical issues to be addressed in the 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Master file – general information about the group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Local file – general information about the entity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Local file – specific information about the transaction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Unilateral or bilateral process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Term – up to 5 years + 3 years extension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Related parties involved in the transaction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Ultimate parent company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Evaluation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Assessment of the standard documentation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Request for additional information specific to the case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Audit to verify the facts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	Meetings with the applicant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aseline="0" dirty="0" smtClean="0"/>
              <a:t>				</a:t>
            </a:r>
            <a:endParaRPr lang="en-US" dirty="0" smtClean="0"/>
          </a:p>
          <a:p>
            <a:pPr lvl="0"/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3B65D-293E-40A0-815B-4BA06A632437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274026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Legal obstacles: 	no DT</a:t>
            </a:r>
            <a:r>
              <a:rPr lang="hu-HU" dirty="0" smtClean="0"/>
              <a:t>T</a:t>
            </a:r>
            <a:endParaRPr lang="en-US" dirty="0" smtClean="0"/>
          </a:p>
          <a:p>
            <a:r>
              <a:rPr lang="en-US" dirty="0" smtClean="0"/>
              <a:t>		the proceeding would require the amendment or creation of la</a:t>
            </a:r>
            <a:r>
              <a:rPr lang="hu-HU" dirty="0" smtClean="0"/>
              <a:t>w</a:t>
            </a:r>
            <a:endParaRPr lang="en-US" dirty="0" smtClean="0"/>
          </a:p>
          <a:p>
            <a:r>
              <a:rPr lang="en-US" dirty="0" smtClean="0"/>
              <a:t>Lack of cooperation – applicant:</a:t>
            </a:r>
            <a:r>
              <a:rPr lang="en-US" baseline="0" dirty="0" smtClean="0"/>
              <a:t> untrue declaration</a:t>
            </a:r>
          </a:p>
          <a:p>
            <a:r>
              <a:rPr lang="en-US" baseline="0" dirty="0" smtClean="0"/>
              <a:t>		     the applicant provides insufficient data to establish ALP</a:t>
            </a:r>
          </a:p>
          <a:p>
            <a:r>
              <a:rPr lang="en-US" baseline="0" dirty="0" smtClean="0"/>
              <a:t>		     data occurs showing that the facts of the case as presented by the applicant cover some other transaction</a:t>
            </a:r>
          </a:p>
          <a:p>
            <a:r>
              <a:rPr lang="en-US" baseline="0" dirty="0" smtClean="0"/>
              <a:t>		     cost of the proceeding exceeds the fee</a:t>
            </a:r>
          </a:p>
          <a:p>
            <a:r>
              <a:rPr lang="en-US" dirty="0" smtClean="0"/>
              <a:t>		     the application relates to a completed transaction</a:t>
            </a:r>
          </a:p>
          <a:p>
            <a:r>
              <a:rPr lang="en-US" dirty="0" smtClean="0"/>
              <a:t>Lack of cooperation</a:t>
            </a:r>
            <a:r>
              <a:rPr lang="en-US" noProof="0" dirty="0" smtClean="0"/>
              <a:t> </a:t>
            </a:r>
            <a:r>
              <a:rPr lang="hu-HU" noProof="0" dirty="0" smtClean="0"/>
              <a:t>– FCA:	</a:t>
            </a:r>
            <a:r>
              <a:rPr lang="en-US" noProof="0" dirty="0" smtClean="0"/>
              <a:t>FCA</a:t>
            </a:r>
            <a:r>
              <a:rPr lang="en-US" baseline="0" noProof="0" dirty="0" smtClean="0"/>
              <a:t> doesn’t provide the necessary information in bilateral proceeding</a:t>
            </a:r>
          </a:p>
          <a:p>
            <a:r>
              <a:rPr lang="en-US" baseline="0" noProof="0" dirty="0" smtClean="0"/>
              <a:t>		the agreement procedure is </a:t>
            </a:r>
            <a:r>
              <a:rPr lang="en-US" baseline="0" noProof="0" dirty="0" err="1" smtClean="0"/>
              <a:t>unsuccesful</a:t>
            </a:r>
            <a:r>
              <a:rPr lang="en-US" baseline="0" noProof="0" dirty="0" smtClean="0"/>
              <a:t> in bilateral proceeding</a:t>
            </a:r>
          </a:p>
          <a:p>
            <a:r>
              <a:rPr lang="en-US" baseline="0" noProof="0" dirty="0" smtClean="0"/>
              <a:t>		information exchange is necessary in unilateral proceeding, but FCA refuse the IE</a:t>
            </a:r>
            <a:endParaRPr lang="en-US" noProof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3B65D-293E-40A0-815B-4BA06A632437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739798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err="1" smtClean="0"/>
              <a:t>Accepeted</a:t>
            </a:r>
            <a:r>
              <a:rPr lang="en-US" noProof="0" dirty="0" smtClean="0"/>
              <a:t>:</a:t>
            </a:r>
            <a:r>
              <a:rPr lang="en-US" baseline="0" noProof="0" dirty="0" smtClean="0"/>
              <a:t>  61 pcs</a:t>
            </a:r>
          </a:p>
          <a:p>
            <a:r>
              <a:rPr lang="en-US" baseline="0" noProof="0" dirty="0" smtClean="0"/>
              <a:t>Refused:        3 pcs</a:t>
            </a:r>
          </a:p>
          <a:p>
            <a:r>
              <a:rPr lang="en-US" baseline="0" noProof="0" dirty="0" smtClean="0"/>
              <a:t>	tax avoiding scheme (hybrid instrument)</a:t>
            </a:r>
            <a:r>
              <a:rPr lang="hu-HU" baseline="0" noProof="0" dirty="0" smtClean="0"/>
              <a:t>; </a:t>
            </a:r>
            <a:r>
              <a:rPr lang="hu-HU" baseline="0" noProof="0" dirty="0" err="1" smtClean="0"/>
              <a:t>not</a:t>
            </a:r>
            <a:r>
              <a:rPr lang="hu-HU" baseline="0" noProof="0" dirty="0" smtClean="0"/>
              <a:t> </a:t>
            </a:r>
            <a:r>
              <a:rPr lang="hu-HU" baseline="0" noProof="0" dirty="0" err="1" smtClean="0"/>
              <a:t>future</a:t>
            </a:r>
            <a:r>
              <a:rPr lang="hu-HU" baseline="0" noProof="0" dirty="0" smtClean="0"/>
              <a:t> </a:t>
            </a:r>
            <a:r>
              <a:rPr lang="hu-HU" baseline="0" noProof="0" dirty="0" err="1" smtClean="0"/>
              <a:t>transaction</a:t>
            </a:r>
            <a:endParaRPr lang="en-US" baseline="0" noProof="0" dirty="0" smtClean="0"/>
          </a:p>
          <a:p>
            <a:r>
              <a:rPr lang="en-US" baseline="0" noProof="0" dirty="0" smtClean="0"/>
              <a:t>Withdrawn: 12 pcs</a:t>
            </a:r>
          </a:p>
          <a:p>
            <a:r>
              <a:rPr lang="en-US" baseline="0" noProof="0" dirty="0" smtClean="0"/>
              <a:t>	tax avoiding scheme (group financing); disagreement on method or price</a:t>
            </a:r>
            <a:endParaRPr lang="en-US" noProof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3B65D-293E-40A0-815B-4BA06A632437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832041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CUP: 	</a:t>
            </a:r>
            <a:r>
              <a:rPr lang="hu-HU" dirty="0" err="1" smtClean="0"/>
              <a:t>financing</a:t>
            </a:r>
            <a:r>
              <a:rPr lang="hu-HU" dirty="0" smtClean="0"/>
              <a:t> </a:t>
            </a:r>
            <a:r>
              <a:rPr lang="hu-HU" dirty="0" err="1" smtClean="0"/>
              <a:t>cost</a:t>
            </a:r>
            <a:r>
              <a:rPr lang="hu-HU" dirty="0" smtClean="0"/>
              <a:t>, </a:t>
            </a:r>
            <a:r>
              <a:rPr lang="hu-HU" dirty="0" err="1" smtClean="0"/>
              <a:t>license</a:t>
            </a:r>
            <a:r>
              <a:rPr lang="hu-HU" dirty="0" smtClean="0"/>
              <a:t> </a:t>
            </a:r>
            <a:r>
              <a:rPr lang="hu-HU" dirty="0" err="1" smtClean="0"/>
              <a:t>fee</a:t>
            </a:r>
            <a:r>
              <a:rPr lang="hu-HU" dirty="0" smtClean="0"/>
              <a:t>, </a:t>
            </a:r>
            <a:r>
              <a:rPr lang="hu-HU" dirty="0" err="1" smtClean="0"/>
              <a:t>commodities</a:t>
            </a:r>
            <a:endParaRPr lang="hu-HU" dirty="0" smtClean="0"/>
          </a:p>
          <a:p>
            <a:r>
              <a:rPr lang="hu-HU" dirty="0" err="1" smtClean="0"/>
              <a:t>Other</a:t>
            </a:r>
            <a:r>
              <a:rPr lang="hu-HU" dirty="0" smtClean="0"/>
              <a:t>: 	DCF – </a:t>
            </a:r>
            <a:r>
              <a:rPr lang="hu-HU" baseline="0" dirty="0" smtClean="0"/>
              <a:t>business </a:t>
            </a:r>
            <a:r>
              <a:rPr lang="hu-HU" baseline="0" dirty="0" err="1" smtClean="0"/>
              <a:t>restructuring</a:t>
            </a:r>
            <a:r>
              <a:rPr lang="hu-HU" baseline="0" dirty="0" smtClean="0"/>
              <a:t>, IP </a:t>
            </a:r>
            <a:r>
              <a:rPr lang="hu-HU" baseline="0" dirty="0" err="1" smtClean="0"/>
              <a:t>transfer</a:t>
            </a:r>
            <a:r>
              <a:rPr lang="hu-HU" baseline="0" dirty="0" smtClean="0"/>
              <a:t> (5 </a:t>
            </a:r>
            <a:r>
              <a:rPr lang="hu-HU" baseline="0" dirty="0" err="1" smtClean="0"/>
              <a:t>cases</a:t>
            </a:r>
            <a:r>
              <a:rPr lang="hu-HU" baseline="0" dirty="0" smtClean="0"/>
              <a:t>, 2 </a:t>
            </a:r>
            <a:r>
              <a:rPr lang="hu-HU" baseline="0" dirty="0" err="1" smtClean="0"/>
              <a:t>withdrawn</a:t>
            </a:r>
            <a:r>
              <a:rPr lang="hu-HU" baseline="0" dirty="0" smtClean="0"/>
              <a:t>)</a:t>
            </a:r>
          </a:p>
          <a:p>
            <a:r>
              <a:rPr lang="hu-HU" baseline="0" dirty="0" smtClean="0"/>
              <a:t>	„interest </a:t>
            </a:r>
            <a:r>
              <a:rPr lang="hu-HU" baseline="0" dirty="0" err="1" smtClean="0"/>
              <a:t>difference</a:t>
            </a:r>
            <a:r>
              <a:rPr lang="hu-HU" baseline="0" dirty="0" smtClean="0"/>
              <a:t>” – </a:t>
            </a:r>
            <a:r>
              <a:rPr lang="hu-HU" baseline="0" dirty="0" err="1" smtClean="0"/>
              <a:t>group</a:t>
            </a:r>
            <a:r>
              <a:rPr lang="hu-HU" baseline="0" dirty="0" smtClean="0"/>
              <a:t> </a:t>
            </a:r>
            <a:r>
              <a:rPr lang="hu-HU" baseline="0" dirty="0" err="1" smtClean="0"/>
              <a:t>financing</a:t>
            </a:r>
            <a:r>
              <a:rPr lang="hu-HU" baseline="0" dirty="0" smtClean="0"/>
              <a:t> </a:t>
            </a:r>
            <a:r>
              <a:rPr lang="hu-HU" baseline="0" dirty="0" err="1" smtClean="0"/>
              <a:t>activity</a:t>
            </a:r>
            <a:r>
              <a:rPr lang="hu-HU" baseline="0" dirty="0" smtClean="0"/>
              <a:t>, </a:t>
            </a:r>
            <a:r>
              <a:rPr lang="hu-HU" baseline="0" dirty="0" err="1" smtClean="0"/>
              <a:t>often</a:t>
            </a:r>
            <a:r>
              <a:rPr lang="hu-HU" baseline="0" dirty="0" smtClean="0"/>
              <a:t> </a:t>
            </a:r>
            <a:r>
              <a:rPr lang="hu-HU" baseline="0" dirty="0" err="1" smtClean="0"/>
              <a:t>associated</a:t>
            </a:r>
            <a:r>
              <a:rPr lang="hu-HU" baseline="0" dirty="0" smtClean="0"/>
              <a:t> </a:t>
            </a:r>
            <a:r>
              <a:rPr lang="hu-HU" baseline="0" dirty="0" err="1" smtClean="0"/>
              <a:t>with</a:t>
            </a:r>
            <a:r>
              <a:rPr lang="hu-HU" baseline="0" dirty="0" smtClean="0"/>
              <a:t> </a:t>
            </a:r>
            <a:r>
              <a:rPr lang="hu-HU" baseline="0" dirty="0" err="1" smtClean="0"/>
              <a:t>tax</a:t>
            </a:r>
            <a:r>
              <a:rPr lang="hu-HU" baseline="0" dirty="0" smtClean="0"/>
              <a:t> </a:t>
            </a:r>
            <a:r>
              <a:rPr lang="hu-HU" baseline="0" dirty="0" err="1" smtClean="0"/>
              <a:t>avoidance</a:t>
            </a:r>
            <a:r>
              <a:rPr lang="hu-HU" baseline="0" dirty="0" smtClean="0"/>
              <a:t> </a:t>
            </a:r>
            <a:r>
              <a:rPr lang="hu-HU" baseline="0" dirty="0" err="1" smtClean="0"/>
              <a:t>scheme</a:t>
            </a:r>
            <a:r>
              <a:rPr lang="hu-HU" baseline="0" dirty="0" smtClean="0"/>
              <a:t> and </a:t>
            </a:r>
            <a:r>
              <a:rPr lang="hu-HU" baseline="0" dirty="0" err="1" smtClean="0"/>
              <a:t>withdrawn</a:t>
            </a:r>
            <a:endParaRPr lang="hu-HU" baseline="0" dirty="0" smtClean="0"/>
          </a:p>
          <a:p>
            <a:r>
              <a:rPr lang="hu-HU" baseline="0" dirty="0" smtClean="0"/>
              <a:t>	</a:t>
            </a:r>
            <a:r>
              <a:rPr lang="hu-HU" baseline="0" dirty="0" err="1" smtClean="0"/>
              <a:t>other</a:t>
            </a:r>
            <a:r>
              <a:rPr lang="hu-HU" baseline="0" dirty="0" smtClean="0"/>
              <a:t>, </a:t>
            </a:r>
            <a:r>
              <a:rPr lang="hu-HU" baseline="0" dirty="0" err="1" smtClean="0"/>
              <a:t>very</a:t>
            </a:r>
            <a:r>
              <a:rPr lang="hu-HU" baseline="0" dirty="0" smtClean="0"/>
              <a:t> </a:t>
            </a:r>
            <a:r>
              <a:rPr lang="hu-HU" baseline="0" dirty="0" err="1" smtClean="0"/>
              <a:t>specific</a:t>
            </a:r>
            <a:r>
              <a:rPr lang="hu-HU" baseline="0" dirty="0" smtClean="0"/>
              <a:t> </a:t>
            </a:r>
            <a:r>
              <a:rPr lang="hu-HU" baseline="0" dirty="0" err="1" smtClean="0"/>
              <a:t>to</a:t>
            </a:r>
            <a:r>
              <a:rPr lang="hu-HU" baseline="0" dirty="0" smtClean="0"/>
              <a:t> </a:t>
            </a:r>
            <a:r>
              <a:rPr lang="hu-HU" baseline="0" dirty="0" err="1" smtClean="0"/>
              <a:t>the</a:t>
            </a:r>
            <a:r>
              <a:rPr lang="hu-HU" baseline="0" dirty="0" smtClean="0"/>
              <a:t> </a:t>
            </a:r>
            <a:r>
              <a:rPr lang="hu-HU" baseline="0" dirty="0" err="1" smtClean="0"/>
              <a:t>transaction</a:t>
            </a:r>
            <a:r>
              <a:rPr lang="hu-HU" baseline="0" dirty="0" smtClean="0"/>
              <a:t> and </a:t>
            </a:r>
            <a:r>
              <a:rPr lang="hu-HU" baseline="0" dirty="0" err="1" smtClean="0"/>
              <a:t>the</a:t>
            </a:r>
            <a:r>
              <a:rPr lang="hu-HU" baseline="0" dirty="0" smtClean="0"/>
              <a:t> </a:t>
            </a:r>
            <a:r>
              <a:rPr lang="hu-HU" baseline="0" dirty="0" err="1" smtClean="0"/>
              <a:t>entity</a:t>
            </a:r>
            <a:endParaRPr lang="hu-HU" baseline="0" dirty="0" smtClean="0"/>
          </a:p>
          <a:p>
            <a:r>
              <a:rPr lang="hu-HU" baseline="0" dirty="0" smtClean="0"/>
              <a:t>PSM:	</a:t>
            </a:r>
            <a:r>
              <a:rPr lang="hu-HU" baseline="0" dirty="0" err="1" smtClean="0"/>
              <a:t>withdrawn</a:t>
            </a:r>
            <a:endParaRPr lang="hu-HU" baseline="0" dirty="0" smtClean="0"/>
          </a:p>
          <a:p>
            <a:r>
              <a:rPr lang="hu-HU" baseline="0" dirty="0" smtClean="0"/>
              <a:t>CCA: 	</a:t>
            </a:r>
            <a:r>
              <a:rPr lang="hu-HU" baseline="0" dirty="0" err="1" smtClean="0"/>
              <a:t>only</a:t>
            </a:r>
            <a:r>
              <a:rPr lang="hu-HU" baseline="0" dirty="0" smtClean="0"/>
              <a:t> </a:t>
            </a:r>
            <a:r>
              <a:rPr lang="hu-HU" baseline="0" dirty="0" err="1" smtClean="0"/>
              <a:t>cost</a:t>
            </a:r>
            <a:r>
              <a:rPr lang="hu-HU" baseline="0" dirty="0" smtClean="0"/>
              <a:t> </a:t>
            </a:r>
            <a:r>
              <a:rPr lang="hu-HU" baseline="0" dirty="0" err="1" smtClean="0"/>
              <a:t>allocation</a:t>
            </a:r>
            <a:r>
              <a:rPr lang="hu-HU" baseline="0" dirty="0" smtClean="0"/>
              <a:t> </a:t>
            </a:r>
            <a:r>
              <a:rPr lang="hu-HU" baseline="0" dirty="0" err="1" smtClean="0"/>
              <a:t>method</a:t>
            </a:r>
            <a:endParaRPr lang="hu-HU" baseline="0" dirty="0" smtClean="0"/>
          </a:p>
          <a:p>
            <a:r>
              <a:rPr lang="hu-HU" dirty="0" smtClean="0"/>
              <a:t>TNMM:	</a:t>
            </a:r>
            <a:r>
              <a:rPr lang="hu-HU" dirty="0" err="1" smtClean="0"/>
              <a:t>mostly</a:t>
            </a:r>
            <a:r>
              <a:rPr lang="hu-HU" dirty="0" smtClean="0"/>
              <a:t> </a:t>
            </a:r>
            <a:r>
              <a:rPr lang="hu-HU" dirty="0" err="1" smtClean="0"/>
              <a:t>various</a:t>
            </a:r>
            <a:r>
              <a:rPr lang="hu-HU" dirty="0" smtClean="0"/>
              <a:t> management </a:t>
            </a:r>
            <a:r>
              <a:rPr lang="hu-HU" dirty="0" err="1" smtClean="0"/>
              <a:t>services</a:t>
            </a:r>
            <a:r>
              <a:rPr lang="hu-HU" dirty="0" smtClean="0"/>
              <a:t>, </a:t>
            </a:r>
            <a:r>
              <a:rPr lang="hu-HU" dirty="0" err="1" smtClean="0"/>
              <a:t>manufacturing</a:t>
            </a:r>
            <a:r>
              <a:rPr lang="hu-HU" dirty="0" smtClean="0"/>
              <a:t> and</a:t>
            </a:r>
            <a:r>
              <a:rPr lang="hu-HU" baseline="0" dirty="0" smtClean="0"/>
              <a:t> </a:t>
            </a:r>
            <a:r>
              <a:rPr lang="hu-HU" baseline="0" dirty="0" err="1" smtClean="0"/>
              <a:t>distribution</a:t>
            </a:r>
            <a:r>
              <a:rPr lang="hu-HU" baseline="0" dirty="0" smtClean="0"/>
              <a:t> </a:t>
            </a:r>
            <a:r>
              <a:rPr lang="hu-HU" baseline="0" dirty="0" err="1" smtClean="0"/>
              <a:t>services</a:t>
            </a:r>
            <a:r>
              <a:rPr lang="hu-HU" baseline="0" dirty="0" smtClean="0"/>
              <a:t>. </a:t>
            </a:r>
            <a:r>
              <a:rPr lang="hu-HU" baseline="0" dirty="0" err="1" smtClean="0"/>
              <a:t>Often</a:t>
            </a:r>
            <a:r>
              <a:rPr lang="hu-HU" baseline="0" dirty="0" smtClean="0"/>
              <a:t> </a:t>
            </a:r>
            <a:r>
              <a:rPr lang="hu-HU" baseline="0" dirty="0" err="1" smtClean="0"/>
              <a:t>covers</a:t>
            </a:r>
            <a:r>
              <a:rPr lang="hu-HU" baseline="0" dirty="0" smtClean="0"/>
              <a:t> </a:t>
            </a:r>
            <a:r>
              <a:rPr lang="hu-HU" baseline="0" dirty="0" err="1" smtClean="0"/>
              <a:t>the</a:t>
            </a:r>
            <a:r>
              <a:rPr lang="hu-HU" baseline="0" dirty="0" smtClean="0"/>
              <a:t> main </a:t>
            </a:r>
            <a:r>
              <a:rPr lang="hu-HU" baseline="0" dirty="0" err="1" smtClean="0"/>
              <a:t>activity</a:t>
            </a:r>
            <a:r>
              <a:rPr lang="hu-HU" baseline="0" dirty="0" smtClean="0"/>
              <a:t> of </a:t>
            </a:r>
            <a:r>
              <a:rPr lang="hu-HU" baseline="0" dirty="0" err="1" smtClean="0"/>
              <a:t>the</a:t>
            </a:r>
            <a:r>
              <a:rPr lang="hu-HU" baseline="0" dirty="0" smtClean="0"/>
              <a:t> </a:t>
            </a:r>
            <a:r>
              <a:rPr lang="hu-HU" baseline="0" dirty="0" err="1" smtClean="0"/>
              <a:t>entity</a:t>
            </a:r>
            <a:endParaRPr lang="hu-HU" baseline="0" dirty="0" smtClean="0"/>
          </a:p>
          <a:p>
            <a:r>
              <a:rPr lang="hu-HU" baseline="0" dirty="0" smtClean="0"/>
              <a:t>	</a:t>
            </a:r>
            <a:r>
              <a:rPr lang="hu-HU" baseline="0" dirty="0" err="1" smtClean="0"/>
              <a:t>Problem</a:t>
            </a:r>
            <a:r>
              <a:rPr lang="hu-HU" baseline="0" dirty="0" smtClean="0"/>
              <a:t>: </a:t>
            </a:r>
            <a:r>
              <a:rPr lang="hu-HU" baseline="0" dirty="0" err="1" smtClean="0"/>
              <a:t>caracterization</a:t>
            </a:r>
            <a:r>
              <a:rPr lang="hu-HU" baseline="0" dirty="0" smtClean="0"/>
              <a:t> and </a:t>
            </a:r>
            <a:r>
              <a:rPr lang="hu-HU" baseline="0" dirty="0" err="1" smtClean="0"/>
              <a:t>its</a:t>
            </a:r>
            <a:r>
              <a:rPr lang="hu-HU" baseline="0" dirty="0" smtClean="0"/>
              <a:t> </a:t>
            </a:r>
            <a:r>
              <a:rPr lang="hu-HU" baseline="0" dirty="0" err="1" smtClean="0"/>
              <a:t>effect</a:t>
            </a:r>
            <a:r>
              <a:rPr lang="hu-HU" baseline="0" dirty="0" smtClean="0"/>
              <a:t> </a:t>
            </a:r>
            <a:r>
              <a:rPr lang="hu-HU" baseline="0" dirty="0" err="1" smtClean="0"/>
              <a:t>on</a:t>
            </a:r>
            <a:r>
              <a:rPr lang="hu-HU" baseline="0" dirty="0" smtClean="0"/>
              <a:t> </a:t>
            </a:r>
            <a:r>
              <a:rPr lang="hu-HU" baseline="0" dirty="0" err="1" smtClean="0"/>
              <a:t>search</a:t>
            </a:r>
            <a:r>
              <a:rPr lang="hu-HU" baseline="0" dirty="0" smtClean="0"/>
              <a:t> </a:t>
            </a:r>
            <a:r>
              <a:rPr lang="hu-HU" baseline="0" smtClean="0"/>
              <a:t>strategy</a:t>
            </a:r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3B65D-293E-40A0-815B-4BA06A632437}" type="slidenum">
              <a:rPr lang="hu-HU" smtClean="0"/>
              <a:pPr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662129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_ang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ím 1"/>
          <p:cNvSpPr>
            <a:spLocks noGrp="1"/>
          </p:cNvSpPr>
          <p:nvPr>
            <p:ph type="ctrTitle"/>
          </p:nvPr>
        </p:nvSpPr>
        <p:spPr>
          <a:xfrm>
            <a:off x="685800" y="4143375"/>
            <a:ext cx="7772400" cy="14700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b="1"/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i="1" smtClean="0">
                <a:solidFill>
                  <a:schemeClr val="bg1"/>
                </a:solidFill>
              </a:rPr>
              <a:t>Mintacím szerkesztése</a:t>
            </a:r>
            <a:endParaRPr lang="hu-HU" i="1" dirty="0">
              <a:solidFill>
                <a:schemeClr val="bg1"/>
              </a:solidFill>
            </a:endParaRPr>
          </a:p>
        </p:txBody>
      </p:sp>
      <p:sp>
        <p:nvSpPr>
          <p:cNvPr id="9" name="Alcím 2"/>
          <p:cNvSpPr>
            <a:spLocks noGrp="1"/>
          </p:cNvSpPr>
          <p:nvPr>
            <p:ph type="subTitle" idx="1"/>
          </p:nvPr>
        </p:nvSpPr>
        <p:spPr>
          <a:xfrm>
            <a:off x="1371600" y="5786438"/>
            <a:ext cx="6400800" cy="6429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smtClean="0"/>
              <a:t>Alcím mintájának szerkesztése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72376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91335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ró dia - ang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>
            <a:spLocks noGrp="1"/>
          </p:cNvSpPr>
          <p:nvPr>
            <p:ph type="ctrTitle" hasCustomPrompt="1"/>
          </p:nvPr>
        </p:nvSpPr>
        <p:spPr>
          <a:xfrm>
            <a:off x="685800" y="785794"/>
            <a:ext cx="7772400" cy="1857388"/>
          </a:xfrm>
          <a:prstGeom prst="rect">
            <a:avLst/>
          </a:prstGeom>
          <a:noFill/>
          <a:effectLst>
            <a:glow rad="635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/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i="1" dirty="0" err="1" smtClean="0">
                <a:solidFill>
                  <a:schemeClr val="bg1"/>
                </a:solidFill>
              </a:rPr>
              <a:t>Thank</a:t>
            </a:r>
            <a:r>
              <a:rPr lang="hu-HU" i="1" dirty="0" smtClean="0">
                <a:solidFill>
                  <a:schemeClr val="bg1"/>
                </a:solidFill>
              </a:rPr>
              <a:t> </a:t>
            </a:r>
            <a:r>
              <a:rPr lang="hu-HU" i="1" dirty="0" err="1" smtClean="0">
                <a:solidFill>
                  <a:schemeClr val="bg1"/>
                </a:solidFill>
              </a:rPr>
              <a:t>you</a:t>
            </a:r>
            <a:r>
              <a:rPr lang="hu-HU" i="1" dirty="0" smtClean="0">
                <a:solidFill>
                  <a:schemeClr val="bg1"/>
                </a:solidFill>
              </a:rPr>
              <a:t> </a:t>
            </a:r>
            <a:r>
              <a:rPr lang="hu-HU" i="1" dirty="0" err="1" smtClean="0">
                <a:solidFill>
                  <a:schemeClr val="bg1"/>
                </a:solidFill>
              </a:rPr>
              <a:t>for</a:t>
            </a:r>
            <a:r>
              <a:rPr lang="hu-HU" i="1" dirty="0" smtClean="0">
                <a:solidFill>
                  <a:schemeClr val="bg1"/>
                </a:solidFill>
              </a:rPr>
              <a:t> </a:t>
            </a:r>
            <a:r>
              <a:rPr lang="hu-HU" i="1" dirty="0" err="1" smtClean="0">
                <a:solidFill>
                  <a:schemeClr val="bg1"/>
                </a:solidFill>
              </a:rPr>
              <a:t>your</a:t>
            </a:r>
            <a:r>
              <a:rPr lang="hu-HU" i="1" dirty="0" smtClean="0">
                <a:solidFill>
                  <a:schemeClr val="bg1"/>
                </a:solidFill>
              </a:rPr>
              <a:t> </a:t>
            </a:r>
            <a:r>
              <a:rPr lang="hu-HU" i="1" dirty="0" err="1" smtClean="0">
                <a:solidFill>
                  <a:schemeClr val="bg1"/>
                </a:solidFill>
              </a:rPr>
              <a:t>attention</a:t>
            </a:r>
            <a:r>
              <a:rPr lang="hu-HU" i="1" smtClean="0">
                <a:solidFill>
                  <a:schemeClr val="bg1"/>
                </a:solidFill>
              </a:rPr>
              <a:t>!</a:t>
            </a:r>
            <a:endParaRPr lang="hu-HU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4736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13995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40826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32999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5229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96061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91412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836328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876593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678797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451338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25C6F4-599D-478C-B857-4D1E8BC88AFE}" type="datetimeFigureOut">
              <a:rPr lang="hu-HU" smtClean="0"/>
              <a:pPr/>
              <a:t>2018.09.27.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3FEFA3-D8A4-47E4-9674-711CDC5335B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421194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artalom_ang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0739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8385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4" r:id="rId2"/>
    <p:sldLayoutId id="2147483678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1930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867025"/>
            <a:ext cx="7772400" cy="1470025"/>
          </a:xfrm>
        </p:spPr>
        <p:txBody>
          <a:bodyPr/>
          <a:lstStyle/>
          <a:p>
            <a:r>
              <a:rPr lang="sk-SK" dirty="0" smtClean="0"/>
              <a:t>Advance Pricing Agreements in </a:t>
            </a:r>
            <a:r>
              <a:rPr lang="sk-SK" dirty="0"/>
              <a:t>Hungary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5124450"/>
            <a:ext cx="6400800" cy="1304925"/>
          </a:xfrm>
        </p:spPr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94835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7" name="Line 136"/>
          <p:cNvSpPr>
            <a:spLocks noChangeShapeType="1"/>
          </p:cNvSpPr>
          <p:nvPr/>
        </p:nvSpPr>
        <p:spPr bwMode="auto">
          <a:xfrm>
            <a:off x="6499225" y="6646863"/>
            <a:ext cx="20638" cy="9525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07588" name="Line 137"/>
          <p:cNvSpPr>
            <a:spLocks noChangeShapeType="1"/>
          </p:cNvSpPr>
          <p:nvPr/>
        </p:nvSpPr>
        <p:spPr bwMode="auto">
          <a:xfrm>
            <a:off x="6584950" y="6697663"/>
            <a:ext cx="20638" cy="14287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07589" name="Line 138"/>
          <p:cNvSpPr>
            <a:spLocks noChangeShapeType="1"/>
          </p:cNvSpPr>
          <p:nvPr/>
        </p:nvSpPr>
        <p:spPr bwMode="auto">
          <a:xfrm>
            <a:off x="6670675" y="6753225"/>
            <a:ext cx="19050" cy="1746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07590" name="Line 139"/>
          <p:cNvSpPr>
            <a:spLocks noChangeShapeType="1"/>
          </p:cNvSpPr>
          <p:nvPr/>
        </p:nvSpPr>
        <p:spPr bwMode="auto">
          <a:xfrm>
            <a:off x="6754813" y="6810375"/>
            <a:ext cx="22225" cy="127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07591" name="Line 140"/>
          <p:cNvSpPr>
            <a:spLocks noChangeShapeType="1"/>
          </p:cNvSpPr>
          <p:nvPr/>
        </p:nvSpPr>
        <p:spPr bwMode="auto">
          <a:xfrm>
            <a:off x="6842125" y="6864350"/>
            <a:ext cx="19050" cy="14288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07592" name="Rectangle 14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78380"/>
            <a:ext cx="8859838" cy="609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r>
              <a:rPr lang="en-GB" b="1" dirty="0"/>
              <a:t>Regulatory </a:t>
            </a:r>
            <a:r>
              <a:rPr lang="en-GB" b="1" dirty="0" smtClean="0"/>
              <a:t>environment – The road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07593" name="Rectangle 177"/>
          <p:cNvSpPr>
            <a:spLocks noChangeArrowheads="1"/>
          </p:cNvSpPr>
          <p:nvPr/>
        </p:nvSpPr>
        <p:spPr bwMode="auto">
          <a:xfrm>
            <a:off x="2370138" y="6192838"/>
            <a:ext cx="24780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 eaLnBrk="0" hangingPunct="0">
              <a:spcBef>
                <a:spcPct val="50000"/>
              </a:spcBef>
              <a:spcAft>
                <a:spcPct val="0"/>
              </a:spcAft>
              <a:buSzTx/>
            </a:pPr>
            <a:r>
              <a:rPr lang="en-US" sz="1100">
                <a:solidFill>
                  <a:schemeClr val="tx1"/>
                </a:solidFill>
              </a:rPr>
              <a:t>2004: Proposed US service regs.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28600" y="1211263"/>
            <a:ext cx="8134350" cy="5265737"/>
            <a:chOff x="469" y="864"/>
            <a:chExt cx="5124" cy="3317"/>
          </a:xfrm>
        </p:grpSpPr>
        <p:sp>
          <p:nvSpPr>
            <p:cNvPr id="707595" name="Freeform 2"/>
            <p:cNvSpPr>
              <a:spLocks/>
            </p:cNvSpPr>
            <p:nvPr/>
          </p:nvSpPr>
          <p:spPr bwMode="auto">
            <a:xfrm>
              <a:off x="1104" y="864"/>
              <a:ext cx="3584" cy="3317"/>
            </a:xfrm>
            <a:custGeom>
              <a:avLst/>
              <a:gdLst>
                <a:gd name="T0" fmla="*/ 2147483647 w 2824"/>
                <a:gd name="T1" fmla="*/ 309419155 h 3320"/>
                <a:gd name="T2" fmla="*/ 2147483647 w 2824"/>
                <a:gd name="T3" fmla="*/ 701852947 h 3320"/>
                <a:gd name="T4" fmla="*/ 2147483647 w 2824"/>
                <a:gd name="T5" fmla="*/ 1071647348 h 3320"/>
                <a:gd name="T6" fmla="*/ 2147483647 w 2824"/>
                <a:gd name="T7" fmla="*/ 1282957188 h 3320"/>
                <a:gd name="T8" fmla="*/ 2147483647 w 2824"/>
                <a:gd name="T9" fmla="*/ 1627594815 h 3320"/>
                <a:gd name="T10" fmla="*/ 2147483647 w 2824"/>
                <a:gd name="T11" fmla="*/ 1931983269 h 3320"/>
                <a:gd name="T12" fmla="*/ 2147483647 w 2824"/>
                <a:gd name="T13" fmla="*/ 2147483647 h 3320"/>
                <a:gd name="T14" fmla="*/ 2147483647 w 2824"/>
                <a:gd name="T15" fmla="*/ 2147483647 h 3320"/>
                <a:gd name="T16" fmla="*/ 2147483647 w 2824"/>
                <a:gd name="T17" fmla="*/ 2147483647 h 3320"/>
                <a:gd name="T18" fmla="*/ 2147483647 w 2824"/>
                <a:gd name="T19" fmla="*/ 2147483647 h 3320"/>
                <a:gd name="T20" fmla="*/ 2147483647 w 2824"/>
                <a:gd name="T21" fmla="*/ 2147483647 h 3320"/>
                <a:gd name="T22" fmla="*/ 2147483647 w 2824"/>
                <a:gd name="T23" fmla="*/ 2147483647 h 3320"/>
                <a:gd name="T24" fmla="*/ 2147483647 w 2824"/>
                <a:gd name="T25" fmla="*/ 2147483647 h 3320"/>
                <a:gd name="T26" fmla="*/ 2147483647 w 2824"/>
                <a:gd name="T27" fmla="*/ 2147483647 h 3320"/>
                <a:gd name="T28" fmla="*/ 2147483647 w 2824"/>
                <a:gd name="T29" fmla="*/ 2147483647 h 3320"/>
                <a:gd name="T30" fmla="*/ 2147483647 w 2824"/>
                <a:gd name="T31" fmla="*/ 2147483647 h 3320"/>
                <a:gd name="T32" fmla="*/ 2147483647 w 2824"/>
                <a:gd name="T33" fmla="*/ 2147483647 h 3320"/>
                <a:gd name="T34" fmla="*/ 2147483647 w 2824"/>
                <a:gd name="T35" fmla="*/ 2147483647 h 3320"/>
                <a:gd name="T36" fmla="*/ 2147483647 w 2824"/>
                <a:gd name="T37" fmla="*/ 2147483647 h 3320"/>
                <a:gd name="T38" fmla="*/ 2147483647 w 2824"/>
                <a:gd name="T39" fmla="*/ 2147483647 h 3320"/>
                <a:gd name="T40" fmla="*/ 2147483647 w 2824"/>
                <a:gd name="T41" fmla="*/ 2147483647 h 3320"/>
                <a:gd name="T42" fmla="*/ 2147483647 w 2824"/>
                <a:gd name="T43" fmla="*/ 2147483647 h 3320"/>
                <a:gd name="T44" fmla="*/ 2147483647 w 2824"/>
                <a:gd name="T45" fmla="*/ 2147483647 h 3320"/>
                <a:gd name="T46" fmla="*/ 2147483647 w 2824"/>
                <a:gd name="T47" fmla="*/ 2147483647 h 3320"/>
                <a:gd name="T48" fmla="*/ 2147483647 w 2824"/>
                <a:gd name="T49" fmla="*/ 2147483647 h 3320"/>
                <a:gd name="T50" fmla="*/ 2147483647 w 2824"/>
                <a:gd name="T51" fmla="*/ 2147483647 h 3320"/>
                <a:gd name="T52" fmla="*/ 2147483647 w 2824"/>
                <a:gd name="T53" fmla="*/ 2147483647 h 3320"/>
                <a:gd name="T54" fmla="*/ 2147483647 w 2824"/>
                <a:gd name="T55" fmla="*/ 2147483647 h 3320"/>
                <a:gd name="T56" fmla="*/ 2147483647 w 2824"/>
                <a:gd name="T57" fmla="*/ 2147483647 h 3320"/>
                <a:gd name="T58" fmla="*/ 2147483647 w 2824"/>
                <a:gd name="T59" fmla="*/ 2147483647 h 3320"/>
                <a:gd name="T60" fmla="*/ 2147483647 w 2824"/>
                <a:gd name="T61" fmla="*/ 2147483647 h 3320"/>
                <a:gd name="T62" fmla="*/ 2147483647 w 2824"/>
                <a:gd name="T63" fmla="*/ 2147483647 h 3320"/>
                <a:gd name="T64" fmla="*/ 2147483647 w 2824"/>
                <a:gd name="T65" fmla="*/ 2147483647 h 3320"/>
                <a:gd name="T66" fmla="*/ 2147483647 w 2824"/>
                <a:gd name="T67" fmla="*/ 2147483647 h 3320"/>
                <a:gd name="T68" fmla="*/ 2147483647 w 2824"/>
                <a:gd name="T69" fmla="*/ 2147483647 h 3320"/>
                <a:gd name="T70" fmla="*/ 2147483647 w 2824"/>
                <a:gd name="T71" fmla="*/ 2147483647 h 3320"/>
                <a:gd name="T72" fmla="*/ 2147483647 w 2824"/>
                <a:gd name="T73" fmla="*/ 2147483647 h 3320"/>
                <a:gd name="T74" fmla="*/ 2147483647 w 2824"/>
                <a:gd name="T75" fmla="*/ 2147483647 h 3320"/>
                <a:gd name="T76" fmla="*/ 2147483647 w 2824"/>
                <a:gd name="T77" fmla="*/ 2147483647 h 3320"/>
                <a:gd name="T78" fmla="*/ 2147483647 w 2824"/>
                <a:gd name="T79" fmla="*/ 2147483647 h 3320"/>
                <a:gd name="T80" fmla="*/ 2147483647 w 2824"/>
                <a:gd name="T81" fmla="*/ 1899280197 h 3320"/>
                <a:gd name="T82" fmla="*/ 2147483647 w 2824"/>
                <a:gd name="T83" fmla="*/ 1657782388 h 3320"/>
                <a:gd name="T84" fmla="*/ 2147483647 w 2824"/>
                <a:gd name="T85" fmla="*/ 1227614625 h 3320"/>
                <a:gd name="T86" fmla="*/ 2147483647 w 2824"/>
                <a:gd name="T87" fmla="*/ 1003725705 h 3320"/>
                <a:gd name="T88" fmla="*/ 2147483647 w 2824"/>
                <a:gd name="T89" fmla="*/ 777321087 h 3320"/>
                <a:gd name="T90" fmla="*/ 2147483647 w 2824"/>
                <a:gd name="T91" fmla="*/ 364763304 h 3320"/>
                <a:gd name="T92" fmla="*/ 1924031562 w 2824"/>
                <a:gd name="T93" fmla="*/ 57859672 h 3320"/>
                <a:gd name="T94" fmla="*/ 1327338998 w 2824"/>
                <a:gd name="T95" fmla="*/ 75468165 h 3320"/>
                <a:gd name="T96" fmla="*/ 653522310 w 2824"/>
                <a:gd name="T97" fmla="*/ 2515500 h 3320"/>
                <a:gd name="T98" fmla="*/ 0 w 2824"/>
                <a:gd name="T99" fmla="*/ 45280579 h 33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24"/>
                <a:gd name="T151" fmla="*/ 0 h 3320"/>
                <a:gd name="T152" fmla="*/ 2824 w 2824"/>
                <a:gd name="T153" fmla="*/ 3320 h 332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24" h="3320">
                  <a:moveTo>
                    <a:pt x="29" y="32"/>
                  </a:moveTo>
                  <a:lnTo>
                    <a:pt x="469" y="98"/>
                  </a:lnTo>
                  <a:lnTo>
                    <a:pt x="551" y="123"/>
                  </a:lnTo>
                  <a:lnTo>
                    <a:pt x="616" y="170"/>
                  </a:lnTo>
                  <a:lnTo>
                    <a:pt x="602" y="221"/>
                  </a:lnTo>
                  <a:lnTo>
                    <a:pt x="554" y="279"/>
                  </a:lnTo>
                  <a:lnTo>
                    <a:pt x="507" y="337"/>
                  </a:lnTo>
                  <a:lnTo>
                    <a:pt x="493" y="386"/>
                  </a:lnTo>
                  <a:lnTo>
                    <a:pt x="556" y="426"/>
                  </a:lnTo>
                  <a:lnTo>
                    <a:pt x="671" y="449"/>
                  </a:lnTo>
                  <a:lnTo>
                    <a:pt x="789" y="469"/>
                  </a:lnTo>
                  <a:lnTo>
                    <a:pt x="861" y="510"/>
                  </a:lnTo>
                  <a:lnTo>
                    <a:pt x="854" y="550"/>
                  </a:lnTo>
                  <a:lnTo>
                    <a:pt x="810" y="599"/>
                  </a:lnTo>
                  <a:lnTo>
                    <a:pt x="765" y="647"/>
                  </a:lnTo>
                  <a:lnTo>
                    <a:pt x="752" y="690"/>
                  </a:lnTo>
                  <a:lnTo>
                    <a:pt x="788" y="731"/>
                  </a:lnTo>
                  <a:lnTo>
                    <a:pt x="849" y="768"/>
                  </a:lnTo>
                  <a:lnTo>
                    <a:pt x="911" y="803"/>
                  </a:lnTo>
                  <a:lnTo>
                    <a:pt x="952" y="845"/>
                  </a:lnTo>
                  <a:lnTo>
                    <a:pt x="955" y="866"/>
                  </a:lnTo>
                  <a:lnTo>
                    <a:pt x="954" y="894"/>
                  </a:lnTo>
                  <a:lnTo>
                    <a:pt x="941" y="958"/>
                  </a:lnTo>
                  <a:lnTo>
                    <a:pt x="928" y="1022"/>
                  </a:lnTo>
                  <a:lnTo>
                    <a:pt x="926" y="1048"/>
                  </a:lnTo>
                  <a:lnTo>
                    <a:pt x="932" y="1071"/>
                  </a:lnTo>
                  <a:lnTo>
                    <a:pt x="980" y="1115"/>
                  </a:lnTo>
                  <a:lnTo>
                    <a:pt x="1058" y="1149"/>
                  </a:lnTo>
                  <a:lnTo>
                    <a:pt x="1134" y="1182"/>
                  </a:lnTo>
                  <a:lnTo>
                    <a:pt x="1182" y="1228"/>
                  </a:lnTo>
                  <a:lnTo>
                    <a:pt x="1185" y="1249"/>
                  </a:lnTo>
                  <a:lnTo>
                    <a:pt x="1180" y="1278"/>
                  </a:lnTo>
                  <a:lnTo>
                    <a:pt x="1155" y="1344"/>
                  </a:lnTo>
                  <a:lnTo>
                    <a:pt x="1132" y="1407"/>
                  </a:lnTo>
                  <a:lnTo>
                    <a:pt x="1126" y="1436"/>
                  </a:lnTo>
                  <a:lnTo>
                    <a:pt x="1131" y="1459"/>
                  </a:lnTo>
                  <a:lnTo>
                    <a:pt x="1181" y="1498"/>
                  </a:lnTo>
                  <a:lnTo>
                    <a:pt x="1264" y="1521"/>
                  </a:lnTo>
                  <a:lnTo>
                    <a:pt x="1346" y="1544"/>
                  </a:lnTo>
                  <a:lnTo>
                    <a:pt x="1395" y="1587"/>
                  </a:lnTo>
                  <a:lnTo>
                    <a:pt x="1397" y="1615"/>
                  </a:lnTo>
                  <a:lnTo>
                    <a:pt x="1387" y="1647"/>
                  </a:lnTo>
                  <a:lnTo>
                    <a:pt x="1347" y="1722"/>
                  </a:lnTo>
                  <a:lnTo>
                    <a:pt x="1305" y="1795"/>
                  </a:lnTo>
                  <a:lnTo>
                    <a:pt x="1294" y="1856"/>
                  </a:lnTo>
                  <a:lnTo>
                    <a:pt x="1344" y="1905"/>
                  </a:lnTo>
                  <a:lnTo>
                    <a:pt x="1433" y="1942"/>
                  </a:lnTo>
                  <a:lnTo>
                    <a:pt x="1520" y="1976"/>
                  </a:lnTo>
                  <a:lnTo>
                    <a:pt x="1572" y="2027"/>
                  </a:lnTo>
                  <a:lnTo>
                    <a:pt x="1576" y="2057"/>
                  </a:lnTo>
                  <a:lnTo>
                    <a:pt x="1564" y="2093"/>
                  </a:lnTo>
                  <a:lnTo>
                    <a:pt x="1520" y="2179"/>
                  </a:lnTo>
                  <a:lnTo>
                    <a:pt x="1478" y="2262"/>
                  </a:lnTo>
                  <a:lnTo>
                    <a:pt x="1467" y="2299"/>
                  </a:lnTo>
                  <a:lnTo>
                    <a:pt x="1471" y="2330"/>
                  </a:lnTo>
                  <a:lnTo>
                    <a:pt x="1522" y="2367"/>
                  </a:lnTo>
                  <a:lnTo>
                    <a:pt x="1611" y="2384"/>
                  </a:lnTo>
                  <a:lnTo>
                    <a:pt x="1699" y="2401"/>
                  </a:lnTo>
                  <a:lnTo>
                    <a:pt x="1754" y="2440"/>
                  </a:lnTo>
                  <a:lnTo>
                    <a:pt x="1755" y="2469"/>
                  </a:lnTo>
                  <a:lnTo>
                    <a:pt x="1738" y="2509"/>
                  </a:lnTo>
                  <a:lnTo>
                    <a:pt x="1677" y="2608"/>
                  </a:lnTo>
                  <a:lnTo>
                    <a:pt x="1616" y="2705"/>
                  </a:lnTo>
                  <a:lnTo>
                    <a:pt x="1598" y="2780"/>
                  </a:lnTo>
                  <a:lnTo>
                    <a:pt x="1779" y="3054"/>
                  </a:lnTo>
                  <a:lnTo>
                    <a:pt x="1907" y="3210"/>
                  </a:lnTo>
                  <a:lnTo>
                    <a:pt x="1997" y="3289"/>
                  </a:lnTo>
                  <a:lnTo>
                    <a:pt x="2176" y="3310"/>
                  </a:lnTo>
                  <a:lnTo>
                    <a:pt x="2308" y="3316"/>
                  </a:lnTo>
                  <a:lnTo>
                    <a:pt x="2380" y="3317"/>
                  </a:lnTo>
                  <a:lnTo>
                    <a:pt x="2415" y="3317"/>
                  </a:lnTo>
                  <a:lnTo>
                    <a:pt x="2452" y="3319"/>
                  </a:lnTo>
                  <a:lnTo>
                    <a:pt x="2707" y="3308"/>
                  </a:lnTo>
                  <a:lnTo>
                    <a:pt x="2823" y="3275"/>
                  </a:lnTo>
                  <a:lnTo>
                    <a:pt x="2710" y="3180"/>
                  </a:lnTo>
                  <a:lnTo>
                    <a:pt x="2448" y="3007"/>
                  </a:lnTo>
                  <a:lnTo>
                    <a:pt x="2176" y="2823"/>
                  </a:lnTo>
                  <a:lnTo>
                    <a:pt x="2032" y="2693"/>
                  </a:lnTo>
                  <a:lnTo>
                    <a:pt x="2026" y="2659"/>
                  </a:lnTo>
                  <a:lnTo>
                    <a:pt x="2035" y="2617"/>
                  </a:lnTo>
                  <a:lnTo>
                    <a:pt x="2077" y="2521"/>
                  </a:lnTo>
                  <a:lnTo>
                    <a:pt x="2117" y="2428"/>
                  </a:lnTo>
                  <a:lnTo>
                    <a:pt x="2125" y="2388"/>
                  </a:lnTo>
                  <a:lnTo>
                    <a:pt x="2120" y="2352"/>
                  </a:lnTo>
                  <a:lnTo>
                    <a:pt x="2058" y="2305"/>
                  </a:lnTo>
                  <a:lnTo>
                    <a:pt x="1950" y="2278"/>
                  </a:lnTo>
                  <a:lnTo>
                    <a:pt x="1845" y="2253"/>
                  </a:lnTo>
                  <a:lnTo>
                    <a:pt x="1781" y="2203"/>
                  </a:lnTo>
                  <a:lnTo>
                    <a:pt x="1778" y="2174"/>
                  </a:lnTo>
                  <a:lnTo>
                    <a:pt x="1790" y="2138"/>
                  </a:lnTo>
                  <a:lnTo>
                    <a:pt x="1835" y="2062"/>
                  </a:lnTo>
                  <a:lnTo>
                    <a:pt x="1879" y="1985"/>
                  </a:lnTo>
                  <a:lnTo>
                    <a:pt x="1891" y="1950"/>
                  </a:lnTo>
                  <a:lnTo>
                    <a:pt x="1889" y="1918"/>
                  </a:lnTo>
                  <a:lnTo>
                    <a:pt x="1835" y="1875"/>
                  </a:lnTo>
                  <a:lnTo>
                    <a:pt x="1739" y="1850"/>
                  </a:lnTo>
                  <a:lnTo>
                    <a:pt x="1644" y="1829"/>
                  </a:lnTo>
                  <a:lnTo>
                    <a:pt x="1583" y="1785"/>
                  </a:lnTo>
                  <a:lnTo>
                    <a:pt x="1578" y="1756"/>
                  </a:lnTo>
                  <a:lnTo>
                    <a:pt x="1584" y="1718"/>
                  </a:lnTo>
                  <a:lnTo>
                    <a:pt x="1619" y="1633"/>
                  </a:lnTo>
                  <a:lnTo>
                    <a:pt x="1651" y="1548"/>
                  </a:lnTo>
                  <a:lnTo>
                    <a:pt x="1658" y="1510"/>
                  </a:lnTo>
                  <a:lnTo>
                    <a:pt x="1653" y="1480"/>
                  </a:lnTo>
                  <a:lnTo>
                    <a:pt x="1602" y="1444"/>
                  </a:lnTo>
                  <a:lnTo>
                    <a:pt x="1517" y="1426"/>
                  </a:lnTo>
                  <a:lnTo>
                    <a:pt x="1433" y="1409"/>
                  </a:lnTo>
                  <a:lnTo>
                    <a:pt x="1380" y="1372"/>
                  </a:lnTo>
                  <a:lnTo>
                    <a:pt x="1377" y="1347"/>
                  </a:lnTo>
                  <a:lnTo>
                    <a:pt x="1384" y="1318"/>
                  </a:lnTo>
                  <a:lnTo>
                    <a:pt x="1416" y="1254"/>
                  </a:lnTo>
                  <a:lnTo>
                    <a:pt x="1450" y="1188"/>
                  </a:lnTo>
                  <a:lnTo>
                    <a:pt x="1458" y="1160"/>
                  </a:lnTo>
                  <a:lnTo>
                    <a:pt x="1456" y="1135"/>
                  </a:lnTo>
                  <a:lnTo>
                    <a:pt x="1398" y="1091"/>
                  </a:lnTo>
                  <a:lnTo>
                    <a:pt x="1303" y="1068"/>
                  </a:lnTo>
                  <a:lnTo>
                    <a:pt x="1208" y="1045"/>
                  </a:lnTo>
                  <a:lnTo>
                    <a:pt x="1149" y="1000"/>
                  </a:lnTo>
                  <a:lnTo>
                    <a:pt x="1152" y="955"/>
                  </a:lnTo>
                  <a:lnTo>
                    <a:pt x="1178" y="898"/>
                  </a:lnTo>
                  <a:lnTo>
                    <a:pt x="1204" y="842"/>
                  </a:lnTo>
                  <a:lnTo>
                    <a:pt x="1210" y="794"/>
                  </a:lnTo>
                  <a:lnTo>
                    <a:pt x="1171" y="755"/>
                  </a:lnTo>
                  <a:lnTo>
                    <a:pt x="1101" y="726"/>
                  </a:lnTo>
                  <a:lnTo>
                    <a:pt x="1030" y="700"/>
                  </a:lnTo>
                  <a:lnTo>
                    <a:pt x="988" y="659"/>
                  </a:lnTo>
                  <a:lnTo>
                    <a:pt x="992" y="611"/>
                  </a:lnTo>
                  <a:lnTo>
                    <a:pt x="1020" y="549"/>
                  </a:lnTo>
                  <a:lnTo>
                    <a:pt x="1048" y="488"/>
                  </a:lnTo>
                  <a:lnTo>
                    <a:pt x="1052" y="461"/>
                  </a:lnTo>
                  <a:lnTo>
                    <a:pt x="1050" y="438"/>
                  </a:lnTo>
                  <a:lnTo>
                    <a:pt x="982" y="399"/>
                  </a:lnTo>
                  <a:lnTo>
                    <a:pt x="860" y="370"/>
                  </a:lnTo>
                  <a:lnTo>
                    <a:pt x="734" y="345"/>
                  </a:lnTo>
                  <a:lnTo>
                    <a:pt x="658" y="309"/>
                  </a:lnTo>
                  <a:lnTo>
                    <a:pt x="668" y="274"/>
                  </a:lnTo>
                  <a:lnTo>
                    <a:pt x="715" y="227"/>
                  </a:lnTo>
                  <a:lnTo>
                    <a:pt x="772" y="145"/>
                  </a:lnTo>
                  <a:lnTo>
                    <a:pt x="662" y="80"/>
                  </a:lnTo>
                  <a:lnTo>
                    <a:pt x="539" y="30"/>
                  </a:lnTo>
                  <a:lnTo>
                    <a:pt x="474" y="23"/>
                  </a:lnTo>
                  <a:lnTo>
                    <a:pt x="427" y="24"/>
                  </a:lnTo>
                  <a:lnTo>
                    <a:pt x="376" y="29"/>
                  </a:lnTo>
                  <a:lnTo>
                    <a:pt x="327" y="30"/>
                  </a:lnTo>
                  <a:lnTo>
                    <a:pt x="282" y="31"/>
                  </a:lnTo>
                  <a:lnTo>
                    <a:pt x="225" y="15"/>
                  </a:lnTo>
                  <a:lnTo>
                    <a:pt x="161" y="1"/>
                  </a:lnTo>
                  <a:lnTo>
                    <a:pt x="114" y="0"/>
                  </a:lnTo>
                  <a:lnTo>
                    <a:pt x="65" y="4"/>
                  </a:lnTo>
                  <a:lnTo>
                    <a:pt x="0" y="18"/>
                  </a:lnTo>
                  <a:lnTo>
                    <a:pt x="29" y="32"/>
                  </a:lnTo>
                </a:path>
              </a:pathLst>
            </a:custGeom>
            <a:solidFill>
              <a:schemeClr val="accent2"/>
            </a:solidFill>
            <a:ln w="12700" cap="rnd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0"/>
                </a:spcBef>
                <a:spcAft>
                  <a:spcPct val="0"/>
                </a:spcAft>
                <a:buSzTx/>
              </a:pPr>
              <a:endParaRPr lang="it-IT" sz="1800">
                <a:solidFill>
                  <a:schemeClr val="tx1"/>
                </a:solidFill>
              </a:endParaRPr>
            </a:p>
          </p:txBody>
        </p:sp>
        <p:sp>
          <p:nvSpPr>
            <p:cNvPr id="707596" name="Line 3"/>
            <p:cNvSpPr>
              <a:spLocks noChangeShapeType="1"/>
            </p:cNvSpPr>
            <p:nvPr/>
          </p:nvSpPr>
          <p:spPr bwMode="auto">
            <a:xfrm>
              <a:off x="1223" y="1042"/>
              <a:ext cx="13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597" name="Line 4"/>
            <p:cNvSpPr>
              <a:spLocks noChangeShapeType="1"/>
            </p:cNvSpPr>
            <p:nvPr/>
          </p:nvSpPr>
          <p:spPr bwMode="auto">
            <a:xfrm>
              <a:off x="1276" y="1042"/>
              <a:ext cx="13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598" name="Line 5"/>
            <p:cNvSpPr>
              <a:spLocks noChangeShapeType="1"/>
            </p:cNvSpPr>
            <p:nvPr/>
          </p:nvSpPr>
          <p:spPr bwMode="auto">
            <a:xfrm>
              <a:off x="1332" y="1042"/>
              <a:ext cx="12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599" name="Line 6"/>
            <p:cNvSpPr>
              <a:spLocks noChangeShapeType="1"/>
            </p:cNvSpPr>
            <p:nvPr/>
          </p:nvSpPr>
          <p:spPr bwMode="auto">
            <a:xfrm>
              <a:off x="1344" y="1042"/>
              <a:ext cx="9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0" name="Line 7"/>
            <p:cNvSpPr>
              <a:spLocks noChangeShapeType="1"/>
            </p:cNvSpPr>
            <p:nvPr/>
          </p:nvSpPr>
          <p:spPr bwMode="auto">
            <a:xfrm>
              <a:off x="1386" y="1042"/>
              <a:ext cx="11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1" name="Line 8"/>
            <p:cNvSpPr>
              <a:spLocks noChangeShapeType="1"/>
            </p:cNvSpPr>
            <p:nvPr/>
          </p:nvSpPr>
          <p:spPr bwMode="auto">
            <a:xfrm>
              <a:off x="1397" y="1042"/>
              <a:ext cx="1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2" name="Line 9"/>
            <p:cNvSpPr>
              <a:spLocks noChangeShapeType="1"/>
            </p:cNvSpPr>
            <p:nvPr/>
          </p:nvSpPr>
          <p:spPr bwMode="auto">
            <a:xfrm>
              <a:off x="1439" y="1045"/>
              <a:ext cx="14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3" name="Line 10"/>
            <p:cNvSpPr>
              <a:spLocks noChangeShapeType="1"/>
            </p:cNvSpPr>
            <p:nvPr/>
          </p:nvSpPr>
          <p:spPr bwMode="auto">
            <a:xfrm>
              <a:off x="1493" y="1047"/>
              <a:ext cx="14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4" name="Line 11"/>
            <p:cNvSpPr>
              <a:spLocks noChangeShapeType="1"/>
            </p:cNvSpPr>
            <p:nvPr/>
          </p:nvSpPr>
          <p:spPr bwMode="auto">
            <a:xfrm>
              <a:off x="1547" y="1052"/>
              <a:ext cx="1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5" name="Line 12"/>
            <p:cNvSpPr>
              <a:spLocks noChangeShapeType="1"/>
            </p:cNvSpPr>
            <p:nvPr/>
          </p:nvSpPr>
          <p:spPr bwMode="auto">
            <a:xfrm>
              <a:off x="1562" y="1052"/>
              <a:ext cx="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6" name="Line 13"/>
            <p:cNvSpPr>
              <a:spLocks noChangeShapeType="1"/>
            </p:cNvSpPr>
            <p:nvPr/>
          </p:nvSpPr>
          <p:spPr bwMode="auto">
            <a:xfrm>
              <a:off x="1601" y="1058"/>
              <a:ext cx="14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7" name="Line 14"/>
            <p:cNvSpPr>
              <a:spLocks noChangeShapeType="1"/>
            </p:cNvSpPr>
            <p:nvPr/>
          </p:nvSpPr>
          <p:spPr bwMode="auto">
            <a:xfrm>
              <a:off x="1656" y="1067"/>
              <a:ext cx="14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8" name="Line 15"/>
            <p:cNvSpPr>
              <a:spLocks noChangeShapeType="1"/>
            </p:cNvSpPr>
            <p:nvPr/>
          </p:nvSpPr>
          <p:spPr bwMode="auto">
            <a:xfrm>
              <a:off x="1709" y="1074"/>
              <a:ext cx="15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09" name="Line 16"/>
            <p:cNvSpPr>
              <a:spLocks noChangeShapeType="1"/>
            </p:cNvSpPr>
            <p:nvPr/>
          </p:nvSpPr>
          <p:spPr bwMode="auto">
            <a:xfrm>
              <a:off x="1765" y="1082"/>
              <a:ext cx="13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0" name="Line 17"/>
            <p:cNvSpPr>
              <a:spLocks noChangeShapeType="1"/>
            </p:cNvSpPr>
            <p:nvPr/>
          </p:nvSpPr>
          <p:spPr bwMode="auto">
            <a:xfrm>
              <a:off x="1818" y="1091"/>
              <a:ext cx="14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1" name="Line 18"/>
            <p:cNvSpPr>
              <a:spLocks noChangeShapeType="1"/>
            </p:cNvSpPr>
            <p:nvPr/>
          </p:nvSpPr>
          <p:spPr bwMode="auto">
            <a:xfrm>
              <a:off x="1832" y="1095"/>
              <a:ext cx="5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2" name="Line 19"/>
            <p:cNvSpPr>
              <a:spLocks noChangeShapeType="1"/>
            </p:cNvSpPr>
            <p:nvPr/>
          </p:nvSpPr>
          <p:spPr bwMode="auto">
            <a:xfrm>
              <a:off x="1874" y="1105"/>
              <a:ext cx="12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3" name="Line 20"/>
            <p:cNvSpPr>
              <a:spLocks noChangeShapeType="1"/>
            </p:cNvSpPr>
            <p:nvPr/>
          </p:nvSpPr>
          <p:spPr bwMode="auto">
            <a:xfrm>
              <a:off x="1927" y="1122"/>
              <a:ext cx="14" cy="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4" name="Line 21"/>
            <p:cNvSpPr>
              <a:spLocks noChangeShapeType="1"/>
            </p:cNvSpPr>
            <p:nvPr/>
          </p:nvSpPr>
          <p:spPr bwMode="auto">
            <a:xfrm>
              <a:off x="1982" y="1139"/>
              <a:ext cx="13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5" name="Line 22"/>
            <p:cNvSpPr>
              <a:spLocks noChangeShapeType="1"/>
            </p:cNvSpPr>
            <p:nvPr/>
          </p:nvSpPr>
          <p:spPr bwMode="auto">
            <a:xfrm>
              <a:off x="1995" y="1143"/>
              <a:ext cx="12" cy="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6" name="Line 23"/>
            <p:cNvSpPr>
              <a:spLocks noChangeShapeType="1"/>
            </p:cNvSpPr>
            <p:nvPr/>
          </p:nvSpPr>
          <p:spPr bwMode="auto">
            <a:xfrm>
              <a:off x="2035" y="1164"/>
              <a:ext cx="13" cy="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7" name="Line 24"/>
            <p:cNvSpPr>
              <a:spLocks noChangeShapeType="1"/>
            </p:cNvSpPr>
            <p:nvPr/>
          </p:nvSpPr>
          <p:spPr bwMode="auto">
            <a:xfrm flipH="1">
              <a:off x="2063" y="1202"/>
              <a:ext cx="7" cy="1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8" name="Line 25"/>
            <p:cNvSpPr>
              <a:spLocks noChangeShapeType="1"/>
            </p:cNvSpPr>
            <p:nvPr/>
          </p:nvSpPr>
          <p:spPr bwMode="auto">
            <a:xfrm flipH="1">
              <a:off x="2023" y="1249"/>
              <a:ext cx="14" cy="1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19" name="Line 26"/>
            <p:cNvSpPr>
              <a:spLocks noChangeShapeType="1"/>
            </p:cNvSpPr>
            <p:nvPr/>
          </p:nvSpPr>
          <p:spPr bwMode="auto">
            <a:xfrm flipH="1">
              <a:off x="1968" y="1288"/>
              <a:ext cx="15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0" name="Line 27"/>
            <p:cNvSpPr>
              <a:spLocks noChangeShapeType="1"/>
            </p:cNvSpPr>
            <p:nvPr/>
          </p:nvSpPr>
          <p:spPr bwMode="auto">
            <a:xfrm flipH="1">
              <a:off x="1927" y="1329"/>
              <a:ext cx="2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1" name="Line 28"/>
            <p:cNvSpPr>
              <a:spLocks noChangeShapeType="1"/>
            </p:cNvSpPr>
            <p:nvPr/>
          </p:nvSpPr>
          <p:spPr bwMode="auto">
            <a:xfrm>
              <a:off x="1908" y="1376"/>
              <a:ext cx="13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2" name="Line 29"/>
            <p:cNvSpPr>
              <a:spLocks noChangeShapeType="1"/>
            </p:cNvSpPr>
            <p:nvPr/>
          </p:nvSpPr>
          <p:spPr bwMode="auto">
            <a:xfrm>
              <a:off x="1962" y="1401"/>
              <a:ext cx="12" cy="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3" name="Line 30"/>
            <p:cNvSpPr>
              <a:spLocks noChangeShapeType="1"/>
            </p:cNvSpPr>
            <p:nvPr/>
          </p:nvSpPr>
          <p:spPr bwMode="auto">
            <a:xfrm>
              <a:off x="2016" y="1419"/>
              <a:ext cx="14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4" name="Line 31"/>
            <p:cNvSpPr>
              <a:spLocks noChangeShapeType="1"/>
            </p:cNvSpPr>
            <p:nvPr/>
          </p:nvSpPr>
          <p:spPr bwMode="auto">
            <a:xfrm>
              <a:off x="2071" y="1426"/>
              <a:ext cx="13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5" name="Line 32"/>
            <p:cNvSpPr>
              <a:spLocks noChangeShapeType="1"/>
            </p:cNvSpPr>
            <p:nvPr/>
          </p:nvSpPr>
          <p:spPr bwMode="auto">
            <a:xfrm>
              <a:off x="2124" y="1433"/>
              <a:ext cx="14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6" name="Line 33"/>
            <p:cNvSpPr>
              <a:spLocks noChangeShapeType="1"/>
            </p:cNvSpPr>
            <p:nvPr/>
          </p:nvSpPr>
          <p:spPr bwMode="auto">
            <a:xfrm>
              <a:off x="2179" y="1439"/>
              <a:ext cx="12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7" name="Line 34"/>
            <p:cNvSpPr>
              <a:spLocks noChangeShapeType="1"/>
            </p:cNvSpPr>
            <p:nvPr/>
          </p:nvSpPr>
          <p:spPr bwMode="auto">
            <a:xfrm>
              <a:off x="2233" y="1446"/>
              <a:ext cx="14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8" name="Line 35"/>
            <p:cNvSpPr>
              <a:spLocks noChangeShapeType="1"/>
            </p:cNvSpPr>
            <p:nvPr/>
          </p:nvSpPr>
          <p:spPr bwMode="auto">
            <a:xfrm>
              <a:off x="2288" y="1454"/>
              <a:ext cx="13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29" name="Line 36"/>
            <p:cNvSpPr>
              <a:spLocks noChangeShapeType="1"/>
            </p:cNvSpPr>
            <p:nvPr/>
          </p:nvSpPr>
          <p:spPr bwMode="auto">
            <a:xfrm>
              <a:off x="2341" y="1464"/>
              <a:ext cx="13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0" name="Line 37"/>
            <p:cNvSpPr>
              <a:spLocks noChangeShapeType="1"/>
            </p:cNvSpPr>
            <p:nvPr/>
          </p:nvSpPr>
          <p:spPr bwMode="auto">
            <a:xfrm>
              <a:off x="2394" y="1484"/>
              <a:ext cx="14" cy="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1" name="Line 38"/>
            <p:cNvSpPr>
              <a:spLocks noChangeShapeType="1"/>
            </p:cNvSpPr>
            <p:nvPr/>
          </p:nvSpPr>
          <p:spPr bwMode="auto">
            <a:xfrm flipH="1">
              <a:off x="2419" y="1518"/>
              <a:ext cx="2" cy="1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2" name="Line 39"/>
            <p:cNvSpPr>
              <a:spLocks noChangeShapeType="1"/>
            </p:cNvSpPr>
            <p:nvPr/>
          </p:nvSpPr>
          <p:spPr bwMode="auto">
            <a:xfrm flipH="1">
              <a:off x="2379" y="1562"/>
              <a:ext cx="13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3" name="Line 40"/>
            <p:cNvSpPr>
              <a:spLocks noChangeShapeType="1"/>
            </p:cNvSpPr>
            <p:nvPr/>
          </p:nvSpPr>
          <p:spPr bwMode="auto">
            <a:xfrm flipH="1">
              <a:off x="2330" y="1609"/>
              <a:ext cx="12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4" name="Line 41"/>
            <p:cNvSpPr>
              <a:spLocks noChangeShapeType="1"/>
            </p:cNvSpPr>
            <p:nvPr/>
          </p:nvSpPr>
          <p:spPr bwMode="auto">
            <a:xfrm flipH="1">
              <a:off x="2276" y="1657"/>
              <a:ext cx="14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5" name="Line 42"/>
            <p:cNvSpPr>
              <a:spLocks noChangeShapeType="1"/>
            </p:cNvSpPr>
            <p:nvPr/>
          </p:nvSpPr>
          <p:spPr bwMode="auto">
            <a:xfrm>
              <a:off x="2276" y="1669"/>
              <a:ext cx="23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6" name="Line 43"/>
            <p:cNvSpPr>
              <a:spLocks noChangeShapeType="1"/>
            </p:cNvSpPr>
            <p:nvPr/>
          </p:nvSpPr>
          <p:spPr bwMode="auto">
            <a:xfrm flipH="1">
              <a:off x="2255" y="1702"/>
              <a:ext cx="5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7" name="Line 44"/>
            <p:cNvSpPr>
              <a:spLocks noChangeShapeType="1"/>
            </p:cNvSpPr>
            <p:nvPr/>
          </p:nvSpPr>
          <p:spPr bwMode="auto">
            <a:xfrm flipH="1">
              <a:off x="2252" y="1713"/>
              <a:ext cx="3" cy="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8" name="Line 45"/>
            <p:cNvSpPr>
              <a:spLocks noChangeShapeType="1"/>
            </p:cNvSpPr>
            <p:nvPr/>
          </p:nvSpPr>
          <p:spPr bwMode="auto">
            <a:xfrm>
              <a:off x="2289" y="1746"/>
              <a:ext cx="13" cy="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39" name="Line 46"/>
            <p:cNvSpPr>
              <a:spLocks noChangeShapeType="1"/>
            </p:cNvSpPr>
            <p:nvPr/>
          </p:nvSpPr>
          <p:spPr bwMode="auto">
            <a:xfrm>
              <a:off x="2302" y="1754"/>
              <a:ext cx="2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0" name="Line 47"/>
            <p:cNvSpPr>
              <a:spLocks noChangeShapeType="1"/>
            </p:cNvSpPr>
            <p:nvPr/>
          </p:nvSpPr>
          <p:spPr bwMode="auto">
            <a:xfrm>
              <a:off x="2342" y="1765"/>
              <a:ext cx="13" cy="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1" name="Line 48"/>
            <p:cNvSpPr>
              <a:spLocks noChangeShapeType="1"/>
            </p:cNvSpPr>
            <p:nvPr/>
          </p:nvSpPr>
          <p:spPr bwMode="auto">
            <a:xfrm>
              <a:off x="2397" y="1781"/>
              <a:ext cx="1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2" name="Line 49"/>
            <p:cNvSpPr>
              <a:spLocks noChangeShapeType="1"/>
            </p:cNvSpPr>
            <p:nvPr/>
          </p:nvSpPr>
          <p:spPr bwMode="auto">
            <a:xfrm>
              <a:off x="2450" y="1795"/>
              <a:ext cx="13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3" name="Line 50"/>
            <p:cNvSpPr>
              <a:spLocks noChangeShapeType="1"/>
            </p:cNvSpPr>
            <p:nvPr/>
          </p:nvSpPr>
          <p:spPr bwMode="auto">
            <a:xfrm>
              <a:off x="2504" y="1816"/>
              <a:ext cx="15" cy="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4" name="Line 51"/>
            <p:cNvSpPr>
              <a:spLocks noChangeShapeType="1"/>
            </p:cNvSpPr>
            <p:nvPr/>
          </p:nvSpPr>
          <p:spPr bwMode="auto">
            <a:xfrm>
              <a:off x="2545" y="1854"/>
              <a:ext cx="0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5" name="Line 52"/>
            <p:cNvSpPr>
              <a:spLocks noChangeShapeType="1"/>
            </p:cNvSpPr>
            <p:nvPr/>
          </p:nvSpPr>
          <p:spPr bwMode="auto">
            <a:xfrm flipH="1">
              <a:off x="2530" y="1900"/>
              <a:ext cx="7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6" name="Line 53"/>
            <p:cNvSpPr>
              <a:spLocks noChangeShapeType="1"/>
            </p:cNvSpPr>
            <p:nvPr/>
          </p:nvSpPr>
          <p:spPr bwMode="auto">
            <a:xfrm flipH="1">
              <a:off x="2502" y="1948"/>
              <a:ext cx="5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7" name="Line 54"/>
            <p:cNvSpPr>
              <a:spLocks noChangeShapeType="1"/>
            </p:cNvSpPr>
            <p:nvPr/>
          </p:nvSpPr>
          <p:spPr bwMode="auto">
            <a:xfrm flipH="1">
              <a:off x="2480" y="1994"/>
              <a:ext cx="2" cy="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8" name="Line 55"/>
            <p:cNvSpPr>
              <a:spLocks noChangeShapeType="1"/>
            </p:cNvSpPr>
            <p:nvPr/>
          </p:nvSpPr>
          <p:spPr bwMode="auto">
            <a:xfrm>
              <a:off x="2477" y="2042"/>
              <a:ext cx="0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49" name="Line 56"/>
            <p:cNvSpPr>
              <a:spLocks noChangeShapeType="1"/>
            </p:cNvSpPr>
            <p:nvPr/>
          </p:nvSpPr>
          <p:spPr bwMode="auto">
            <a:xfrm>
              <a:off x="2526" y="2073"/>
              <a:ext cx="13" cy="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0" name="Line 57"/>
            <p:cNvSpPr>
              <a:spLocks noChangeShapeType="1"/>
            </p:cNvSpPr>
            <p:nvPr/>
          </p:nvSpPr>
          <p:spPr bwMode="auto">
            <a:xfrm>
              <a:off x="2539" y="2081"/>
              <a:ext cx="14" cy="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1" name="Line 58"/>
            <p:cNvSpPr>
              <a:spLocks noChangeShapeType="1"/>
            </p:cNvSpPr>
            <p:nvPr/>
          </p:nvSpPr>
          <p:spPr bwMode="auto">
            <a:xfrm>
              <a:off x="2580" y="2097"/>
              <a:ext cx="15" cy="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2" name="Line 59"/>
            <p:cNvSpPr>
              <a:spLocks noChangeShapeType="1"/>
            </p:cNvSpPr>
            <p:nvPr/>
          </p:nvSpPr>
          <p:spPr bwMode="auto">
            <a:xfrm>
              <a:off x="2634" y="2113"/>
              <a:ext cx="14" cy="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3" name="Line 60"/>
            <p:cNvSpPr>
              <a:spLocks noChangeShapeType="1"/>
            </p:cNvSpPr>
            <p:nvPr/>
          </p:nvSpPr>
          <p:spPr bwMode="auto">
            <a:xfrm>
              <a:off x="2688" y="2129"/>
              <a:ext cx="1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4" name="Line 61"/>
            <p:cNvSpPr>
              <a:spLocks noChangeShapeType="1"/>
            </p:cNvSpPr>
            <p:nvPr/>
          </p:nvSpPr>
          <p:spPr bwMode="auto">
            <a:xfrm>
              <a:off x="2743" y="2145"/>
              <a:ext cx="13" cy="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5" name="Line 62"/>
            <p:cNvSpPr>
              <a:spLocks noChangeShapeType="1"/>
            </p:cNvSpPr>
            <p:nvPr/>
          </p:nvSpPr>
          <p:spPr bwMode="auto">
            <a:xfrm>
              <a:off x="2797" y="2160"/>
              <a:ext cx="12" cy="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6" name="Line 63"/>
            <p:cNvSpPr>
              <a:spLocks noChangeShapeType="1"/>
            </p:cNvSpPr>
            <p:nvPr/>
          </p:nvSpPr>
          <p:spPr bwMode="auto">
            <a:xfrm>
              <a:off x="2809" y="2163"/>
              <a:ext cx="16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7" name="Line 64"/>
            <p:cNvSpPr>
              <a:spLocks noChangeShapeType="1"/>
            </p:cNvSpPr>
            <p:nvPr/>
          </p:nvSpPr>
          <p:spPr bwMode="auto">
            <a:xfrm>
              <a:off x="2851" y="2185"/>
              <a:ext cx="13" cy="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8" name="Line 65"/>
            <p:cNvSpPr>
              <a:spLocks noChangeShapeType="1"/>
            </p:cNvSpPr>
            <p:nvPr/>
          </p:nvSpPr>
          <p:spPr bwMode="auto">
            <a:xfrm>
              <a:off x="2901" y="2221"/>
              <a:ext cx="1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59" name="Line 66"/>
            <p:cNvSpPr>
              <a:spLocks noChangeShapeType="1"/>
            </p:cNvSpPr>
            <p:nvPr/>
          </p:nvSpPr>
          <p:spPr bwMode="auto">
            <a:xfrm>
              <a:off x="2902" y="2232"/>
              <a:ext cx="1" cy="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0" name="Line 67"/>
            <p:cNvSpPr>
              <a:spLocks noChangeShapeType="1"/>
            </p:cNvSpPr>
            <p:nvPr/>
          </p:nvSpPr>
          <p:spPr bwMode="auto">
            <a:xfrm flipH="1">
              <a:off x="2879" y="2266"/>
              <a:ext cx="9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1" name="Line 68"/>
            <p:cNvSpPr>
              <a:spLocks noChangeShapeType="1"/>
            </p:cNvSpPr>
            <p:nvPr/>
          </p:nvSpPr>
          <p:spPr bwMode="auto">
            <a:xfrm flipH="1">
              <a:off x="2839" y="2314"/>
              <a:ext cx="11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2" name="Line 69"/>
            <p:cNvSpPr>
              <a:spLocks noChangeShapeType="1"/>
            </p:cNvSpPr>
            <p:nvPr/>
          </p:nvSpPr>
          <p:spPr bwMode="auto">
            <a:xfrm flipH="1">
              <a:off x="2837" y="2325"/>
              <a:ext cx="2" cy="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3" name="Line 70"/>
            <p:cNvSpPr>
              <a:spLocks noChangeShapeType="1"/>
            </p:cNvSpPr>
            <p:nvPr/>
          </p:nvSpPr>
          <p:spPr bwMode="auto">
            <a:xfrm flipH="1">
              <a:off x="2802" y="2359"/>
              <a:ext cx="9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4" name="Line 71"/>
            <p:cNvSpPr>
              <a:spLocks noChangeShapeType="1"/>
            </p:cNvSpPr>
            <p:nvPr/>
          </p:nvSpPr>
          <p:spPr bwMode="auto">
            <a:xfrm flipH="1">
              <a:off x="2773" y="2407"/>
              <a:ext cx="6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5" name="Line 72"/>
            <p:cNvSpPr>
              <a:spLocks noChangeShapeType="1"/>
            </p:cNvSpPr>
            <p:nvPr/>
          </p:nvSpPr>
          <p:spPr bwMode="auto">
            <a:xfrm>
              <a:off x="2788" y="2449"/>
              <a:ext cx="14" cy="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6" name="Line 73"/>
            <p:cNvSpPr>
              <a:spLocks noChangeShapeType="1"/>
            </p:cNvSpPr>
            <p:nvPr/>
          </p:nvSpPr>
          <p:spPr bwMode="auto">
            <a:xfrm>
              <a:off x="2841" y="2479"/>
              <a:ext cx="4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7" name="Line 74"/>
            <p:cNvSpPr>
              <a:spLocks noChangeShapeType="1"/>
            </p:cNvSpPr>
            <p:nvPr/>
          </p:nvSpPr>
          <p:spPr bwMode="auto">
            <a:xfrm>
              <a:off x="2897" y="2491"/>
              <a:ext cx="13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8" name="Line 75"/>
            <p:cNvSpPr>
              <a:spLocks noChangeShapeType="1"/>
            </p:cNvSpPr>
            <p:nvPr/>
          </p:nvSpPr>
          <p:spPr bwMode="auto">
            <a:xfrm>
              <a:off x="2950" y="2500"/>
              <a:ext cx="13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69" name="Line 76"/>
            <p:cNvSpPr>
              <a:spLocks noChangeShapeType="1"/>
            </p:cNvSpPr>
            <p:nvPr/>
          </p:nvSpPr>
          <p:spPr bwMode="auto">
            <a:xfrm>
              <a:off x="2963" y="2504"/>
              <a:ext cx="4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0" name="Line 77"/>
            <p:cNvSpPr>
              <a:spLocks noChangeShapeType="1"/>
            </p:cNvSpPr>
            <p:nvPr/>
          </p:nvSpPr>
          <p:spPr bwMode="auto">
            <a:xfrm>
              <a:off x="3004" y="2510"/>
              <a:ext cx="14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1" name="Line 78"/>
            <p:cNvSpPr>
              <a:spLocks noChangeShapeType="1"/>
            </p:cNvSpPr>
            <p:nvPr/>
          </p:nvSpPr>
          <p:spPr bwMode="auto">
            <a:xfrm>
              <a:off x="3058" y="2521"/>
              <a:ext cx="13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2" name="Line 79"/>
            <p:cNvSpPr>
              <a:spLocks noChangeShapeType="1"/>
            </p:cNvSpPr>
            <p:nvPr/>
          </p:nvSpPr>
          <p:spPr bwMode="auto">
            <a:xfrm>
              <a:off x="3071" y="2525"/>
              <a:ext cx="13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3" name="Line 80"/>
            <p:cNvSpPr>
              <a:spLocks noChangeShapeType="1"/>
            </p:cNvSpPr>
            <p:nvPr/>
          </p:nvSpPr>
          <p:spPr bwMode="auto">
            <a:xfrm>
              <a:off x="3112" y="2544"/>
              <a:ext cx="15" cy="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4" name="Line 81"/>
            <p:cNvSpPr>
              <a:spLocks noChangeShapeType="1"/>
            </p:cNvSpPr>
            <p:nvPr/>
          </p:nvSpPr>
          <p:spPr bwMode="auto">
            <a:xfrm>
              <a:off x="3153" y="2581"/>
              <a:ext cx="3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5" name="Line 82"/>
            <p:cNvSpPr>
              <a:spLocks noChangeShapeType="1"/>
            </p:cNvSpPr>
            <p:nvPr/>
          </p:nvSpPr>
          <p:spPr bwMode="auto">
            <a:xfrm>
              <a:off x="3156" y="2592"/>
              <a:ext cx="0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6" name="Line 83"/>
            <p:cNvSpPr>
              <a:spLocks noChangeShapeType="1"/>
            </p:cNvSpPr>
            <p:nvPr/>
          </p:nvSpPr>
          <p:spPr bwMode="auto">
            <a:xfrm flipH="1">
              <a:off x="3137" y="2626"/>
              <a:ext cx="8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7" name="Line 84"/>
            <p:cNvSpPr>
              <a:spLocks noChangeShapeType="1"/>
            </p:cNvSpPr>
            <p:nvPr/>
          </p:nvSpPr>
          <p:spPr bwMode="auto">
            <a:xfrm flipH="1">
              <a:off x="3108" y="2674"/>
              <a:ext cx="5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8" name="Line 85"/>
            <p:cNvSpPr>
              <a:spLocks noChangeShapeType="1"/>
            </p:cNvSpPr>
            <p:nvPr/>
          </p:nvSpPr>
          <p:spPr bwMode="auto">
            <a:xfrm flipH="1">
              <a:off x="3073" y="2718"/>
              <a:ext cx="11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79" name="Line 86"/>
            <p:cNvSpPr>
              <a:spLocks noChangeShapeType="1"/>
            </p:cNvSpPr>
            <p:nvPr/>
          </p:nvSpPr>
          <p:spPr bwMode="auto">
            <a:xfrm flipH="1">
              <a:off x="3046" y="2767"/>
              <a:ext cx="6" cy="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0" name="Line 87"/>
            <p:cNvSpPr>
              <a:spLocks noChangeShapeType="1"/>
            </p:cNvSpPr>
            <p:nvPr/>
          </p:nvSpPr>
          <p:spPr bwMode="auto">
            <a:xfrm flipH="1">
              <a:off x="3029" y="2812"/>
              <a:ext cx="4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1" name="Line 88"/>
            <p:cNvSpPr>
              <a:spLocks noChangeShapeType="1"/>
            </p:cNvSpPr>
            <p:nvPr/>
          </p:nvSpPr>
          <p:spPr bwMode="auto">
            <a:xfrm flipH="1">
              <a:off x="3026" y="2825"/>
              <a:ext cx="3" cy="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2" name="Line 89"/>
            <p:cNvSpPr>
              <a:spLocks noChangeShapeType="1"/>
            </p:cNvSpPr>
            <p:nvPr/>
          </p:nvSpPr>
          <p:spPr bwMode="auto">
            <a:xfrm>
              <a:off x="3039" y="2860"/>
              <a:ext cx="7" cy="1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3" name="Line 90"/>
            <p:cNvSpPr>
              <a:spLocks noChangeShapeType="1"/>
            </p:cNvSpPr>
            <p:nvPr/>
          </p:nvSpPr>
          <p:spPr bwMode="auto">
            <a:xfrm>
              <a:off x="3046" y="2870"/>
              <a:ext cx="1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4" name="Line 91"/>
            <p:cNvSpPr>
              <a:spLocks noChangeShapeType="1"/>
            </p:cNvSpPr>
            <p:nvPr/>
          </p:nvSpPr>
          <p:spPr bwMode="auto">
            <a:xfrm>
              <a:off x="3085" y="2895"/>
              <a:ext cx="9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5" name="Line 92"/>
            <p:cNvSpPr>
              <a:spLocks noChangeShapeType="1"/>
            </p:cNvSpPr>
            <p:nvPr/>
          </p:nvSpPr>
          <p:spPr bwMode="auto">
            <a:xfrm>
              <a:off x="3138" y="2909"/>
              <a:ext cx="14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6" name="Line 93"/>
            <p:cNvSpPr>
              <a:spLocks noChangeShapeType="1"/>
            </p:cNvSpPr>
            <p:nvPr/>
          </p:nvSpPr>
          <p:spPr bwMode="auto">
            <a:xfrm>
              <a:off x="3193" y="2921"/>
              <a:ext cx="14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7" name="Line 94"/>
            <p:cNvSpPr>
              <a:spLocks noChangeShapeType="1"/>
            </p:cNvSpPr>
            <p:nvPr/>
          </p:nvSpPr>
          <p:spPr bwMode="auto">
            <a:xfrm>
              <a:off x="3247" y="2930"/>
              <a:ext cx="13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8" name="Line 95"/>
            <p:cNvSpPr>
              <a:spLocks noChangeShapeType="1"/>
            </p:cNvSpPr>
            <p:nvPr/>
          </p:nvSpPr>
          <p:spPr bwMode="auto">
            <a:xfrm>
              <a:off x="3301" y="2938"/>
              <a:ext cx="14" cy="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89" name="Line 96"/>
            <p:cNvSpPr>
              <a:spLocks noChangeShapeType="1"/>
            </p:cNvSpPr>
            <p:nvPr/>
          </p:nvSpPr>
          <p:spPr bwMode="auto">
            <a:xfrm>
              <a:off x="3356" y="2947"/>
              <a:ext cx="3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0" name="Line 97"/>
            <p:cNvSpPr>
              <a:spLocks noChangeShapeType="1"/>
            </p:cNvSpPr>
            <p:nvPr/>
          </p:nvSpPr>
          <p:spPr bwMode="auto">
            <a:xfrm>
              <a:off x="3410" y="2975"/>
              <a:ext cx="14" cy="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1" name="Line 98"/>
            <p:cNvSpPr>
              <a:spLocks noChangeShapeType="1"/>
            </p:cNvSpPr>
            <p:nvPr/>
          </p:nvSpPr>
          <p:spPr bwMode="auto">
            <a:xfrm>
              <a:off x="3424" y="2983"/>
              <a:ext cx="11" cy="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2" name="Line 99"/>
            <p:cNvSpPr>
              <a:spLocks noChangeShapeType="1"/>
            </p:cNvSpPr>
            <p:nvPr/>
          </p:nvSpPr>
          <p:spPr bwMode="auto">
            <a:xfrm flipH="1">
              <a:off x="3425" y="3014"/>
              <a:ext cx="3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3" name="Line 100"/>
            <p:cNvSpPr>
              <a:spLocks noChangeShapeType="1"/>
            </p:cNvSpPr>
            <p:nvPr/>
          </p:nvSpPr>
          <p:spPr bwMode="auto">
            <a:xfrm flipH="1">
              <a:off x="3403" y="3060"/>
              <a:ext cx="9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4" name="Line 101"/>
            <p:cNvSpPr>
              <a:spLocks noChangeShapeType="1"/>
            </p:cNvSpPr>
            <p:nvPr/>
          </p:nvSpPr>
          <p:spPr bwMode="auto">
            <a:xfrm flipH="1">
              <a:off x="3364" y="3107"/>
              <a:ext cx="10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5" name="Line 102"/>
            <p:cNvSpPr>
              <a:spLocks noChangeShapeType="1"/>
            </p:cNvSpPr>
            <p:nvPr/>
          </p:nvSpPr>
          <p:spPr bwMode="auto">
            <a:xfrm flipH="1">
              <a:off x="3326" y="3154"/>
              <a:ext cx="9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6" name="Line 103"/>
            <p:cNvSpPr>
              <a:spLocks noChangeShapeType="1"/>
            </p:cNvSpPr>
            <p:nvPr/>
          </p:nvSpPr>
          <p:spPr bwMode="auto">
            <a:xfrm flipH="1">
              <a:off x="3287" y="3200"/>
              <a:ext cx="10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7" name="Line 104"/>
            <p:cNvSpPr>
              <a:spLocks noChangeShapeType="1"/>
            </p:cNvSpPr>
            <p:nvPr/>
          </p:nvSpPr>
          <p:spPr bwMode="auto">
            <a:xfrm flipH="1">
              <a:off x="3255" y="3247"/>
              <a:ext cx="6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8" name="Line 105"/>
            <p:cNvSpPr>
              <a:spLocks noChangeShapeType="1"/>
            </p:cNvSpPr>
            <p:nvPr/>
          </p:nvSpPr>
          <p:spPr bwMode="auto">
            <a:xfrm>
              <a:off x="3247" y="3293"/>
              <a:ext cx="2" cy="1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699" name="Line 106"/>
            <p:cNvSpPr>
              <a:spLocks noChangeShapeType="1"/>
            </p:cNvSpPr>
            <p:nvPr/>
          </p:nvSpPr>
          <p:spPr bwMode="auto">
            <a:xfrm>
              <a:off x="3249" y="3307"/>
              <a:ext cx="0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0" name="Line 107"/>
            <p:cNvSpPr>
              <a:spLocks noChangeShapeType="1"/>
            </p:cNvSpPr>
            <p:nvPr/>
          </p:nvSpPr>
          <p:spPr bwMode="auto">
            <a:xfrm>
              <a:off x="3287" y="3327"/>
              <a:ext cx="12" cy="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1" name="Line 108"/>
            <p:cNvSpPr>
              <a:spLocks noChangeShapeType="1"/>
            </p:cNvSpPr>
            <p:nvPr/>
          </p:nvSpPr>
          <p:spPr bwMode="auto">
            <a:xfrm>
              <a:off x="3340" y="3348"/>
              <a:ext cx="14" cy="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2" name="Line 109"/>
            <p:cNvSpPr>
              <a:spLocks noChangeShapeType="1"/>
            </p:cNvSpPr>
            <p:nvPr/>
          </p:nvSpPr>
          <p:spPr bwMode="auto">
            <a:xfrm>
              <a:off x="3395" y="3357"/>
              <a:ext cx="14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3" name="Line 110"/>
            <p:cNvSpPr>
              <a:spLocks noChangeShapeType="1"/>
            </p:cNvSpPr>
            <p:nvPr/>
          </p:nvSpPr>
          <p:spPr bwMode="auto">
            <a:xfrm>
              <a:off x="3449" y="3366"/>
              <a:ext cx="12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4" name="Line 111"/>
            <p:cNvSpPr>
              <a:spLocks noChangeShapeType="1"/>
            </p:cNvSpPr>
            <p:nvPr/>
          </p:nvSpPr>
          <p:spPr bwMode="auto">
            <a:xfrm>
              <a:off x="3504" y="3373"/>
              <a:ext cx="12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5" name="Line 112"/>
            <p:cNvSpPr>
              <a:spLocks noChangeShapeType="1"/>
            </p:cNvSpPr>
            <p:nvPr/>
          </p:nvSpPr>
          <p:spPr bwMode="auto">
            <a:xfrm>
              <a:off x="3557" y="3380"/>
              <a:ext cx="13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6" name="Line 113"/>
            <p:cNvSpPr>
              <a:spLocks noChangeShapeType="1"/>
            </p:cNvSpPr>
            <p:nvPr/>
          </p:nvSpPr>
          <p:spPr bwMode="auto">
            <a:xfrm>
              <a:off x="3612" y="3396"/>
              <a:ext cx="14" cy="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7" name="Line 114"/>
            <p:cNvSpPr>
              <a:spLocks noChangeShapeType="1"/>
            </p:cNvSpPr>
            <p:nvPr/>
          </p:nvSpPr>
          <p:spPr bwMode="auto">
            <a:xfrm>
              <a:off x="3666" y="3422"/>
              <a:ext cx="8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8" name="Line 115"/>
            <p:cNvSpPr>
              <a:spLocks noChangeShapeType="1"/>
            </p:cNvSpPr>
            <p:nvPr/>
          </p:nvSpPr>
          <p:spPr bwMode="auto">
            <a:xfrm flipH="1">
              <a:off x="3666" y="3467"/>
              <a:ext cx="4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09" name="Line 116"/>
            <p:cNvSpPr>
              <a:spLocks noChangeShapeType="1"/>
            </p:cNvSpPr>
            <p:nvPr/>
          </p:nvSpPr>
          <p:spPr bwMode="auto">
            <a:xfrm flipH="1">
              <a:off x="3634" y="3512"/>
              <a:ext cx="9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0" name="Line 117"/>
            <p:cNvSpPr>
              <a:spLocks noChangeShapeType="1"/>
            </p:cNvSpPr>
            <p:nvPr/>
          </p:nvSpPr>
          <p:spPr bwMode="auto">
            <a:xfrm flipH="1">
              <a:off x="3598" y="3560"/>
              <a:ext cx="7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1" name="Line 118"/>
            <p:cNvSpPr>
              <a:spLocks noChangeShapeType="1"/>
            </p:cNvSpPr>
            <p:nvPr/>
          </p:nvSpPr>
          <p:spPr bwMode="auto">
            <a:xfrm flipH="1">
              <a:off x="3591" y="3572"/>
              <a:ext cx="7" cy="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2" name="Line 119"/>
            <p:cNvSpPr>
              <a:spLocks noChangeShapeType="1"/>
            </p:cNvSpPr>
            <p:nvPr/>
          </p:nvSpPr>
          <p:spPr bwMode="auto">
            <a:xfrm flipH="1">
              <a:off x="3561" y="3606"/>
              <a:ext cx="9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3" name="Line 120"/>
            <p:cNvSpPr>
              <a:spLocks noChangeShapeType="1"/>
            </p:cNvSpPr>
            <p:nvPr/>
          </p:nvSpPr>
          <p:spPr bwMode="auto">
            <a:xfrm flipH="1">
              <a:off x="3523" y="3652"/>
              <a:ext cx="10" cy="1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4" name="Line 121"/>
            <p:cNvSpPr>
              <a:spLocks noChangeShapeType="1"/>
            </p:cNvSpPr>
            <p:nvPr/>
          </p:nvSpPr>
          <p:spPr bwMode="auto">
            <a:xfrm flipH="1">
              <a:off x="3521" y="3666"/>
              <a:ext cx="2" cy="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5" name="Line 122"/>
            <p:cNvSpPr>
              <a:spLocks noChangeShapeType="1"/>
            </p:cNvSpPr>
            <p:nvPr/>
          </p:nvSpPr>
          <p:spPr bwMode="auto">
            <a:xfrm flipH="1">
              <a:off x="3510" y="3700"/>
              <a:ext cx="3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6" name="Line 123"/>
            <p:cNvSpPr>
              <a:spLocks noChangeShapeType="1"/>
            </p:cNvSpPr>
            <p:nvPr/>
          </p:nvSpPr>
          <p:spPr bwMode="auto">
            <a:xfrm>
              <a:off x="3511" y="3746"/>
              <a:ext cx="10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7" name="Line 124"/>
            <p:cNvSpPr>
              <a:spLocks noChangeShapeType="1"/>
            </p:cNvSpPr>
            <p:nvPr/>
          </p:nvSpPr>
          <p:spPr bwMode="auto">
            <a:xfrm>
              <a:off x="3558" y="3793"/>
              <a:ext cx="13" cy="1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8" name="Line 125"/>
            <p:cNvSpPr>
              <a:spLocks noChangeShapeType="1"/>
            </p:cNvSpPr>
            <p:nvPr/>
          </p:nvSpPr>
          <p:spPr bwMode="auto">
            <a:xfrm>
              <a:off x="3606" y="3840"/>
              <a:ext cx="14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19" name="Line 126"/>
            <p:cNvSpPr>
              <a:spLocks noChangeShapeType="1"/>
            </p:cNvSpPr>
            <p:nvPr/>
          </p:nvSpPr>
          <p:spPr bwMode="auto">
            <a:xfrm>
              <a:off x="3620" y="3852"/>
              <a:ext cx="11" cy="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0" name="Line 127"/>
            <p:cNvSpPr>
              <a:spLocks noChangeShapeType="1"/>
            </p:cNvSpPr>
            <p:nvPr/>
          </p:nvSpPr>
          <p:spPr bwMode="auto">
            <a:xfrm>
              <a:off x="3660" y="3883"/>
              <a:ext cx="14" cy="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1" name="Line 128"/>
            <p:cNvSpPr>
              <a:spLocks noChangeShapeType="1"/>
            </p:cNvSpPr>
            <p:nvPr/>
          </p:nvSpPr>
          <p:spPr bwMode="auto">
            <a:xfrm>
              <a:off x="3714" y="3923"/>
              <a:ext cx="14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2" name="Line 129"/>
            <p:cNvSpPr>
              <a:spLocks noChangeShapeType="1"/>
            </p:cNvSpPr>
            <p:nvPr/>
          </p:nvSpPr>
          <p:spPr bwMode="auto">
            <a:xfrm>
              <a:off x="3769" y="3963"/>
              <a:ext cx="13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3" name="Line 130"/>
            <p:cNvSpPr>
              <a:spLocks noChangeShapeType="1"/>
            </p:cNvSpPr>
            <p:nvPr/>
          </p:nvSpPr>
          <p:spPr bwMode="auto">
            <a:xfrm>
              <a:off x="3822" y="4004"/>
              <a:ext cx="14" cy="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4" name="Line 131"/>
            <p:cNvSpPr>
              <a:spLocks noChangeShapeType="1"/>
            </p:cNvSpPr>
            <p:nvPr/>
          </p:nvSpPr>
          <p:spPr bwMode="auto">
            <a:xfrm>
              <a:off x="3876" y="4043"/>
              <a:ext cx="15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5" name="Line 132"/>
            <p:cNvSpPr>
              <a:spLocks noChangeShapeType="1"/>
            </p:cNvSpPr>
            <p:nvPr/>
          </p:nvSpPr>
          <p:spPr bwMode="auto">
            <a:xfrm>
              <a:off x="3891" y="4054"/>
              <a:ext cx="10" cy="1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6" name="Line 133"/>
            <p:cNvSpPr>
              <a:spLocks noChangeShapeType="1"/>
            </p:cNvSpPr>
            <p:nvPr/>
          </p:nvSpPr>
          <p:spPr bwMode="auto">
            <a:xfrm>
              <a:off x="3931" y="4084"/>
              <a:ext cx="13" cy="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7" name="Line 134"/>
            <p:cNvSpPr>
              <a:spLocks noChangeShapeType="1"/>
            </p:cNvSpPr>
            <p:nvPr/>
          </p:nvSpPr>
          <p:spPr bwMode="auto">
            <a:xfrm>
              <a:off x="3985" y="4118"/>
              <a:ext cx="15" cy="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8" name="Line 135"/>
            <p:cNvSpPr>
              <a:spLocks noChangeShapeType="1"/>
            </p:cNvSpPr>
            <p:nvPr/>
          </p:nvSpPr>
          <p:spPr bwMode="auto">
            <a:xfrm>
              <a:off x="4041" y="4152"/>
              <a:ext cx="12" cy="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29" name="Line 141"/>
            <p:cNvSpPr>
              <a:spLocks noChangeShapeType="1"/>
            </p:cNvSpPr>
            <p:nvPr/>
          </p:nvSpPr>
          <p:spPr bwMode="auto">
            <a:xfrm>
              <a:off x="3559" y="2796"/>
              <a:ext cx="1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30" name="Line 143"/>
            <p:cNvSpPr>
              <a:spLocks noChangeShapeType="1"/>
            </p:cNvSpPr>
            <p:nvPr/>
          </p:nvSpPr>
          <p:spPr bwMode="auto">
            <a:xfrm>
              <a:off x="3593" y="2824"/>
              <a:ext cx="9" cy="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31" name="Line 144"/>
            <p:cNvSpPr>
              <a:spLocks noChangeShapeType="1"/>
            </p:cNvSpPr>
            <p:nvPr/>
          </p:nvSpPr>
          <p:spPr bwMode="auto">
            <a:xfrm>
              <a:off x="3602" y="2833"/>
              <a:ext cx="8" cy="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32" name="Line 145"/>
            <p:cNvSpPr>
              <a:spLocks noChangeShapeType="1"/>
            </p:cNvSpPr>
            <p:nvPr/>
          </p:nvSpPr>
          <p:spPr bwMode="auto">
            <a:xfrm flipH="1">
              <a:off x="3603" y="2864"/>
              <a:ext cx="2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33" name="Line 146"/>
            <p:cNvSpPr>
              <a:spLocks noChangeShapeType="1"/>
            </p:cNvSpPr>
            <p:nvPr/>
          </p:nvSpPr>
          <p:spPr bwMode="auto">
            <a:xfrm flipH="1">
              <a:off x="3589" y="2911"/>
              <a:ext cx="6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34" name="Line 147"/>
            <p:cNvSpPr>
              <a:spLocks noChangeShapeType="1"/>
            </p:cNvSpPr>
            <p:nvPr/>
          </p:nvSpPr>
          <p:spPr bwMode="auto">
            <a:xfrm flipH="1">
              <a:off x="3564" y="2959"/>
              <a:ext cx="6" cy="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07735" name="Rectangle 148"/>
            <p:cNvSpPr>
              <a:spLocks noChangeArrowheads="1"/>
            </p:cNvSpPr>
            <p:nvPr/>
          </p:nvSpPr>
          <p:spPr bwMode="auto">
            <a:xfrm>
              <a:off x="3980" y="1776"/>
              <a:ext cx="44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0"/>
                </a:spcBef>
                <a:spcAft>
                  <a:spcPct val="0"/>
                </a:spcAft>
                <a:buSzTx/>
              </a:pPr>
              <a:r>
                <a:rPr lang="en-US" sz="1000"/>
                <a:t>               </a:t>
              </a:r>
            </a:p>
          </p:txBody>
        </p:sp>
        <p:sp>
          <p:nvSpPr>
            <p:cNvPr id="707736" name="Rectangle 149"/>
            <p:cNvSpPr>
              <a:spLocks noChangeArrowheads="1"/>
            </p:cNvSpPr>
            <p:nvPr/>
          </p:nvSpPr>
          <p:spPr bwMode="auto">
            <a:xfrm>
              <a:off x="4320" y="1776"/>
              <a:ext cx="38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0"/>
                </a:spcBef>
                <a:spcAft>
                  <a:spcPct val="0"/>
                </a:spcAft>
                <a:buSzTx/>
              </a:pPr>
              <a:r>
                <a:rPr lang="en-US" sz="1000"/>
                <a:t>            </a:t>
              </a:r>
            </a:p>
          </p:txBody>
        </p:sp>
        <p:sp>
          <p:nvSpPr>
            <p:cNvPr id="707737" name="Rectangle 150"/>
            <p:cNvSpPr>
              <a:spLocks noChangeArrowheads="1"/>
            </p:cNvSpPr>
            <p:nvPr/>
          </p:nvSpPr>
          <p:spPr bwMode="auto">
            <a:xfrm>
              <a:off x="3980" y="1879"/>
              <a:ext cx="46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0"/>
                </a:spcBef>
                <a:spcAft>
                  <a:spcPct val="0"/>
                </a:spcAft>
                <a:buSzTx/>
              </a:pPr>
              <a:r>
                <a:rPr lang="en-US" sz="1000"/>
                <a:t>                </a:t>
              </a:r>
            </a:p>
          </p:txBody>
        </p:sp>
        <p:sp>
          <p:nvSpPr>
            <p:cNvPr id="707738" name="Rectangle 151"/>
            <p:cNvSpPr>
              <a:spLocks noChangeArrowheads="1"/>
            </p:cNvSpPr>
            <p:nvPr/>
          </p:nvSpPr>
          <p:spPr bwMode="auto">
            <a:xfrm>
              <a:off x="4320" y="1879"/>
              <a:ext cx="38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0"/>
                </a:spcBef>
                <a:spcAft>
                  <a:spcPct val="0"/>
                </a:spcAft>
                <a:buSzTx/>
              </a:pPr>
              <a:r>
                <a:rPr lang="en-US" sz="1000"/>
                <a:t>            </a:t>
              </a:r>
            </a:p>
          </p:txBody>
        </p:sp>
        <p:sp>
          <p:nvSpPr>
            <p:cNvPr id="707739" name="Rectangle 152"/>
            <p:cNvSpPr>
              <a:spLocks noChangeArrowheads="1"/>
            </p:cNvSpPr>
            <p:nvPr/>
          </p:nvSpPr>
          <p:spPr bwMode="auto">
            <a:xfrm>
              <a:off x="469" y="1210"/>
              <a:ext cx="1409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1917: First US transfer pricing legislation</a:t>
              </a:r>
            </a:p>
          </p:txBody>
        </p:sp>
        <p:sp>
          <p:nvSpPr>
            <p:cNvPr id="707740" name="Rectangle 153"/>
            <p:cNvSpPr>
              <a:spLocks noChangeArrowheads="1"/>
            </p:cNvSpPr>
            <p:nvPr/>
          </p:nvSpPr>
          <p:spPr bwMode="auto">
            <a:xfrm>
              <a:off x="835" y="1476"/>
              <a:ext cx="1341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1970s &amp; 1980s Unitary taxation pressures</a:t>
              </a:r>
            </a:p>
          </p:txBody>
        </p:sp>
        <p:sp>
          <p:nvSpPr>
            <p:cNvPr id="707741" name="Rectangle 154"/>
            <p:cNvSpPr>
              <a:spLocks noChangeArrowheads="1"/>
            </p:cNvSpPr>
            <p:nvPr/>
          </p:nvSpPr>
          <p:spPr bwMode="auto">
            <a:xfrm>
              <a:off x="1263" y="1791"/>
              <a:ext cx="1098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1986 Treasury task force report on unitary taxation</a:t>
              </a:r>
            </a:p>
          </p:txBody>
        </p:sp>
        <p:sp>
          <p:nvSpPr>
            <p:cNvPr id="707742" name="Rectangle 155"/>
            <p:cNvSpPr>
              <a:spLocks noChangeArrowheads="1"/>
            </p:cNvSpPr>
            <p:nvPr/>
          </p:nvSpPr>
          <p:spPr bwMode="auto">
            <a:xfrm>
              <a:off x="1404" y="2091"/>
              <a:ext cx="122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1986: Tax Reform Act</a:t>
              </a:r>
            </a:p>
          </p:txBody>
        </p:sp>
        <p:sp>
          <p:nvSpPr>
            <p:cNvPr id="707743" name="Rectangle 156"/>
            <p:cNvSpPr>
              <a:spLocks noChangeArrowheads="1"/>
            </p:cNvSpPr>
            <p:nvPr/>
          </p:nvSpPr>
          <p:spPr bwMode="auto">
            <a:xfrm>
              <a:off x="1577" y="2281"/>
              <a:ext cx="908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1988: White paper</a:t>
              </a:r>
            </a:p>
          </p:txBody>
        </p:sp>
        <p:sp>
          <p:nvSpPr>
            <p:cNvPr id="707744" name="Rectangle 157"/>
            <p:cNvSpPr>
              <a:spLocks noChangeArrowheads="1"/>
            </p:cNvSpPr>
            <p:nvPr/>
          </p:nvSpPr>
          <p:spPr bwMode="auto">
            <a:xfrm>
              <a:off x="1912" y="2500"/>
              <a:ext cx="723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1991 s6038A</a:t>
              </a:r>
            </a:p>
          </p:txBody>
        </p:sp>
        <p:sp>
          <p:nvSpPr>
            <p:cNvPr id="707745" name="Rectangle 158"/>
            <p:cNvSpPr>
              <a:spLocks noChangeArrowheads="1"/>
            </p:cNvSpPr>
            <p:nvPr/>
          </p:nvSpPr>
          <p:spPr bwMode="auto">
            <a:xfrm>
              <a:off x="1460" y="2715"/>
              <a:ext cx="1527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1992 Proposed regulations</a:t>
              </a:r>
            </a:p>
          </p:txBody>
        </p:sp>
        <p:sp>
          <p:nvSpPr>
            <p:cNvPr id="707746" name="Rectangle 159"/>
            <p:cNvSpPr>
              <a:spLocks noChangeArrowheads="1"/>
            </p:cNvSpPr>
            <p:nvPr/>
          </p:nvSpPr>
          <p:spPr bwMode="auto">
            <a:xfrm>
              <a:off x="1930" y="2883"/>
              <a:ext cx="1061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1993: Temporary US</a:t>
              </a:r>
              <a:br>
                <a:rPr lang="en-US" sz="1100">
                  <a:solidFill>
                    <a:schemeClr val="tx1"/>
                  </a:solidFill>
                </a:rPr>
              </a:br>
              <a:r>
                <a:rPr lang="en-US" sz="1100">
                  <a:solidFill>
                    <a:schemeClr val="tx1"/>
                  </a:solidFill>
                </a:rPr>
                <a:t>regulations</a:t>
              </a:r>
            </a:p>
          </p:txBody>
        </p:sp>
        <p:sp>
          <p:nvSpPr>
            <p:cNvPr id="707747" name="Rectangle 160"/>
            <p:cNvSpPr>
              <a:spLocks noChangeArrowheads="1"/>
            </p:cNvSpPr>
            <p:nvPr/>
          </p:nvSpPr>
          <p:spPr bwMode="auto">
            <a:xfrm>
              <a:off x="1831" y="3193"/>
              <a:ext cx="1204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1994: Final US Regulations</a:t>
              </a:r>
            </a:p>
          </p:txBody>
        </p:sp>
        <p:sp>
          <p:nvSpPr>
            <p:cNvPr id="707748" name="Rectangle 161"/>
            <p:cNvSpPr>
              <a:spLocks noChangeArrowheads="1"/>
            </p:cNvSpPr>
            <p:nvPr/>
          </p:nvSpPr>
          <p:spPr bwMode="auto">
            <a:xfrm>
              <a:off x="3888" y="3216"/>
              <a:ext cx="1705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1995: OECD Guidelines Part II (Draft)</a:t>
              </a:r>
            </a:p>
          </p:txBody>
        </p:sp>
        <p:sp>
          <p:nvSpPr>
            <p:cNvPr id="707749" name="Rectangle 162"/>
            <p:cNvSpPr>
              <a:spLocks noChangeArrowheads="1"/>
            </p:cNvSpPr>
            <p:nvPr/>
          </p:nvSpPr>
          <p:spPr bwMode="auto">
            <a:xfrm>
              <a:off x="3840" y="3418"/>
              <a:ext cx="1681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1996: OECD Guidelines 6 and 7 Final</a:t>
              </a:r>
            </a:p>
          </p:txBody>
        </p:sp>
        <p:sp>
          <p:nvSpPr>
            <p:cNvPr id="707750" name="Rectangle 163"/>
            <p:cNvSpPr>
              <a:spLocks noChangeArrowheads="1"/>
            </p:cNvSpPr>
            <p:nvPr/>
          </p:nvSpPr>
          <p:spPr bwMode="auto">
            <a:xfrm>
              <a:off x="1562" y="3388"/>
              <a:ext cx="1601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1995: OECD Guidelines 1-5 Final</a:t>
              </a:r>
            </a:p>
          </p:txBody>
        </p:sp>
        <p:sp>
          <p:nvSpPr>
            <p:cNvPr id="707751" name="Rectangle 164"/>
            <p:cNvSpPr>
              <a:spLocks noChangeArrowheads="1"/>
            </p:cNvSpPr>
            <p:nvPr/>
          </p:nvSpPr>
          <p:spPr bwMode="auto">
            <a:xfrm>
              <a:off x="3600" y="3024"/>
              <a:ext cx="1769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1994: OECD Guidelines Part 1 (Draft)</a:t>
              </a:r>
            </a:p>
          </p:txBody>
        </p:sp>
        <p:sp>
          <p:nvSpPr>
            <p:cNvPr id="707752" name="Rectangle 165"/>
            <p:cNvSpPr>
              <a:spLocks noChangeArrowheads="1"/>
            </p:cNvSpPr>
            <p:nvPr/>
          </p:nvSpPr>
          <p:spPr bwMode="auto">
            <a:xfrm>
              <a:off x="3360" y="2400"/>
              <a:ext cx="1157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OECD Report on 1992 temporary regulations</a:t>
              </a:r>
            </a:p>
          </p:txBody>
        </p:sp>
        <p:sp>
          <p:nvSpPr>
            <p:cNvPr id="707753" name="Rectangle 166"/>
            <p:cNvSpPr>
              <a:spLocks noChangeArrowheads="1"/>
            </p:cNvSpPr>
            <p:nvPr/>
          </p:nvSpPr>
          <p:spPr bwMode="auto">
            <a:xfrm>
              <a:off x="3122" y="2112"/>
              <a:ext cx="1301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1980’s: International opposition to unitary taxation</a:t>
              </a:r>
            </a:p>
          </p:txBody>
        </p:sp>
        <p:sp>
          <p:nvSpPr>
            <p:cNvPr id="707754" name="Rectangle 167"/>
            <p:cNvSpPr>
              <a:spLocks noChangeArrowheads="1"/>
            </p:cNvSpPr>
            <p:nvPr/>
          </p:nvSpPr>
          <p:spPr bwMode="auto">
            <a:xfrm>
              <a:off x="2832" y="1776"/>
              <a:ext cx="916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1979: OECD Report</a:t>
              </a:r>
            </a:p>
          </p:txBody>
        </p:sp>
        <p:sp>
          <p:nvSpPr>
            <p:cNvPr id="707755" name="Rectangle 168"/>
            <p:cNvSpPr>
              <a:spLocks noChangeArrowheads="1"/>
            </p:cNvSpPr>
            <p:nvPr/>
          </p:nvSpPr>
          <p:spPr bwMode="auto">
            <a:xfrm>
              <a:off x="3049" y="1968"/>
              <a:ext cx="915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1984: OECD Report</a:t>
              </a:r>
            </a:p>
          </p:txBody>
        </p:sp>
        <p:sp>
          <p:nvSpPr>
            <p:cNvPr id="707756" name="Rectangle 169"/>
            <p:cNvSpPr>
              <a:spLocks noChangeArrowheads="1"/>
            </p:cNvSpPr>
            <p:nvPr/>
          </p:nvSpPr>
          <p:spPr bwMode="auto">
            <a:xfrm>
              <a:off x="2784" y="1488"/>
              <a:ext cx="118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1916: OECD model</a:t>
              </a:r>
              <a:r>
                <a:rPr lang="en-US" sz="1100"/>
                <a:t> </a:t>
              </a:r>
              <a:r>
                <a:rPr lang="en-US" sz="1100">
                  <a:solidFill>
                    <a:schemeClr val="tx1"/>
                  </a:solidFill>
                </a:rPr>
                <a:t>taxation convention</a:t>
              </a:r>
            </a:p>
          </p:txBody>
        </p:sp>
        <p:sp>
          <p:nvSpPr>
            <p:cNvPr id="707757" name="Rectangle 170"/>
            <p:cNvSpPr>
              <a:spLocks noChangeArrowheads="1"/>
            </p:cNvSpPr>
            <p:nvPr/>
          </p:nvSpPr>
          <p:spPr bwMode="auto">
            <a:xfrm>
              <a:off x="3586" y="2688"/>
              <a:ext cx="1155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 dirty="0">
                  <a:solidFill>
                    <a:schemeClr val="tx1"/>
                  </a:solidFill>
                </a:rPr>
                <a:t>OECD Report on 1993 proposed regulations</a:t>
              </a:r>
            </a:p>
          </p:txBody>
        </p:sp>
        <p:sp>
          <p:nvSpPr>
            <p:cNvPr id="707758" name="Rectangle 171"/>
            <p:cNvSpPr>
              <a:spLocks noChangeArrowheads="1"/>
            </p:cNvSpPr>
            <p:nvPr/>
          </p:nvSpPr>
          <p:spPr bwMode="auto">
            <a:xfrm>
              <a:off x="2496" y="1200"/>
              <a:ext cx="1108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1915: First UK transfer pricing legislation</a:t>
              </a:r>
            </a:p>
          </p:txBody>
        </p:sp>
        <p:sp>
          <p:nvSpPr>
            <p:cNvPr id="707759" name="Rectangle 172"/>
            <p:cNvSpPr>
              <a:spLocks noChangeArrowheads="1"/>
            </p:cNvSpPr>
            <p:nvPr/>
          </p:nvSpPr>
          <p:spPr bwMode="auto">
            <a:xfrm>
              <a:off x="2160" y="912"/>
              <a:ext cx="1503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Early 1800’s: Development of arms length principle</a:t>
              </a:r>
            </a:p>
          </p:txBody>
        </p:sp>
        <p:sp>
          <p:nvSpPr>
            <p:cNvPr id="707760" name="Rectangle 173"/>
            <p:cNvSpPr>
              <a:spLocks noChangeArrowheads="1"/>
            </p:cNvSpPr>
            <p:nvPr/>
          </p:nvSpPr>
          <p:spPr bwMode="auto">
            <a:xfrm>
              <a:off x="1897" y="3592"/>
              <a:ext cx="1561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1997: OECD Guidelines 8 Final</a:t>
              </a:r>
            </a:p>
          </p:txBody>
        </p:sp>
        <p:sp>
          <p:nvSpPr>
            <p:cNvPr id="707761" name="Rectangle 176"/>
            <p:cNvSpPr>
              <a:spLocks noChangeArrowheads="1"/>
            </p:cNvSpPr>
            <p:nvPr/>
          </p:nvSpPr>
          <p:spPr bwMode="auto">
            <a:xfrm>
              <a:off x="1571" y="3801"/>
              <a:ext cx="1666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 eaLnBrk="0" hangingPunct="0">
                <a:spcBef>
                  <a:spcPct val="50000"/>
                </a:spcBef>
                <a:spcAft>
                  <a:spcPct val="0"/>
                </a:spcAft>
                <a:buSzTx/>
              </a:pPr>
              <a:r>
                <a:rPr lang="en-US" sz="1100">
                  <a:solidFill>
                    <a:schemeClr val="tx1"/>
                  </a:solidFill>
                </a:rPr>
                <a:t>2002: EU Joint Transfer Pricing Forum</a:t>
              </a:r>
            </a:p>
          </p:txBody>
        </p:sp>
        <p:sp>
          <p:nvSpPr>
            <p:cNvPr id="707762" name="Rectangle 178"/>
            <p:cNvSpPr>
              <a:spLocks noChangeArrowheads="1"/>
            </p:cNvSpPr>
            <p:nvPr/>
          </p:nvSpPr>
          <p:spPr bwMode="auto">
            <a:xfrm>
              <a:off x="3561" y="2796"/>
              <a:ext cx="65" cy="19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63500" tIns="0" rIns="0" bIns="0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buSzTx/>
              </a:pPr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707763" name="TB4_Section_header"/>
          <p:cNvSpPr txBox="1">
            <a:spLocks noChangeArrowheads="1"/>
          </p:cNvSpPr>
          <p:nvPr/>
        </p:nvSpPr>
        <p:spPr bwMode="auto">
          <a:xfrm>
            <a:off x="179388" y="330200"/>
            <a:ext cx="6551612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>
              <a:spcBef>
                <a:spcPct val="0"/>
              </a:spcBef>
              <a:spcAft>
                <a:spcPct val="0"/>
              </a:spcAft>
              <a:buSzTx/>
            </a:pPr>
            <a:endParaRPr lang="en-GB" sz="2800" b="1" dirty="0">
              <a:latin typeface="+mj-lt"/>
            </a:endParaRPr>
          </a:p>
        </p:txBody>
      </p:sp>
      <p:sp>
        <p:nvSpPr>
          <p:cNvPr id="707764" name="Text Box 180"/>
          <p:cNvSpPr txBox="1">
            <a:spLocks noChangeArrowheads="1"/>
          </p:cNvSpPr>
          <p:nvPr/>
        </p:nvSpPr>
        <p:spPr bwMode="auto">
          <a:xfrm>
            <a:off x="5801700" y="5504471"/>
            <a:ext cx="2667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SzTx/>
            </a:pPr>
            <a:r>
              <a:rPr lang="en-GB" sz="1100" dirty="0">
                <a:solidFill>
                  <a:schemeClr val="tx1"/>
                </a:solidFill>
              </a:rPr>
              <a:t>2006 &amp; 2008: Discussion Drafts on </a:t>
            </a:r>
          </a:p>
          <a:p>
            <a:pPr>
              <a:spcBef>
                <a:spcPct val="0"/>
              </a:spcBef>
              <a:spcAft>
                <a:spcPct val="0"/>
              </a:spcAft>
              <a:buSzTx/>
            </a:pPr>
            <a:r>
              <a:rPr lang="en-GB" sz="1100" dirty="0">
                <a:solidFill>
                  <a:schemeClr val="tx1"/>
                </a:solidFill>
              </a:rPr>
              <a:t>Comparability and Profit based Methods</a:t>
            </a:r>
          </a:p>
        </p:txBody>
      </p:sp>
      <p:sp>
        <p:nvSpPr>
          <p:cNvPr id="707765" name="Text Box 181"/>
          <p:cNvSpPr txBox="1">
            <a:spLocks noChangeArrowheads="1"/>
          </p:cNvSpPr>
          <p:nvPr/>
        </p:nvSpPr>
        <p:spPr bwMode="auto">
          <a:xfrm>
            <a:off x="6261530" y="5886930"/>
            <a:ext cx="321627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SzTx/>
            </a:pPr>
            <a:r>
              <a:rPr lang="en-GB" sz="1100" dirty="0" smtClean="0">
                <a:solidFill>
                  <a:schemeClr val="tx1"/>
                </a:solidFill>
              </a:rPr>
              <a:t>2010 Revised Chapters I-III &amp; Chapter 9 on BR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81" name="Text Box 181"/>
          <p:cNvSpPr txBox="1">
            <a:spLocks noChangeArrowheads="1"/>
          </p:cNvSpPr>
          <p:nvPr/>
        </p:nvSpPr>
        <p:spPr bwMode="auto">
          <a:xfrm>
            <a:off x="6918429" y="6207490"/>
            <a:ext cx="203638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SzTx/>
            </a:pPr>
            <a:r>
              <a:rPr lang="en-GB" sz="1100" dirty="0" smtClean="0">
                <a:solidFill>
                  <a:schemeClr val="tx1"/>
                </a:solidFill>
              </a:rPr>
              <a:t>BEPS Project 2013/2015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82" name="Text Box 181"/>
          <p:cNvSpPr txBox="1">
            <a:spLocks noChangeArrowheads="1"/>
          </p:cNvSpPr>
          <p:nvPr/>
        </p:nvSpPr>
        <p:spPr bwMode="auto">
          <a:xfrm>
            <a:off x="6839609" y="6454480"/>
            <a:ext cx="203638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SzTx/>
            </a:pPr>
            <a:r>
              <a:rPr lang="en-GB" sz="1100" dirty="0" smtClean="0">
                <a:solidFill>
                  <a:schemeClr val="tx1"/>
                </a:solidFill>
              </a:rPr>
              <a:t>2017 TP Guidelines and subsequent modifications</a:t>
            </a:r>
            <a:endParaRPr lang="en-GB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2018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/>
          <a:lstStyle/>
          <a:p>
            <a:r>
              <a:rPr lang="hu-HU" dirty="0" err="1" smtClean="0"/>
              <a:t>Legal</a:t>
            </a:r>
            <a:r>
              <a:rPr lang="hu-HU" dirty="0" smtClean="0"/>
              <a:t> </a:t>
            </a:r>
            <a:r>
              <a:rPr lang="hu-HU" dirty="0" err="1" smtClean="0"/>
              <a:t>framework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88115949"/>
              </p:ext>
            </p:extLst>
          </p:nvPr>
        </p:nvGraphicFramePr>
        <p:xfrm>
          <a:off x="628650" y="1066801"/>
          <a:ext cx="7886700" cy="5110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03466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Kép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1576" y="12192"/>
            <a:ext cx="9175576" cy="684580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7652" y="993830"/>
            <a:ext cx="8332712" cy="53154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1900" b="1" dirty="0"/>
          </a:p>
          <a:p>
            <a:pPr marL="0" indent="0" algn="just">
              <a:buNone/>
              <a:defRPr/>
            </a:pPr>
            <a:endParaRPr lang="hu-HU" dirty="0">
              <a:latin typeface="Verdana Bold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9A140-56F3-4FE6-9B42-B6FACC1B9EA6}" type="slidenum">
              <a:rPr lang="hu-HU" smtClean="0"/>
              <a:pPr/>
              <a:t>4</a:t>
            </a:fld>
            <a:endParaRPr lang="hu-HU" dirty="0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457200" y="12192"/>
            <a:ext cx="8229600" cy="968536"/>
          </a:xfrm>
        </p:spPr>
        <p:txBody>
          <a:bodyPr>
            <a:noAutofit/>
          </a:bodyPr>
          <a:lstStyle/>
          <a:p>
            <a:pPr algn="l"/>
            <a:r>
              <a:rPr lang="hu-HU" sz="2800" b="1" dirty="0" smtClean="0"/>
              <a:t>I. </a:t>
            </a:r>
            <a:r>
              <a:rPr lang="hu-HU" sz="3200" b="1" dirty="0" err="1" smtClean="0"/>
              <a:t>Transfer</a:t>
            </a:r>
            <a:r>
              <a:rPr lang="hu-HU" sz="3200" b="1" dirty="0" smtClean="0"/>
              <a:t> </a:t>
            </a:r>
            <a:r>
              <a:rPr lang="hu-HU" sz="3200" b="1" dirty="0" err="1"/>
              <a:t>Pricing</a:t>
            </a:r>
            <a:r>
              <a:rPr lang="hu-HU" sz="3200" b="1" dirty="0"/>
              <a:t> </a:t>
            </a:r>
            <a:r>
              <a:rPr lang="hu-HU" sz="3200" b="1" dirty="0" err="1"/>
              <a:t>practice</a:t>
            </a:r>
            <a:r>
              <a:rPr lang="hu-HU" sz="3200" b="1" dirty="0"/>
              <a:t> </a:t>
            </a:r>
            <a:r>
              <a:rPr lang="hu-HU" sz="3200" b="1" dirty="0" err="1"/>
              <a:t>within</a:t>
            </a:r>
            <a:r>
              <a:rPr lang="hu-HU" sz="3200" b="1" dirty="0"/>
              <a:t> NTCA of Hungary</a:t>
            </a:r>
            <a:endParaRPr lang="hu-HU" altLang="hu-HU" sz="3200" b="1" dirty="0">
              <a:latin typeface="+mn-lt"/>
              <a:ea typeface="+mn-ea"/>
              <a:cs typeface="+mn-cs"/>
            </a:endParaRPr>
          </a:p>
        </p:txBody>
      </p:sp>
      <p:cxnSp>
        <p:nvCxnSpPr>
          <p:cNvPr id="10" name="Egyenes összekötő 9"/>
          <p:cNvCxnSpPr/>
          <p:nvPr/>
        </p:nvCxnSpPr>
        <p:spPr>
          <a:xfrm>
            <a:off x="539552" y="980728"/>
            <a:ext cx="8208912" cy="0"/>
          </a:xfrm>
          <a:prstGeom prst="line">
            <a:avLst/>
          </a:prstGeom>
          <a:ln w="38100" cap="rnd" cmpd="thickThin">
            <a:solidFill>
              <a:schemeClr val="tx1">
                <a:lumMod val="50000"/>
                <a:lumOff val="5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/>
          <p:cNvCxnSpPr/>
          <p:nvPr/>
        </p:nvCxnSpPr>
        <p:spPr>
          <a:xfrm>
            <a:off x="435968" y="6237312"/>
            <a:ext cx="8208912" cy="0"/>
          </a:xfrm>
          <a:prstGeom prst="line">
            <a:avLst/>
          </a:prstGeom>
          <a:ln w="38100" cap="rnd" cmpd="thickThin">
            <a:solidFill>
              <a:schemeClr val="tx1">
                <a:lumMod val="50000"/>
                <a:lumOff val="5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yamatábra: Feldolgozás 3"/>
          <p:cNvSpPr/>
          <p:nvPr/>
        </p:nvSpPr>
        <p:spPr>
          <a:xfrm>
            <a:off x="2771800" y="1323804"/>
            <a:ext cx="2663860" cy="64807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Audit </a:t>
            </a:r>
            <a:r>
              <a:rPr lang="hu-HU" dirty="0" err="1" smtClean="0"/>
              <a:t>Department</a:t>
            </a:r>
            <a:endParaRPr lang="hu-HU" dirty="0"/>
          </a:p>
        </p:txBody>
      </p:sp>
      <p:sp>
        <p:nvSpPr>
          <p:cNvPr id="5" name="Folyamatábra: Feldolgozás 4"/>
          <p:cNvSpPr/>
          <p:nvPr/>
        </p:nvSpPr>
        <p:spPr>
          <a:xfrm>
            <a:off x="1259631" y="2576832"/>
            <a:ext cx="1655957" cy="11354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Unit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Arm’s</a:t>
            </a:r>
            <a:r>
              <a:rPr lang="hu-HU" dirty="0" smtClean="0"/>
              <a:t> </a:t>
            </a:r>
            <a:r>
              <a:rPr lang="hu-HU" dirty="0" err="1" smtClean="0"/>
              <a:t>Length</a:t>
            </a:r>
            <a:r>
              <a:rPr lang="hu-HU" dirty="0" smtClean="0"/>
              <a:t> Price</a:t>
            </a:r>
          </a:p>
          <a:p>
            <a:pPr algn="ctr"/>
            <a:r>
              <a:rPr lang="hu-HU" dirty="0" smtClean="0"/>
              <a:t>(APA/MAP-</a:t>
            </a:r>
          </a:p>
          <a:p>
            <a:pPr algn="ctr"/>
            <a:r>
              <a:rPr lang="hu-HU" dirty="0"/>
              <a:t>9</a:t>
            </a:r>
            <a:r>
              <a:rPr lang="hu-HU" dirty="0" smtClean="0"/>
              <a:t> </a:t>
            </a:r>
            <a:r>
              <a:rPr lang="hu-HU" dirty="0" err="1" smtClean="0"/>
              <a:t>case</a:t>
            </a:r>
            <a:r>
              <a:rPr lang="hu-HU" dirty="0" smtClean="0"/>
              <a:t> </a:t>
            </a:r>
            <a:r>
              <a:rPr lang="hu-HU" dirty="0" err="1" smtClean="0"/>
              <a:t>handler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6" name="Folyamatábra: Feldolgozás 5"/>
          <p:cNvSpPr/>
          <p:nvPr/>
        </p:nvSpPr>
        <p:spPr>
          <a:xfrm>
            <a:off x="5257056" y="2644711"/>
            <a:ext cx="2592288" cy="10675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/>
              <a:t>Transfer</a:t>
            </a:r>
            <a:r>
              <a:rPr lang="hu-HU" dirty="0" smtClean="0"/>
              <a:t> </a:t>
            </a:r>
            <a:r>
              <a:rPr lang="hu-HU" dirty="0" err="1" smtClean="0"/>
              <a:t>Pricing</a:t>
            </a:r>
            <a:r>
              <a:rPr lang="hu-HU" dirty="0" smtClean="0"/>
              <a:t> Audit </a:t>
            </a:r>
            <a:r>
              <a:rPr lang="hu-HU" dirty="0" err="1" smtClean="0"/>
              <a:t>Methodology</a:t>
            </a:r>
            <a:r>
              <a:rPr lang="hu-HU" dirty="0" smtClean="0"/>
              <a:t> Unit</a:t>
            </a:r>
          </a:p>
          <a:p>
            <a:pPr algn="ctr"/>
            <a:r>
              <a:rPr lang="hu-HU" dirty="0" smtClean="0"/>
              <a:t>(8 </a:t>
            </a:r>
            <a:r>
              <a:rPr lang="hu-HU" dirty="0" err="1" smtClean="0"/>
              <a:t>case</a:t>
            </a:r>
            <a:r>
              <a:rPr lang="hu-HU" dirty="0" smtClean="0"/>
              <a:t> </a:t>
            </a:r>
            <a:r>
              <a:rPr lang="hu-HU" dirty="0" err="1" smtClean="0"/>
              <a:t>handler</a:t>
            </a:r>
            <a:r>
              <a:rPr lang="hu-HU" dirty="0" smtClean="0"/>
              <a:t>)</a:t>
            </a:r>
            <a:endParaRPr lang="hu-HU" dirty="0"/>
          </a:p>
        </p:txBody>
      </p:sp>
      <p:cxnSp>
        <p:nvCxnSpPr>
          <p:cNvPr id="12" name="Egyenes összekötő 11"/>
          <p:cNvCxnSpPr/>
          <p:nvPr/>
        </p:nvCxnSpPr>
        <p:spPr>
          <a:xfrm flipH="1">
            <a:off x="1958757" y="1999912"/>
            <a:ext cx="1182225" cy="604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14"/>
          <p:cNvCxnSpPr/>
          <p:nvPr/>
        </p:nvCxnSpPr>
        <p:spPr>
          <a:xfrm>
            <a:off x="4644008" y="1999912"/>
            <a:ext cx="1008112" cy="616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lyamatábra: Feldolgozás 18"/>
          <p:cNvSpPr/>
          <p:nvPr/>
        </p:nvSpPr>
        <p:spPr>
          <a:xfrm>
            <a:off x="2180793" y="4411225"/>
            <a:ext cx="1800200" cy="141992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22 </a:t>
            </a:r>
            <a:r>
              <a:rPr lang="hu-HU" dirty="0" err="1" smtClean="0"/>
              <a:t>County</a:t>
            </a:r>
            <a:r>
              <a:rPr lang="hu-HU" dirty="0" smtClean="0"/>
              <a:t> </a:t>
            </a:r>
            <a:r>
              <a:rPr lang="hu-HU" dirty="0" err="1" smtClean="0"/>
              <a:t>Tax</a:t>
            </a:r>
            <a:r>
              <a:rPr lang="hu-HU" dirty="0" smtClean="0"/>
              <a:t> and </a:t>
            </a:r>
            <a:r>
              <a:rPr lang="hu-HU" dirty="0" err="1" smtClean="0"/>
              <a:t>Custom</a:t>
            </a:r>
            <a:r>
              <a:rPr lang="hu-HU" dirty="0" smtClean="0"/>
              <a:t> </a:t>
            </a:r>
            <a:r>
              <a:rPr lang="hu-HU" dirty="0" err="1" smtClean="0"/>
              <a:t>Directorates</a:t>
            </a:r>
            <a:endParaRPr lang="hu-HU" dirty="0" smtClean="0"/>
          </a:p>
          <a:p>
            <a:pPr algn="ctr"/>
            <a:r>
              <a:rPr lang="hu-HU" dirty="0" smtClean="0"/>
              <a:t>(</a:t>
            </a:r>
            <a:r>
              <a:rPr lang="hu-HU" dirty="0" err="1" smtClean="0"/>
              <a:t>auditors</a:t>
            </a:r>
            <a:r>
              <a:rPr lang="hu-HU" dirty="0" smtClean="0"/>
              <a:t>, no TP </a:t>
            </a:r>
            <a:r>
              <a:rPr lang="hu-HU" dirty="0" err="1" smtClean="0"/>
              <a:t>specialist</a:t>
            </a:r>
            <a:r>
              <a:rPr lang="hu-HU" dirty="0" smtClean="0"/>
              <a:t>) </a:t>
            </a:r>
            <a:endParaRPr lang="hu-HU" dirty="0"/>
          </a:p>
        </p:txBody>
      </p:sp>
      <p:sp>
        <p:nvSpPr>
          <p:cNvPr id="20" name="Folyamatábra: Feldolgozás 19"/>
          <p:cNvSpPr/>
          <p:nvPr/>
        </p:nvSpPr>
        <p:spPr>
          <a:xfrm>
            <a:off x="5257056" y="4335649"/>
            <a:ext cx="1296144" cy="15710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/>
              <a:t>Large</a:t>
            </a:r>
            <a:r>
              <a:rPr lang="hu-HU" dirty="0" smtClean="0"/>
              <a:t> </a:t>
            </a:r>
            <a:r>
              <a:rPr lang="hu-HU" dirty="0" err="1" smtClean="0"/>
              <a:t>Taxpayers</a:t>
            </a:r>
            <a:r>
              <a:rPr lang="hu-HU" dirty="0" smtClean="0"/>
              <a:t>’ </a:t>
            </a:r>
            <a:r>
              <a:rPr lang="hu-HU" dirty="0" err="1" smtClean="0"/>
              <a:t>Tax</a:t>
            </a:r>
            <a:r>
              <a:rPr lang="hu-HU" dirty="0" smtClean="0"/>
              <a:t> and </a:t>
            </a:r>
            <a:r>
              <a:rPr lang="hu-HU" dirty="0" err="1" smtClean="0"/>
              <a:t>Custom</a:t>
            </a:r>
            <a:r>
              <a:rPr lang="hu-HU" dirty="0" smtClean="0"/>
              <a:t> </a:t>
            </a:r>
            <a:r>
              <a:rPr lang="hu-HU" dirty="0" err="1" smtClean="0"/>
              <a:t>Directorate</a:t>
            </a:r>
            <a:endParaRPr lang="hu-HU" dirty="0"/>
          </a:p>
        </p:txBody>
      </p:sp>
      <p:sp>
        <p:nvSpPr>
          <p:cNvPr id="21" name="Folyamatábra: Feldolgozás 20"/>
          <p:cNvSpPr/>
          <p:nvPr/>
        </p:nvSpPr>
        <p:spPr>
          <a:xfrm>
            <a:off x="7308304" y="4601365"/>
            <a:ext cx="1152128" cy="120389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/>
              <a:t>Transfer</a:t>
            </a:r>
            <a:r>
              <a:rPr lang="hu-HU" dirty="0" smtClean="0"/>
              <a:t> </a:t>
            </a:r>
            <a:r>
              <a:rPr lang="hu-HU" dirty="0" err="1" smtClean="0"/>
              <a:t>Pricing</a:t>
            </a:r>
            <a:r>
              <a:rPr lang="hu-HU" dirty="0" smtClean="0"/>
              <a:t> Audit Unit (4 </a:t>
            </a:r>
            <a:r>
              <a:rPr lang="hu-HU" dirty="0" err="1" smtClean="0"/>
              <a:t>people</a:t>
            </a:r>
            <a:r>
              <a:rPr lang="hu-HU" dirty="0" smtClean="0"/>
              <a:t>)</a:t>
            </a:r>
            <a:endParaRPr lang="hu-HU" dirty="0"/>
          </a:p>
        </p:txBody>
      </p:sp>
      <p:cxnSp>
        <p:nvCxnSpPr>
          <p:cNvPr id="27" name="Egyenes összekötő 26"/>
          <p:cNvCxnSpPr/>
          <p:nvPr/>
        </p:nvCxnSpPr>
        <p:spPr>
          <a:xfrm>
            <a:off x="6660232" y="5229200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églalap 21"/>
          <p:cNvSpPr/>
          <p:nvPr/>
        </p:nvSpPr>
        <p:spPr>
          <a:xfrm>
            <a:off x="323528" y="1196752"/>
            <a:ext cx="8568952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Téglalap 25"/>
          <p:cNvSpPr/>
          <p:nvPr/>
        </p:nvSpPr>
        <p:spPr>
          <a:xfrm>
            <a:off x="323528" y="4149080"/>
            <a:ext cx="8568952" cy="19442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Téglalap 27"/>
          <p:cNvSpPr/>
          <p:nvPr/>
        </p:nvSpPr>
        <p:spPr>
          <a:xfrm>
            <a:off x="323528" y="1196752"/>
            <a:ext cx="1440160" cy="6480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/>
              <a:t>Central</a:t>
            </a:r>
            <a:r>
              <a:rPr lang="hu-HU" dirty="0" smtClean="0"/>
              <a:t> Management</a:t>
            </a:r>
            <a:endParaRPr lang="hu-HU" dirty="0"/>
          </a:p>
        </p:txBody>
      </p:sp>
      <p:sp>
        <p:nvSpPr>
          <p:cNvPr id="30" name="Téglalap 29"/>
          <p:cNvSpPr/>
          <p:nvPr/>
        </p:nvSpPr>
        <p:spPr>
          <a:xfrm>
            <a:off x="323527" y="4149080"/>
            <a:ext cx="1635229" cy="6480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/>
              <a:t>Regional</a:t>
            </a:r>
            <a:r>
              <a:rPr lang="hu-HU" dirty="0" smtClean="0"/>
              <a:t> </a:t>
            </a:r>
            <a:r>
              <a:rPr lang="hu-HU" dirty="0" err="1" smtClean="0"/>
              <a:t>Directorates</a:t>
            </a:r>
            <a:endParaRPr lang="hu-HU" dirty="0"/>
          </a:p>
        </p:txBody>
      </p:sp>
      <p:sp>
        <p:nvSpPr>
          <p:cNvPr id="2" name="Téglalap 1"/>
          <p:cNvSpPr/>
          <p:nvPr/>
        </p:nvSpPr>
        <p:spPr>
          <a:xfrm>
            <a:off x="4788024" y="4149080"/>
            <a:ext cx="4104456" cy="19442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2855813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Process</a:t>
            </a:r>
            <a:r>
              <a:rPr lang="hu-HU" dirty="0" smtClean="0"/>
              <a:t> of APA</a:t>
            </a:r>
            <a:endParaRPr lang="en-US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2840207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682912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Process</a:t>
            </a:r>
            <a:r>
              <a:rPr lang="hu-HU" dirty="0"/>
              <a:t> of APA</a:t>
            </a:r>
            <a:br>
              <a:rPr lang="hu-HU" dirty="0"/>
            </a:br>
            <a:r>
              <a:rPr lang="hu-HU" sz="4000" dirty="0" err="1" smtClean="0"/>
              <a:t>Decision</a:t>
            </a:r>
            <a:endParaRPr lang="en-US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359955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82781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Conclusion</a:t>
            </a:r>
            <a:r>
              <a:rPr lang="hu-HU" dirty="0" smtClean="0"/>
              <a:t> of </a:t>
            </a:r>
            <a:r>
              <a:rPr lang="hu-HU" dirty="0" err="1" smtClean="0"/>
              <a:t>APAs</a:t>
            </a:r>
            <a:endParaRPr lang="en-US" dirty="0"/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3135715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884356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TP </a:t>
            </a:r>
            <a:r>
              <a:rPr lang="hu-HU" dirty="0" err="1" smtClean="0"/>
              <a:t>Methods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APAs</a:t>
            </a:r>
            <a:endParaRPr lang="en-US" dirty="0"/>
          </a:p>
        </p:txBody>
      </p:sp>
      <p:graphicFrame>
        <p:nvGraphicFramePr>
          <p:cNvPr id="19" name="Tartalom helye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8648496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7269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zövegdoboz 11"/>
          <p:cNvSpPr txBox="1"/>
          <p:nvPr/>
        </p:nvSpPr>
        <p:spPr>
          <a:xfrm>
            <a:off x="1277815" y="361547"/>
            <a:ext cx="676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err="1" smtClean="0"/>
              <a:t>Mutual</a:t>
            </a:r>
            <a:r>
              <a:rPr lang="hu-HU" sz="4000" dirty="0" smtClean="0"/>
              <a:t> </a:t>
            </a:r>
            <a:r>
              <a:rPr lang="hu-HU" sz="4000" dirty="0" err="1" smtClean="0"/>
              <a:t>Agreement</a:t>
            </a:r>
            <a:r>
              <a:rPr lang="hu-HU" sz="4000" dirty="0" smtClean="0"/>
              <a:t> </a:t>
            </a:r>
            <a:r>
              <a:rPr lang="hu-HU" sz="4000" dirty="0" err="1" smtClean="0"/>
              <a:t>Procedure</a:t>
            </a:r>
            <a:endParaRPr lang="en-US" sz="4000" dirty="0"/>
          </a:p>
        </p:txBody>
      </p:sp>
      <p:sp>
        <p:nvSpPr>
          <p:cNvPr id="13" name="Folyamatábra: Befejezés 12"/>
          <p:cNvSpPr/>
          <p:nvPr/>
        </p:nvSpPr>
        <p:spPr>
          <a:xfrm>
            <a:off x="433754" y="1260792"/>
            <a:ext cx="2497015" cy="736431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/>
              <a:t>Noticication from FCA</a:t>
            </a:r>
            <a:endParaRPr lang="en-US" dirty="0"/>
          </a:p>
        </p:txBody>
      </p:sp>
      <p:sp>
        <p:nvSpPr>
          <p:cNvPr id="15" name="Folyamatábra: Másik feldolgozás 14"/>
          <p:cNvSpPr/>
          <p:nvPr/>
        </p:nvSpPr>
        <p:spPr>
          <a:xfrm>
            <a:off x="3418007" y="1260792"/>
            <a:ext cx="2514602" cy="85315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dirty="0" err="1"/>
              <a:t>Request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extending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retention</a:t>
            </a:r>
            <a:r>
              <a:rPr lang="hu-HU" dirty="0"/>
              <a:t> of </a:t>
            </a:r>
            <a:r>
              <a:rPr lang="hu-HU" dirty="0" err="1"/>
              <a:t>documents</a:t>
            </a:r>
            <a:endParaRPr lang="en-US" dirty="0"/>
          </a:p>
        </p:txBody>
      </p:sp>
      <p:sp>
        <p:nvSpPr>
          <p:cNvPr id="16" name="Folyamatábra: Másik feldolgozás 15"/>
          <p:cNvSpPr/>
          <p:nvPr/>
        </p:nvSpPr>
        <p:spPr>
          <a:xfrm>
            <a:off x="6419847" y="1344142"/>
            <a:ext cx="1902072" cy="65308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/>
              <a:t>Verification Audit</a:t>
            </a:r>
            <a:endParaRPr lang="en-US" dirty="0"/>
          </a:p>
        </p:txBody>
      </p:sp>
      <p:sp>
        <p:nvSpPr>
          <p:cNvPr id="17" name="Folyamatábra: Másik feldolgozás 16"/>
          <p:cNvSpPr/>
          <p:nvPr/>
        </p:nvSpPr>
        <p:spPr>
          <a:xfrm>
            <a:off x="527539" y="2493248"/>
            <a:ext cx="2403230" cy="617530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/>
              <a:t>Confirmation</a:t>
            </a:r>
            <a:endParaRPr lang="en-US" dirty="0"/>
          </a:p>
        </p:txBody>
      </p:sp>
      <p:sp>
        <p:nvSpPr>
          <p:cNvPr id="18" name="Folyamatábra: Másik feldolgozás 17"/>
          <p:cNvSpPr/>
          <p:nvPr/>
        </p:nvSpPr>
        <p:spPr>
          <a:xfrm>
            <a:off x="579191" y="3577620"/>
            <a:ext cx="2373924" cy="656492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/>
              <a:t>Position Paper of FCA</a:t>
            </a:r>
            <a:endParaRPr lang="en-US" dirty="0"/>
          </a:p>
        </p:txBody>
      </p:sp>
      <p:sp>
        <p:nvSpPr>
          <p:cNvPr id="19" name="Jobbra nyíl 18"/>
          <p:cNvSpPr/>
          <p:nvPr/>
        </p:nvSpPr>
        <p:spPr>
          <a:xfrm>
            <a:off x="2953115" y="1535866"/>
            <a:ext cx="442545" cy="269631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Jobbra nyíl 19"/>
          <p:cNvSpPr/>
          <p:nvPr/>
        </p:nvSpPr>
        <p:spPr>
          <a:xfrm>
            <a:off x="5995987" y="1535865"/>
            <a:ext cx="360482" cy="269631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elé nyíl 22"/>
          <p:cNvSpPr/>
          <p:nvPr/>
        </p:nvSpPr>
        <p:spPr>
          <a:xfrm>
            <a:off x="1488830" y="1997223"/>
            <a:ext cx="304801" cy="466842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olyamatábra: Döntés 23"/>
          <p:cNvSpPr/>
          <p:nvPr/>
        </p:nvSpPr>
        <p:spPr>
          <a:xfrm>
            <a:off x="3828863" y="4329380"/>
            <a:ext cx="2332892" cy="1479209"/>
          </a:xfrm>
          <a:prstGeom prst="flowChartDecis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dirty="0" err="1"/>
              <a:t>Personal</a:t>
            </a:r>
            <a:r>
              <a:rPr lang="hu-HU" dirty="0"/>
              <a:t> meeting</a:t>
            </a:r>
            <a:endParaRPr lang="en-US" dirty="0"/>
          </a:p>
        </p:txBody>
      </p:sp>
      <p:sp>
        <p:nvSpPr>
          <p:cNvPr id="25" name="Folyamatábra: Másik feldolgozás 24"/>
          <p:cNvSpPr/>
          <p:nvPr/>
        </p:nvSpPr>
        <p:spPr>
          <a:xfrm>
            <a:off x="686350" y="4700954"/>
            <a:ext cx="2214561" cy="736063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dirty="0" err="1"/>
              <a:t>Reply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 smtClean="0"/>
              <a:t>Position</a:t>
            </a:r>
            <a:r>
              <a:rPr lang="hu-HU" dirty="0" smtClean="0"/>
              <a:t> </a:t>
            </a:r>
            <a:r>
              <a:rPr lang="hu-HU" dirty="0" err="1"/>
              <a:t>Paper</a:t>
            </a:r>
            <a:endParaRPr lang="en-US" dirty="0"/>
          </a:p>
        </p:txBody>
      </p:sp>
      <p:sp>
        <p:nvSpPr>
          <p:cNvPr id="26" name="Lefelé nyíl 25"/>
          <p:cNvSpPr/>
          <p:nvPr/>
        </p:nvSpPr>
        <p:spPr>
          <a:xfrm>
            <a:off x="1488830" y="3110778"/>
            <a:ext cx="304801" cy="466842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elé nyíl 26"/>
          <p:cNvSpPr/>
          <p:nvPr/>
        </p:nvSpPr>
        <p:spPr>
          <a:xfrm>
            <a:off x="1452683" y="4236565"/>
            <a:ext cx="304801" cy="466842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Egyenes összekötő nyíllal 31"/>
          <p:cNvCxnSpPr/>
          <p:nvPr/>
        </p:nvCxnSpPr>
        <p:spPr>
          <a:xfrm flipH="1">
            <a:off x="2497015" y="2113945"/>
            <a:ext cx="4654062" cy="2407434"/>
          </a:xfrm>
          <a:prstGeom prst="straightConnector1">
            <a:avLst/>
          </a:prstGeom>
          <a:ln w="11112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Jobbra nyíl 48"/>
          <p:cNvSpPr/>
          <p:nvPr/>
        </p:nvSpPr>
        <p:spPr>
          <a:xfrm>
            <a:off x="3033527" y="4874730"/>
            <a:ext cx="795336" cy="388510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olyamatábra: Másik feldolgozás 49"/>
          <p:cNvSpPr/>
          <p:nvPr/>
        </p:nvSpPr>
        <p:spPr>
          <a:xfrm>
            <a:off x="6819900" y="4622684"/>
            <a:ext cx="1854200" cy="915638"/>
          </a:xfrm>
          <a:prstGeom prst="flowChartAlternate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/>
              <a:t>Arbitration</a:t>
            </a:r>
            <a:r>
              <a:rPr lang="hu-HU" dirty="0" smtClean="0"/>
              <a:t> </a:t>
            </a:r>
            <a:r>
              <a:rPr lang="hu-HU" dirty="0" err="1" smtClean="0"/>
              <a:t>Court</a:t>
            </a:r>
            <a:endParaRPr lang="en-US" dirty="0"/>
          </a:p>
        </p:txBody>
      </p:sp>
      <p:sp>
        <p:nvSpPr>
          <p:cNvPr id="51" name="Folyamatábra: Befejezés 50"/>
          <p:cNvSpPr/>
          <p:nvPr/>
        </p:nvSpPr>
        <p:spPr>
          <a:xfrm>
            <a:off x="5486400" y="6184900"/>
            <a:ext cx="2006600" cy="520700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 smtClean="0"/>
              <a:t>Agreement</a:t>
            </a:r>
            <a:endParaRPr lang="en-US" dirty="0"/>
          </a:p>
        </p:txBody>
      </p:sp>
      <p:sp>
        <p:nvSpPr>
          <p:cNvPr id="52" name="Lefelé nyíl 51"/>
          <p:cNvSpPr/>
          <p:nvPr/>
        </p:nvSpPr>
        <p:spPr>
          <a:xfrm rot="18900000">
            <a:off x="5147227" y="5802190"/>
            <a:ext cx="304801" cy="555943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efelé nyíl 52"/>
          <p:cNvSpPr/>
          <p:nvPr/>
        </p:nvSpPr>
        <p:spPr>
          <a:xfrm rot="16200000">
            <a:off x="6356469" y="4807189"/>
            <a:ext cx="304801" cy="466842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efelé nyíl 53"/>
          <p:cNvSpPr/>
          <p:nvPr/>
        </p:nvSpPr>
        <p:spPr>
          <a:xfrm rot="2700000">
            <a:off x="7532804" y="5602593"/>
            <a:ext cx="304801" cy="641626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1968547"/>
      </p:ext>
    </p:extLst>
  </p:cSld>
  <p:clrMapOvr>
    <a:masterClrMapping/>
  </p:clrMapOvr>
</p:sld>
</file>

<file path=ppt/theme/theme1.xml><?xml version="1.0" encoding="utf-8"?>
<a:theme xmlns:a="http://schemas.openxmlformats.org/drawingml/2006/main" name="NAV_sablon_bovebb_angol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NAV_sablon_bovebb_magyar" id="{68E432CC-509E-4C0E-95BC-287F085D1790}" vid="{15E62FF2-B0FF-4745-81DB-E3143540B612}"/>
    </a:ext>
  </a:extLst>
</a:theme>
</file>

<file path=ppt/theme/theme2.xml><?xml version="1.0" encoding="utf-8"?>
<a:theme xmlns:a="http://schemas.openxmlformats.org/drawingml/2006/main" name="1_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NAV_sablon_bovebb_magyar" id="{68E432CC-509E-4C0E-95BC-287F085D1790}" vid="{742747FC-C2B4-4BE8-9DBC-080F708499D7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NAV-sablon_angol</Template>
  <TotalTime>2758</TotalTime>
  <Words>574</Words>
  <Application>Microsoft Office PowerPoint</Application>
  <PresentationFormat>On-screen Show (4:3)</PresentationFormat>
  <Paragraphs>149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NAV_sablon_bovebb_angol</vt:lpstr>
      <vt:lpstr>1_Office-téma</vt:lpstr>
      <vt:lpstr>Advance Pricing Agreements in Hungary</vt:lpstr>
      <vt:lpstr>Regulatory environment – The road</vt:lpstr>
      <vt:lpstr>Legal framework</vt:lpstr>
      <vt:lpstr>I. Transfer Pricing practice within NTCA of Hungary</vt:lpstr>
      <vt:lpstr>Process of APA</vt:lpstr>
      <vt:lpstr>Process of APA Decision</vt:lpstr>
      <vt:lpstr>Conclusion of APAs</vt:lpstr>
      <vt:lpstr>TP Methods in APAs</vt:lpstr>
      <vt:lpstr>Slide 9</vt:lpstr>
    </vt:vector>
  </TitlesOfParts>
  <Company>Nemzeti Adó- és Vámhivatal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Vágó Zoltán</dc:creator>
  <cp:lastModifiedBy>Complab</cp:lastModifiedBy>
  <cp:revision>115</cp:revision>
  <dcterms:created xsi:type="dcterms:W3CDTF">2018-05-15T09:31:40Z</dcterms:created>
  <dcterms:modified xsi:type="dcterms:W3CDTF">2018-09-27T05:58:18Z</dcterms:modified>
</cp:coreProperties>
</file>