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8-09-20T11:55:43.808"/>
    </inkml:context>
    <inkml:brush xml:id="br0">
      <inkml:brushProperty name="width" value="0.10583" units="cm"/>
      <inkml:brushProperty name="height" value="0.21167" units="cm"/>
      <inkml:brushProperty name="color" value="#C00000"/>
      <inkml:brushProperty name="tip" value="rectangle"/>
      <inkml:brushProperty name="rasterOp" value="maskPen"/>
      <inkml:brushProperty name="fitToCurve" value="1"/>
    </inkml:brush>
  </inkml:definitions>
  <inkml:trace contextRef="#ctx0" brushRef="#br0">13733 46 0,'86'0'313,"-43"0"-313,0 0 15,0 0-15,0 0 0,0 0 16,0 0-16,0-43 16,43 43-16,-43 0 15,0 0-15,0 0 16,44 0-16,-44 0 15,0 0-15,43 0 16,0 0-16,-43 0 16,43 0-16,0 0 15,0 0-15,-43 0 16,0 0-16,43 43 16,-42-43-16,-1 43 15,0-43-15,0 0 31,0 0-15,0 43 15,0-43-31,0 0 16,-43 87-16,43-87 16,0 43-16,0 0 0,0 0 15,43 0-15,-86 43 16,86-43-16,-43 43 15,0-43-15,0 0 16,0 0-16,1 0 16,-1 0-1,0 0-15,43 43 16,-86-43 0,43-43-1,-43 44-15,43-1 16,0 0-1,0 43 1,-43-43 0,86 0-1,-86 0-15,43-43 16,0 43-16,0 0 16,-43 43-1,43-86-15,-43 43 16,0 0-16,43 0 0,-43 0 15,43 0 1,-43 0-16,0 0 16,43-43-16,0 0 15,-43 44 1,0-1 0,0 0-1,0 0 1,0 0-16,0 0 15,0 0 1,0 43-16,0-43 0,-43 0 16,43 43-16,0-43 15,-43 0-15,43 0 16,-43-43-16,43 86 16,-43-43-1,0 0-15,0 1 16,43-1-1,-43 0-15,0 0 16,0 0 0,0 0-16,0-43 0,0 43 15,0 0 17,0 0-32,0-43 15,0 43 1,-43-43-16,42 0 15,1 43-15,-43-43 16,43 43-16,0-43 16,-86 0-16,86 43 15,-43 0-15,43-43 16,-43 0-16,43 0 16,0 0-16,-43 0 0,43 43 15,-1-43-15,-42 0 16,43 0-16,-43 0 15,0 0-15,43 0 16,-43 0-16,-43 0 16,86 0-16,-43 0 15,43 0-15,-44 0 16,44 0-16,0 0 16,0 0-16,-43 0 15,43 0-15,0 0 16,-43 0-16,43 0 0,0 0 15,0 0-15,-43 0 16,43 0-16,0 0 16,-43 0-16,-1 0 15,44 0-15,0 0 16,-43 0-16,0 0 16,0 0-16,0 0 15,43 0-15,-43 0 16,0 0-16,0 0 15,43 43-15,0-43 0,-44 0 16,44 0-16,0 0 16,-43 0-16,0 0 15,43 0-15,-43 43 16,43-43-16,-43 0 16,0 0-16,43 0 15,0 0-15,-44 0 16,44 0-16,0 0 15,-43 0-15,43 0 16,0 0-16,0 0 0,0 0 16,0 0-16,0 0 15,-43 0-15,43 0 16,0 0-16,-43 0 16,0 0-16,-1 0 15,44 0-15,0 0 16,-43 0-16,0 0 15,43 0-15,0 0 16,-43-43-16,43 43 16,0 0-16,-43 0 15,43 0-15,0 0 0,-43 0 16,43 0 0,-44 0-16,44 0 15,0 0-15,0 0 16,0 0-16,0 0 15,-43 0-15,43 0 16,0 0-16,0 0 16,-86-43-16,86 43 15,-43 0-15,-1 0 16,44 0-16,-86-43 0,43 43 16,43 0-16,0 0 15,-43 0-15,43 0 16,0 0-16,0 0 15,-43 0-15,43 0 16,0 0-16,-43 0 16,42 0-16,1 0 15,0 0-15,-43 0 16,43 0-16,0 0 16,-43 0-16,43 0 15,0 0-15,0 0 16,0 0-16,0 0 15,0 0-15,0 0 16,0 0-16,0 0 16,0 0-16,-44 0 15,44 0 1,0 0 15,0 0-15,0 0-1,0 0 1,0 43 15,0 0-15,0-43 500,0 0-516,0 0 15,43-43-15,-43 43 16,-43-43-16,43 43 15,0-43-15,-43 0 16,43 43-16,-44-43 16,44 0-16,0 43 15,-43 0-15,43-43 16,0 0-16,-43 43 16,43-43-16,0 43 0,-43-43 15,43 0-15,0 43 16,-43-43-16,43 43 15,0-43-15,-44 43 16,44-43 0,0 43-16,0 0 15,0-43-15,0-1 16,0 44-16,0-43 16,0 43-1,0 0-15,43-43 16,-43 43-16,0-43 0,0 43 15,0 0-15,0 0 16,0 0 0,0 0-16,0 0 15,0 0 1,-1 0-16,1 0 16,0 0-16,0 0 15,-43 0-15,43 0 16,0 0-16,-43 0 15,43 0-15,0 0 0,0 0 16,-43 0-16,43 0 16,0 0-16,0 0 15,-44 0-15,44 0 16,0 0-16,0 0 16,-43 0-1,43 0 1,0 0-16,0 0 15,0 0 1,0 0-16,-43 0 16,43 0-16,0 0 15,0 0 1,0 0-16,0 0 16,0 0-16,0 0 15,-1 0-15,1 0 16,0 0 15,-43 43-15,43-43-16,0 43 15,0 0-15,-43-43 16,43 0-16,0 44 16,0-44-16,0 43 15,0-43-15,0 43 16,0-43-1,0 0-15,-43 43 16,42 0 0,1-43-16,-43 0 15,43 43-15,0-43 0,0 43 16,0-43-16,0 0 16,0 43-16,0-43 15,0 0-15,0 43 16,0 0-16,0-43 15,0 0-15,0 0 16,-43 43-16,42-43 16,1 0-16,-43 43 15,0 0-15,43-43 16,-43 0-16,0 43 16,43-43-16,0 43 0,-43-43 15,43 0-15,0 43 16,-43 0-16,43-43 15,-1 0-15,1 0 16,0 43-16,0-43 16,0 0-16,0 0 15,0 43-15,0-43 16,0 0 0,0 43-16,-43-43 15,43 44 1,0-44-16,0 0 15,0 0 1,0 0 15,0 0-15,0 0 0,86-44 421,-43 1-437,43 43 16,-43-43-1,43 43-15,0 0 16,-43-43-16,43 43 16,-43-43-16,0 0 62,43 43-62,-43-43 16,43 43-1,0-43 1,0 0 0,-43 0-16,0 0 31,0 0 0,0 0 16,43 43-47,-43-43 16,43 43-1,0-43-15,0 0 16,0 0 93,0 0-93,-43 0-16,43 43 15,0 0 17,-43-43 46,43 43-78,1-44 31,-1 44-31,0 0 31,0 0 235,-43 44-266,43-1 16,-43 0-1,43 0-15,-43 0 16,43-43-1,-43 43-15,0 0 16,0 0 0,0 0 15,0 0-15,0 0-16,43-43 15,-43 43-15,0 0 16,0 0-1,0 0 1,0 0 0,0 0 15,0 0-15,0 0-1,0 0 1,0 1-1,0-1 17,0 0-17,0 0 1,0 0 15,0 0-15,0 0-1,0 0 142,0 0-126,0 0 16,0 0-32,0 0 1,0 0 0,0 0 46,0 0-46,0 0-1,0 0 1,0 0 0,0 0 15,-43-43 375,0 0-390,0 0 31,0 0-16,43-43-15,-43 43-1,43-43-15,-43 43 16,0 0-16,43-43 15,-44 0-15,1 43 16,0 0 15,0 0-15,0 0 0,0-43 46,0 43-46,0 0-16,43-43 15,-43 43 1,0 0 0,0 0 15,43-43-16,0 0 235,0 0-234,0 0 140,-43 43-140,43-43 0,-43 43-16,43-43 15,0 0-15,0 0 16,0 0 15,0 0 63,0 0-79,-43 43 1,43-43 0,0-1-1,0 1 17,0 0-17,-43 43 48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18-09-20T11:56:08.159"/>
    </inkml:context>
    <inkml:brush xml:id="br0">
      <inkml:brushProperty name="width" value="0.05" units="cm"/>
      <inkml:brushProperty name="height" value="0.05" units="cm"/>
      <inkml:brushProperty name="color" value="#92D050"/>
      <inkml:brushProperty name="fitToCurve" value="1"/>
    </inkml:brush>
  </inkml:definitions>
  <inkml:trace contextRef="#ctx0" brushRef="#br0">13432 6 0,'43'0'344,"0"0"-344,0 0 0,0 0 16,43 0-16,-42 0 15,-1 0-15,0 0 16,43 0-16,-43 0 15,0 0-15,43 0 16,-43 0-16,0 0 16,0 0-16,43 0 15,-43 0-15,0 0 16,43 0-16,-43 0 16,1 0-16,-1 0 0,43 0 15,-43 0-15,0 0 16,0 0-1,0 0 1,0 0 15,0 0-31,0 0 16,0 0 0,0 0-16,0 0 15,0 0 1,0 0-16,0 0 15,0 0-15,0 0 32,0 0-17,1 43 1,-1 0 0,43-43-16,-43 0 15,0 0-15,43 43 0,-86 0 16,43-43-16,0 0 15,0 0-15,0 0 16,0 0 15,0 0-31,-43 43 16,43-43-16,0 43 16,0-43-1,0 0-15,-43 43 16,43-43-16,0 43 0,1-43 15,-1 0-15,-43 43 16,43-43-16,0 0 16,-43 43-16,43-43 15,43 86 1,-43-43 0,0 0-16,0 0 15,43 87-15,-43-87 16,43 86-16,-43-43 15,0 0-15,0-43 16,-43 43-16,87-43 0,-44 0 16,-43 43-16,43-43 15,0 43-15,-43-43 16,0 1-16,43-1 16,-43 0-16,43 0 15,-43 43-15,43 0 16,0-43-1,-43 43 1,43-43-16,-43 0 0,43 0 16,-43 43-1,43-43-15,-43 0 16,0 0-16,43 1 16,0 42-16,-43-43 15,0 0-15,43 43 16,-43 0-16,43-43 15,0 86-15,-43 0 16,0-43-16,43 44 16,-43-1-16,43-86 0,-43 43 15,0-43-15,0 43 16,0-43-16,43 0 16,-43 0-16,0 0 15,0 0 1,0 0-1,0 0 1,0 0-16,0 0 16,43 0-16,-43 1 15,0-1 1,0 0-16,0 0 16,0 43-1,0-43 1,0 43-1,0-43-15,0 0 16,-43 43-16,43 0 16,0-43-16,-43 43 15,43-43-15,-43 44 16,0-1-16,43-43 16,0 43-16,0-43 0,-43 43 15,43-43-15,-43 0 16,43 0-16,0 43 15,-43-43 1,43 0 0,0 0-1,0 0-15,0 0 32,-43-43-17,0 44-15,0-1 16,43 0-1,-43-43-15,0 43 16,43 0-16,-43-43 16,43 43-16,-43-43 15,43 43-15,-43-43 16,0 43 0,43 0-16,-43-43 15,43 43 1,-43-43-16,0 43 15,-1 0-15,1 43 0,0-86 16,0 86-16,0-43 16,0 0-16,43 0 15,-86 0-15,43-43 16,0 87-16,0-87 16,0 86-16,-43-43 15,43 43-15,-43-43 16,0 43-16,42-86 15,-85 86-15,43-86 16,43 43-16,-43 43 16,-43-86-16,86 43 0,-43 43 15,0-86-15,0 43 16,43 1-16,-1-44 16,-85 43-16,86 0 15,-43-43-15,43 0 16,-43 43-16,0-43 15,43 43-15,-43-43 16,43 0-16,0 43 16,-43 0-16,-1-43 15,87 43 1,-43-43-16,0 43 0,0-43 16,-43 0-16,43 43 15,0 0-15,-43-43 16,43 0-16,0 43 15,-43-43-15,86 43 16,-43-43-16,0 0 16,0 0 15,0 0-15,43 43 15,-43-43-16,43 86-15,-87-86 469,1 0-469,0 0 16,43 0-16,0 0 15,-86 0-15,86 0 16,-43 0 0,0 0-16,43 0 15,0 0-15,-43 0 16,42 0-16,1 0 0,0 0 16,-43 0-16,0 43 15,0-43-15,43 43 16,-86-43-16,0 0 15,43 0-15,43 0 16,0 0-16,-44 0 16,1 0-16,0 43 15,43-43-15,0 0 16,-86 0-16,43 0 16,43 0-16,0 0 0,-43 0 15,0 0-15,42 0 16,-42 0-16,43 0 15,-43 43-15,43-43 16,0 0-16,-43 0 16,43 0-16,0 0 15,0 0-15,-43 0 16,43 0-16,0 0 16,-43 0-16,43 0 15,-1 0-15,1 0 16,-43 0-16,43 0 0,0 0 15,-43 0-15,43 0 16,0 0-16,0 0 16,-43 0-16,43 0 15,0 0-15,0 0 16,-43 0-16,43 0 16,0 0-16,-44 0 15,44 0-15,0 0 16,0 0-16,-43 0 0,43 0 15,0 0-15,-43 0 16,43 0-16,0 0 16,0 0-16,-43 0 15,43 0-15,0 0 16,-44 0-16,1 0 16,0 0-16,43 0 15,-43 0-15,0 0 16,0 0-16,-43 0 15,86 0-15,-86 0 0,86 0 16,-44 0-16,1 0 16,0 0-16,43 0 15,0 0-15,-43 0 16,43 0 0,0 0-1,0 0 1,0 0-1,0 0 1,0 0-16,-43 0 16,43 0-16,0 0 15,-1 0-15,-42 0 16,43 0 0,0 0-16,-43 0 0,43 0 15,0 0-15,0 0 16,-43 0-16,43 0 15,-43 0 1,0 0-16,0 0 16,-1 0-16,44 0 15,0 0-15,-43 0 0,43 0 16,0 0-16,-43 0 16,43 0-16,0 0 15,0 0-15,0 0 16,0 0-1,0 0-15,0 0 16,0 0-16,0 0 16,0 0-1,-44 0-15,44 0 16,0 0-16,0 0 16,-43 0-16,43 0 15,0 0 1,0 0-16,0 0 31,0 0-15,0 0 15,0 0-31,0 0 16,0 0 62,0 0-63,0 0 1,0 0 0,0-43-16,-1 0 15,1 43-15,-43 0 16,43-43-16,0 43 15,0-43-15,0 43 0,0 0 16,0 0 0,0-43-1,0 43-15,0 0 16,43-43-16,-43 43 16,0 0-16,0-43 15,43 0-15,-43 43 16,0 0-16,0-43 15,-1 0 1,1 43 0,43-43-16,-43 43 15,0-43-15,0 43 16,0-86 0,0 86-16,43-43 15,-43 43-15,43-43 16,-43 43-1,0-43 1,0 0 0,0 0-1,0 43 1,0 0 0,0 0-1,43-44 1,-43 44-1,0-43-15,43 0 16,-43 43-16,0 0 16,43-43-16,-87 43 15,44 0-15,0 0 16,0 0-16,-43 0 0,0 0 16,0 0-16,0 0 15,0 43-15,-43-43 16,0 0-16,42 43 15,-42-43-15,0 43 16,43 1-16,0-44 16,-43 0-16,43 0 15,0 0-15,-1 0 16,44 0-16,0 0 0,0 0 16,0 0 15,0 0-16,0 0 1,0 0 390,-43-44-406,43 1 16,0 43 0,0 0-16,43-43 15,-43 43 1,0 0-1,0 0 17,0-43-17,0 0-15,0 0 32,-1 43-17,1 0 16,0 0-15,43-43 0,-43 43 62,43-43 453,43 0-515,0 43-1,0-43 32,1 0-16,-1 0-15,0 43 0,0 0-1,0 0 48,0 0-1,0 0 32,0 0-78,-43-43-1,43 43-15,0 0 16,0 0 0,0 0-1,-43 43 438,0 0-390,-43 0-32,0 0-15,43 0-1,0 0-15,-43-43 16,43 43 0,0 0-16,-43-43 0,43 43 15,-43-43-15,43 43 16,0 0-1,0 0 17,0 1 61,-43-44-77,43 43 0,-43-43-1,43 43-15,0 0 16,0 0 15,-43-43-15,0 43-1,43 0-15,0 0 47,-43-86 313,43 0-345,0 0 1,0 0 0,0 0 30,0 0-46,0 0 16,0-1 78,0 1-63,0 0 32,0 0-48,-43 43 1,43-43-1,-44 43 329,44-43-313,0 0 110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322074-9238-45CE-97DF-13B73205A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3FA156A-0AEB-4456-8810-9E555C16A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26B7076-8E9D-4D2F-BEC6-44DEB17B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96A5C5-28AC-457C-ACF2-783BFF1D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52EB0C-8B56-4BDE-BCF6-05DB2740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504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C5914A-7024-4DFD-9092-E5E79A85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29235C-E04A-45F7-B326-D561973C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EEEEAD-A688-42F1-B723-F721DE38D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5CC175-561B-4960-AE31-C95194F1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77AB4A-E7E0-4905-87AC-A25483B06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498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CD57B0-91E6-4DE8-8D4B-09D7B480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3D2C75-CB88-4722-B4D3-24710D4AA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6CB3BD-FC55-4208-8294-27B1104F7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94A6FD6-F3B6-4606-BD6C-9BD791E73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1C5716-DD3D-44AF-8E88-EC96A9527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175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A4FF13-4760-4E93-A37D-B65ECBBE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B05325-A2FD-4D0B-8700-7164EB191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ABA1246-F3AF-47CA-8478-51422019D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480F717-4E72-44C3-A73A-4D3678876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5A5EFEF-946D-4663-81FA-19E880E49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C8AC6F-2AAE-4DFB-B11E-8CC6DF58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22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0E8272-F4BE-46FB-A5EC-55F92CF75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7C4AC9-93F5-47F6-AE4C-C447D384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EAA440C-81C8-4465-B848-8E9BDB095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328BB13-9D3D-4A31-A2C8-09C611F2C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C034D99-C1D6-4B52-9F37-5857800FF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766C547-5577-4CF8-888C-855B761E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100D27D-3D84-4C1D-8A40-2F9972F6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2BCBF4C-F887-4C07-AF96-38C718D5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282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5858F3-09DE-41C9-B8F0-51CC0E12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F78836B-0F4E-4921-B3AA-8479F616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CE298AF-EEA1-480B-A978-0AF1682E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2FFC1E4-F81E-4AC2-952E-B913083D4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298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92C4E02-BD57-4D77-8E97-7C420E431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05B5994-D7A1-4788-A434-7F8EFCDB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19E9F0F-1C19-4446-90D5-D2A69DB4C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1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0D99B4-394C-4154-808F-86D206FA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3F4590-9649-4A1B-AC55-9FA2DB1B0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3A56ABA-4B92-429E-84C5-FA6BA559D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64D635E-51D8-405F-88AD-791A908A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859F3F2-3825-42AF-958B-804228F36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F15708C-388E-4E28-84C0-A786B8E52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88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5BF78F-0BFA-4D1E-96C2-CDD25DF5F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BAD4101-5CDA-4C24-BF6A-8067918CA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9C1A1BE-446F-4CBA-A611-16869C2DF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EE55042-34AD-4866-92D2-526682CCF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BEEEB7-143B-4F69-BD86-A0E41D0A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E3CBEF-4821-4249-B518-257C829E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875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07760F-CE3F-4B02-8E93-1427EBDD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2A06392-B405-401B-A120-326CF9D62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9171DB-BC23-4484-A823-84A371B9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0C3532-7CCC-40C6-AD78-93675C550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F0EC06-253B-4593-8326-01BB68D5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1755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C1E6E13-4704-4F7A-8770-7AC9936FB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8B633D6-DB12-41A4-8BD8-A8238CBD2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B41DC45-DEB7-48B2-B808-863D380F8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DCB0E07-8E24-45AE-A446-DB571F738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1156126-C36D-4798-B3F5-C0F30DD9B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590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42D6296-86CF-4ECE-8E35-7A02F4AB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AB4B72-14CC-4D72-8E81-C507B9A94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2A49E4-697D-417B-825E-DEE8A56A2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DEA6-C0D8-421F-8622-A063BB6CAB0E}" type="datetimeFigureOut">
              <a:rPr lang="pl-PL" smtClean="0"/>
              <a:t>24.09.2018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2D59BF-CC02-4A63-B300-B9373FA70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588FA6-F31C-465D-AB17-97CDE951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4BB95-9A5C-4825-A002-8D50C1BA67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833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customXml" Target="../ink/ink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37BE98-CBD6-4BD9-95FD-D4E2158759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000" b="1" dirty="0"/>
              <a:t>MEASURES AIMED AT COMBATING </a:t>
            </a:r>
            <a:br>
              <a:rPr lang="pl-PL" sz="4000" b="1" dirty="0"/>
            </a:br>
            <a:r>
              <a:rPr lang="pl-PL" sz="4000" b="1" dirty="0"/>
              <a:t>VAT FRAUD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7F3CBC9-0F7D-471E-A5D0-BCD7D014F4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Dr hab. Krzysztof Lasiński-Sulecki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Professor at Nicolaus Copernicus University in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Toruń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, Poland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Head of the Centre of Fiscal Studies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25A1892-76B1-4E83-BEE2-3E229ACA7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Bef>
                <a:spcPct val="0"/>
              </a:spcBef>
              <a:buNone/>
            </a:pPr>
            <a:r>
              <a:rPr lang="en-GB" altLang="pl-PL" sz="2600" b="1" dirty="0"/>
              <a:t>Types of VAT fraud:</a:t>
            </a:r>
            <a:endParaRPr lang="pl-PL" altLang="pl-PL" sz="2600" b="1" dirty="0"/>
          </a:p>
          <a:p>
            <a:pPr algn="just">
              <a:spcBef>
                <a:spcPct val="0"/>
              </a:spcBef>
              <a:buNone/>
            </a:pPr>
            <a:endParaRPr lang="en-GB" altLang="pl-PL" sz="2600" b="1" dirty="0"/>
          </a:p>
          <a:p>
            <a:pPr algn="just">
              <a:spcBef>
                <a:spcPct val="0"/>
              </a:spcBef>
            </a:pPr>
            <a:r>
              <a:rPr lang="en-GB" altLang="pl-PL" sz="2600" dirty="0"/>
              <a:t>underreported supplies</a:t>
            </a:r>
            <a:endParaRPr lang="pl-PL" altLang="pl-PL" sz="2600" dirty="0"/>
          </a:p>
          <a:p>
            <a:pPr marL="0" indent="0" algn="just">
              <a:spcBef>
                <a:spcPct val="0"/>
              </a:spcBef>
              <a:buNone/>
            </a:pPr>
            <a:endParaRPr lang="en-GB" altLang="pl-PL" sz="2600" dirty="0"/>
          </a:p>
          <a:p>
            <a:pPr algn="just">
              <a:spcBef>
                <a:spcPct val="0"/>
              </a:spcBef>
            </a:pPr>
            <a:r>
              <a:rPr lang="en-GB" altLang="pl-PL" sz="2600" dirty="0"/>
              <a:t>inflated refund claims</a:t>
            </a:r>
            <a:endParaRPr lang="pl-PL" altLang="pl-PL" sz="2600" dirty="0"/>
          </a:p>
          <a:p>
            <a:pPr marL="0" indent="0" algn="just">
              <a:spcBef>
                <a:spcPct val="0"/>
              </a:spcBef>
              <a:buNone/>
            </a:pPr>
            <a:endParaRPr lang="en-GB" altLang="pl-PL" sz="2600" dirty="0"/>
          </a:p>
          <a:p>
            <a:pPr algn="just">
              <a:spcBef>
                <a:spcPct val="0"/>
              </a:spcBef>
            </a:pPr>
            <a:r>
              <a:rPr lang="en-GB" altLang="pl-PL" sz="2600" dirty="0"/>
              <a:t>domestic sales disguised as exports or intra-Community supplies</a:t>
            </a:r>
            <a:endParaRPr lang="pl-PL" altLang="pl-PL" sz="2600" dirty="0"/>
          </a:p>
          <a:p>
            <a:pPr marL="0" indent="0" algn="just">
              <a:spcBef>
                <a:spcPct val="0"/>
              </a:spcBef>
              <a:buNone/>
            </a:pPr>
            <a:endParaRPr lang="en-GB" altLang="pl-PL" sz="2600" dirty="0"/>
          </a:p>
          <a:p>
            <a:pPr algn="just">
              <a:spcBef>
                <a:spcPct val="0"/>
              </a:spcBef>
            </a:pPr>
            <a:r>
              <a:rPr lang="en-GB" altLang="pl-PL" sz="2600" dirty="0"/>
              <a:t>fictitious traders</a:t>
            </a:r>
            <a:endParaRPr lang="pl-PL" altLang="pl-PL" sz="2600" dirty="0"/>
          </a:p>
          <a:p>
            <a:pPr marL="0" indent="0" algn="just">
              <a:spcBef>
                <a:spcPct val="0"/>
              </a:spcBef>
              <a:buNone/>
            </a:pPr>
            <a:endParaRPr lang="en-GB" altLang="pl-PL" sz="2600" dirty="0"/>
          </a:p>
          <a:p>
            <a:pPr algn="just">
              <a:spcBef>
                <a:spcPct val="0"/>
              </a:spcBef>
            </a:pPr>
            <a:r>
              <a:rPr lang="en-GB" altLang="pl-PL" sz="2600" dirty="0"/>
              <a:t>missing traders</a:t>
            </a:r>
            <a:endParaRPr lang="pl-PL" altLang="pl-PL" sz="2600" dirty="0"/>
          </a:p>
          <a:p>
            <a:pPr marL="0" indent="0" algn="just">
              <a:spcBef>
                <a:spcPct val="0"/>
              </a:spcBef>
              <a:buNone/>
            </a:pPr>
            <a:endParaRPr lang="en-GB" altLang="pl-PL" sz="2600" dirty="0"/>
          </a:p>
          <a:p>
            <a:pPr algn="just">
              <a:spcBef>
                <a:spcPct val="0"/>
              </a:spcBef>
            </a:pPr>
            <a:r>
              <a:rPr lang="en-GB" altLang="pl-PL" sz="2600" dirty="0"/>
              <a:t>carousel fraud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ct val="0"/>
              </a:spcBef>
              <a:buNone/>
            </a:pPr>
            <a:r>
              <a:rPr lang="en-GB" altLang="pl-PL" sz="2600" b="1" dirty="0"/>
              <a:t>	How much would you pay for these pictures?</a:t>
            </a:r>
          </a:p>
          <a:p>
            <a:pPr algn="just">
              <a:spcBef>
                <a:spcPct val="0"/>
              </a:spcBef>
              <a:buNone/>
            </a:pPr>
            <a:endParaRPr lang="pl-PL" sz="2600" b="1" dirty="0"/>
          </a:p>
          <a:p>
            <a:pPr algn="just">
              <a:spcBef>
                <a:spcPct val="0"/>
              </a:spcBef>
              <a:buNone/>
            </a:pPr>
            <a:endParaRPr lang="pl-PL" sz="2600" b="1" dirty="0"/>
          </a:p>
          <a:p>
            <a:pPr algn="just">
              <a:spcBef>
                <a:spcPct val="0"/>
              </a:spcBef>
              <a:buNone/>
            </a:pPr>
            <a:endParaRPr lang="pl-PL" sz="2600" b="1" dirty="0"/>
          </a:p>
          <a:p>
            <a:pPr algn="just">
              <a:spcBef>
                <a:spcPct val="0"/>
              </a:spcBef>
              <a:buNone/>
            </a:pPr>
            <a:endParaRPr lang="pl-PL" sz="2600" b="1" dirty="0"/>
          </a:p>
          <a:p>
            <a:pPr algn="just">
              <a:spcBef>
                <a:spcPct val="0"/>
              </a:spcBef>
              <a:buNone/>
            </a:pPr>
            <a:endParaRPr lang="pl-PL" sz="2600" b="1" dirty="0"/>
          </a:p>
          <a:p>
            <a:pPr algn="just">
              <a:spcBef>
                <a:spcPct val="0"/>
              </a:spcBef>
              <a:buNone/>
            </a:pPr>
            <a:endParaRPr lang="pl-PL" sz="2600" b="1" dirty="0"/>
          </a:p>
          <a:p>
            <a:pPr algn="just">
              <a:spcBef>
                <a:spcPct val="0"/>
              </a:spcBef>
              <a:buNone/>
            </a:pPr>
            <a:r>
              <a:rPr lang="pl-PL" sz="2600" b="1" dirty="0"/>
              <a:t>	</a:t>
            </a:r>
            <a:r>
              <a:rPr lang="pl-PL" sz="1800" dirty="0"/>
              <a:t>Source: TVN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  <p:pic>
        <p:nvPicPr>
          <p:cNvPr id="6" name="Symbol zastępczy obrazu 8">
            <a:extLst>
              <a:ext uri="{FF2B5EF4-FFF2-40B4-BE49-F238E27FC236}">
                <a16:creationId xmlns:a16="http://schemas.microsoft.com/office/drawing/2014/main" id="{A69A00F2-2A28-472C-A99C-D898F5E5D4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14357"/>
          <a:stretch>
            <a:fillRect/>
          </a:stretch>
        </p:blipFill>
        <p:spPr>
          <a:xfrm>
            <a:off x="6763794" y="2055813"/>
            <a:ext cx="4559186" cy="3600000"/>
          </a:xfrm>
        </p:spPr>
      </p:pic>
    </p:spTree>
    <p:extLst>
      <p:ext uri="{BB962C8B-B14F-4D97-AF65-F5344CB8AC3E}">
        <p14:creationId xmlns:p14="http://schemas.microsoft.com/office/powerpoint/2010/main" val="609492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MEASURES</a:t>
            </a:r>
            <a:r>
              <a:rPr lang="pl-PL" sz="2400" b="1" dirty="0"/>
              <a:t> AIMED AT COMBATING VAT FRAUD</a:t>
            </a:r>
            <a:endParaRPr lang="en-GB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	</a:t>
            </a:r>
            <a:endParaRPr lang="pl-PL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chemeClr val="accent1"/>
                </a:solidFill>
              </a:rPr>
              <a:t>	</a:t>
            </a:r>
            <a:r>
              <a:rPr lang="en-GB" sz="2400" b="1" dirty="0">
                <a:solidFill>
                  <a:schemeClr val="accent1"/>
                </a:solidFill>
              </a:rPr>
              <a:t>(nearly) purely legal:	</a:t>
            </a:r>
            <a:r>
              <a:rPr lang="en-GB" sz="2400" b="1" dirty="0"/>
              <a:t>				</a:t>
            </a:r>
            <a:r>
              <a:rPr lang="en-GB" sz="2400" b="1" dirty="0">
                <a:solidFill>
                  <a:srgbClr val="FF0000"/>
                </a:solidFill>
              </a:rPr>
              <a:t>legal + technical: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	</a:t>
            </a:r>
            <a:endParaRPr lang="pl-PL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/>
              <a:t>	</a:t>
            </a:r>
            <a:r>
              <a:rPr lang="en-GB" sz="2400" dirty="0">
                <a:solidFill>
                  <a:schemeClr val="accent1"/>
                </a:solidFill>
              </a:rPr>
              <a:t>reverse charge</a:t>
            </a:r>
            <a:r>
              <a:rPr lang="en-GB" sz="2400" dirty="0"/>
              <a:t>						</a:t>
            </a:r>
            <a:r>
              <a:rPr lang="en-GB" sz="2400" dirty="0">
                <a:solidFill>
                  <a:srgbClr val="FF0000"/>
                </a:solidFill>
              </a:rPr>
              <a:t>electronic invoicing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	</a:t>
            </a:r>
            <a:r>
              <a:rPr lang="en-GB" sz="2400" dirty="0">
                <a:solidFill>
                  <a:schemeClr val="accent1"/>
                </a:solidFill>
              </a:rPr>
              <a:t>joint and several liability</a:t>
            </a:r>
            <a:r>
              <a:rPr lang="en-GB" sz="2400" dirty="0"/>
              <a:t>				</a:t>
            </a:r>
            <a:r>
              <a:rPr lang="en-GB" sz="2400" dirty="0">
                <a:solidFill>
                  <a:srgbClr val="FF0000"/>
                </a:solidFill>
              </a:rPr>
              <a:t>(+ database)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	</a:t>
            </a:r>
            <a:r>
              <a:rPr lang="en-GB" sz="2400" dirty="0">
                <a:solidFill>
                  <a:schemeClr val="accent1"/>
                </a:solidFill>
              </a:rPr>
              <a:t>split payment	</a:t>
            </a:r>
            <a:r>
              <a:rPr lang="en-GB" sz="2400" dirty="0"/>
              <a:t>					</a:t>
            </a:r>
            <a:r>
              <a:rPr lang="en-GB" sz="2400" dirty="0">
                <a:solidFill>
                  <a:srgbClr val="FF0000"/>
                </a:solidFill>
              </a:rPr>
              <a:t>registration</a:t>
            </a:r>
            <a:endParaRPr lang="pl-PL" sz="2400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>
                <a:solidFill>
                  <a:srgbClr val="FF0000"/>
                </a:solidFill>
              </a:rPr>
              <a:t>								</a:t>
            </a:r>
            <a:r>
              <a:rPr lang="pl-PL" sz="2400" dirty="0">
                <a:solidFill>
                  <a:srgbClr val="FF0000"/>
                </a:solidFill>
              </a:rPr>
              <a:t>big data</a:t>
            </a:r>
            <a:endParaRPr lang="en-GB" sz="2400" b="1" dirty="0">
              <a:solidFill>
                <a:srgbClr val="FF0000"/>
              </a:solidFill>
            </a:endParaRPr>
          </a:p>
          <a:p>
            <a:pPr algn="just">
              <a:spcBef>
                <a:spcPct val="0"/>
              </a:spcBef>
              <a:buNone/>
            </a:pPr>
            <a:r>
              <a:rPr lang="pl-PL" altLang="pl-PL" sz="2400" dirty="0">
                <a:solidFill>
                  <a:srgbClr val="FF0000"/>
                </a:solidFill>
              </a:rPr>
              <a:t>									monitoring</a:t>
            </a:r>
            <a:endParaRPr lang="en-GB" altLang="pl-PL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6768ED5-07C2-4251-86E6-9A97CFDD0678}"/>
              </a:ext>
            </a:extLst>
          </p:cNvPr>
          <p:cNvCxnSpPr/>
          <p:nvPr/>
        </p:nvCxnSpPr>
        <p:spPr>
          <a:xfrm flipH="1">
            <a:off x="3114261" y="2491409"/>
            <a:ext cx="2981739" cy="702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9DF955CA-9510-4921-8E84-13E3806860E0}"/>
              </a:ext>
            </a:extLst>
          </p:cNvPr>
          <p:cNvCxnSpPr/>
          <p:nvPr/>
        </p:nvCxnSpPr>
        <p:spPr>
          <a:xfrm>
            <a:off x="6096000" y="2491409"/>
            <a:ext cx="2980800" cy="702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11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/>
              <a:t>REVERSE CHARGE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VP1: No VAT connected with this supply	VP2: liable for VAT on this supply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Price: EUR 100					EUR 100 + VAT (followed by: - VAT)		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New problem: proper identification of purchasers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Technical measures: restricted payment methods + quick verification of returns</a:t>
            </a:r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E3CDFBF9-BC53-4BDB-B786-EC29CB7EEED3}"/>
              </a:ext>
            </a:extLst>
          </p:cNvPr>
          <p:cNvSpPr>
            <a:spLocks noChangeAspect="1"/>
          </p:cNvSpPr>
          <p:nvPr/>
        </p:nvSpPr>
        <p:spPr>
          <a:xfrm>
            <a:off x="2416955" y="2439000"/>
            <a:ext cx="1260000" cy="12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VATABLE PERSON NO. 1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3F95BAC-9EFB-4941-9C05-3FD14B6744DB}"/>
              </a:ext>
            </a:extLst>
          </p:cNvPr>
          <p:cNvSpPr>
            <a:spLocks noChangeAspect="1"/>
          </p:cNvSpPr>
          <p:nvPr/>
        </p:nvSpPr>
        <p:spPr>
          <a:xfrm>
            <a:off x="7885045" y="2439000"/>
            <a:ext cx="1260000" cy="12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VATABLE PERSON NO. 2</a:t>
            </a:r>
          </a:p>
        </p:txBody>
      </p:sp>
      <p:sp>
        <p:nvSpPr>
          <p:cNvPr id="9" name="Strzałka: w prawo 8">
            <a:extLst>
              <a:ext uri="{FF2B5EF4-FFF2-40B4-BE49-F238E27FC236}">
                <a16:creationId xmlns:a16="http://schemas.microsoft.com/office/drawing/2014/main" id="{8C9E1F89-642F-4477-A60C-593F81FF705E}"/>
              </a:ext>
            </a:extLst>
          </p:cNvPr>
          <p:cNvSpPr/>
          <p:nvPr/>
        </p:nvSpPr>
        <p:spPr>
          <a:xfrm>
            <a:off x="5255710" y="2709000"/>
            <a:ext cx="1224000" cy="72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388918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/>
              <a:t>JOINTS AND SEVERAL LIABILITY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/>
              <a:t>	</a:t>
            </a:r>
            <a:r>
              <a:rPr lang="en-GB" sz="2400" b="1" dirty="0"/>
              <a:t>VAT: 100 + </a:t>
            </a:r>
            <a:r>
              <a:rPr lang="en-GB" sz="2400" b="1" dirty="0">
                <a:solidFill>
                  <a:srgbClr val="FF0000"/>
                </a:solidFill>
              </a:rPr>
              <a:t>VAT			VAT </a:t>
            </a:r>
            <a:r>
              <a:rPr lang="en-GB" sz="2400" b="1" dirty="0"/>
              <a:t>deductible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						VP2 can be held liable for </a:t>
            </a:r>
            <a:endParaRPr lang="en-GB" sz="2400" b="1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FF0000"/>
                </a:solidFill>
              </a:rPr>
              <a:t>						</a:t>
            </a:r>
            <a:r>
              <a:rPr lang="en-GB" sz="2400" b="1" dirty="0"/>
              <a:t>VP2’s output</a:t>
            </a:r>
            <a:r>
              <a:rPr lang="en-GB" sz="2400" b="1" dirty="0">
                <a:solidFill>
                  <a:srgbClr val="FF0000"/>
                </a:solidFill>
              </a:rPr>
              <a:t> VAT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FF0000"/>
                </a:solidFill>
              </a:rPr>
              <a:t>	</a:t>
            </a:r>
            <a:r>
              <a:rPr lang="en-GB" sz="2400" b="1" dirty="0"/>
              <a:t>No major technical issues</a:t>
            </a:r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E3CDFBF9-BC53-4BDB-B786-EC29CB7EEED3}"/>
              </a:ext>
            </a:extLst>
          </p:cNvPr>
          <p:cNvSpPr>
            <a:spLocks noChangeAspect="1"/>
          </p:cNvSpPr>
          <p:nvPr/>
        </p:nvSpPr>
        <p:spPr>
          <a:xfrm>
            <a:off x="2416955" y="2439000"/>
            <a:ext cx="1260000" cy="12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VATABLE PERSON NO. 1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3F95BAC-9EFB-4941-9C05-3FD14B6744DB}"/>
              </a:ext>
            </a:extLst>
          </p:cNvPr>
          <p:cNvSpPr>
            <a:spLocks noChangeAspect="1"/>
          </p:cNvSpPr>
          <p:nvPr/>
        </p:nvSpPr>
        <p:spPr>
          <a:xfrm>
            <a:off x="7885045" y="2439000"/>
            <a:ext cx="1260000" cy="12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VATABLE PERSON NO. 2</a:t>
            </a:r>
          </a:p>
        </p:txBody>
      </p:sp>
      <p:sp>
        <p:nvSpPr>
          <p:cNvPr id="9" name="Strzałka: w prawo 8">
            <a:extLst>
              <a:ext uri="{FF2B5EF4-FFF2-40B4-BE49-F238E27FC236}">
                <a16:creationId xmlns:a16="http://schemas.microsoft.com/office/drawing/2014/main" id="{8C9E1F89-642F-4477-A60C-593F81FF705E}"/>
              </a:ext>
            </a:extLst>
          </p:cNvPr>
          <p:cNvSpPr/>
          <p:nvPr/>
        </p:nvSpPr>
        <p:spPr>
          <a:xfrm>
            <a:off x="5255710" y="2709000"/>
            <a:ext cx="1224000" cy="72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318577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1" dirty="0"/>
              <a:t>SPLIT PAYMENT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r>
              <a:rPr lang="pl-PL" sz="2400" dirty="0"/>
              <a:t>                                                                  VAT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                                                        </a:t>
            </a:r>
            <a:r>
              <a:rPr lang="pl-PL" sz="2400" dirty="0"/>
              <a:t>PRICE (VAT EXCL.)    </a:t>
            </a:r>
            <a:r>
              <a:rPr lang="en-GB" sz="2400" b="1" dirty="0"/>
              <a:t>Technical issues: banks</a:t>
            </a:r>
            <a:r>
              <a:rPr lang="en-GB" sz="2400" dirty="0"/>
              <a:t>            </a:t>
            </a:r>
            <a:r>
              <a:rPr lang="en-GB" dirty="0"/>
              <a:t>        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E3CDFBF9-BC53-4BDB-B786-EC29CB7EEED3}"/>
              </a:ext>
            </a:extLst>
          </p:cNvPr>
          <p:cNvSpPr>
            <a:spLocks noChangeAspect="1"/>
          </p:cNvSpPr>
          <p:nvPr/>
        </p:nvSpPr>
        <p:spPr>
          <a:xfrm>
            <a:off x="2416955" y="2439000"/>
            <a:ext cx="1440000" cy="144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SUPPLIER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3F95BAC-9EFB-4941-9C05-3FD14B6744DB}"/>
              </a:ext>
            </a:extLst>
          </p:cNvPr>
          <p:cNvSpPr>
            <a:spLocks noChangeAspect="1"/>
          </p:cNvSpPr>
          <p:nvPr/>
        </p:nvSpPr>
        <p:spPr>
          <a:xfrm>
            <a:off x="7885045" y="2439000"/>
            <a:ext cx="1440000" cy="144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BUYER</a:t>
            </a:r>
          </a:p>
        </p:txBody>
      </p:sp>
      <p:sp>
        <p:nvSpPr>
          <p:cNvPr id="9" name="Strzałka: w prawo 8">
            <a:extLst>
              <a:ext uri="{FF2B5EF4-FFF2-40B4-BE49-F238E27FC236}">
                <a16:creationId xmlns:a16="http://schemas.microsoft.com/office/drawing/2014/main" id="{8C9E1F89-642F-4477-A60C-593F81FF705E}"/>
              </a:ext>
            </a:extLst>
          </p:cNvPr>
          <p:cNvSpPr/>
          <p:nvPr/>
        </p:nvSpPr>
        <p:spPr>
          <a:xfrm>
            <a:off x="5484000" y="2799000"/>
            <a:ext cx="1224000" cy="72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supply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3A22F6C-2BE1-49ED-9AA5-C2FAAC5453E2}"/>
              </a:ext>
            </a:extLst>
          </p:cNvPr>
          <p:cNvSpPr/>
          <p:nvPr/>
        </p:nvSpPr>
        <p:spPr>
          <a:xfrm>
            <a:off x="1022888" y="4113581"/>
            <a:ext cx="40605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SUPPLIER’S VAT ACCOUNT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7917037C-FF8F-4F2C-ABF9-D070B300E600}"/>
              </a:ext>
            </a:extLst>
          </p:cNvPr>
          <p:cNvSpPr/>
          <p:nvPr/>
        </p:nvSpPr>
        <p:spPr>
          <a:xfrm>
            <a:off x="1022888" y="5145272"/>
            <a:ext cx="40605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SUPPLIER’S STANDARD ACCOUNT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Pismo odręczne 11">
                <a:extLst>
                  <a:ext uri="{FF2B5EF4-FFF2-40B4-BE49-F238E27FC236}">
                    <a16:creationId xmlns:a16="http://schemas.microsoft.com/office/drawing/2014/main" id="{3342D489-9A78-4F23-A049-BC8D2AFFB864}"/>
                  </a:ext>
                </a:extLst>
              </p14:cNvPr>
              <p14:cNvContentPartPr/>
              <p14:nvPr/>
            </p14:nvContentPartPr>
            <p14:xfrm>
              <a:off x="4510165" y="3284445"/>
              <a:ext cx="6061680" cy="1566720"/>
            </p14:xfrm>
          </p:contentPart>
        </mc:Choice>
        <mc:Fallback xmlns="">
          <p:pic>
            <p:nvPicPr>
              <p:cNvPr id="12" name="Pismo odręczne 11">
                <a:extLst>
                  <a:ext uri="{FF2B5EF4-FFF2-40B4-BE49-F238E27FC236}">
                    <a16:creationId xmlns:a16="http://schemas.microsoft.com/office/drawing/2014/main" id="{3342D489-9A78-4F23-A049-BC8D2AFFB86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91085" y="3246285"/>
                <a:ext cx="6099480" cy="164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Pismo odręczne 12">
                <a:extLst>
                  <a:ext uri="{FF2B5EF4-FFF2-40B4-BE49-F238E27FC236}">
                    <a16:creationId xmlns:a16="http://schemas.microsoft.com/office/drawing/2014/main" id="{9C0A0DDD-5B30-4B79-9041-6ABFCDF6B51E}"/>
                  </a:ext>
                </a:extLst>
              </p14:cNvPr>
              <p14:cNvContentPartPr/>
              <p14:nvPr/>
            </p14:nvContentPartPr>
            <p14:xfrm>
              <a:off x="4742365" y="3066645"/>
              <a:ext cx="6447600" cy="3054960"/>
            </p14:xfrm>
          </p:contentPart>
        </mc:Choice>
        <mc:Fallback xmlns="">
          <p:pic>
            <p:nvPicPr>
              <p:cNvPr id="13" name="Pismo odręczne 12">
                <a:extLst>
                  <a:ext uri="{FF2B5EF4-FFF2-40B4-BE49-F238E27FC236}">
                    <a16:creationId xmlns:a16="http://schemas.microsoft.com/office/drawing/2014/main" id="{9C0A0DDD-5B30-4B79-9041-6ABFCDF6B5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33365" y="3057645"/>
                <a:ext cx="6465240" cy="307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138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REGISTRATION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database of registered entities: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/>
              <a:t>up-to-date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/>
              <a:t>easily accessible </a:t>
            </a:r>
            <a:endParaRPr lang="en-GB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r>
              <a:rPr lang="pl-PL" sz="2400" dirty="0"/>
              <a:t>                                                                             </a:t>
            </a:r>
            <a:r>
              <a:rPr lang="pl-PL" dirty="0"/>
              <a:t>        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9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REPORTING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monthly reporting (or even real time reporting)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/>
              <a:t>PL: selected entrepreneurs can file quarterly returns (earlier: all taxpayers could)</a:t>
            </a:r>
            <a:endParaRPr lang="en-GB" sz="20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/>
              <a:t>PL: obligation to file returns to be abolished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electronic format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e-receipts</a:t>
            </a:r>
            <a:endParaRPr lang="en-GB" sz="2400" b="1" dirty="0"/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r>
              <a:rPr lang="pl-PL" sz="2400" dirty="0"/>
              <a:t>                                                                             </a:t>
            </a:r>
            <a:r>
              <a:rPr lang="pl-PL" dirty="0"/>
              <a:t>        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43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/>
              <a:t>BIG DATA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daily analysis of all bank transfers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risk profiling - algorithm aimed at identifying transfers connected with fraudulent activities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bank accounts blocked for up to 72 hours / 3 months</a:t>
            </a:r>
            <a:endParaRPr lang="en-GB" sz="2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r>
              <a:rPr lang="pl-PL" sz="2400" dirty="0"/>
              <a:t>                                                                             </a:t>
            </a:r>
            <a:r>
              <a:rPr lang="pl-PL" dirty="0"/>
              <a:t>        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0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0D900-7AF8-477B-8155-48F99495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75000"/>
                  </a:schemeClr>
                </a:solidFill>
              </a:rPr>
              <a:t>VAT FRAUD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325FD-FC46-4F81-B166-85692A47D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600" b="1" dirty="0"/>
              <a:t>MONITORING OF TRANSPORT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sz="26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600" b="1" dirty="0"/>
              <a:t>PL:	SENT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l-PL" sz="26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600" dirty="0"/>
              <a:t>fuel, denatured alcohol, dried tobacco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600" dirty="0"/>
              <a:t>dispatcher</a:t>
            </a:r>
            <a:r>
              <a:rPr lang="pl-PL" sz="2600" dirty="0"/>
              <a:t> – </a:t>
            </a:r>
            <a:r>
              <a:rPr lang="en-GB" sz="2600" dirty="0"/>
              <a:t>carrier – receiver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l-PL" sz="26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600" dirty="0"/>
              <a:t>upon dispatcher’s request SENT number is generated along with 3 keys (for entities involved)</a:t>
            </a:r>
            <a:endParaRPr lang="pl-PL" sz="26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l-PL" sz="26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/>
          </a:p>
          <a:p>
            <a:pPr algn="just">
              <a:spcBef>
                <a:spcPct val="0"/>
              </a:spcBef>
              <a:buNone/>
            </a:pPr>
            <a:endParaRPr lang="en-GB" altLang="pl-PL" sz="2600" dirty="0"/>
          </a:p>
          <a:p>
            <a:pPr marL="0" indent="0">
              <a:buNone/>
            </a:pPr>
            <a:r>
              <a:rPr lang="pl-PL" sz="2400" dirty="0"/>
              <a:t>                                                                             </a:t>
            </a:r>
            <a:r>
              <a:rPr lang="pl-PL" dirty="0"/>
              <a:t>        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E08411-6486-4B7E-92F1-333BDD2B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23810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90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E4F39F-F792-4D5E-9E60-2DEA06562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/>
              <a:t>Thank you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C724A0-1E06-4650-8E6C-E6FAD5D20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solidFill>
                  <a:schemeClr val="accent1"/>
                </a:solidFill>
              </a:rPr>
              <a:t>Krzysztof Lasiński-Sulecki</a:t>
            </a:r>
          </a:p>
          <a:p>
            <a:r>
              <a:rPr lang="pl-PL" dirty="0">
                <a:solidFill>
                  <a:schemeClr val="accent1"/>
                </a:solidFill>
              </a:rPr>
              <a:t>kls@umk.pl</a:t>
            </a:r>
          </a:p>
          <a:p>
            <a:r>
              <a:rPr lang="pl-PL" dirty="0">
                <a:solidFill>
                  <a:schemeClr val="accent1"/>
                </a:solidFill>
              </a:rPr>
              <a:t>+48 608 532 260</a:t>
            </a:r>
          </a:p>
        </p:txBody>
      </p:sp>
    </p:spTree>
    <p:extLst>
      <p:ext uri="{BB962C8B-B14F-4D97-AF65-F5344CB8AC3E}">
        <p14:creationId xmlns:p14="http://schemas.microsoft.com/office/powerpoint/2010/main" val="161763331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233</Words>
  <Application>Microsoft Office PowerPoint</Application>
  <PresentationFormat>Panoramiczny</PresentationFormat>
  <Paragraphs>138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Motyw pakietu Office</vt:lpstr>
      <vt:lpstr>MEASURES AIMED AT COMBATING  VAT FRAUD</vt:lpstr>
      <vt:lpstr>VAT FRAUD</vt:lpstr>
      <vt:lpstr>VAT FRAUD</vt:lpstr>
      <vt:lpstr>VAT FRAUD</vt:lpstr>
      <vt:lpstr>VAT FRAUD</vt:lpstr>
      <vt:lpstr>VAT FRAUD</vt:lpstr>
      <vt:lpstr>VAT FRAUD</vt:lpstr>
      <vt:lpstr>VAT FRAUD</vt:lpstr>
      <vt:lpstr>VAT FRAUD</vt:lpstr>
      <vt:lpstr>VAT FRAUD</vt:lpstr>
      <vt:lpstr>VAT FRAUD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MEASURES AIMED AT COMBATING  VAT FRAUD</dc:title>
  <dc:creator>Krzysztof Lasiński-Sulecki</dc:creator>
  <cp:lastModifiedBy>Krzysztof Lasiński-Sulecki</cp:lastModifiedBy>
  <cp:revision>17</cp:revision>
  <dcterms:created xsi:type="dcterms:W3CDTF">2018-09-10T20:42:15Z</dcterms:created>
  <dcterms:modified xsi:type="dcterms:W3CDTF">2018-09-24T22:20:16Z</dcterms:modified>
</cp:coreProperties>
</file>