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0" r:id="rId2"/>
    <p:sldId id="270" r:id="rId3"/>
    <p:sldId id="286" r:id="rId4"/>
    <p:sldId id="262" r:id="rId5"/>
    <p:sldId id="271" r:id="rId6"/>
    <p:sldId id="282" r:id="rId7"/>
    <p:sldId id="287" r:id="rId8"/>
    <p:sldId id="288" r:id="rId9"/>
    <p:sldId id="269" r:id="rId10"/>
    <p:sldId id="267" r:id="rId11"/>
    <p:sldId id="273" r:id="rId12"/>
    <p:sldId id="272" r:id="rId13"/>
    <p:sldId id="266" r:id="rId1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ABFCF23-3B69-468F-B69F-88F6DE6A72F2}" styleName="Styl pośredni 1 — Ak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0" autoAdjust="0"/>
    <p:restoredTop sz="77249" autoAdjust="0"/>
  </p:normalViewPr>
  <p:slideViewPr>
    <p:cSldViewPr>
      <p:cViewPr>
        <p:scale>
          <a:sx n="50" d="100"/>
          <a:sy n="50" d="100"/>
        </p:scale>
        <p:origin x="-1950" y="-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8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02A482-0D1F-48DC-B0EE-2754707CF4AF}" type="doc">
      <dgm:prSet loTypeId="urn:microsoft.com/office/officeart/2005/8/layout/pyramid1" loCatId="pyramid" qsTypeId="urn:microsoft.com/office/officeart/2005/8/quickstyle/simple1" qsCatId="simple" csTypeId="urn:microsoft.com/office/officeart/2005/8/colors/colorful5" csCatId="colorful" phldr="1"/>
      <dgm:spPr/>
    </dgm:pt>
    <dgm:pt modelId="{C82E0374-0377-47DB-854F-2B75170AFA97}">
      <dgm:prSet phldrT="[Tekst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b="1" dirty="0" smtClean="0"/>
            <a:t>real </a:t>
          </a: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b="1" dirty="0" err="1" smtClean="0"/>
            <a:t>time</a:t>
          </a:r>
          <a:r>
            <a:rPr lang="pl-PL" sz="1800" b="1" dirty="0" smtClean="0"/>
            <a:t>  </a:t>
          </a:r>
        </a:p>
      </dgm:t>
    </dgm:pt>
    <dgm:pt modelId="{5B0FA115-3A24-4A01-A8B3-C464E9658885}" type="parTrans" cxnId="{6A34C770-B134-4C8B-A6EC-33F7A8116BDC}">
      <dgm:prSet/>
      <dgm:spPr/>
      <dgm:t>
        <a:bodyPr/>
        <a:lstStyle/>
        <a:p>
          <a:endParaRPr lang="pl-PL"/>
        </a:p>
      </dgm:t>
    </dgm:pt>
    <dgm:pt modelId="{6379FE58-36F0-4EC6-AA20-7D2CB16663A0}" type="sibTrans" cxnId="{6A34C770-B134-4C8B-A6EC-33F7A8116BDC}">
      <dgm:prSet/>
      <dgm:spPr/>
      <dgm:t>
        <a:bodyPr/>
        <a:lstStyle/>
        <a:p>
          <a:endParaRPr lang="pl-PL"/>
        </a:p>
      </dgm:t>
    </dgm:pt>
    <dgm:pt modelId="{4607FDB7-9F19-460C-ABE4-80D9F6641A82}">
      <dgm:prSet phldrT="[Tekst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b="1" dirty="0" err="1" smtClean="0"/>
            <a:t>periodical</a:t>
          </a:r>
          <a:r>
            <a:rPr lang="pl-PL" sz="1800" b="1" dirty="0" smtClean="0"/>
            <a:t> SAF-T </a:t>
          </a:r>
        </a:p>
      </dgm:t>
    </dgm:pt>
    <dgm:pt modelId="{92C1D018-AB0D-4CDA-8704-B3466E563449}" type="parTrans" cxnId="{86880769-4BBC-477D-8413-DEE5427B611D}">
      <dgm:prSet/>
      <dgm:spPr/>
      <dgm:t>
        <a:bodyPr/>
        <a:lstStyle/>
        <a:p>
          <a:endParaRPr lang="pl-PL"/>
        </a:p>
      </dgm:t>
    </dgm:pt>
    <dgm:pt modelId="{1E7AD0A7-110D-414D-A2DC-C1DD31D51AFE}" type="sibTrans" cxnId="{86880769-4BBC-477D-8413-DEE5427B611D}">
      <dgm:prSet/>
      <dgm:spPr/>
      <dgm:t>
        <a:bodyPr/>
        <a:lstStyle/>
        <a:p>
          <a:endParaRPr lang="pl-PL"/>
        </a:p>
      </dgm:t>
    </dgm:pt>
    <dgm:pt modelId="{E129DC7D-0DD3-4AFF-8845-D7E1529E28FD}">
      <dgm:prSet phldrT="[Tekst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b="1" dirty="0" smtClean="0"/>
            <a:t>SAF-T on </a:t>
          </a:r>
          <a:r>
            <a:rPr lang="pl-PL" sz="1800" b="1" dirty="0" err="1" smtClean="0"/>
            <a:t>request</a:t>
          </a:r>
          <a:endParaRPr lang="pl-PL" sz="1800" b="1" dirty="0" smtClean="0"/>
        </a:p>
      </dgm:t>
    </dgm:pt>
    <dgm:pt modelId="{4DCF09E1-7014-4022-8E7D-8326A637882F}" type="parTrans" cxnId="{5E3CB362-E8E2-4812-AA08-579B2676BAFE}">
      <dgm:prSet/>
      <dgm:spPr/>
      <dgm:t>
        <a:bodyPr/>
        <a:lstStyle/>
        <a:p>
          <a:endParaRPr lang="pl-PL"/>
        </a:p>
      </dgm:t>
    </dgm:pt>
    <dgm:pt modelId="{5F1677F4-50F2-4928-9734-0E64267B9C61}" type="sibTrans" cxnId="{5E3CB362-E8E2-4812-AA08-579B2676BAFE}">
      <dgm:prSet/>
      <dgm:spPr/>
      <dgm:t>
        <a:bodyPr/>
        <a:lstStyle/>
        <a:p>
          <a:endParaRPr lang="pl-PL"/>
        </a:p>
      </dgm:t>
    </dgm:pt>
    <dgm:pt modelId="{D4786C5F-AAF2-4AEC-A7BC-928647073777}">
      <dgm:prSet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b="1" dirty="0" err="1" smtClean="0"/>
            <a:t>paper</a:t>
          </a:r>
          <a:r>
            <a:rPr lang="pl-PL" sz="1800" b="1" dirty="0" smtClean="0"/>
            <a:t> </a:t>
          </a:r>
          <a:r>
            <a:rPr lang="pl-PL" sz="1800" b="1" dirty="0" err="1" smtClean="0"/>
            <a:t>filing</a:t>
          </a:r>
          <a:r>
            <a:rPr lang="pl-PL" sz="1800" b="1" dirty="0" smtClean="0"/>
            <a:t> of VAT </a:t>
          </a:r>
          <a:r>
            <a:rPr lang="pl-PL" sz="1800" b="1" dirty="0" err="1" smtClean="0"/>
            <a:t>returns</a:t>
          </a:r>
          <a:endParaRPr lang="pl-PL" sz="1800" b="1" dirty="0" smtClean="0"/>
        </a:p>
      </dgm:t>
    </dgm:pt>
    <dgm:pt modelId="{280634A3-D3B2-4B9E-BC2B-CF9AE5B6F49A}" type="parTrans" cxnId="{48687E6E-29B7-4AB2-BDB2-DA0F42909EE5}">
      <dgm:prSet/>
      <dgm:spPr/>
      <dgm:t>
        <a:bodyPr/>
        <a:lstStyle/>
        <a:p>
          <a:endParaRPr lang="pl-PL"/>
        </a:p>
      </dgm:t>
    </dgm:pt>
    <dgm:pt modelId="{3D3597EF-E778-4638-96CF-A2C210F02F32}" type="sibTrans" cxnId="{48687E6E-29B7-4AB2-BDB2-DA0F42909EE5}">
      <dgm:prSet/>
      <dgm:spPr/>
      <dgm:t>
        <a:bodyPr/>
        <a:lstStyle/>
        <a:p>
          <a:endParaRPr lang="pl-PL"/>
        </a:p>
      </dgm:t>
    </dgm:pt>
    <dgm:pt modelId="{C183A430-3CDF-4B65-AEB0-4CF5C301D0A1}">
      <dgm:prSet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b="1" dirty="0" smtClean="0"/>
            <a:t>country </a:t>
          </a:r>
          <a:r>
            <a:rPr lang="pl-PL" sz="1800" b="1" dirty="0" err="1" smtClean="0"/>
            <a:t>specific</a:t>
          </a:r>
          <a:endParaRPr lang="pl-PL" sz="1800" b="1" dirty="0" smtClean="0"/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b="1" dirty="0" err="1" smtClean="0"/>
            <a:t>standardized</a:t>
          </a:r>
          <a:r>
            <a:rPr lang="pl-PL" sz="1800" b="1" dirty="0" smtClean="0"/>
            <a:t> e-</a:t>
          </a:r>
          <a:r>
            <a:rPr lang="pl-PL" sz="1800" b="1" dirty="0" err="1" smtClean="0"/>
            <a:t>formats</a:t>
          </a:r>
          <a:endParaRPr lang="pl-PL" sz="1800" b="1" dirty="0" smtClean="0"/>
        </a:p>
      </dgm:t>
    </dgm:pt>
    <dgm:pt modelId="{C0591211-DA72-4B8A-BD20-F0AF30627682}" type="parTrans" cxnId="{79532110-5AA2-48D1-ABCD-22962D761775}">
      <dgm:prSet/>
      <dgm:spPr/>
      <dgm:t>
        <a:bodyPr/>
        <a:lstStyle/>
        <a:p>
          <a:endParaRPr lang="pl-PL"/>
        </a:p>
      </dgm:t>
    </dgm:pt>
    <dgm:pt modelId="{18A6CB8B-DBCF-4AB9-BF9D-C7CBDB206E41}" type="sibTrans" cxnId="{79532110-5AA2-48D1-ABCD-22962D761775}">
      <dgm:prSet/>
      <dgm:spPr/>
      <dgm:t>
        <a:bodyPr/>
        <a:lstStyle/>
        <a:p>
          <a:endParaRPr lang="pl-PL"/>
        </a:p>
      </dgm:t>
    </dgm:pt>
    <dgm:pt modelId="{4FFCB799-B9E7-4376-A49A-A7240126B9FB}">
      <dgm:prSet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b="1" dirty="0" smtClean="0"/>
            <a:t>e-</a:t>
          </a:r>
          <a:r>
            <a:rPr lang="pl-PL" sz="1800" b="1" dirty="0" err="1" smtClean="0"/>
            <a:t>filing</a:t>
          </a:r>
          <a:r>
            <a:rPr lang="pl-PL" sz="1800" b="1" dirty="0" smtClean="0"/>
            <a:t> of VAT </a:t>
          </a:r>
          <a:r>
            <a:rPr lang="pl-PL" sz="1800" b="1" dirty="0" err="1" smtClean="0"/>
            <a:t>returns</a:t>
          </a:r>
          <a:endParaRPr lang="pl-PL" sz="1800" b="1" dirty="0" smtClean="0"/>
        </a:p>
      </dgm:t>
    </dgm:pt>
    <dgm:pt modelId="{B1967CB9-DDAC-4276-B899-58BCA9969E62}" type="parTrans" cxnId="{2E5B9C9C-16B3-49E3-82DA-9733C971A217}">
      <dgm:prSet/>
      <dgm:spPr/>
      <dgm:t>
        <a:bodyPr/>
        <a:lstStyle/>
        <a:p>
          <a:endParaRPr lang="pl-PL"/>
        </a:p>
      </dgm:t>
    </dgm:pt>
    <dgm:pt modelId="{3A3C7486-F9DF-4765-8342-932333DD3420}" type="sibTrans" cxnId="{2E5B9C9C-16B3-49E3-82DA-9733C971A217}">
      <dgm:prSet/>
      <dgm:spPr/>
      <dgm:t>
        <a:bodyPr/>
        <a:lstStyle/>
        <a:p>
          <a:endParaRPr lang="pl-PL"/>
        </a:p>
      </dgm:t>
    </dgm:pt>
    <dgm:pt modelId="{D85F7AC1-D2B2-42E8-BC8B-AEB50A3B91F3}" type="pres">
      <dgm:prSet presAssocID="{5102A482-0D1F-48DC-B0EE-2754707CF4AF}" presName="Name0" presStyleCnt="0">
        <dgm:presLayoutVars>
          <dgm:dir/>
          <dgm:animLvl val="lvl"/>
          <dgm:resizeHandles val="exact"/>
        </dgm:presLayoutVars>
      </dgm:prSet>
      <dgm:spPr/>
    </dgm:pt>
    <dgm:pt modelId="{F403130D-7960-46EB-A933-C7080C4A8353}" type="pres">
      <dgm:prSet presAssocID="{C82E0374-0377-47DB-854F-2B75170AFA97}" presName="Name8" presStyleCnt="0"/>
      <dgm:spPr/>
    </dgm:pt>
    <dgm:pt modelId="{38B896F5-F117-435B-B5B4-DE1BDE4986F3}" type="pres">
      <dgm:prSet presAssocID="{C82E0374-0377-47DB-854F-2B75170AFA97}" presName="level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10AE27E-29E1-4FEE-A331-0956118D65CA}" type="pres">
      <dgm:prSet presAssocID="{C82E0374-0377-47DB-854F-2B75170AFA9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CAC474C-5BAD-4214-824E-417B98CC275B}" type="pres">
      <dgm:prSet presAssocID="{4607FDB7-9F19-460C-ABE4-80D9F6641A82}" presName="Name8" presStyleCnt="0"/>
      <dgm:spPr/>
    </dgm:pt>
    <dgm:pt modelId="{A58CFFEB-DE24-47B5-BA01-AAE80AB5E095}" type="pres">
      <dgm:prSet presAssocID="{4607FDB7-9F19-460C-ABE4-80D9F6641A82}" presName="level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5EE1B5C-A7DF-420C-ABC5-36DC5412D7F8}" type="pres">
      <dgm:prSet presAssocID="{4607FDB7-9F19-460C-ABE4-80D9F6641A8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7F43D88-AF7B-4759-82CE-A3AD93F7C392}" type="pres">
      <dgm:prSet presAssocID="{E129DC7D-0DD3-4AFF-8845-D7E1529E28FD}" presName="Name8" presStyleCnt="0"/>
      <dgm:spPr/>
    </dgm:pt>
    <dgm:pt modelId="{6786F6B3-C910-40EE-B6CD-B966167B16C4}" type="pres">
      <dgm:prSet presAssocID="{E129DC7D-0DD3-4AFF-8845-D7E1529E28FD}" presName="level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594C296-4959-4A34-BF99-57E2D4830532}" type="pres">
      <dgm:prSet presAssocID="{E129DC7D-0DD3-4AFF-8845-D7E1529E28F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04A0CE1-A694-41DA-B70B-FCA216826F5A}" type="pres">
      <dgm:prSet presAssocID="{C183A430-3CDF-4B65-AEB0-4CF5C301D0A1}" presName="Name8" presStyleCnt="0"/>
      <dgm:spPr/>
    </dgm:pt>
    <dgm:pt modelId="{F0D6A9FD-9CCF-4C55-A360-13F547E1DB3B}" type="pres">
      <dgm:prSet presAssocID="{C183A430-3CDF-4B65-AEB0-4CF5C301D0A1}" presName="level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36AEE25-F8B9-4AE1-AA42-F2818BAF97F0}" type="pres">
      <dgm:prSet presAssocID="{C183A430-3CDF-4B65-AEB0-4CF5C301D0A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21CD669-B01B-4B2A-B627-FFAC57F769BA}" type="pres">
      <dgm:prSet presAssocID="{4FFCB799-B9E7-4376-A49A-A7240126B9FB}" presName="Name8" presStyleCnt="0"/>
      <dgm:spPr/>
    </dgm:pt>
    <dgm:pt modelId="{DE086101-B117-41C2-85D1-E8591F0CC155}" type="pres">
      <dgm:prSet presAssocID="{4FFCB799-B9E7-4376-A49A-A7240126B9FB}" presName="level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AF96AA8-EA5C-4F3A-92C8-63D275836139}" type="pres">
      <dgm:prSet presAssocID="{4FFCB799-B9E7-4376-A49A-A7240126B9F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DCFE083-4596-4EEE-964E-752339371D9D}" type="pres">
      <dgm:prSet presAssocID="{D4786C5F-AAF2-4AEC-A7BC-928647073777}" presName="Name8" presStyleCnt="0"/>
      <dgm:spPr/>
    </dgm:pt>
    <dgm:pt modelId="{731D0647-4918-46D1-B262-FF3DD0DCD3C2}" type="pres">
      <dgm:prSet presAssocID="{D4786C5F-AAF2-4AEC-A7BC-928647073777}" presName="level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6A47E6F-F157-4AD6-A5C2-640C07C404E2}" type="pres">
      <dgm:prSet presAssocID="{D4786C5F-AAF2-4AEC-A7BC-92864707377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5E3CB362-E8E2-4812-AA08-579B2676BAFE}" srcId="{5102A482-0D1F-48DC-B0EE-2754707CF4AF}" destId="{E129DC7D-0DD3-4AFF-8845-D7E1529E28FD}" srcOrd="2" destOrd="0" parTransId="{4DCF09E1-7014-4022-8E7D-8326A637882F}" sibTransId="{5F1677F4-50F2-4928-9734-0E64267B9C61}"/>
    <dgm:cxn modelId="{4311C377-9F4A-4288-97F5-A1F992FA006E}" type="presOf" srcId="{4607FDB7-9F19-460C-ABE4-80D9F6641A82}" destId="{65EE1B5C-A7DF-420C-ABC5-36DC5412D7F8}" srcOrd="1" destOrd="0" presId="urn:microsoft.com/office/officeart/2005/8/layout/pyramid1"/>
    <dgm:cxn modelId="{EE9822FE-EDB2-4505-8D53-307F97A37C85}" type="presOf" srcId="{D4786C5F-AAF2-4AEC-A7BC-928647073777}" destId="{731D0647-4918-46D1-B262-FF3DD0DCD3C2}" srcOrd="0" destOrd="0" presId="urn:microsoft.com/office/officeart/2005/8/layout/pyramid1"/>
    <dgm:cxn modelId="{79532110-5AA2-48D1-ABCD-22962D761775}" srcId="{5102A482-0D1F-48DC-B0EE-2754707CF4AF}" destId="{C183A430-3CDF-4B65-AEB0-4CF5C301D0A1}" srcOrd="3" destOrd="0" parTransId="{C0591211-DA72-4B8A-BD20-F0AF30627682}" sibTransId="{18A6CB8B-DBCF-4AB9-BF9D-C7CBDB206E41}"/>
    <dgm:cxn modelId="{48687E6E-29B7-4AB2-BDB2-DA0F42909EE5}" srcId="{5102A482-0D1F-48DC-B0EE-2754707CF4AF}" destId="{D4786C5F-AAF2-4AEC-A7BC-928647073777}" srcOrd="5" destOrd="0" parTransId="{280634A3-D3B2-4B9E-BC2B-CF9AE5B6F49A}" sibTransId="{3D3597EF-E778-4638-96CF-A2C210F02F32}"/>
    <dgm:cxn modelId="{86880769-4BBC-477D-8413-DEE5427B611D}" srcId="{5102A482-0D1F-48DC-B0EE-2754707CF4AF}" destId="{4607FDB7-9F19-460C-ABE4-80D9F6641A82}" srcOrd="1" destOrd="0" parTransId="{92C1D018-AB0D-4CDA-8704-B3466E563449}" sibTransId="{1E7AD0A7-110D-414D-A2DC-C1DD31D51AFE}"/>
    <dgm:cxn modelId="{89F3E538-15AB-42E3-ADA1-B3AAD14B33C2}" type="presOf" srcId="{E129DC7D-0DD3-4AFF-8845-D7E1529E28FD}" destId="{8594C296-4959-4A34-BF99-57E2D4830532}" srcOrd="1" destOrd="0" presId="urn:microsoft.com/office/officeart/2005/8/layout/pyramid1"/>
    <dgm:cxn modelId="{E7C4FED6-EA46-446A-9D23-30516AD22292}" type="presOf" srcId="{E129DC7D-0DD3-4AFF-8845-D7E1529E28FD}" destId="{6786F6B3-C910-40EE-B6CD-B966167B16C4}" srcOrd="0" destOrd="0" presId="urn:microsoft.com/office/officeart/2005/8/layout/pyramid1"/>
    <dgm:cxn modelId="{6A34C770-B134-4C8B-A6EC-33F7A8116BDC}" srcId="{5102A482-0D1F-48DC-B0EE-2754707CF4AF}" destId="{C82E0374-0377-47DB-854F-2B75170AFA97}" srcOrd="0" destOrd="0" parTransId="{5B0FA115-3A24-4A01-A8B3-C464E9658885}" sibTransId="{6379FE58-36F0-4EC6-AA20-7D2CB16663A0}"/>
    <dgm:cxn modelId="{F7C0743F-0920-414C-959D-1BBA94FD9845}" type="presOf" srcId="{4607FDB7-9F19-460C-ABE4-80D9F6641A82}" destId="{A58CFFEB-DE24-47B5-BA01-AAE80AB5E095}" srcOrd="0" destOrd="0" presId="urn:microsoft.com/office/officeart/2005/8/layout/pyramid1"/>
    <dgm:cxn modelId="{E0A29FB1-3D54-47A8-85DC-614F13F30EA4}" type="presOf" srcId="{5102A482-0D1F-48DC-B0EE-2754707CF4AF}" destId="{D85F7AC1-D2B2-42E8-BC8B-AEB50A3B91F3}" srcOrd="0" destOrd="0" presId="urn:microsoft.com/office/officeart/2005/8/layout/pyramid1"/>
    <dgm:cxn modelId="{FA2CDB8B-FC34-48AF-8836-12A669E618DB}" type="presOf" srcId="{C183A430-3CDF-4B65-AEB0-4CF5C301D0A1}" destId="{F0D6A9FD-9CCF-4C55-A360-13F547E1DB3B}" srcOrd="0" destOrd="0" presId="urn:microsoft.com/office/officeart/2005/8/layout/pyramid1"/>
    <dgm:cxn modelId="{7FE3E9E7-BDE4-45F1-B7D6-D50CC442FEAC}" type="presOf" srcId="{4FFCB799-B9E7-4376-A49A-A7240126B9FB}" destId="{FAF96AA8-EA5C-4F3A-92C8-63D275836139}" srcOrd="1" destOrd="0" presId="urn:microsoft.com/office/officeart/2005/8/layout/pyramid1"/>
    <dgm:cxn modelId="{667960B5-5B38-4318-851D-F8C0AA270942}" type="presOf" srcId="{4FFCB799-B9E7-4376-A49A-A7240126B9FB}" destId="{DE086101-B117-41C2-85D1-E8591F0CC155}" srcOrd="0" destOrd="0" presId="urn:microsoft.com/office/officeart/2005/8/layout/pyramid1"/>
    <dgm:cxn modelId="{2E5B9C9C-16B3-49E3-82DA-9733C971A217}" srcId="{5102A482-0D1F-48DC-B0EE-2754707CF4AF}" destId="{4FFCB799-B9E7-4376-A49A-A7240126B9FB}" srcOrd="4" destOrd="0" parTransId="{B1967CB9-DDAC-4276-B899-58BCA9969E62}" sibTransId="{3A3C7486-F9DF-4765-8342-932333DD3420}"/>
    <dgm:cxn modelId="{A5446FB7-FCCD-43AF-BBFF-855BE452E6B0}" type="presOf" srcId="{C183A430-3CDF-4B65-AEB0-4CF5C301D0A1}" destId="{936AEE25-F8B9-4AE1-AA42-F2818BAF97F0}" srcOrd="1" destOrd="0" presId="urn:microsoft.com/office/officeart/2005/8/layout/pyramid1"/>
    <dgm:cxn modelId="{FBF742DA-9931-4D44-8B72-71ABA8C25099}" type="presOf" srcId="{C82E0374-0377-47DB-854F-2B75170AFA97}" destId="{38B896F5-F117-435B-B5B4-DE1BDE4986F3}" srcOrd="0" destOrd="0" presId="urn:microsoft.com/office/officeart/2005/8/layout/pyramid1"/>
    <dgm:cxn modelId="{248B2669-A3E2-4F09-B6C7-372B9783F677}" type="presOf" srcId="{C82E0374-0377-47DB-854F-2B75170AFA97}" destId="{110AE27E-29E1-4FEE-A331-0956118D65CA}" srcOrd="1" destOrd="0" presId="urn:microsoft.com/office/officeart/2005/8/layout/pyramid1"/>
    <dgm:cxn modelId="{CB8B4CD4-080E-4519-92EA-BE0463C70658}" type="presOf" srcId="{D4786C5F-AAF2-4AEC-A7BC-928647073777}" destId="{66A47E6F-F157-4AD6-A5C2-640C07C404E2}" srcOrd="1" destOrd="0" presId="urn:microsoft.com/office/officeart/2005/8/layout/pyramid1"/>
    <dgm:cxn modelId="{FCF7A30D-65FD-4C5D-B7A3-1DF7178A9D3A}" type="presParOf" srcId="{D85F7AC1-D2B2-42E8-BC8B-AEB50A3B91F3}" destId="{F403130D-7960-46EB-A933-C7080C4A8353}" srcOrd="0" destOrd="0" presId="urn:microsoft.com/office/officeart/2005/8/layout/pyramid1"/>
    <dgm:cxn modelId="{A803F235-84C6-4F1B-8214-1C6DBFDD8AAB}" type="presParOf" srcId="{F403130D-7960-46EB-A933-C7080C4A8353}" destId="{38B896F5-F117-435B-B5B4-DE1BDE4986F3}" srcOrd="0" destOrd="0" presId="urn:microsoft.com/office/officeart/2005/8/layout/pyramid1"/>
    <dgm:cxn modelId="{4C01677C-410A-4721-B323-C7041A0CA11C}" type="presParOf" srcId="{F403130D-7960-46EB-A933-C7080C4A8353}" destId="{110AE27E-29E1-4FEE-A331-0956118D65CA}" srcOrd="1" destOrd="0" presId="urn:microsoft.com/office/officeart/2005/8/layout/pyramid1"/>
    <dgm:cxn modelId="{08F722EF-2D5D-4B36-90EE-8BF415123F5E}" type="presParOf" srcId="{D85F7AC1-D2B2-42E8-BC8B-AEB50A3B91F3}" destId="{9CAC474C-5BAD-4214-824E-417B98CC275B}" srcOrd="1" destOrd="0" presId="urn:microsoft.com/office/officeart/2005/8/layout/pyramid1"/>
    <dgm:cxn modelId="{7BD09A2A-B84F-49FC-A279-0059411D12BD}" type="presParOf" srcId="{9CAC474C-5BAD-4214-824E-417B98CC275B}" destId="{A58CFFEB-DE24-47B5-BA01-AAE80AB5E095}" srcOrd="0" destOrd="0" presId="urn:microsoft.com/office/officeart/2005/8/layout/pyramid1"/>
    <dgm:cxn modelId="{4245274B-CC7E-4EA7-9B06-8056CC4C6217}" type="presParOf" srcId="{9CAC474C-5BAD-4214-824E-417B98CC275B}" destId="{65EE1B5C-A7DF-420C-ABC5-36DC5412D7F8}" srcOrd="1" destOrd="0" presId="urn:microsoft.com/office/officeart/2005/8/layout/pyramid1"/>
    <dgm:cxn modelId="{7B73A9F1-EF04-4097-8251-D19D51ABA394}" type="presParOf" srcId="{D85F7AC1-D2B2-42E8-BC8B-AEB50A3B91F3}" destId="{A7F43D88-AF7B-4759-82CE-A3AD93F7C392}" srcOrd="2" destOrd="0" presId="urn:microsoft.com/office/officeart/2005/8/layout/pyramid1"/>
    <dgm:cxn modelId="{E437224A-0F98-4E02-8A03-F2DEFAA3948D}" type="presParOf" srcId="{A7F43D88-AF7B-4759-82CE-A3AD93F7C392}" destId="{6786F6B3-C910-40EE-B6CD-B966167B16C4}" srcOrd="0" destOrd="0" presId="urn:microsoft.com/office/officeart/2005/8/layout/pyramid1"/>
    <dgm:cxn modelId="{8C7E3A05-AA91-4A5E-B33A-EBCAC04C9AC5}" type="presParOf" srcId="{A7F43D88-AF7B-4759-82CE-A3AD93F7C392}" destId="{8594C296-4959-4A34-BF99-57E2D4830532}" srcOrd="1" destOrd="0" presId="urn:microsoft.com/office/officeart/2005/8/layout/pyramid1"/>
    <dgm:cxn modelId="{D32C8750-894B-47ED-B7E4-D80B8B4EDFE6}" type="presParOf" srcId="{D85F7AC1-D2B2-42E8-BC8B-AEB50A3B91F3}" destId="{804A0CE1-A694-41DA-B70B-FCA216826F5A}" srcOrd="3" destOrd="0" presId="urn:microsoft.com/office/officeart/2005/8/layout/pyramid1"/>
    <dgm:cxn modelId="{6DFF11B7-5CCC-4544-86E0-0461943E9369}" type="presParOf" srcId="{804A0CE1-A694-41DA-B70B-FCA216826F5A}" destId="{F0D6A9FD-9CCF-4C55-A360-13F547E1DB3B}" srcOrd="0" destOrd="0" presId="urn:microsoft.com/office/officeart/2005/8/layout/pyramid1"/>
    <dgm:cxn modelId="{ACD2D0FC-62C7-4D8C-8AD9-615C8FCAEE3D}" type="presParOf" srcId="{804A0CE1-A694-41DA-B70B-FCA216826F5A}" destId="{936AEE25-F8B9-4AE1-AA42-F2818BAF97F0}" srcOrd="1" destOrd="0" presId="urn:microsoft.com/office/officeart/2005/8/layout/pyramid1"/>
    <dgm:cxn modelId="{E63468CD-36A9-4B1F-82F5-15DA9A58B559}" type="presParOf" srcId="{D85F7AC1-D2B2-42E8-BC8B-AEB50A3B91F3}" destId="{621CD669-B01B-4B2A-B627-FFAC57F769BA}" srcOrd="4" destOrd="0" presId="urn:microsoft.com/office/officeart/2005/8/layout/pyramid1"/>
    <dgm:cxn modelId="{582C0DDF-7FDE-49DC-AEE5-869D624F382F}" type="presParOf" srcId="{621CD669-B01B-4B2A-B627-FFAC57F769BA}" destId="{DE086101-B117-41C2-85D1-E8591F0CC155}" srcOrd="0" destOrd="0" presId="urn:microsoft.com/office/officeart/2005/8/layout/pyramid1"/>
    <dgm:cxn modelId="{742A2B7F-EDB1-4B89-9C15-D6469D454546}" type="presParOf" srcId="{621CD669-B01B-4B2A-B627-FFAC57F769BA}" destId="{FAF96AA8-EA5C-4F3A-92C8-63D275836139}" srcOrd="1" destOrd="0" presId="urn:microsoft.com/office/officeart/2005/8/layout/pyramid1"/>
    <dgm:cxn modelId="{9334DADD-5A8E-4B59-BA5C-701E923DD593}" type="presParOf" srcId="{D85F7AC1-D2B2-42E8-BC8B-AEB50A3B91F3}" destId="{EDCFE083-4596-4EEE-964E-752339371D9D}" srcOrd="5" destOrd="0" presId="urn:microsoft.com/office/officeart/2005/8/layout/pyramid1"/>
    <dgm:cxn modelId="{3B1B2BF8-B618-4DFE-87DB-408A440C13E2}" type="presParOf" srcId="{EDCFE083-4596-4EEE-964E-752339371D9D}" destId="{731D0647-4918-46D1-B262-FF3DD0DCD3C2}" srcOrd="0" destOrd="0" presId="urn:microsoft.com/office/officeart/2005/8/layout/pyramid1"/>
    <dgm:cxn modelId="{7774EABE-CA5C-455D-B5C1-BEF9E3EFDD58}" type="presParOf" srcId="{EDCFE083-4596-4EEE-964E-752339371D9D}" destId="{66A47E6F-F157-4AD6-A5C2-640C07C404E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9B15F-1BBF-48B2-B829-9D977F8AF3B7}" type="datetimeFigureOut">
              <a:rPr lang="pl-PL" smtClean="0"/>
              <a:pPr/>
              <a:t>2018-09-28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C8FFFC-A14A-48D1-A49F-E52608B6B85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221098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993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2ECCAB80-779F-4187-B9B8-A66495131BCD}" type="slidenum">
              <a:rPr lang="pl-PL">
                <a:solidFill>
                  <a:prstClr val="black"/>
                </a:solidFill>
              </a:rPr>
              <a:pPr eaLnBrk="1" hangingPunct="1"/>
              <a:t>1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993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2ECCAB80-779F-4187-B9B8-A66495131BCD}" type="slidenum">
              <a:rPr lang="pl-PL">
                <a:solidFill>
                  <a:prstClr val="black"/>
                </a:solidFill>
              </a:rPr>
              <a:pPr eaLnBrk="1" hangingPunct="1"/>
              <a:t>2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993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2ECCAB80-779F-4187-B9B8-A66495131BCD}" type="slidenum">
              <a:rPr lang="pl-PL">
                <a:solidFill>
                  <a:prstClr val="black"/>
                </a:solidFill>
              </a:rPr>
              <a:pPr eaLnBrk="1" hangingPunct="1"/>
              <a:t>3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l-PL" dirty="0" err="1" smtClean="0"/>
              <a:t>Monthly</a:t>
            </a:r>
            <a:r>
              <a:rPr lang="pl-PL" dirty="0" smtClean="0"/>
              <a:t>:</a:t>
            </a:r>
            <a:r>
              <a:rPr lang="pl-PL" baseline="0" dirty="0" smtClean="0"/>
              <a:t> </a:t>
            </a:r>
            <a:r>
              <a:rPr lang="pl-PL" dirty="0" err="1" smtClean="0"/>
              <a:t>all</a:t>
            </a:r>
            <a:r>
              <a:rPr lang="pl-PL" baseline="0" dirty="0" smtClean="0"/>
              <a:t> VAT </a:t>
            </a:r>
            <a:r>
              <a:rPr lang="pl-PL" baseline="0" dirty="0" err="1" smtClean="0"/>
              <a:t>taxable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persons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who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are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oblidged</a:t>
            </a:r>
            <a:r>
              <a:rPr lang="pl-PL" baseline="0" dirty="0" smtClean="0"/>
              <a:t> to </a:t>
            </a:r>
            <a:r>
              <a:rPr lang="pl-PL" baseline="0" dirty="0" err="1" smtClean="0"/>
              <a:t>keep</a:t>
            </a:r>
            <a:r>
              <a:rPr lang="pl-PL" baseline="0" dirty="0" smtClean="0"/>
              <a:t> the VAT </a:t>
            </a:r>
            <a:r>
              <a:rPr lang="pl-PL" baseline="0" dirty="0" err="1" smtClean="0"/>
              <a:t>purchase</a:t>
            </a:r>
            <a:r>
              <a:rPr lang="pl-PL" baseline="0" dirty="0" smtClean="0"/>
              <a:t> and </a:t>
            </a:r>
            <a:r>
              <a:rPr lang="pl-PL" baseline="0" dirty="0" err="1" smtClean="0"/>
              <a:t>sales</a:t>
            </a:r>
            <a:r>
              <a:rPr lang="pl-PL" baseline="0" dirty="0" smtClean="0"/>
              <a:t> registry.  It </a:t>
            </a:r>
            <a:r>
              <a:rPr lang="pl-PL" baseline="0" dirty="0" err="1" smtClean="0"/>
              <a:t>is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mandatory</a:t>
            </a:r>
            <a:r>
              <a:rPr lang="pl-PL" baseline="0" dirty="0" smtClean="0"/>
              <a:t> to </a:t>
            </a:r>
            <a:r>
              <a:rPr lang="pl-PL" baseline="0" dirty="0" err="1" smtClean="0"/>
              <a:t>keep</a:t>
            </a:r>
            <a:r>
              <a:rPr lang="pl-PL" baseline="0" dirty="0" smtClean="0"/>
              <a:t> </a:t>
            </a:r>
            <a:r>
              <a:rPr lang="pl-PL" baseline="0" dirty="0" err="1" smtClean="0"/>
              <a:t>this</a:t>
            </a:r>
            <a:r>
              <a:rPr lang="pl-PL" baseline="0" dirty="0" smtClean="0"/>
              <a:t> registry in </a:t>
            </a:r>
            <a:r>
              <a:rPr lang="pl-PL" baseline="0" dirty="0" err="1" smtClean="0"/>
              <a:t>eletronic</a:t>
            </a:r>
            <a:r>
              <a:rPr lang="pl-PL" baseline="0" dirty="0" smtClean="0"/>
              <a:t> form.</a:t>
            </a:r>
          </a:p>
          <a:p>
            <a:r>
              <a:rPr lang="pl-PL" baseline="0" dirty="0" smtClean="0"/>
              <a:t>On </a:t>
            </a:r>
            <a:r>
              <a:rPr lang="pl-PL" baseline="0" dirty="0" err="1" smtClean="0"/>
              <a:t>demand</a:t>
            </a:r>
            <a:r>
              <a:rPr lang="pl-PL" baseline="0" dirty="0" smtClean="0"/>
              <a:t>: </a:t>
            </a:r>
            <a:r>
              <a:rPr lang="pl-PL" baseline="0" dirty="0" err="1" smtClean="0"/>
              <a:t>only</a:t>
            </a:r>
            <a:r>
              <a:rPr lang="pl-PL" baseline="0" dirty="0" smtClean="0"/>
              <a:t> </a:t>
            </a:r>
            <a:r>
              <a:rPr lang="pl-PL" baseline="0" dirty="0" err="1" smtClean="0"/>
              <a:t>those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taxable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persons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who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keep</a:t>
            </a:r>
            <a:r>
              <a:rPr lang="pl-PL" baseline="0" dirty="0" smtClean="0"/>
              <a:t> </a:t>
            </a:r>
            <a:r>
              <a:rPr lang="pl-PL" baseline="0" dirty="0" err="1" smtClean="0"/>
              <a:t>tax</a:t>
            </a:r>
            <a:r>
              <a:rPr lang="pl-PL" baseline="0" dirty="0" smtClean="0"/>
              <a:t> </a:t>
            </a:r>
            <a:r>
              <a:rPr lang="pl-PL" baseline="0" dirty="0" err="1" smtClean="0"/>
              <a:t>books</a:t>
            </a:r>
            <a:r>
              <a:rPr lang="pl-PL" baseline="0" dirty="0" smtClean="0"/>
              <a:t> in </a:t>
            </a:r>
            <a:r>
              <a:rPr lang="pl-PL" baseline="0" dirty="0" err="1" smtClean="0"/>
              <a:t>an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eletronic</a:t>
            </a:r>
            <a:r>
              <a:rPr lang="pl-PL" baseline="0" dirty="0" smtClean="0"/>
              <a:t> form.</a:t>
            </a:r>
          </a:p>
          <a:p>
            <a:endParaRPr lang="pl-PL" baseline="0" dirty="0" smtClean="0"/>
          </a:p>
        </p:txBody>
      </p:sp>
      <p:sp>
        <p:nvSpPr>
          <p:cNvPr id="993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2ECCAB80-779F-4187-B9B8-A66495131BCD}" type="slidenum">
              <a:rPr lang="pl-PL">
                <a:solidFill>
                  <a:prstClr val="black"/>
                </a:solidFill>
              </a:rPr>
              <a:pPr eaLnBrk="1" hangingPunct="1"/>
              <a:t>4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993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2ECCAB80-779F-4187-B9B8-A66495131BCD}" type="slidenum">
              <a:rPr lang="pl-PL">
                <a:solidFill>
                  <a:prstClr val="black"/>
                </a:solidFill>
              </a:rPr>
              <a:pPr eaLnBrk="1" hangingPunct="1"/>
              <a:t>5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993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2ECCAB80-779F-4187-B9B8-A66495131BCD}" type="slidenum">
              <a:rPr lang="pl-PL">
                <a:solidFill>
                  <a:prstClr val="black"/>
                </a:solidFill>
              </a:rPr>
              <a:pPr eaLnBrk="1" hangingPunct="1"/>
              <a:t>6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993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2ECCAB80-779F-4187-B9B8-A66495131BCD}" type="slidenum">
              <a:rPr lang="pl-PL">
                <a:solidFill>
                  <a:prstClr val="black"/>
                </a:solidFill>
              </a:rPr>
              <a:pPr eaLnBrk="1" hangingPunct="1"/>
              <a:t>7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993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2ECCAB80-779F-4187-B9B8-A66495131BCD}" type="slidenum">
              <a:rPr lang="pl-PL">
                <a:solidFill>
                  <a:prstClr val="black"/>
                </a:solidFill>
              </a:rPr>
              <a:pPr eaLnBrk="1" hangingPunct="1"/>
              <a:t>8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993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2ECCAB80-779F-4187-B9B8-A66495131BCD}" type="slidenum">
              <a:rPr lang="pl-PL">
                <a:solidFill>
                  <a:prstClr val="black"/>
                </a:solidFill>
              </a:rPr>
              <a:pPr eaLnBrk="1" hangingPunct="1"/>
              <a:t>9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993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2ECCAB80-779F-4187-B9B8-A66495131BCD}" type="slidenum">
              <a:rPr lang="pl-PL">
                <a:solidFill>
                  <a:prstClr val="black"/>
                </a:solidFill>
              </a:rPr>
              <a:pPr eaLnBrk="1" hangingPunct="1"/>
              <a:t>10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l-PL" dirty="0" err="1" smtClean="0"/>
              <a:t>Matching</a:t>
            </a:r>
            <a:r>
              <a:rPr lang="pl-PL" dirty="0" smtClean="0"/>
              <a:t> of data</a:t>
            </a:r>
            <a:r>
              <a:rPr lang="pl-PL" baseline="0" dirty="0" smtClean="0"/>
              <a:t> with bank </a:t>
            </a:r>
            <a:r>
              <a:rPr lang="pl-PL" baseline="0" dirty="0" err="1" smtClean="0"/>
              <a:t>statements</a:t>
            </a:r>
            <a:r>
              <a:rPr lang="pl-PL" baseline="0" dirty="0" smtClean="0"/>
              <a:t>, </a:t>
            </a:r>
            <a:r>
              <a:rPr lang="pl-PL" baseline="0" dirty="0" err="1" smtClean="0"/>
              <a:t>financial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reports</a:t>
            </a:r>
            <a:r>
              <a:rPr lang="pl-PL" baseline="0" dirty="0" smtClean="0"/>
              <a:t>, etc.</a:t>
            </a:r>
          </a:p>
          <a:p>
            <a:r>
              <a:rPr lang="pl-PL" baseline="0" dirty="0" smtClean="0"/>
              <a:t>Ultimate </a:t>
            </a:r>
            <a:r>
              <a:rPr lang="pl-PL" baseline="0" dirty="0" err="1" smtClean="0"/>
              <a:t>level</a:t>
            </a:r>
            <a:r>
              <a:rPr lang="pl-PL" baseline="0" dirty="0" smtClean="0"/>
              <a:t> </a:t>
            </a:r>
            <a:r>
              <a:rPr lang="pl-PL" baseline="0" dirty="0" err="1" smtClean="0"/>
              <a:t>if</a:t>
            </a:r>
            <a:r>
              <a:rPr lang="pl-PL" baseline="0" dirty="0" smtClean="0"/>
              <a:t> real </a:t>
            </a:r>
            <a:r>
              <a:rPr lang="pl-PL" baseline="0" dirty="0" err="1" smtClean="0"/>
              <a:t>time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reporting</a:t>
            </a:r>
            <a:r>
              <a:rPr lang="pl-PL" baseline="0" dirty="0" smtClean="0"/>
              <a:t> and cross </a:t>
            </a:r>
            <a:r>
              <a:rPr lang="pl-PL" baseline="0" dirty="0" err="1" smtClean="0"/>
              <a:t>matchning</a:t>
            </a:r>
            <a:r>
              <a:rPr lang="pl-PL" baseline="0" dirty="0" smtClean="0"/>
              <a:t> with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data.</a:t>
            </a:r>
            <a:endParaRPr lang="pl-PL" dirty="0" smtClean="0"/>
          </a:p>
        </p:txBody>
      </p:sp>
      <p:sp>
        <p:nvSpPr>
          <p:cNvPr id="993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2ECCAB80-779F-4187-B9B8-A66495131BCD}" type="slidenum">
              <a:rPr lang="pl-PL">
                <a:solidFill>
                  <a:prstClr val="black"/>
                </a:solidFill>
              </a:rPr>
              <a:pPr eaLnBrk="1" hangingPunct="1"/>
              <a:t>11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993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2ECCAB80-779F-4187-B9B8-A66495131BCD}" type="slidenum">
              <a:rPr lang="pl-PL">
                <a:solidFill>
                  <a:prstClr val="black"/>
                </a:solidFill>
              </a:rPr>
              <a:pPr eaLnBrk="1" hangingPunct="1"/>
              <a:t>12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  <p:sp>
        <p:nvSpPr>
          <p:cNvPr id="993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2ECCAB80-779F-4187-B9B8-A66495131BCD}" type="slidenum">
              <a:rPr lang="pl-PL">
                <a:solidFill>
                  <a:prstClr val="black"/>
                </a:solidFill>
              </a:rPr>
              <a:pPr eaLnBrk="1" hangingPunct="1"/>
              <a:t>13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BC2BC-C9B8-4F52-93C6-7B32468DE9AC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2018-09-28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Małgorzata Sęk, University of Lodz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82731-1D11-4E51-B170-A2B717B5B440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7808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C7B9B-511C-4C9B-8FBE-2418187731A9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2018-09-28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Małgorzata Sęk, University of Lodz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3834A-9528-4B54-9124-296488E7999C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3396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00542-B8B1-4789-A12F-9021CEC91502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2018-09-28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Małgorzata Sęk, University of Lodz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5293F-D714-48A2-AC82-6CE17D8D4921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427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58A8C-C101-4E15-9928-7FDC3D78EBE8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2018-09-28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Małgorzata Sęk, University of Lodz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62743-758C-4BC1-BC99-B6FD2B64D421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157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A7020-3A75-4D7B-8353-5BAB1BB28B03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2018-09-28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Małgorzata Sęk, University of Lodz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ED614-D7E4-43C1-A2AD-419CBA635552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1985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6E6A9-E4E1-4C25-95B7-750C2A1D7422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2018-09-28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Małgorzata Sęk, University of Lodz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9C43E-B6F7-47DC-8E5D-F260BC7EC52C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8856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6E673-3F54-4C85-83D7-42295EF17429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2018-09-28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Małgorzata Sęk, University of Lodz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705B7-C59D-4B77-92F7-60F6AF47EE34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7756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5C2E6-F817-41BE-9B56-04A09061AE22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2018-09-28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Małgorzata Sęk, University of Lodz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AC959-FD05-4653-99A1-F14CEBAB8822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1707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3915E-7CD3-4A48-BE0E-6196C405054B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2018-09-28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Małgorzata Sęk, University of Lodz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52949-10D7-4A86-8633-2E20B6BB3B01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497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3377C-BFFF-4251-BAAD-CCBE086EAB5F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2018-09-28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Małgorzata Sęk, University of Lodz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CEEAD-1C75-44A1-91CF-B2406EC57906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9360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772A4-2191-46F4-A634-8389D196775A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2018-09-28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Małgorzata Sęk, University of Lodz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71FDA-E36B-44E4-BBD3-4FA5D9B902BD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4537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ytuł i 4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27329-FEA3-43EE-A4BE-00010EE3B690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2018-09-28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Małgorzata Sęk, University of Lodz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981AA-547E-4F7F-AB89-768A0C4B8784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399523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1D1C58-5887-41B0-9C08-8C5528846792}" type="datetime1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2018-09-28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Małgorzata Sęk, University of Lodz</a:t>
            </a:r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CC7D24C-F135-45AE-8FB0-FC8EACD58C66}" type="slidenum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8489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4.jpeg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1104429"/>
            <a:ext cx="7772400" cy="1604491"/>
          </a:xfrm>
        </p:spPr>
        <p:txBody>
          <a:bodyPr/>
          <a:lstStyle/>
          <a:p>
            <a:r>
              <a:rPr lang="en-US" sz="3600" dirty="0" smtClean="0">
                <a:solidFill>
                  <a:prstClr val="black"/>
                </a:solidFill>
              </a:rPr>
              <a:t>The </a:t>
            </a:r>
            <a:r>
              <a:rPr lang="en-US" sz="3600" dirty="0">
                <a:solidFill>
                  <a:prstClr val="black"/>
                </a:solidFill>
              </a:rPr>
              <a:t>Implementation </a:t>
            </a:r>
            <a:r>
              <a:rPr lang="pl-PL" sz="3600" dirty="0" smtClean="0">
                <a:solidFill>
                  <a:prstClr val="black"/>
                </a:solidFill>
              </a:rPr>
              <a:t/>
            </a:r>
            <a:br>
              <a:rPr lang="pl-PL" sz="3600" dirty="0" smtClean="0">
                <a:solidFill>
                  <a:prstClr val="black"/>
                </a:solidFill>
              </a:rPr>
            </a:br>
            <a:r>
              <a:rPr lang="en-US" sz="3600" dirty="0" smtClean="0">
                <a:solidFill>
                  <a:prstClr val="black"/>
                </a:solidFill>
              </a:rPr>
              <a:t>of </a:t>
            </a:r>
            <a:r>
              <a:rPr lang="en-US" sz="3600" dirty="0">
                <a:solidFill>
                  <a:prstClr val="black"/>
                </a:solidFill>
              </a:rPr>
              <a:t>the Standard Audit File for </a:t>
            </a:r>
            <a:r>
              <a:rPr lang="pl-PL" sz="3600" dirty="0" err="1" smtClean="0">
                <a:solidFill>
                  <a:prstClr val="black"/>
                </a:solidFill>
              </a:rPr>
              <a:t>Tax</a:t>
            </a:r>
            <a:r>
              <a:rPr lang="pl-PL" sz="3600" dirty="0" smtClean="0">
                <a:solidFill>
                  <a:prstClr val="black"/>
                </a:solidFill>
              </a:rPr>
              <a:t> (SAF-T) </a:t>
            </a:r>
            <a:br>
              <a:rPr lang="pl-PL" sz="3600" dirty="0" smtClean="0">
                <a:solidFill>
                  <a:prstClr val="black"/>
                </a:solidFill>
              </a:rPr>
            </a:br>
            <a:r>
              <a:rPr lang="pl-PL" sz="3600" dirty="0" smtClean="0">
                <a:solidFill>
                  <a:prstClr val="black"/>
                </a:solidFill>
              </a:rPr>
              <a:t>for </a:t>
            </a:r>
            <a:r>
              <a:rPr lang="en-US" sz="3600" dirty="0" smtClean="0">
                <a:solidFill>
                  <a:prstClr val="black"/>
                </a:solidFill>
              </a:rPr>
              <a:t>VAT </a:t>
            </a:r>
            <a:r>
              <a:rPr lang="pl-PL" sz="3600" dirty="0">
                <a:solidFill>
                  <a:prstClr val="black"/>
                </a:solidFill>
              </a:rPr>
              <a:t>R</a:t>
            </a:r>
            <a:r>
              <a:rPr lang="pl-PL" sz="3600" dirty="0" smtClean="0">
                <a:solidFill>
                  <a:prstClr val="black"/>
                </a:solidFill>
              </a:rPr>
              <a:t>eporting </a:t>
            </a:r>
            <a:r>
              <a:rPr lang="en-US" sz="3600" dirty="0" smtClean="0">
                <a:solidFill>
                  <a:prstClr val="black"/>
                </a:solidFill>
              </a:rPr>
              <a:t>in </a:t>
            </a:r>
            <a:r>
              <a:rPr lang="en-US" sz="3600" dirty="0">
                <a:solidFill>
                  <a:prstClr val="black"/>
                </a:solidFill>
              </a:rPr>
              <a:t>Poland</a:t>
            </a:r>
            <a:endParaRPr lang="pl-PL" dirty="0"/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323528" y="3068960"/>
            <a:ext cx="8424936" cy="3384376"/>
          </a:xfrm>
        </p:spPr>
        <p:txBody>
          <a:bodyPr/>
          <a:lstStyle/>
          <a:p>
            <a:pPr lvl="0" eaLnBrk="1" hangingPunct="1">
              <a:defRPr/>
            </a:pPr>
            <a:r>
              <a:rPr lang="pl-PL" sz="2800" dirty="0" smtClean="0">
                <a:solidFill>
                  <a:prstClr val="black"/>
                </a:solidFill>
              </a:rPr>
              <a:t>Dr. Małgorzata Sęk</a:t>
            </a:r>
            <a:endParaRPr lang="pl-PL" sz="2800" dirty="0">
              <a:solidFill>
                <a:prstClr val="black"/>
              </a:solidFill>
            </a:endParaRPr>
          </a:p>
          <a:p>
            <a:pPr lvl="0" eaLnBrk="1" hangingPunct="1">
              <a:defRPr/>
            </a:pPr>
            <a:endParaRPr lang="pl-PL" sz="2400" dirty="0">
              <a:solidFill>
                <a:prstClr val="black"/>
              </a:solidFill>
            </a:endParaRPr>
          </a:p>
          <a:p>
            <a:pPr lvl="0" eaLnBrk="1" hangingPunct="1">
              <a:defRPr/>
            </a:pPr>
            <a:endParaRPr lang="pl-PL" sz="2000" dirty="0" smtClean="0">
              <a:solidFill>
                <a:prstClr val="black"/>
              </a:solidFill>
            </a:endParaRPr>
          </a:p>
          <a:p>
            <a:pPr lvl="0" eaLnBrk="1" hangingPunct="1">
              <a:defRPr/>
            </a:pPr>
            <a:r>
              <a:rPr lang="pl-PL" sz="2200" dirty="0" smtClean="0">
                <a:solidFill>
                  <a:prstClr val="black"/>
                </a:solidFill>
              </a:rPr>
              <a:t>Centre of </a:t>
            </a:r>
            <a:r>
              <a:rPr lang="pl-PL" sz="2200" dirty="0" err="1" smtClean="0">
                <a:solidFill>
                  <a:prstClr val="black"/>
                </a:solidFill>
              </a:rPr>
              <a:t>Tax</a:t>
            </a:r>
            <a:r>
              <a:rPr lang="pl-PL" sz="2200" dirty="0" smtClean="0">
                <a:solidFill>
                  <a:prstClr val="black"/>
                </a:solidFill>
              </a:rPr>
              <a:t> </a:t>
            </a:r>
            <a:r>
              <a:rPr lang="pl-PL" sz="2200" dirty="0" err="1" smtClean="0">
                <a:solidFill>
                  <a:prstClr val="black"/>
                </a:solidFill>
              </a:rPr>
              <a:t>Documentation</a:t>
            </a:r>
            <a:r>
              <a:rPr lang="pl-PL" sz="2200" dirty="0" smtClean="0">
                <a:solidFill>
                  <a:prstClr val="black"/>
                </a:solidFill>
              </a:rPr>
              <a:t> and </a:t>
            </a:r>
            <a:r>
              <a:rPr lang="pl-PL" sz="2200" dirty="0" err="1" smtClean="0">
                <a:solidFill>
                  <a:prstClr val="black"/>
                </a:solidFill>
              </a:rPr>
              <a:t>Studies</a:t>
            </a:r>
            <a:r>
              <a:rPr lang="pl-PL" sz="2200" dirty="0" smtClean="0">
                <a:solidFill>
                  <a:prstClr val="black"/>
                </a:solidFill>
              </a:rPr>
              <a:t> &amp; </a:t>
            </a:r>
            <a:r>
              <a:rPr lang="pl-PL" sz="2200" dirty="0" err="1" smtClean="0">
                <a:solidFill>
                  <a:prstClr val="black"/>
                </a:solidFill>
              </a:rPr>
              <a:t>Tax</a:t>
            </a:r>
            <a:r>
              <a:rPr lang="pl-PL" sz="2200" dirty="0" smtClean="0">
                <a:solidFill>
                  <a:prstClr val="black"/>
                </a:solidFill>
              </a:rPr>
              <a:t> Law </a:t>
            </a:r>
            <a:r>
              <a:rPr lang="pl-PL" sz="2200" dirty="0" err="1" smtClean="0">
                <a:solidFill>
                  <a:prstClr val="black"/>
                </a:solidFill>
              </a:rPr>
              <a:t>Department</a:t>
            </a:r>
            <a:endParaRPr lang="pl-PL" sz="2200" dirty="0" smtClean="0">
              <a:solidFill>
                <a:prstClr val="black"/>
              </a:solidFill>
            </a:endParaRPr>
          </a:p>
          <a:p>
            <a:pPr lvl="0" eaLnBrk="1" hangingPunct="1">
              <a:defRPr/>
            </a:pPr>
            <a:r>
              <a:rPr lang="pl-PL" sz="2200" dirty="0" err="1" smtClean="0">
                <a:solidFill>
                  <a:prstClr val="black"/>
                </a:solidFill>
              </a:rPr>
              <a:t>Faculty</a:t>
            </a:r>
            <a:r>
              <a:rPr lang="pl-PL" sz="2200" dirty="0" smtClean="0">
                <a:solidFill>
                  <a:prstClr val="black"/>
                </a:solidFill>
              </a:rPr>
              <a:t> of Law and Administration, University of </a:t>
            </a:r>
            <a:r>
              <a:rPr lang="pl-PL" sz="2200" dirty="0" err="1" smtClean="0">
                <a:solidFill>
                  <a:prstClr val="black"/>
                </a:solidFill>
              </a:rPr>
              <a:t>Lodz</a:t>
            </a:r>
            <a:endParaRPr lang="pl-PL" sz="2200" dirty="0" smtClean="0">
              <a:solidFill>
                <a:prstClr val="black"/>
              </a:solidFill>
            </a:endParaRPr>
          </a:p>
          <a:p>
            <a:pPr lvl="0" eaLnBrk="1" hangingPunct="1">
              <a:defRPr/>
            </a:pPr>
            <a:endParaRPr lang="pl-PL" sz="2200" dirty="0" smtClean="0">
              <a:solidFill>
                <a:prstClr val="black"/>
              </a:solidFill>
            </a:endParaRPr>
          </a:p>
          <a:p>
            <a:pPr lvl="0" eaLnBrk="1" hangingPunct="1">
              <a:defRPr/>
            </a:pPr>
            <a:endParaRPr lang="pl-PL" sz="2200" dirty="0" smtClean="0">
              <a:solidFill>
                <a:prstClr val="black"/>
              </a:solidFill>
            </a:endParaRPr>
          </a:p>
          <a:p>
            <a:pPr lvl="0" eaLnBrk="1" hangingPunct="1">
              <a:defRPr/>
            </a:pPr>
            <a:endParaRPr lang="pl-PL" sz="2200" dirty="0">
              <a:solidFill>
                <a:prstClr val="black"/>
              </a:solidFill>
            </a:endParaRPr>
          </a:p>
          <a:p>
            <a:pPr lvl="0" eaLnBrk="1" hangingPunct="1">
              <a:defRPr/>
            </a:pPr>
            <a:r>
              <a:rPr lang="pl-PL" sz="2200" dirty="0" err="1" smtClean="0">
                <a:solidFill>
                  <a:prstClr val="black"/>
                </a:solidFill>
              </a:rPr>
              <a:t>Belgrade</a:t>
            </a:r>
            <a:r>
              <a:rPr lang="pl-PL" sz="2200" dirty="0" smtClean="0">
                <a:solidFill>
                  <a:prstClr val="black"/>
                </a:solidFill>
              </a:rPr>
              <a:t>, 28.09.2018</a:t>
            </a:r>
            <a:endParaRPr lang="pl-PL" sz="2200" dirty="0">
              <a:solidFill>
                <a:prstClr val="black"/>
              </a:solidFill>
            </a:endParaRPr>
          </a:p>
          <a:p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3834A-9528-4B54-9124-296488E7999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608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8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404"/>
            <a:ext cx="1809750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msek\Documents\biurowe\loga\cdisp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7173"/>
            <a:ext cx="720080" cy="62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2680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ytuł 4"/>
          <p:cNvSpPr>
            <a:spLocks noGrp="1"/>
          </p:cNvSpPr>
          <p:nvPr>
            <p:ph type="title"/>
          </p:nvPr>
        </p:nvSpPr>
        <p:spPr>
          <a:xfrm>
            <a:off x="2843808" y="116632"/>
            <a:ext cx="6048672" cy="1007318"/>
          </a:xfrm>
        </p:spPr>
        <p:txBody>
          <a:bodyPr/>
          <a:lstStyle/>
          <a:p>
            <a:pPr algn="r" eaLnBrk="1" hangingPunct="1"/>
            <a:r>
              <a:rPr lang="pl-PL" sz="2800" dirty="0" err="1" smtClean="0"/>
              <a:t>Terminology</a:t>
            </a:r>
            <a:endParaRPr lang="pl-PL" sz="2800" dirty="0" smtClean="0"/>
          </a:p>
        </p:txBody>
      </p:sp>
      <p:graphicFrame>
        <p:nvGraphicFramePr>
          <p:cNvPr id="2" name="Symbol zastępczy zawartości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55357326"/>
              </p:ext>
            </p:extLst>
          </p:nvPr>
        </p:nvGraphicFramePr>
        <p:xfrm>
          <a:off x="179388" y="1556792"/>
          <a:ext cx="8785226" cy="502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72332"/>
                <a:gridCol w="6912894"/>
              </a:tblGrid>
              <a:tr h="1997621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just" eaLnBrk="1" hangingPunct="1">
                        <a:buFont typeface="Arial" charset="0"/>
                        <a:buNone/>
                        <a:defRPr/>
                      </a:pPr>
                      <a:r>
                        <a:rPr lang="pl-PL" sz="2400" b="1" dirty="0" smtClean="0"/>
                        <a:t>SAF-T (Standard </a:t>
                      </a:r>
                      <a:r>
                        <a:rPr lang="pl-PL" sz="2400" b="1" dirty="0" err="1" smtClean="0"/>
                        <a:t>Audit</a:t>
                      </a:r>
                      <a:r>
                        <a:rPr lang="pl-PL" sz="2400" b="1" dirty="0" smtClean="0"/>
                        <a:t> File for </a:t>
                      </a:r>
                      <a:r>
                        <a:rPr lang="pl-PL" sz="2400" b="1" dirty="0" err="1" smtClean="0"/>
                        <a:t>Tax</a:t>
                      </a:r>
                      <a:r>
                        <a:rPr lang="pl-PL" sz="2400" b="1" dirty="0" smtClean="0"/>
                        <a:t>) </a:t>
                      </a:r>
                      <a:r>
                        <a:rPr lang="pl-PL" sz="2400" dirty="0" err="1" smtClean="0"/>
                        <a:t>is</a:t>
                      </a:r>
                      <a:r>
                        <a:rPr lang="en-US" sz="2400" dirty="0" smtClean="0"/>
                        <a:t> a computer file that allows the easy export of a predefined set of accounting </a:t>
                      </a:r>
                      <a:r>
                        <a:rPr lang="pl-PL" sz="2400" dirty="0" smtClean="0"/>
                        <a:t>data</a:t>
                      </a:r>
                      <a:r>
                        <a:rPr lang="en-US" sz="2400" dirty="0" smtClean="0"/>
                        <a:t> in a commonly-readable format</a:t>
                      </a:r>
                      <a:r>
                        <a:rPr lang="pl-PL" sz="2400" dirty="0" smtClean="0"/>
                        <a:t>, </a:t>
                      </a:r>
                      <a:r>
                        <a:rPr lang="en-US" sz="2400" dirty="0" smtClean="0"/>
                        <a:t>especially</a:t>
                      </a:r>
                      <a:r>
                        <a:rPr lang="pl-PL" sz="2400" dirty="0" smtClean="0"/>
                        <a:t> for the </a:t>
                      </a:r>
                      <a:r>
                        <a:rPr lang="pl-PL" sz="2400" dirty="0" err="1" smtClean="0"/>
                        <a:t>purposes</a:t>
                      </a:r>
                      <a:r>
                        <a:rPr lang="pl-PL" sz="2400" dirty="0" smtClean="0"/>
                        <a:t> of a </a:t>
                      </a:r>
                      <a:r>
                        <a:rPr lang="pl-PL" sz="2400" dirty="0" err="1" smtClean="0"/>
                        <a:t>tax</a:t>
                      </a:r>
                      <a:r>
                        <a:rPr lang="pl-PL" sz="2400" dirty="0" smtClean="0"/>
                        <a:t> </a:t>
                      </a:r>
                      <a:r>
                        <a:rPr lang="pl-PL" sz="2400" dirty="0" err="1" smtClean="0"/>
                        <a:t>audit</a:t>
                      </a:r>
                      <a:r>
                        <a:rPr lang="pl-PL" sz="2400" dirty="0" smtClean="0"/>
                        <a:t>.</a:t>
                      </a:r>
                    </a:p>
                    <a:p>
                      <a:pPr algn="just" eaLnBrk="1" hangingPunct="1"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pl-PL" sz="2400" dirty="0" smtClean="0"/>
                        <a:t>SAF-T v1.0 (OECD, 2005)</a:t>
                      </a:r>
                    </a:p>
                    <a:p>
                      <a:pPr algn="just" eaLnBrk="1" hangingPunct="1"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pl-PL" sz="2400" dirty="0" smtClean="0"/>
                        <a:t>SAF-T v2.0 (OECD, 2010)</a:t>
                      </a:r>
                    </a:p>
                  </a:txBody>
                  <a:tcPr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buFont typeface="Wingdings" panose="05000000000000000000" pitchFamily="2" charset="2"/>
                        <a:buNone/>
                        <a:defRPr/>
                      </a:pPr>
                      <a:endParaRPr lang="pl-PL" sz="2400" dirty="0" smtClean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l-PL" sz="2400" b="1" dirty="0" smtClean="0"/>
                    </a:p>
                    <a:p>
                      <a:r>
                        <a:rPr lang="en-US" sz="2400" b="1" dirty="0" smtClean="0"/>
                        <a:t>JPK (</a:t>
                      </a:r>
                      <a:r>
                        <a:rPr lang="en-US" sz="2400" b="1" dirty="0" err="1" smtClean="0"/>
                        <a:t>Jednolity</a:t>
                      </a:r>
                      <a:r>
                        <a:rPr lang="en-US" sz="2400" b="1" dirty="0" smtClean="0"/>
                        <a:t> </a:t>
                      </a:r>
                      <a:r>
                        <a:rPr lang="en-US" sz="2400" b="1" dirty="0" err="1" smtClean="0"/>
                        <a:t>Plik</a:t>
                      </a:r>
                      <a:r>
                        <a:rPr lang="en-US" sz="2400" b="1" dirty="0" smtClean="0"/>
                        <a:t> </a:t>
                      </a:r>
                      <a:r>
                        <a:rPr lang="en-US" sz="2400" b="1" dirty="0" err="1" smtClean="0"/>
                        <a:t>Kontrolny</a:t>
                      </a:r>
                      <a:r>
                        <a:rPr lang="en-US" sz="2400" b="1" dirty="0" smtClean="0"/>
                        <a:t> = Unified Control File) </a:t>
                      </a:r>
                      <a:r>
                        <a:rPr lang="en-US" sz="2400" dirty="0" smtClean="0"/>
                        <a:t>is the Polish equivalent of SAF-T, based on SAF-T v2.0.</a:t>
                      </a:r>
                      <a:endParaRPr lang="pl-PL" sz="2400" dirty="0" smtClean="0"/>
                    </a:p>
                    <a:p>
                      <a:endParaRPr lang="pl-PL" sz="2400" dirty="0" smtClean="0"/>
                    </a:p>
                    <a:p>
                      <a:endParaRPr lang="pl-PL" sz="2400" dirty="0" smtClean="0"/>
                    </a:p>
                    <a:p>
                      <a:endParaRPr lang="pl-PL" sz="2400" dirty="0" smtClean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3834A-9528-4B54-9124-296488E7999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608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8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404"/>
            <a:ext cx="1809750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msek\Documents\biurowe\loga\cdisp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7173"/>
            <a:ext cx="720080" cy="62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013" y="2204864"/>
            <a:ext cx="1650539" cy="99375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8210" y="4545825"/>
            <a:ext cx="1296144" cy="118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167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ytuł 4"/>
          <p:cNvSpPr>
            <a:spLocks noGrp="1"/>
          </p:cNvSpPr>
          <p:nvPr>
            <p:ph type="title"/>
          </p:nvPr>
        </p:nvSpPr>
        <p:spPr>
          <a:xfrm>
            <a:off x="2843808" y="116632"/>
            <a:ext cx="6048672" cy="1007318"/>
          </a:xfrm>
        </p:spPr>
        <p:txBody>
          <a:bodyPr/>
          <a:lstStyle/>
          <a:p>
            <a:pPr algn="r" eaLnBrk="1" hangingPunct="1"/>
            <a:r>
              <a:rPr lang="pl-PL" sz="2800" dirty="0" smtClean="0"/>
              <a:t>JPK </a:t>
            </a:r>
            <a:r>
              <a:rPr lang="pl-PL" sz="2800" dirty="0" err="1" smtClean="0"/>
              <a:t>components</a:t>
            </a:r>
            <a:endParaRPr lang="pl-PL" sz="2800" dirty="0" smtClean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179513" y="1268760"/>
            <a:ext cx="8784975" cy="5400600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pl-PL" sz="2200" b="1" dirty="0" err="1" smtClean="0">
                <a:solidFill>
                  <a:srgbClr val="FF0000"/>
                </a:solidFill>
              </a:rPr>
              <a:t>Every</a:t>
            </a:r>
            <a:r>
              <a:rPr lang="pl-PL" sz="2200" b="1" dirty="0" smtClean="0">
                <a:solidFill>
                  <a:srgbClr val="FF0000"/>
                </a:solidFill>
              </a:rPr>
              <a:t> </a:t>
            </a:r>
            <a:r>
              <a:rPr lang="pl-PL" sz="2200" b="1" dirty="0" err="1" smtClean="0">
                <a:solidFill>
                  <a:srgbClr val="FF0000"/>
                </a:solidFill>
              </a:rPr>
              <a:t>month</a:t>
            </a:r>
            <a:r>
              <a:rPr lang="pl-PL" sz="2200" b="1" dirty="0" smtClean="0">
                <a:solidFill>
                  <a:srgbClr val="FF0000"/>
                </a:solidFill>
              </a:rPr>
              <a:t>:</a:t>
            </a:r>
          </a:p>
          <a:p>
            <a:pPr marL="0" indent="0" algn="just" eaLnBrk="1" hangingPunct="1">
              <a:buNone/>
              <a:defRPr/>
            </a:pPr>
            <a:r>
              <a:rPr lang="pl-PL" sz="2200" b="1" dirty="0" smtClean="0">
                <a:solidFill>
                  <a:srgbClr val="FF0000"/>
                </a:solidFill>
              </a:rPr>
              <a:t>JPK_VAT	Ewidencje </a:t>
            </a:r>
            <a:r>
              <a:rPr lang="pl-PL" sz="2200" b="1" dirty="0">
                <a:solidFill>
                  <a:srgbClr val="FF0000"/>
                </a:solidFill>
              </a:rPr>
              <a:t>zakupu i sprzedaży VAT (VAT </a:t>
            </a:r>
            <a:r>
              <a:rPr lang="pl-PL" sz="2200" b="1" dirty="0" err="1" smtClean="0">
                <a:solidFill>
                  <a:srgbClr val="FF0000"/>
                </a:solidFill>
              </a:rPr>
              <a:t>Purchase</a:t>
            </a:r>
            <a:r>
              <a:rPr lang="pl-PL" sz="2200" b="1" dirty="0" smtClean="0">
                <a:solidFill>
                  <a:srgbClr val="FF0000"/>
                </a:solidFill>
              </a:rPr>
              <a:t> </a:t>
            </a:r>
            <a:r>
              <a:rPr lang="pl-PL" sz="2200" b="1" dirty="0">
                <a:solidFill>
                  <a:srgbClr val="FF0000"/>
                </a:solidFill>
              </a:rPr>
              <a:t>and </a:t>
            </a:r>
            <a:r>
              <a:rPr lang="pl-PL" sz="2200" b="1" dirty="0" smtClean="0">
                <a:solidFill>
                  <a:srgbClr val="FF0000"/>
                </a:solidFill>
              </a:rPr>
              <a:t>			Sale Registry) = VAT Uniform Control File</a:t>
            </a:r>
            <a:endParaRPr lang="pl-PL" sz="2200" b="1" dirty="0">
              <a:solidFill>
                <a:srgbClr val="FF0000"/>
              </a:solidFill>
            </a:endParaRPr>
          </a:p>
          <a:p>
            <a:pPr marL="0" indent="0" algn="just" eaLnBrk="1" hangingPunct="1">
              <a:buNone/>
              <a:defRPr/>
            </a:pPr>
            <a:endParaRPr lang="pl-PL" sz="2200" dirty="0" smtClean="0">
              <a:solidFill>
                <a:srgbClr val="FF0000"/>
              </a:solidFill>
            </a:endParaRPr>
          </a:p>
          <a:p>
            <a:pPr marL="0" indent="0" algn="ctr" eaLnBrk="1" hangingPunct="1">
              <a:buNone/>
              <a:defRPr/>
            </a:pPr>
            <a:r>
              <a:rPr lang="pl-PL" sz="2200" dirty="0" smtClean="0"/>
              <a:t>On </a:t>
            </a:r>
            <a:r>
              <a:rPr lang="pl-PL" sz="2200" dirty="0" err="1" smtClean="0"/>
              <a:t>demand</a:t>
            </a:r>
            <a:r>
              <a:rPr lang="pl-PL" sz="2200" dirty="0" smtClean="0"/>
              <a:t> </a:t>
            </a:r>
            <a:r>
              <a:rPr lang="pl-PL" sz="2200" dirty="0" err="1" smtClean="0"/>
              <a:t>only</a:t>
            </a:r>
            <a:r>
              <a:rPr lang="pl-PL" sz="2200" dirty="0" smtClean="0"/>
              <a:t> </a:t>
            </a:r>
          </a:p>
          <a:p>
            <a:pPr marL="0" indent="0" algn="ctr" eaLnBrk="1" hangingPunct="1">
              <a:buNone/>
              <a:defRPr/>
            </a:pPr>
            <a:r>
              <a:rPr lang="pl-PL" sz="2200" dirty="0" smtClean="0"/>
              <a:t>(</a:t>
            </a:r>
            <a:r>
              <a:rPr lang="pl-PL" sz="2200" dirty="0" err="1" smtClean="0"/>
              <a:t>tax</a:t>
            </a:r>
            <a:r>
              <a:rPr lang="pl-PL" sz="2200" dirty="0" smtClean="0"/>
              <a:t> </a:t>
            </a:r>
            <a:r>
              <a:rPr lang="pl-PL" sz="2200" dirty="0" err="1" smtClean="0"/>
              <a:t>proceedings</a:t>
            </a:r>
            <a:r>
              <a:rPr lang="pl-PL" sz="2200" dirty="0" smtClean="0"/>
              <a:t>, </a:t>
            </a:r>
            <a:r>
              <a:rPr lang="pl-PL" sz="2200" dirty="0" err="1" smtClean="0"/>
              <a:t>verification</a:t>
            </a:r>
            <a:r>
              <a:rPr lang="pl-PL" sz="2200" dirty="0" smtClean="0"/>
              <a:t> </a:t>
            </a:r>
            <a:r>
              <a:rPr lang="pl-PL" sz="2200" dirty="0" err="1" smtClean="0"/>
              <a:t>activities</a:t>
            </a:r>
            <a:r>
              <a:rPr lang="pl-PL" sz="2200" dirty="0" smtClean="0"/>
              <a:t>, </a:t>
            </a:r>
            <a:r>
              <a:rPr lang="pl-PL" sz="2200" dirty="0" err="1" smtClean="0"/>
              <a:t>tax</a:t>
            </a:r>
            <a:r>
              <a:rPr lang="pl-PL" sz="2200" dirty="0" smtClean="0"/>
              <a:t> </a:t>
            </a:r>
            <a:r>
              <a:rPr lang="pl-PL" sz="2200" dirty="0" err="1" smtClean="0"/>
              <a:t>audit</a:t>
            </a:r>
            <a:r>
              <a:rPr lang="pl-PL" sz="2200" dirty="0" smtClean="0"/>
              <a:t>, </a:t>
            </a:r>
            <a:r>
              <a:rPr lang="pl-PL" sz="2200" dirty="0" err="1" smtClean="0"/>
              <a:t>tax</a:t>
            </a:r>
            <a:r>
              <a:rPr lang="pl-PL" sz="2200" dirty="0" smtClean="0"/>
              <a:t> and </a:t>
            </a:r>
            <a:r>
              <a:rPr lang="pl-PL" sz="2200" dirty="0" err="1" smtClean="0"/>
              <a:t>customs</a:t>
            </a:r>
            <a:r>
              <a:rPr lang="pl-PL" sz="2200" dirty="0" smtClean="0"/>
              <a:t> </a:t>
            </a:r>
            <a:r>
              <a:rPr lang="pl-PL" sz="2200" dirty="0" err="1" smtClean="0"/>
              <a:t>audit</a:t>
            </a:r>
            <a:r>
              <a:rPr lang="pl-PL" sz="2200" dirty="0" smtClean="0"/>
              <a:t>):</a:t>
            </a:r>
          </a:p>
          <a:p>
            <a:pPr marL="0" indent="0" algn="just" eaLnBrk="1" hangingPunct="1">
              <a:buNone/>
              <a:defRPr/>
            </a:pPr>
            <a:r>
              <a:rPr lang="pl-PL" sz="2200" dirty="0" smtClean="0"/>
              <a:t>JPK_FA		Faktury </a:t>
            </a:r>
            <a:r>
              <a:rPr lang="pl-PL" sz="2200" dirty="0"/>
              <a:t>VAT (VAT </a:t>
            </a:r>
            <a:r>
              <a:rPr lang="pl-PL" sz="2200" dirty="0" err="1" smtClean="0"/>
              <a:t>sales</a:t>
            </a:r>
            <a:r>
              <a:rPr lang="pl-PL" sz="2200" dirty="0" smtClean="0"/>
              <a:t> </a:t>
            </a:r>
            <a:r>
              <a:rPr lang="pl-PL" sz="2200" dirty="0" err="1" smtClean="0"/>
              <a:t>Invoices</a:t>
            </a:r>
            <a:r>
              <a:rPr lang="pl-PL" sz="2200" dirty="0" smtClean="0"/>
              <a:t>)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pl-PL" sz="2200" dirty="0" smtClean="0"/>
              <a:t>JPK_KR		Księgi </a:t>
            </a:r>
            <a:r>
              <a:rPr lang="pl-PL" sz="2200" dirty="0"/>
              <a:t>Rachunkowe (Accounting </a:t>
            </a:r>
            <a:r>
              <a:rPr lang="pl-PL" sz="2200" dirty="0" err="1" smtClean="0"/>
              <a:t>Books</a:t>
            </a:r>
            <a:r>
              <a:rPr lang="pl-PL" sz="2200" dirty="0" smtClean="0"/>
              <a:t>) </a:t>
            </a:r>
            <a:r>
              <a:rPr lang="pl-PL" sz="2200" dirty="0" err="1" smtClean="0"/>
              <a:t>or</a:t>
            </a:r>
            <a:endParaRPr lang="pl-PL" sz="2200" dirty="0"/>
          </a:p>
          <a:p>
            <a:pPr marL="0" indent="0" algn="just" eaLnBrk="1" hangingPunct="1">
              <a:buNone/>
              <a:defRPr/>
            </a:pPr>
            <a:r>
              <a:rPr lang="pl-PL" sz="2200" dirty="0"/>
              <a:t>JPK_PKPIR	Podatkowa księga przychodów i rozchodów (</a:t>
            </a:r>
            <a:r>
              <a:rPr lang="pl-PL" sz="2200" dirty="0" err="1"/>
              <a:t>Tax</a:t>
            </a:r>
            <a:r>
              <a:rPr lang="pl-PL" sz="2200" dirty="0"/>
              <a:t> 			</a:t>
            </a:r>
            <a:r>
              <a:rPr lang="pl-PL" sz="2200" dirty="0" smtClean="0"/>
              <a:t>	</a:t>
            </a:r>
            <a:r>
              <a:rPr lang="pl-PL" sz="2200" dirty="0" err="1" smtClean="0"/>
              <a:t>Revenue</a:t>
            </a:r>
            <a:r>
              <a:rPr lang="pl-PL" sz="2200" dirty="0" smtClean="0"/>
              <a:t> </a:t>
            </a:r>
            <a:r>
              <a:rPr lang="pl-PL" sz="2200" dirty="0"/>
              <a:t>and </a:t>
            </a:r>
            <a:r>
              <a:rPr lang="pl-PL" sz="2200" dirty="0" err="1"/>
              <a:t>Expense</a:t>
            </a:r>
            <a:r>
              <a:rPr lang="pl-PL" sz="2200" dirty="0"/>
              <a:t> </a:t>
            </a:r>
            <a:r>
              <a:rPr lang="pl-PL" sz="2200" dirty="0" err="1"/>
              <a:t>Ledger</a:t>
            </a:r>
            <a:r>
              <a:rPr lang="pl-PL" sz="2200" dirty="0" smtClean="0"/>
              <a:t>) </a:t>
            </a:r>
            <a:r>
              <a:rPr lang="pl-PL" sz="2200" dirty="0" err="1" smtClean="0"/>
              <a:t>or</a:t>
            </a:r>
            <a:endParaRPr lang="pl-PL" sz="2200" dirty="0" smtClean="0"/>
          </a:p>
          <a:p>
            <a:pPr marL="0" indent="0" algn="just" eaLnBrk="1" hangingPunct="1">
              <a:buNone/>
              <a:defRPr/>
            </a:pPr>
            <a:r>
              <a:rPr lang="pl-PL" sz="2200" dirty="0"/>
              <a:t>JPK_EWP	Ewidencja przychodów </a:t>
            </a:r>
            <a:r>
              <a:rPr lang="pl-PL" sz="2200" dirty="0" smtClean="0"/>
              <a:t>(</a:t>
            </a:r>
            <a:r>
              <a:rPr lang="pl-PL" sz="2200" dirty="0" err="1" smtClean="0"/>
              <a:t>Revenue</a:t>
            </a:r>
            <a:r>
              <a:rPr lang="pl-PL" sz="2200" dirty="0" smtClean="0"/>
              <a:t> </a:t>
            </a:r>
            <a:r>
              <a:rPr lang="pl-PL" sz="2200" dirty="0" err="1" smtClean="0"/>
              <a:t>Ledger</a:t>
            </a:r>
            <a:r>
              <a:rPr lang="pl-PL" sz="2200" dirty="0" smtClean="0"/>
              <a:t>)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pl-PL" sz="2200" dirty="0" smtClean="0"/>
              <a:t>JPK_WB	Wyciągi </a:t>
            </a:r>
            <a:r>
              <a:rPr lang="pl-PL" sz="2200" dirty="0"/>
              <a:t>bankowe (Bank </a:t>
            </a:r>
            <a:r>
              <a:rPr lang="pl-PL" sz="2200" dirty="0" err="1" smtClean="0"/>
              <a:t>Statements</a:t>
            </a:r>
            <a:r>
              <a:rPr lang="pl-PL" sz="2200" dirty="0"/>
              <a:t>)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pl-PL" sz="2200" dirty="0" smtClean="0"/>
              <a:t>JPK_MAG	Magazyn </a:t>
            </a:r>
            <a:r>
              <a:rPr lang="pl-PL" sz="2200" dirty="0"/>
              <a:t>(</a:t>
            </a:r>
            <a:r>
              <a:rPr lang="pl-PL" sz="2200" dirty="0" err="1" smtClean="0"/>
              <a:t>Warehouse</a:t>
            </a:r>
            <a:r>
              <a:rPr lang="pl-PL" sz="2200" dirty="0" smtClean="0"/>
              <a:t> Data)</a:t>
            </a:r>
            <a:endParaRPr lang="pl-PL" sz="22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3834A-9528-4B54-9124-296488E7999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608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8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404"/>
            <a:ext cx="1809750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msek\Documents\biurowe\loga\cdisp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7173"/>
            <a:ext cx="720080" cy="62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2915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ytuł 4"/>
          <p:cNvSpPr>
            <a:spLocks noGrp="1"/>
          </p:cNvSpPr>
          <p:nvPr>
            <p:ph type="title"/>
          </p:nvPr>
        </p:nvSpPr>
        <p:spPr>
          <a:xfrm>
            <a:off x="2843808" y="116632"/>
            <a:ext cx="6048672" cy="1007318"/>
          </a:xfrm>
        </p:spPr>
        <p:txBody>
          <a:bodyPr/>
          <a:lstStyle/>
          <a:p>
            <a:pPr algn="r" eaLnBrk="1" hangingPunct="1"/>
            <a:r>
              <a:rPr lang="pl-PL" sz="2800" dirty="0" smtClean="0"/>
              <a:t>JPK </a:t>
            </a:r>
            <a:r>
              <a:rPr lang="pl-PL" sz="2800" dirty="0" err="1" smtClean="0"/>
              <a:t>implementation</a:t>
            </a:r>
            <a:r>
              <a:rPr lang="pl-PL" sz="2800" dirty="0" smtClean="0"/>
              <a:t> </a:t>
            </a:r>
            <a:r>
              <a:rPr lang="pl-PL" sz="2800" dirty="0" err="1" smtClean="0"/>
              <a:t>stages</a:t>
            </a:r>
            <a:endParaRPr lang="pl-PL" sz="2800" dirty="0" smtClean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62444314"/>
              </p:ext>
            </p:extLst>
          </p:nvPr>
        </p:nvGraphicFramePr>
        <p:xfrm>
          <a:off x="179512" y="980728"/>
          <a:ext cx="8785038" cy="58887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12568"/>
                <a:gridCol w="1872208"/>
                <a:gridCol w="1800262"/>
              </a:tblGrid>
              <a:tr h="828103">
                <a:tc>
                  <a:txBody>
                    <a:bodyPr/>
                    <a:lstStyle/>
                    <a:p>
                      <a:pPr marL="0" indent="0">
                        <a:buFont typeface="Wingdings"/>
                        <a:buNone/>
                      </a:pPr>
                      <a:endParaRPr lang="pl-PL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400" dirty="0" smtClean="0"/>
                        <a:t>JPK_VAT</a:t>
                      </a:r>
                    </a:p>
                    <a:p>
                      <a:pPr algn="ctr"/>
                      <a:r>
                        <a:rPr lang="pl-PL" sz="2400" dirty="0" err="1" smtClean="0"/>
                        <a:t>monthly</a:t>
                      </a:r>
                      <a:endParaRPr lang="pl-PL" sz="2400" dirty="0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400" dirty="0" err="1" smtClean="0"/>
                        <a:t>other</a:t>
                      </a:r>
                      <a:r>
                        <a:rPr lang="pl-PL" sz="2400" dirty="0" smtClean="0"/>
                        <a:t> </a:t>
                      </a:r>
                      <a:r>
                        <a:rPr lang="pl-PL" sz="2400" baseline="0" dirty="0" smtClean="0"/>
                        <a:t> </a:t>
                      </a:r>
                      <a:r>
                        <a:rPr lang="pl-PL" sz="2400" dirty="0" smtClean="0"/>
                        <a:t>JPK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dirty="0" smtClean="0"/>
                        <a:t>on </a:t>
                      </a:r>
                      <a:r>
                        <a:rPr lang="pl-PL" sz="2400" dirty="0" err="1" smtClean="0"/>
                        <a:t>demand</a:t>
                      </a:r>
                      <a:endParaRPr lang="pl-PL" sz="2400" dirty="0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9358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large </a:t>
                      </a:r>
                      <a:r>
                        <a:rPr lang="pl-PL" sz="2400" dirty="0" err="1" smtClean="0"/>
                        <a:t>entrepreneurs</a:t>
                      </a:r>
                      <a:endParaRPr lang="pl-PL" sz="2400" dirty="0" smtClean="0"/>
                    </a:p>
                    <a:p>
                      <a:pPr marL="0" indent="0">
                        <a:buFont typeface="Wingdings"/>
                        <a:buNone/>
                      </a:pPr>
                      <a:r>
                        <a:rPr lang="pl-PL" sz="1800" dirty="0" err="1" smtClean="0"/>
                        <a:t>avarage</a:t>
                      </a:r>
                      <a:r>
                        <a:rPr lang="pl-PL" sz="1800" dirty="0" smtClean="0"/>
                        <a:t> </a:t>
                      </a:r>
                      <a:r>
                        <a:rPr lang="pl-PL" sz="1800" dirty="0" err="1" smtClean="0"/>
                        <a:t>annual</a:t>
                      </a:r>
                      <a:r>
                        <a:rPr lang="pl-PL" sz="1800" dirty="0" smtClean="0"/>
                        <a:t> e</a:t>
                      </a:r>
                      <a:r>
                        <a:rPr lang="en-US" sz="1800" dirty="0" err="1" smtClean="0"/>
                        <a:t>mploy</a:t>
                      </a:r>
                      <a:r>
                        <a:rPr lang="pl-PL" sz="1800" dirty="0" err="1" smtClean="0"/>
                        <a:t>ment</a:t>
                      </a:r>
                      <a:r>
                        <a:rPr lang="pl-PL" sz="1800" baseline="0" dirty="0" smtClean="0"/>
                        <a:t> </a:t>
                      </a:r>
                      <a:r>
                        <a:rPr lang="pl-PL" sz="1800" dirty="0" smtClean="0"/>
                        <a:t> ≥ </a:t>
                      </a:r>
                      <a:r>
                        <a:rPr lang="en-US" sz="1800" dirty="0" smtClean="0"/>
                        <a:t>250</a:t>
                      </a:r>
                      <a:r>
                        <a:rPr lang="pl-PL" sz="1800" dirty="0" smtClean="0"/>
                        <a:t> </a:t>
                      </a:r>
                      <a:r>
                        <a:rPr lang="pl-PL" sz="1800" b="1" dirty="0" err="1" smtClean="0"/>
                        <a:t>or</a:t>
                      </a:r>
                      <a:endParaRPr lang="pl-PL" sz="1800" b="1" dirty="0" smtClean="0"/>
                    </a:p>
                    <a:p>
                      <a:pPr marL="0" indent="0">
                        <a:buFont typeface="Wingdings"/>
                        <a:buNone/>
                      </a:pPr>
                      <a:r>
                        <a:rPr lang="en-US" sz="1800" dirty="0" smtClean="0"/>
                        <a:t>annual </a:t>
                      </a:r>
                      <a:r>
                        <a:rPr lang="pl-PL" sz="1800" dirty="0" smtClean="0"/>
                        <a:t>net </a:t>
                      </a:r>
                      <a:r>
                        <a:rPr lang="pl-PL" sz="1800" dirty="0" err="1" smtClean="0"/>
                        <a:t>turnover</a:t>
                      </a:r>
                      <a:r>
                        <a:rPr lang="pl-PL" sz="1800" dirty="0" smtClean="0"/>
                        <a:t> </a:t>
                      </a:r>
                      <a:r>
                        <a:rPr lang="pl-PL" sz="1800" baseline="0" dirty="0" smtClean="0"/>
                        <a:t> </a:t>
                      </a:r>
                      <a:r>
                        <a:rPr lang="pl-PL" sz="1800" dirty="0" smtClean="0"/>
                        <a:t>&gt;</a:t>
                      </a:r>
                      <a:r>
                        <a:rPr lang="en-US" sz="1800" dirty="0" smtClean="0"/>
                        <a:t> </a:t>
                      </a:r>
                      <a:r>
                        <a:rPr lang="pl-PL" sz="1800" dirty="0" smtClean="0"/>
                        <a:t>EUR </a:t>
                      </a:r>
                      <a:r>
                        <a:rPr lang="en-US" sz="1800" dirty="0" smtClean="0"/>
                        <a:t>50 m</a:t>
                      </a:r>
                      <a:r>
                        <a:rPr lang="pl-PL" sz="1800" dirty="0" err="1" smtClean="0"/>
                        <a:t>ln</a:t>
                      </a:r>
                      <a:r>
                        <a:rPr lang="pl-PL" sz="1800" dirty="0" smtClean="0"/>
                        <a:t> </a:t>
                      </a:r>
                      <a:r>
                        <a:rPr lang="en-US" sz="1800" b="1" dirty="0" smtClean="0"/>
                        <a:t>and</a:t>
                      </a:r>
                      <a:r>
                        <a:rPr lang="en-US" sz="1800" dirty="0" smtClean="0"/>
                        <a:t> </a:t>
                      </a:r>
                      <a:r>
                        <a:rPr lang="pl-PL" sz="1800" dirty="0" err="1" smtClean="0"/>
                        <a:t>cumulatively</a:t>
                      </a:r>
                      <a:r>
                        <a:rPr lang="pl-PL" sz="1800" dirty="0" smtClean="0"/>
                        <a:t> </a:t>
                      </a:r>
                      <a:r>
                        <a:rPr lang="en-US" sz="1800" dirty="0" smtClean="0"/>
                        <a:t>annual balance</a:t>
                      </a:r>
                      <a:r>
                        <a:rPr lang="pl-PL" sz="1800" baseline="0" dirty="0" smtClean="0"/>
                        <a:t> </a:t>
                      </a:r>
                      <a:r>
                        <a:rPr lang="en-US" sz="1800" dirty="0" smtClean="0"/>
                        <a:t>sheet </a:t>
                      </a:r>
                      <a:r>
                        <a:rPr lang="pl-PL" sz="1800" dirty="0" err="1" smtClean="0"/>
                        <a:t>assets</a:t>
                      </a:r>
                      <a:r>
                        <a:rPr lang="pl-PL" sz="1800" dirty="0" smtClean="0"/>
                        <a:t> </a:t>
                      </a:r>
                      <a:r>
                        <a:rPr lang="pl-PL" sz="1800" dirty="0" err="1" smtClean="0"/>
                        <a:t>over</a:t>
                      </a:r>
                      <a:r>
                        <a:rPr lang="pl-PL" sz="1800" baseline="0" dirty="0" smtClean="0"/>
                        <a:t> </a:t>
                      </a:r>
                      <a:r>
                        <a:rPr lang="en-US" sz="1800" dirty="0" smtClean="0"/>
                        <a:t>EUR 43 </a:t>
                      </a:r>
                      <a:r>
                        <a:rPr lang="en-US" sz="1800" dirty="0" err="1" smtClean="0"/>
                        <a:t>mln</a:t>
                      </a:r>
                      <a:endParaRPr lang="pl-PL" sz="1800" dirty="0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dirty="0" smtClean="0">
                          <a:solidFill>
                            <a:srgbClr val="FF0000"/>
                          </a:solidFill>
                        </a:rPr>
                        <a:t>1.07.2016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400" dirty="0" smtClean="0">
                          <a:solidFill>
                            <a:srgbClr val="FF0000"/>
                          </a:solidFill>
                        </a:rPr>
                        <a:t>1.07.2016</a:t>
                      </a:r>
                      <a:endParaRPr lang="pl-PL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86876">
                <a:tc>
                  <a:txBody>
                    <a:bodyPr/>
                    <a:lstStyle/>
                    <a:p>
                      <a:r>
                        <a:rPr lang="pl-PL" sz="2400" dirty="0" smtClean="0"/>
                        <a:t>small and medium</a:t>
                      </a:r>
                      <a:r>
                        <a:rPr lang="pl-PL" sz="2400" baseline="0" dirty="0" smtClean="0"/>
                        <a:t> </a:t>
                      </a:r>
                      <a:r>
                        <a:rPr lang="pl-PL" sz="2400" baseline="0" dirty="0" err="1" smtClean="0"/>
                        <a:t>entrepreneurs</a:t>
                      </a:r>
                      <a:r>
                        <a:rPr lang="pl-PL" sz="2400" baseline="0" dirty="0" smtClean="0"/>
                        <a:t> </a:t>
                      </a:r>
                    </a:p>
                    <a:p>
                      <a:r>
                        <a:rPr lang="pl-PL" sz="1800" baseline="0" dirty="0" err="1" smtClean="0"/>
                        <a:t>employment</a:t>
                      </a:r>
                      <a:r>
                        <a:rPr lang="pl-PL" sz="1800" baseline="0" dirty="0" smtClean="0"/>
                        <a:t> &lt; 250 </a:t>
                      </a:r>
                      <a:r>
                        <a:rPr lang="pl-PL" sz="1800" b="1" baseline="0" dirty="0" smtClean="0"/>
                        <a:t>and</a:t>
                      </a:r>
                    </a:p>
                    <a:p>
                      <a:r>
                        <a:rPr lang="pl-PL" sz="1800" baseline="0" dirty="0" err="1" smtClean="0"/>
                        <a:t>turnover</a:t>
                      </a:r>
                      <a:r>
                        <a:rPr lang="pl-PL" sz="1800" baseline="0" dirty="0" smtClean="0"/>
                        <a:t> ≤ EUR 50 mln </a:t>
                      </a:r>
                      <a:r>
                        <a:rPr lang="pl-PL" sz="1800" b="1" baseline="0" dirty="0" err="1" smtClean="0"/>
                        <a:t>or</a:t>
                      </a:r>
                      <a:r>
                        <a:rPr lang="pl-PL" sz="1800" baseline="0" dirty="0" smtClean="0"/>
                        <a:t> </a:t>
                      </a:r>
                      <a:r>
                        <a:rPr lang="pl-PL" sz="1800" baseline="0" dirty="0" err="1" smtClean="0"/>
                        <a:t>alternatively</a:t>
                      </a:r>
                      <a:r>
                        <a:rPr lang="pl-PL" sz="1800" baseline="0" dirty="0" smtClean="0"/>
                        <a:t> </a:t>
                      </a:r>
                      <a:r>
                        <a:rPr lang="pl-PL" sz="1800" baseline="0" dirty="0" err="1" smtClean="0"/>
                        <a:t>balance</a:t>
                      </a:r>
                      <a:r>
                        <a:rPr lang="pl-PL" sz="1800" baseline="0" dirty="0" smtClean="0"/>
                        <a:t> </a:t>
                      </a:r>
                      <a:r>
                        <a:rPr lang="pl-PL" sz="1800" baseline="0" dirty="0" err="1" smtClean="0"/>
                        <a:t>sheet</a:t>
                      </a:r>
                      <a:r>
                        <a:rPr lang="pl-PL" sz="1800" baseline="0" dirty="0" smtClean="0"/>
                        <a:t>  ≤ EUR 43 mln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r>
                        <a:rPr lang="pl-PL" sz="2400" baseline="0" dirty="0" smtClean="0">
                          <a:solidFill>
                            <a:srgbClr val="0070C0"/>
                          </a:solidFill>
                        </a:rPr>
                        <a:t>.01.2017</a:t>
                      </a:r>
                      <a:endParaRPr lang="pl-PL" sz="2400" dirty="0" smtClean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400" dirty="0" smtClean="0">
                          <a:solidFill>
                            <a:srgbClr val="00B050"/>
                          </a:solidFill>
                        </a:rPr>
                        <a:t>1.07.2018</a:t>
                      </a:r>
                      <a:endParaRPr lang="pl-PL" sz="24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80172">
                <a:tc>
                  <a:txBody>
                    <a:bodyPr/>
                    <a:lstStyle/>
                    <a:p>
                      <a:r>
                        <a:rPr lang="pl-PL" sz="2400" dirty="0" smtClean="0"/>
                        <a:t>micro </a:t>
                      </a:r>
                      <a:r>
                        <a:rPr lang="pl-PL" sz="2400" dirty="0" err="1" smtClean="0"/>
                        <a:t>entrepreneurs</a:t>
                      </a:r>
                      <a:endParaRPr lang="pl-PL" sz="2400" dirty="0" smtClean="0"/>
                    </a:p>
                    <a:p>
                      <a:r>
                        <a:rPr lang="pl-PL" sz="1800" dirty="0" smtClean="0"/>
                        <a:t>e</a:t>
                      </a:r>
                      <a:r>
                        <a:rPr lang="en-US" sz="1800" dirty="0" err="1" smtClean="0"/>
                        <a:t>mploy</a:t>
                      </a:r>
                      <a:r>
                        <a:rPr lang="pl-PL" sz="1800" dirty="0" err="1" smtClean="0"/>
                        <a:t>ment</a:t>
                      </a:r>
                      <a:r>
                        <a:rPr lang="en-US" sz="1800" dirty="0" smtClean="0"/>
                        <a:t> </a:t>
                      </a:r>
                      <a:r>
                        <a:rPr lang="pl-PL" sz="1800" dirty="0" smtClean="0"/>
                        <a:t>&lt;</a:t>
                      </a:r>
                      <a:r>
                        <a:rPr lang="en-US" sz="1800" dirty="0" smtClean="0"/>
                        <a:t> </a:t>
                      </a:r>
                      <a:r>
                        <a:rPr lang="pl-PL" sz="1800" dirty="0" smtClean="0"/>
                        <a:t>10 </a:t>
                      </a:r>
                      <a:r>
                        <a:rPr lang="pl-PL" sz="1800" b="1" dirty="0" smtClean="0"/>
                        <a:t>and</a:t>
                      </a:r>
                      <a:endParaRPr lang="en-US" sz="1800" b="1" dirty="0" smtClean="0"/>
                    </a:p>
                    <a:p>
                      <a:r>
                        <a:rPr lang="pl-PL" sz="1800" dirty="0" err="1" smtClean="0"/>
                        <a:t>turnover</a:t>
                      </a:r>
                      <a:r>
                        <a:rPr lang="pl-PL" sz="1800" dirty="0" smtClean="0"/>
                        <a:t> </a:t>
                      </a:r>
                      <a:r>
                        <a:rPr lang="pl-PL" sz="1800" b="1" dirty="0" err="1" smtClean="0"/>
                        <a:t>or</a:t>
                      </a:r>
                      <a:r>
                        <a:rPr lang="pl-PL" sz="1800" dirty="0" smtClean="0"/>
                        <a:t> </a:t>
                      </a:r>
                      <a:r>
                        <a:rPr lang="pl-PL" sz="1800" dirty="0" err="1" smtClean="0"/>
                        <a:t>alternatively</a:t>
                      </a:r>
                      <a:r>
                        <a:rPr lang="pl-PL" sz="1800" dirty="0" smtClean="0"/>
                        <a:t> </a:t>
                      </a:r>
                      <a:r>
                        <a:rPr lang="pl-PL" sz="1800" baseline="0" dirty="0" err="1" smtClean="0"/>
                        <a:t>balance</a:t>
                      </a:r>
                      <a:r>
                        <a:rPr lang="pl-PL" sz="1800" baseline="0" dirty="0" smtClean="0"/>
                        <a:t> </a:t>
                      </a:r>
                      <a:r>
                        <a:rPr lang="pl-PL" sz="1800" baseline="0" dirty="0" err="1" smtClean="0"/>
                        <a:t>sheet</a:t>
                      </a:r>
                      <a:r>
                        <a:rPr lang="pl-PL" sz="1800" baseline="0" dirty="0" smtClean="0"/>
                        <a:t> ≤</a:t>
                      </a:r>
                      <a:r>
                        <a:rPr lang="pl-PL" sz="1800" dirty="0" smtClean="0"/>
                        <a:t> EUR 2 mln</a:t>
                      </a:r>
                      <a:endParaRPr lang="en-US" sz="1800" dirty="0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dirty="0" smtClean="0">
                          <a:solidFill>
                            <a:srgbClr val="7030A0"/>
                          </a:solidFill>
                        </a:rPr>
                        <a:t>1</a:t>
                      </a:r>
                      <a:r>
                        <a:rPr lang="pl-PL" sz="2400" baseline="0" dirty="0" smtClean="0">
                          <a:solidFill>
                            <a:srgbClr val="7030A0"/>
                          </a:solidFill>
                        </a:rPr>
                        <a:t>.01.</a:t>
                      </a:r>
                      <a:r>
                        <a:rPr lang="pl-PL" sz="2400" dirty="0" smtClean="0">
                          <a:solidFill>
                            <a:srgbClr val="7030A0"/>
                          </a:solidFill>
                        </a:rPr>
                        <a:t>2018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dirty="0" smtClean="0">
                          <a:solidFill>
                            <a:srgbClr val="00B050"/>
                          </a:solidFill>
                        </a:rPr>
                        <a:t>1.07.2018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3834A-9528-4B54-9124-296488E7999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608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8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404"/>
            <a:ext cx="1809750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msek\Documents\biurowe\loga\cdisp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7173"/>
            <a:ext cx="720080" cy="62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2987824" y="5157192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0070C0"/>
                </a:solidFill>
              </a:rPr>
              <a:t>f</a:t>
            </a:r>
            <a:r>
              <a:rPr lang="pl-PL" b="1" dirty="0" smtClean="0">
                <a:solidFill>
                  <a:srgbClr val="0070C0"/>
                </a:solidFill>
              </a:rPr>
              <a:t>rom 200 </a:t>
            </a:r>
            <a:r>
              <a:rPr lang="pl-PL" b="1" dirty="0" err="1" smtClean="0">
                <a:solidFill>
                  <a:srgbClr val="0070C0"/>
                </a:solidFill>
              </a:rPr>
              <a:t>thousand</a:t>
            </a:r>
            <a:r>
              <a:rPr lang="pl-PL" b="1" dirty="0" smtClean="0">
                <a:solidFill>
                  <a:srgbClr val="0070C0"/>
                </a:solidFill>
              </a:rPr>
              <a:t> </a:t>
            </a:r>
            <a:r>
              <a:rPr lang="pl-PL" b="1" dirty="0" smtClean="0">
                <a:solidFill>
                  <a:srgbClr val="7030A0"/>
                </a:solidFill>
              </a:rPr>
              <a:t>to</a:t>
            </a:r>
          </a:p>
          <a:p>
            <a:r>
              <a:rPr lang="pl-PL" b="1" dirty="0" smtClean="0">
                <a:solidFill>
                  <a:srgbClr val="7030A0"/>
                </a:solidFill>
              </a:rPr>
              <a:t>1.6 mln a </a:t>
            </a:r>
            <a:r>
              <a:rPr lang="pl-PL" b="1" dirty="0" err="1" smtClean="0">
                <a:solidFill>
                  <a:srgbClr val="7030A0"/>
                </a:solidFill>
              </a:rPr>
              <a:t>month</a:t>
            </a:r>
            <a:r>
              <a:rPr lang="pl-PL" b="1" dirty="0" smtClean="0">
                <a:solidFill>
                  <a:srgbClr val="7030A0"/>
                </a:solidFill>
              </a:rPr>
              <a:t> !</a:t>
            </a:r>
            <a:endParaRPr lang="pl-PL" b="1" dirty="0">
              <a:solidFill>
                <a:srgbClr val="7030A0"/>
              </a:solidFill>
            </a:endParaRPr>
          </a:p>
        </p:txBody>
      </p:sp>
      <p:cxnSp>
        <p:nvCxnSpPr>
          <p:cNvPr id="6" name="Łącznik prosty ze strzałką 5"/>
          <p:cNvCxnSpPr/>
          <p:nvPr/>
        </p:nvCxnSpPr>
        <p:spPr>
          <a:xfrm flipV="1">
            <a:off x="5508104" y="4941168"/>
            <a:ext cx="576064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/>
          <p:cNvCxnSpPr/>
          <p:nvPr/>
        </p:nvCxnSpPr>
        <p:spPr>
          <a:xfrm>
            <a:off x="5508104" y="5480357"/>
            <a:ext cx="576064" cy="3231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196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ytuł 4"/>
          <p:cNvSpPr>
            <a:spLocks noGrp="1"/>
          </p:cNvSpPr>
          <p:nvPr>
            <p:ph type="title"/>
          </p:nvPr>
        </p:nvSpPr>
        <p:spPr>
          <a:xfrm>
            <a:off x="2843808" y="116632"/>
            <a:ext cx="6048672" cy="1007318"/>
          </a:xfrm>
        </p:spPr>
        <p:txBody>
          <a:bodyPr/>
          <a:lstStyle/>
          <a:p>
            <a:pPr algn="r" eaLnBrk="1" hangingPunct="1"/>
            <a:r>
              <a:rPr lang="pl-PL" sz="2800" dirty="0" smtClean="0"/>
              <a:t>JPK_VAT </a:t>
            </a:r>
            <a:br>
              <a:rPr lang="pl-PL" sz="2800" dirty="0" smtClean="0"/>
            </a:br>
            <a:r>
              <a:rPr lang="pl-PL" sz="2800" dirty="0" smtClean="0"/>
              <a:t>VAT </a:t>
            </a:r>
            <a:r>
              <a:rPr lang="pl-PL" sz="2800" dirty="0" err="1"/>
              <a:t>Purchase</a:t>
            </a:r>
            <a:r>
              <a:rPr lang="pl-PL" sz="2800" dirty="0"/>
              <a:t> and </a:t>
            </a:r>
            <a:r>
              <a:rPr lang="pl-PL" sz="2800" dirty="0" smtClean="0"/>
              <a:t>Sale Registry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5" cy="5400600"/>
          </a:xfrm>
        </p:spPr>
        <p:txBody>
          <a:bodyPr/>
          <a:lstStyle/>
          <a:p>
            <a:pPr marL="0" indent="0" algn="just" eaLnBrk="1" hangingPunct="1">
              <a:buNone/>
              <a:defRPr/>
            </a:pPr>
            <a:r>
              <a:rPr lang="en-US" sz="2400" dirty="0" smtClean="0"/>
              <a:t>data </a:t>
            </a:r>
            <a:r>
              <a:rPr lang="en-US" sz="2400" dirty="0"/>
              <a:t>necessary for </a:t>
            </a:r>
            <a:r>
              <a:rPr lang="pl-PL" sz="2400" dirty="0" smtClean="0"/>
              <a:t>the </a:t>
            </a:r>
            <a:r>
              <a:rPr lang="en-US" sz="2400" dirty="0" smtClean="0"/>
              <a:t>proper </a:t>
            </a:r>
            <a:r>
              <a:rPr lang="en-US" sz="2400" dirty="0"/>
              <a:t>preparation of the tax </a:t>
            </a:r>
            <a:r>
              <a:rPr lang="pl-PL" sz="2400" dirty="0" smtClean="0"/>
              <a:t>return</a:t>
            </a:r>
            <a:r>
              <a:rPr lang="en-US" sz="2400" dirty="0" smtClean="0"/>
              <a:t> </a:t>
            </a:r>
            <a:r>
              <a:rPr lang="en-US" sz="2400" dirty="0"/>
              <a:t>and </a:t>
            </a:r>
            <a:r>
              <a:rPr lang="pl-PL" sz="2400" dirty="0" err="1" smtClean="0"/>
              <a:t>recapitulative</a:t>
            </a:r>
            <a:r>
              <a:rPr lang="pl-PL" sz="2400" dirty="0" smtClean="0"/>
              <a:t> </a:t>
            </a:r>
            <a:r>
              <a:rPr lang="pl-PL" sz="2400" dirty="0" err="1" smtClean="0"/>
              <a:t>statement</a:t>
            </a:r>
            <a:r>
              <a:rPr lang="en-US" sz="2400" dirty="0" smtClean="0"/>
              <a:t> </a:t>
            </a:r>
            <a:r>
              <a:rPr lang="pl-PL" sz="2400" dirty="0" smtClean="0"/>
              <a:t>, </a:t>
            </a:r>
            <a:r>
              <a:rPr lang="pl-PL" sz="2400" dirty="0" err="1" smtClean="0"/>
              <a:t>i.a</a:t>
            </a:r>
            <a:r>
              <a:rPr lang="pl-PL" sz="2400" dirty="0" smtClean="0"/>
              <a:t>.</a:t>
            </a:r>
            <a:r>
              <a:rPr lang="en-US" sz="2400" dirty="0"/>
              <a:t> data necessary to </a:t>
            </a:r>
            <a:r>
              <a:rPr lang="en-US" sz="2400" dirty="0" smtClean="0"/>
              <a:t>determine</a:t>
            </a:r>
            <a:r>
              <a:rPr lang="pl-PL" sz="2400" dirty="0" smtClean="0"/>
              <a:t>:</a:t>
            </a:r>
          </a:p>
          <a:p>
            <a:pPr algn="just" eaLnBrk="1" hangingPunct="1">
              <a:defRPr/>
            </a:pPr>
            <a:r>
              <a:rPr lang="en-US" sz="2000" dirty="0" smtClean="0"/>
              <a:t>the </a:t>
            </a:r>
            <a:r>
              <a:rPr lang="en-US" sz="2000" dirty="0"/>
              <a:t>subject and basis of taxation, </a:t>
            </a:r>
            <a:endParaRPr lang="pl-PL" sz="2000" dirty="0" smtClean="0"/>
          </a:p>
          <a:p>
            <a:pPr algn="just" eaLnBrk="1" hangingPunct="1">
              <a:defRPr/>
            </a:pPr>
            <a:r>
              <a:rPr lang="en-US" sz="2000" dirty="0" smtClean="0"/>
              <a:t>the </a:t>
            </a:r>
            <a:r>
              <a:rPr lang="en-US" sz="2000" dirty="0"/>
              <a:t>amount of </a:t>
            </a:r>
            <a:r>
              <a:rPr lang="pl-PL" sz="2000" dirty="0" err="1" smtClean="0"/>
              <a:t>output</a:t>
            </a:r>
            <a:r>
              <a:rPr lang="pl-PL" sz="2000" dirty="0" smtClean="0"/>
              <a:t> </a:t>
            </a:r>
            <a:r>
              <a:rPr lang="pl-PL" sz="2000" dirty="0" err="1" smtClean="0"/>
              <a:t>tax</a:t>
            </a:r>
            <a:r>
              <a:rPr lang="en-US" sz="2000" dirty="0" smtClean="0"/>
              <a:t>, </a:t>
            </a:r>
            <a:endParaRPr lang="pl-PL" sz="2000" dirty="0" smtClean="0"/>
          </a:p>
          <a:p>
            <a:pPr algn="just" eaLnBrk="1" hangingPunct="1">
              <a:defRPr/>
            </a:pPr>
            <a:r>
              <a:rPr lang="en-US" sz="2000" dirty="0" smtClean="0"/>
              <a:t>corrections </a:t>
            </a:r>
            <a:r>
              <a:rPr lang="en-US" sz="2000" dirty="0"/>
              <a:t>of </a:t>
            </a:r>
            <a:r>
              <a:rPr lang="pl-PL" sz="2000" dirty="0" err="1" smtClean="0"/>
              <a:t>output</a:t>
            </a:r>
            <a:r>
              <a:rPr lang="pl-PL" sz="2000" dirty="0" smtClean="0"/>
              <a:t> </a:t>
            </a:r>
            <a:r>
              <a:rPr lang="pl-PL" sz="2000" dirty="0" err="1" smtClean="0"/>
              <a:t>tax</a:t>
            </a:r>
            <a:r>
              <a:rPr lang="en-US" sz="2000" dirty="0" smtClean="0"/>
              <a:t>, </a:t>
            </a:r>
            <a:endParaRPr lang="pl-PL" sz="2000" dirty="0" smtClean="0"/>
          </a:p>
          <a:p>
            <a:pPr algn="just" eaLnBrk="1" hangingPunct="1">
              <a:defRPr/>
            </a:pPr>
            <a:r>
              <a:rPr lang="en-US" sz="2000" dirty="0" smtClean="0"/>
              <a:t>the </a:t>
            </a:r>
            <a:r>
              <a:rPr lang="en-US" sz="2000" dirty="0"/>
              <a:t>amount of input tax reducing the amount of </a:t>
            </a:r>
            <a:r>
              <a:rPr lang="pl-PL" sz="2000" dirty="0" err="1" smtClean="0"/>
              <a:t>output</a:t>
            </a:r>
            <a:r>
              <a:rPr lang="pl-PL" sz="2000" dirty="0" smtClean="0"/>
              <a:t> </a:t>
            </a:r>
            <a:r>
              <a:rPr lang="pl-PL" sz="2000" dirty="0" err="1" smtClean="0"/>
              <a:t>tax</a:t>
            </a:r>
            <a:r>
              <a:rPr lang="en-US" sz="2000" dirty="0" smtClean="0"/>
              <a:t>, </a:t>
            </a:r>
            <a:endParaRPr lang="pl-PL" sz="2000" dirty="0" smtClean="0"/>
          </a:p>
          <a:p>
            <a:pPr algn="just" eaLnBrk="1" hangingPunct="1">
              <a:defRPr/>
            </a:pPr>
            <a:r>
              <a:rPr lang="en-US" sz="2000" dirty="0" smtClean="0"/>
              <a:t>corrections</a:t>
            </a:r>
            <a:r>
              <a:rPr lang="pl-PL" sz="2000" dirty="0" smtClean="0"/>
              <a:t> of </a:t>
            </a:r>
            <a:r>
              <a:rPr lang="en-US" sz="2000" dirty="0" smtClean="0"/>
              <a:t>input </a:t>
            </a:r>
            <a:r>
              <a:rPr lang="en-US" sz="2000" dirty="0"/>
              <a:t>tax, </a:t>
            </a:r>
            <a:endParaRPr lang="pl-PL" sz="2000" dirty="0" smtClean="0"/>
          </a:p>
          <a:p>
            <a:pPr algn="just" eaLnBrk="1" hangingPunct="1">
              <a:defRPr/>
            </a:pPr>
            <a:r>
              <a:rPr lang="en-US" sz="2000" dirty="0" smtClean="0"/>
              <a:t>the </a:t>
            </a:r>
            <a:r>
              <a:rPr lang="en-US" sz="2000" dirty="0"/>
              <a:t>amount of tax </a:t>
            </a:r>
            <a:r>
              <a:rPr lang="pl-PL" sz="2000" dirty="0" smtClean="0"/>
              <a:t>to be </a:t>
            </a:r>
            <a:r>
              <a:rPr lang="pl-PL" sz="2000" dirty="0" err="1" smtClean="0"/>
              <a:t>paid</a:t>
            </a:r>
            <a:r>
              <a:rPr lang="en-US" sz="2000" dirty="0" smtClean="0"/>
              <a:t> </a:t>
            </a:r>
            <a:r>
              <a:rPr lang="en-US" sz="2000" dirty="0"/>
              <a:t>to the tax office or </a:t>
            </a:r>
            <a:r>
              <a:rPr lang="pl-PL" sz="2000" dirty="0" smtClean="0"/>
              <a:t>to be </a:t>
            </a:r>
            <a:r>
              <a:rPr lang="pl-PL" sz="2000" dirty="0" err="1" smtClean="0"/>
              <a:t>refunded</a:t>
            </a:r>
            <a:r>
              <a:rPr lang="en-US" sz="2400" dirty="0" smtClean="0"/>
              <a:t>,</a:t>
            </a:r>
            <a:endParaRPr lang="pl-PL" sz="2400" dirty="0" smtClean="0"/>
          </a:p>
          <a:p>
            <a:pPr marL="0" indent="0" algn="just" eaLnBrk="1" hangingPunct="1">
              <a:buNone/>
              <a:defRPr/>
            </a:pPr>
            <a:r>
              <a:rPr lang="en-US" sz="2400" u="sng" dirty="0" smtClean="0"/>
              <a:t>as </a:t>
            </a:r>
            <a:r>
              <a:rPr lang="en-US" sz="2400" u="sng" dirty="0"/>
              <a:t>well as other data used to identify individual transactions, including the number by which the counterparty is identified for </a:t>
            </a:r>
            <a:r>
              <a:rPr lang="pl-PL" sz="2400" u="sng" dirty="0" smtClean="0"/>
              <a:t>VAT </a:t>
            </a:r>
            <a:r>
              <a:rPr lang="en-US" sz="2400" u="sng" dirty="0" smtClean="0"/>
              <a:t>purposes</a:t>
            </a:r>
            <a:endParaRPr lang="pl-PL" sz="2400" dirty="0" smtClean="0"/>
          </a:p>
          <a:p>
            <a:pPr marL="0" indent="0" algn="just" eaLnBrk="1" hangingPunct="1">
              <a:buNone/>
              <a:defRPr/>
            </a:pPr>
            <a:endParaRPr lang="pl-PL" sz="2400" dirty="0" smtClean="0"/>
          </a:p>
          <a:p>
            <a:pPr marL="0" indent="0" algn="just" eaLnBrk="1" hangingPunct="1">
              <a:buNone/>
              <a:defRPr/>
            </a:pPr>
            <a:r>
              <a:rPr lang="en-US" sz="2400" dirty="0" smtClean="0"/>
              <a:t>Records </a:t>
            </a:r>
            <a:r>
              <a:rPr lang="pl-PL" sz="2400" dirty="0" err="1" smtClean="0"/>
              <a:t>are</a:t>
            </a:r>
            <a:r>
              <a:rPr lang="pl-PL" sz="2400" dirty="0" smtClean="0"/>
              <a:t> </a:t>
            </a:r>
            <a:r>
              <a:rPr lang="en-US" sz="2400" dirty="0" smtClean="0"/>
              <a:t> </a:t>
            </a:r>
            <a:r>
              <a:rPr lang="en-US" sz="2400" dirty="0"/>
              <a:t>kept in electronic form using computer programs.</a:t>
            </a:r>
            <a:endParaRPr lang="pl-PL" sz="2400" dirty="0" smtClean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3834A-9528-4B54-9124-296488E7999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608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8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404"/>
            <a:ext cx="1809750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msek\Documents\biurowe\loga\cdisp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7173"/>
            <a:ext cx="720080" cy="62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48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ytuł 4"/>
          <p:cNvSpPr>
            <a:spLocks noGrp="1"/>
          </p:cNvSpPr>
          <p:nvPr>
            <p:ph type="title"/>
          </p:nvPr>
        </p:nvSpPr>
        <p:spPr>
          <a:xfrm>
            <a:off x="2843808" y="116632"/>
            <a:ext cx="6048672" cy="1007318"/>
          </a:xfrm>
        </p:spPr>
        <p:txBody>
          <a:bodyPr/>
          <a:lstStyle/>
          <a:p>
            <a:pPr algn="r" eaLnBrk="1" hangingPunct="1"/>
            <a:r>
              <a:rPr lang="pl-PL" sz="2800" dirty="0" smtClean="0"/>
              <a:t>JPK </a:t>
            </a:r>
            <a:r>
              <a:rPr lang="pl-PL" sz="2800" dirty="0" err="1" smtClean="0"/>
              <a:t>difficulties</a:t>
            </a:r>
            <a:endParaRPr lang="pl-PL" sz="2800" dirty="0" smtClean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179513" y="980728"/>
            <a:ext cx="8784975" cy="5688632"/>
          </a:xfrm>
        </p:spPr>
        <p:txBody>
          <a:bodyPr/>
          <a:lstStyle/>
          <a:p>
            <a:pPr algn="just" eaLnBrk="1" hangingPunct="1">
              <a:defRPr/>
            </a:pPr>
            <a:r>
              <a:rPr lang="pl-PL" sz="2000" dirty="0" err="1"/>
              <a:t>differentation</a:t>
            </a:r>
            <a:r>
              <a:rPr lang="pl-PL" sz="2000" dirty="0"/>
              <a:t> of </a:t>
            </a:r>
            <a:r>
              <a:rPr lang="pl-PL" sz="2000" dirty="0" err="1" smtClean="0"/>
              <a:t>implementation</a:t>
            </a:r>
            <a:r>
              <a:rPr lang="pl-PL" sz="2000" dirty="0" smtClean="0"/>
              <a:t> </a:t>
            </a:r>
            <a:r>
              <a:rPr lang="pl-PL" sz="2000" dirty="0" err="1" smtClean="0"/>
              <a:t>dates</a:t>
            </a:r>
            <a:r>
              <a:rPr lang="pl-PL" sz="2000" dirty="0" smtClean="0"/>
              <a:t> – </a:t>
            </a:r>
            <a:r>
              <a:rPr lang="pl-PL" sz="2000" dirty="0" err="1" smtClean="0"/>
              <a:t>unclear</a:t>
            </a:r>
            <a:r>
              <a:rPr lang="pl-PL" sz="2000" dirty="0" smtClean="0"/>
              <a:t> </a:t>
            </a:r>
            <a:r>
              <a:rPr lang="pl-PL" sz="2000" dirty="0" err="1" smtClean="0"/>
              <a:t>definitions</a:t>
            </a:r>
            <a:r>
              <a:rPr lang="pl-PL" sz="2000" dirty="0" smtClean="0"/>
              <a:t> of </a:t>
            </a:r>
            <a:r>
              <a:rPr lang="pl-PL" sz="2000" dirty="0" err="1" smtClean="0"/>
              <a:t>taxpayer</a:t>
            </a:r>
            <a:r>
              <a:rPr lang="pl-PL" sz="2000" dirty="0" smtClean="0"/>
              <a:t> </a:t>
            </a:r>
            <a:r>
              <a:rPr lang="pl-PL" sz="2000" dirty="0" err="1" smtClean="0"/>
              <a:t>categories</a:t>
            </a:r>
            <a:endParaRPr lang="pl-PL" sz="2000" dirty="0" smtClean="0"/>
          </a:p>
          <a:p>
            <a:pPr algn="just" eaLnBrk="1" hangingPunct="1">
              <a:defRPr/>
            </a:pPr>
            <a:r>
              <a:rPr lang="en-US" sz="2000" dirty="0" smtClean="0"/>
              <a:t>costs </a:t>
            </a:r>
            <a:r>
              <a:rPr lang="en-US" sz="2000" dirty="0"/>
              <a:t>of adapting </a:t>
            </a:r>
            <a:r>
              <a:rPr lang="pl-PL" sz="2000" dirty="0" err="1" smtClean="0"/>
              <a:t>or</a:t>
            </a:r>
            <a:r>
              <a:rPr lang="pl-PL" sz="2000" dirty="0" smtClean="0"/>
              <a:t> </a:t>
            </a:r>
            <a:r>
              <a:rPr lang="pl-PL" sz="2000" dirty="0" err="1"/>
              <a:t>implementing</a:t>
            </a:r>
            <a:r>
              <a:rPr lang="pl-PL" sz="2000" dirty="0"/>
              <a:t> IT </a:t>
            </a:r>
            <a:r>
              <a:rPr lang="pl-PL" sz="2000" dirty="0" err="1"/>
              <a:t>systems</a:t>
            </a:r>
            <a:endParaRPr lang="pl-PL" sz="2000" dirty="0"/>
          </a:p>
          <a:p>
            <a:pPr algn="just" eaLnBrk="1" hangingPunct="1">
              <a:defRPr/>
            </a:pPr>
            <a:r>
              <a:rPr lang="pl-PL" sz="2000" dirty="0" err="1" smtClean="0"/>
              <a:t>late</a:t>
            </a:r>
            <a:r>
              <a:rPr lang="pl-PL" sz="2000" dirty="0" smtClean="0"/>
              <a:t> </a:t>
            </a:r>
            <a:r>
              <a:rPr lang="pl-PL" sz="2000" dirty="0" err="1" smtClean="0"/>
              <a:t>publication</a:t>
            </a:r>
            <a:r>
              <a:rPr lang="pl-PL" sz="2000" dirty="0" smtClean="0"/>
              <a:t> of </a:t>
            </a:r>
            <a:r>
              <a:rPr lang="pl-PL" sz="2000" dirty="0" err="1" smtClean="0"/>
              <a:t>detailed</a:t>
            </a:r>
            <a:r>
              <a:rPr lang="pl-PL" sz="2000" dirty="0" smtClean="0"/>
              <a:t> </a:t>
            </a:r>
            <a:r>
              <a:rPr lang="pl-PL" sz="2000" dirty="0" err="1" smtClean="0"/>
              <a:t>technical</a:t>
            </a:r>
            <a:r>
              <a:rPr lang="pl-PL" sz="2000" dirty="0" smtClean="0"/>
              <a:t> </a:t>
            </a:r>
            <a:r>
              <a:rPr lang="pl-PL" sz="2000" dirty="0" err="1" smtClean="0"/>
              <a:t>standards</a:t>
            </a:r>
            <a:r>
              <a:rPr lang="pl-PL" sz="2000" dirty="0" smtClean="0"/>
              <a:t> and </a:t>
            </a:r>
            <a:r>
              <a:rPr lang="pl-PL" sz="2000" dirty="0" err="1" smtClean="0"/>
              <a:t>late</a:t>
            </a:r>
            <a:r>
              <a:rPr lang="pl-PL" sz="2000" dirty="0" smtClean="0"/>
              <a:t> </a:t>
            </a:r>
            <a:r>
              <a:rPr lang="pl-PL" sz="2000" dirty="0" err="1" smtClean="0"/>
              <a:t>availability</a:t>
            </a:r>
            <a:r>
              <a:rPr lang="pl-PL" sz="2000" dirty="0" smtClean="0"/>
              <a:t> of </a:t>
            </a:r>
            <a:r>
              <a:rPr lang="pl-PL" sz="2000" dirty="0" err="1" smtClean="0"/>
              <a:t>dedicated</a:t>
            </a:r>
            <a:r>
              <a:rPr lang="pl-PL" sz="2000" dirty="0" smtClean="0"/>
              <a:t> software </a:t>
            </a:r>
            <a:r>
              <a:rPr lang="pl-PL" sz="2000" dirty="0" err="1" smtClean="0"/>
              <a:t>provided</a:t>
            </a:r>
            <a:r>
              <a:rPr lang="pl-PL" sz="2000" dirty="0" smtClean="0"/>
              <a:t> by TA</a:t>
            </a:r>
          </a:p>
          <a:p>
            <a:pPr algn="just" eaLnBrk="1" hangingPunct="1">
              <a:defRPr/>
            </a:pPr>
            <a:r>
              <a:rPr lang="pl-PL" sz="2000" dirty="0" err="1" smtClean="0"/>
              <a:t>lack</a:t>
            </a:r>
            <a:r>
              <a:rPr lang="pl-PL" sz="2000" dirty="0" smtClean="0"/>
              <a:t> of </a:t>
            </a:r>
            <a:r>
              <a:rPr lang="pl-PL" sz="2000" dirty="0" err="1" smtClean="0"/>
              <a:t>clear</a:t>
            </a:r>
            <a:r>
              <a:rPr lang="pl-PL" sz="2000" dirty="0" smtClean="0"/>
              <a:t> </a:t>
            </a:r>
            <a:r>
              <a:rPr lang="pl-PL" sz="2000" dirty="0" err="1" smtClean="0"/>
              <a:t>guidance</a:t>
            </a:r>
            <a:r>
              <a:rPr lang="pl-PL" sz="2000" dirty="0" smtClean="0"/>
              <a:t> for non-standard </a:t>
            </a:r>
            <a:r>
              <a:rPr lang="pl-PL" sz="2000" dirty="0" err="1" smtClean="0"/>
              <a:t>situations</a:t>
            </a:r>
            <a:r>
              <a:rPr lang="pl-PL" sz="2000" dirty="0" smtClean="0"/>
              <a:t> (</a:t>
            </a:r>
            <a:r>
              <a:rPr lang="pl-PL" sz="2000" dirty="0" err="1" smtClean="0"/>
              <a:t>technical</a:t>
            </a:r>
            <a:r>
              <a:rPr lang="pl-PL" sz="2000" dirty="0"/>
              <a:t> </a:t>
            </a:r>
            <a:r>
              <a:rPr lang="pl-PL" sz="2000" dirty="0" smtClean="0"/>
              <a:t>&amp; </a:t>
            </a:r>
            <a:r>
              <a:rPr lang="pl-PL" sz="2000" dirty="0" err="1" smtClean="0"/>
              <a:t>substantive</a:t>
            </a:r>
            <a:r>
              <a:rPr lang="pl-PL" sz="2000" dirty="0" smtClean="0"/>
              <a:t>)</a:t>
            </a:r>
          </a:p>
          <a:p>
            <a:pPr algn="just" eaLnBrk="1" hangingPunct="1">
              <a:defRPr/>
            </a:pPr>
            <a:endParaRPr lang="pl-PL" sz="2000" dirty="0" smtClean="0"/>
          </a:p>
          <a:p>
            <a:pPr algn="just" eaLnBrk="1" hangingPunct="1">
              <a:defRPr/>
            </a:pPr>
            <a:r>
              <a:rPr lang="pl-PL" sz="2000" dirty="0" err="1" smtClean="0"/>
              <a:t>costs</a:t>
            </a:r>
            <a:r>
              <a:rPr lang="pl-PL" sz="2000" dirty="0" smtClean="0"/>
              <a:t> of </a:t>
            </a:r>
            <a:r>
              <a:rPr lang="pl-PL" sz="2000" dirty="0" err="1" smtClean="0"/>
              <a:t>inputing</a:t>
            </a:r>
            <a:r>
              <a:rPr lang="pl-PL" sz="2000" dirty="0"/>
              <a:t> </a:t>
            </a:r>
            <a:r>
              <a:rPr lang="pl-PL" sz="2000" dirty="0" err="1" smtClean="0"/>
              <a:t>additional</a:t>
            </a:r>
            <a:r>
              <a:rPr lang="pl-PL" sz="2000" dirty="0" smtClean="0"/>
              <a:t> data (</a:t>
            </a:r>
            <a:r>
              <a:rPr lang="pl-PL" sz="2000" dirty="0" err="1" smtClean="0"/>
              <a:t>personnel</a:t>
            </a:r>
            <a:r>
              <a:rPr lang="pl-PL" sz="2000" dirty="0" smtClean="0"/>
              <a:t> </a:t>
            </a:r>
            <a:r>
              <a:rPr lang="pl-PL" sz="2000" dirty="0" err="1" smtClean="0"/>
              <a:t>or</a:t>
            </a:r>
            <a:r>
              <a:rPr lang="pl-PL" sz="2000" dirty="0" smtClean="0"/>
              <a:t> </a:t>
            </a:r>
            <a:r>
              <a:rPr lang="pl-PL" sz="2000" dirty="0" err="1" smtClean="0"/>
              <a:t>technology</a:t>
            </a:r>
            <a:r>
              <a:rPr lang="pl-PL" sz="2000" dirty="0" smtClean="0"/>
              <a:t>, </a:t>
            </a:r>
            <a:r>
              <a:rPr lang="pl-PL" sz="2000" dirty="0" err="1" smtClean="0"/>
              <a:t>e.g</a:t>
            </a:r>
            <a:r>
              <a:rPr lang="pl-PL" sz="2000" dirty="0" smtClean="0"/>
              <a:t>. </a:t>
            </a:r>
            <a:r>
              <a:rPr lang="en-US" sz="2000" dirty="0" smtClean="0"/>
              <a:t>OCR</a:t>
            </a:r>
            <a:r>
              <a:rPr lang="pl-PL" sz="2000" dirty="0" smtClean="0"/>
              <a:t>)</a:t>
            </a:r>
          </a:p>
          <a:p>
            <a:pPr algn="just" eaLnBrk="1" hangingPunct="1">
              <a:defRPr/>
            </a:pPr>
            <a:r>
              <a:rPr lang="pl-PL" sz="2000" dirty="0" err="1"/>
              <a:t>c</a:t>
            </a:r>
            <a:r>
              <a:rPr lang="pl-PL" sz="2000" dirty="0" err="1" smtClean="0"/>
              <a:t>osts</a:t>
            </a:r>
            <a:r>
              <a:rPr lang="pl-PL" sz="2000" dirty="0" smtClean="0"/>
              <a:t> of cross-</a:t>
            </a:r>
            <a:r>
              <a:rPr lang="pl-PL" sz="2000" dirty="0" err="1" smtClean="0"/>
              <a:t>checking</a:t>
            </a:r>
            <a:r>
              <a:rPr lang="pl-PL" sz="2000" dirty="0" smtClean="0"/>
              <a:t> data</a:t>
            </a:r>
          </a:p>
          <a:p>
            <a:pPr algn="just" eaLnBrk="1" hangingPunct="1">
              <a:defRPr/>
            </a:pPr>
            <a:endParaRPr lang="pl-PL" sz="2000" dirty="0" smtClean="0"/>
          </a:p>
          <a:p>
            <a:pPr algn="just" eaLnBrk="1" hangingPunct="1">
              <a:defRPr/>
            </a:pPr>
            <a:r>
              <a:rPr lang="pl-PL" sz="2000" dirty="0" err="1"/>
              <a:t>q</a:t>
            </a:r>
            <a:r>
              <a:rPr lang="pl-PL" sz="2000" dirty="0" err="1" smtClean="0"/>
              <a:t>ualified</a:t>
            </a:r>
            <a:r>
              <a:rPr lang="pl-PL" sz="2000" dirty="0" smtClean="0"/>
              <a:t> </a:t>
            </a:r>
            <a:r>
              <a:rPr lang="pl-PL" sz="2000" dirty="0" err="1" smtClean="0"/>
              <a:t>electronic</a:t>
            </a:r>
            <a:r>
              <a:rPr lang="pl-PL" sz="2000" dirty="0" smtClean="0"/>
              <a:t> </a:t>
            </a:r>
            <a:r>
              <a:rPr lang="pl-PL" sz="2000" dirty="0" err="1" smtClean="0"/>
              <a:t>signature</a:t>
            </a:r>
            <a:r>
              <a:rPr lang="pl-PL" sz="2000" dirty="0" smtClean="0"/>
              <a:t> (</a:t>
            </a:r>
            <a:r>
              <a:rPr lang="pl-PL" sz="2000" dirty="0" err="1" smtClean="0"/>
              <a:t>commerial</a:t>
            </a:r>
            <a:r>
              <a:rPr lang="pl-PL" sz="2000" dirty="0" smtClean="0"/>
              <a:t>) </a:t>
            </a:r>
            <a:r>
              <a:rPr lang="pl-PL" sz="2000" dirty="0" err="1" smtClean="0"/>
              <a:t>or</a:t>
            </a:r>
            <a:r>
              <a:rPr lang="pl-PL" sz="2000" dirty="0" smtClean="0"/>
              <a:t> „</a:t>
            </a:r>
            <a:r>
              <a:rPr lang="pl-PL" sz="2000" dirty="0" err="1" smtClean="0"/>
              <a:t>trusted</a:t>
            </a:r>
            <a:r>
              <a:rPr lang="pl-PL" sz="2000" dirty="0" smtClean="0"/>
              <a:t> profile” </a:t>
            </a:r>
            <a:r>
              <a:rPr lang="pl-PL" sz="2000" dirty="0" err="1" smtClean="0"/>
              <a:t>needed</a:t>
            </a:r>
            <a:endParaRPr lang="pl-PL" sz="2000" dirty="0" smtClean="0"/>
          </a:p>
          <a:p>
            <a:pPr algn="just" eaLnBrk="1" hangingPunct="1">
              <a:defRPr/>
            </a:pPr>
            <a:r>
              <a:rPr lang="pl-PL" sz="2000" dirty="0" smtClean="0"/>
              <a:t>Internet </a:t>
            </a:r>
            <a:r>
              <a:rPr lang="pl-PL" sz="2000" dirty="0" err="1" smtClean="0"/>
              <a:t>access</a:t>
            </a:r>
            <a:r>
              <a:rPr lang="pl-PL" sz="2000" dirty="0" smtClean="0"/>
              <a:t> </a:t>
            </a:r>
            <a:r>
              <a:rPr lang="pl-PL" sz="2000" dirty="0" err="1" smtClean="0"/>
              <a:t>needed</a:t>
            </a:r>
            <a:r>
              <a:rPr lang="pl-PL" sz="2000" dirty="0" smtClean="0"/>
              <a:t> (</a:t>
            </a:r>
            <a:r>
              <a:rPr lang="pl-PL" sz="2000" dirty="0" err="1" smtClean="0"/>
              <a:t>however</a:t>
            </a:r>
            <a:r>
              <a:rPr lang="pl-PL" sz="2000" dirty="0" smtClean="0"/>
              <a:t> JPK on </a:t>
            </a:r>
            <a:r>
              <a:rPr lang="pl-PL" sz="2000" dirty="0" err="1" smtClean="0"/>
              <a:t>demand</a:t>
            </a:r>
            <a:r>
              <a:rPr lang="pl-PL" sz="2000" dirty="0" smtClean="0"/>
              <a:t> </a:t>
            </a:r>
            <a:r>
              <a:rPr lang="pl-PL" sz="2000" dirty="0" err="1" smtClean="0"/>
              <a:t>can</a:t>
            </a:r>
            <a:r>
              <a:rPr lang="pl-PL" sz="2000" dirty="0" smtClean="0"/>
              <a:t> be </a:t>
            </a:r>
            <a:r>
              <a:rPr lang="pl-PL" sz="2000" dirty="0" err="1" smtClean="0"/>
              <a:t>provided</a:t>
            </a:r>
            <a:r>
              <a:rPr lang="pl-PL" sz="2000" dirty="0" smtClean="0"/>
              <a:t> with the </a:t>
            </a:r>
            <a:r>
              <a:rPr lang="pl-PL" sz="2000" dirty="0" err="1" smtClean="0"/>
              <a:t>use</a:t>
            </a:r>
            <a:r>
              <a:rPr lang="pl-PL" sz="2000" dirty="0" smtClean="0"/>
              <a:t> of a </a:t>
            </a:r>
            <a:r>
              <a:rPr lang="en-US" sz="2000" dirty="0" smtClean="0"/>
              <a:t>pen </a:t>
            </a:r>
            <a:r>
              <a:rPr lang="en-US" sz="2000" dirty="0"/>
              <a:t>drive, </a:t>
            </a:r>
            <a:r>
              <a:rPr lang="pl-PL" sz="2000" dirty="0" smtClean="0"/>
              <a:t>a </a:t>
            </a:r>
            <a:r>
              <a:rPr lang="en-US" sz="2000" dirty="0" smtClean="0"/>
              <a:t>memory </a:t>
            </a:r>
            <a:r>
              <a:rPr lang="en-US" sz="2000" dirty="0"/>
              <a:t>card, </a:t>
            </a:r>
            <a:r>
              <a:rPr lang="pl-PL" sz="2000" dirty="0" smtClean="0"/>
              <a:t>a </a:t>
            </a:r>
            <a:r>
              <a:rPr lang="en-US" sz="2000" dirty="0" smtClean="0"/>
              <a:t>CD/DVD</a:t>
            </a:r>
            <a:r>
              <a:rPr lang="pl-PL" sz="2000" dirty="0" smtClean="0"/>
              <a:t>; not by e-mail!)</a:t>
            </a:r>
          </a:p>
          <a:p>
            <a:pPr algn="just" eaLnBrk="1" hangingPunct="1">
              <a:defRPr/>
            </a:pPr>
            <a:endParaRPr lang="pl-PL" sz="2000" dirty="0" smtClean="0"/>
          </a:p>
          <a:p>
            <a:pPr algn="just" eaLnBrk="1" hangingPunct="1">
              <a:defRPr/>
            </a:pPr>
            <a:r>
              <a:rPr lang="pl-PL" sz="2000" dirty="0" err="1"/>
              <a:t>a</a:t>
            </a:r>
            <a:r>
              <a:rPr lang="pl-PL" sz="2000" dirty="0" err="1" smtClean="0"/>
              <a:t>larming</a:t>
            </a:r>
            <a:r>
              <a:rPr lang="pl-PL" sz="2000" dirty="0" smtClean="0"/>
              <a:t> </a:t>
            </a:r>
            <a:r>
              <a:rPr lang="pl-PL" sz="2000" dirty="0" err="1" smtClean="0"/>
              <a:t>offers</a:t>
            </a:r>
            <a:r>
              <a:rPr lang="pl-PL" sz="2000" dirty="0" smtClean="0"/>
              <a:t> of software, </a:t>
            </a:r>
            <a:r>
              <a:rPr lang="pl-PL" sz="2000" dirty="0" err="1" smtClean="0"/>
              <a:t>compliance</a:t>
            </a:r>
            <a:r>
              <a:rPr lang="pl-PL" sz="2000" dirty="0" smtClean="0"/>
              <a:t> </a:t>
            </a:r>
            <a:r>
              <a:rPr lang="pl-PL" sz="2000" dirty="0" err="1" smtClean="0"/>
              <a:t>support</a:t>
            </a:r>
            <a:r>
              <a:rPr lang="pl-PL" sz="2000" dirty="0" smtClean="0"/>
              <a:t>, etc. </a:t>
            </a:r>
          </a:p>
          <a:p>
            <a:pPr algn="just" eaLnBrk="1" hangingPunct="1">
              <a:defRPr/>
            </a:pPr>
            <a:r>
              <a:rPr lang="pl-PL" sz="2000" dirty="0" err="1" smtClean="0"/>
              <a:t>false</a:t>
            </a:r>
            <a:r>
              <a:rPr lang="pl-PL" sz="2000" dirty="0" smtClean="0"/>
              <a:t> e-</a:t>
            </a:r>
            <a:r>
              <a:rPr lang="pl-PL" sz="2000" dirty="0" err="1" smtClean="0"/>
              <a:t>mails</a:t>
            </a:r>
            <a:r>
              <a:rPr lang="pl-PL" sz="2000" dirty="0" smtClean="0"/>
              <a:t>  </a:t>
            </a:r>
            <a:r>
              <a:rPr lang="pl-PL" sz="2000" dirty="0" err="1" smtClean="0"/>
              <a:t>infected</a:t>
            </a:r>
            <a:r>
              <a:rPr lang="pl-PL" sz="2000" dirty="0" smtClean="0"/>
              <a:t> with </a:t>
            </a:r>
            <a:r>
              <a:rPr lang="pl-PL" sz="2000" dirty="0" err="1" smtClean="0"/>
              <a:t>viruses</a:t>
            </a:r>
            <a:r>
              <a:rPr lang="pl-PL" sz="2000" dirty="0" smtClean="0"/>
              <a:t>, </a:t>
            </a:r>
            <a:r>
              <a:rPr lang="pl-PL" sz="2000" dirty="0" err="1" smtClean="0"/>
              <a:t>or</a:t>
            </a:r>
            <a:r>
              <a:rPr lang="pl-PL" sz="2000" dirty="0" smtClean="0"/>
              <a:t> </a:t>
            </a:r>
            <a:r>
              <a:rPr lang="pl-PL" sz="2000" dirty="0" err="1" smtClean="0"/>
              <a:t>intended</a:t>
            </a:r>
            <a:r>
              <a:rPr lang="pl-PL" sz="2000" dirty="0" smtClean="0"/>
              <a:t> to </a:t>
            </a:r>
            <a:r>
              <a:rPr lang="pl-PL" sz="2000" dirty="0" err="1" smtClean="0"/>
              <a:t>extort</a:t>
            </a:r>
            <a:r>
              <a:rPr lang="pl-PL" sz="2000" dirty="0" smtClean="0"/>
              <a:t> data etc.</a:t>
            </a:r>
            <a:endParaRPr lang="pl-PL" sz="20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3834A-9528-4B54-9124-296488E7999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608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8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404"/>
            <a:ext cx="1809750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msek\Documents\biurowe\loga\cdisp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7173"/>
            <a:ext cx="720080" cy="62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863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ytuł 4"/>
          <p:cNvSpPr>
            <a:spLocks noGrp="1"/>
          </p:cNvSpPr>
          <p:nvPr>
            <p:ph type="title"/>
          </p:nvPr>
        </p:nvSpPr>
        <p:spPr>
          <a:xfrm>
            <a:off x="2843808" y="116632"/>
            <a:ext cx="6048672" cy="1007318"/>
          </a:xfrm>
        </p:spPr>
        <p:txBody>
          <a:bodyPr/>
          <a:lstStyle/>
          <a:p>
            <a:pPr algn="r" eaLnBrk="1" hangingPunct="1"/>
            <a:r>
              <a:rPr lang="pl-PL" sz="2800" dirty="0" smtClean="0"/>
              <a:t>JPK </a:t>
            </a:r>
            <a:r>
              <a:rPr lang="pl-PL" sz="2800" dirty="0" err="1" smtClean="0"/>
              <a:t>facilities</a:t>
            </a:r>
            <a:endParaRPr lang="pl-PL" sz="2800" dirty="0" smtClean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179513" y="1268760"/>
            <a:ext cx="8784975" cy="5400600"/>
          </a:xfrm>
        </p:spPr>
        <p:txBody>
          <a:bodyPr/>
          <a:lstStyle/>
          <a:p>
            <a:pPr algn="just" eaLnBrk="1" hangingPunct="1">
              <a:defRPr/>
            </a:pPr>
            <a:r>
              <a:rPr lang="pl-PL" sz="2400" dirty="0" err="1"/>
              <a:t>i</a:t>
            </a:r>
            <a:r>
              <a:rPr lang="pl-PL" sz="2400" dirty="0" err="1" smtClean="0"/>
              <a:t>nformation</a:t>
            </a:r>
            <a:r>
              <a:rPr lang="pl-PL" sz="2400" dirty="0" smtClean="0"/>
              <a:t> </a:t>
            </a:r>
            <a:r>
              <a:rPr lang="pl-PL" sz="2400" dirty="0" err="1" smtClean="0"/>
              <a:t>campains</a:t>
            </a:r>
            <a:endParaRPr lang="pl-PL" sz="2400" dirty="0"/>
          </a:p>
          <a:p>
            <a:pPr algn="just" eaLnBrk="1" hangingPunct="1">
              <a:defRPr/>
            </a:pPr>
            <a:r>
              <a:rPr lang="pl-PL" sz="2400" dirty="0" err="1" smtClean="0"/>
              <a:t>step-by-step</a:t>
            </a:r>
            <a:r>
              <a:rPr lang="pl-PL" sz="2400" dirty="0" smtClean="0"/>
              <a:t> </a:t>
            </a:r>
            <a:r>
              <a:rPr lang="pl-PL" sz="2400" dirty="0" err="1" smtClean="0"/>
              <a:t>brochures</a:t>
            </a:r>
            <a:r>
              <a:rPr lang="pl-PL" sz="2400" dirty="0"/>
              <a:t> </a:t>
            </a:r>
            <a:r>
              <a:rPr lang="pl-PL" sz="2400" dirty="0" smtClean="0"/>
              <a:t>and </a:t>
            </a:r>
            <a:r>
              <a:rPr lang="pl-PL" sz="2400" dirty="0" err="1"/>
              <a:t>instructional</a:t>
            </a:r>
            <a:r>
              <a:rPr lang="pl-PL" sz="2400" dirty="0"/>
              <a:t> </a:t>
            </a:r>
            <a:r>
              <a:rPr lang="pl-PL" sz="2400" dirty="0" err="1" smtClean="0"/>
              <a:t>videos</a:t>
            </a:r>
            <a:endParaRPr lang="pl-PL" sz="2400" dirty="0" smtClean="0"/>
          </a:p>
          <a:p>
            <a:pPr algn="just" eaLnBrk="1" hangingPunct="1">
              <a:defRPr/>
            </a:pPr>
            <a:r>
              <a:rPr lang="pl-PL" sz="2400" dirty="0" err="1"/>
              <a:t>h</a:t>
            </a:r>
            <a:r>
              <a:rPr lang="pl-PL" sz="2400" dirty="0" err="1" smtClean="0"/>
              <a:t>elp</a:t>
            </a:r>
            <a:r>
              <a:rPr lang="pl-PL" sz="2400" dirty="0" smtClean="0"/>
              <a:t> </a:t>
            </a:r>
            <a:r>
              <a:rPr lang="pl-PL" sz="2400" dirty="0" err="1" smtClean="0"/>
              <a:t>desk</a:t>
            </a:r>
            <a:r>
              <a:rPr lang="pl-PL" sz="2400" dirty="0" smtClean="0"/>
              <a:t> and </a:t>
            </a:r>
            <a:r>
              <a:rPr lang="pl-PL" sz="2400" dirty="0" err="1" smtClean="0"/>
              <a:t>call-centre</a:t>
            </a:r>
            <a:r>
              <a:rPr lang="pl-PL" sz="2400" dirty="0" smtClean="0"/>
              <a:t> 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1800" dirty="0" smtClean="0"/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1800" dirty="0"/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1800" dirty="0" smtClean="0"/>
          </a:p>
          <a:p>
            <a:pPr algn="just" eaLnBrk="1" hangingPunct="1">
              <a:defRPr/>
            </a:pPr>
            <a:endParaRPr lang="pl-PL" sz="2400" dirty="0" smtClean="0"/>
          </a:p>
          <a:p>
            <a:pPr algn="just" eaLnBrk="1" hangingPunct="1">
              <a:defRPr/>
            </a:pPr>
            <a:r>
              <a:rPr lang="pl-PL" sz="2400" dirty="0" err="1" smtClean="0"/>
              <a:t>dedicated</a:t>
            </a:r>
            <a:r>
              <a:rPr lang="pl-PL" sz="2400" dirty="0" smtClean="0"/>
              <a:t> software </a:t>
            </a:r>
            <a:r>
              <a:rPr lang="pl-PL" sz="2400" dirty="0" err="1" smtClean="0"/>
              <a:t>provided</a:t>
            </a:r>
            <a:r>
              <a:rPr lang="pl-PL" sz="2400" dirty="0" smtClean="0"/>
              <a:t> by the TA:</a:t>
            </a:r>
          </a:p>
          <a:p>
            <a:pPr marL="901700" indent="-368300" algn="just" eaLnBrk="1" hangingPunct="1">
              <a:buFont typeface="+mj-lt"/>
              <a:buAutoNum type="arabicParenR"/>
              <a:defRPr/>
            </a:pPr>
            <a:r>
              <a:rPr lang="pl-PL" sz="2400" dirty="0" smtClean="0"/>
              <a:t>Klient JPK.2 </a:t>
            </a:r>
            <a:r>
              <a:rPr lang="pl-PL" sz="2400" dirty="0" err="1" smtClean="0"/>
              <a:t>application</a:t>
            </a:r>
            <a:r>
              <a:rPr lang="pl-PL" sz="2400" dirty="0" smtClean="0"/>
              <a:t> (</a:t>
            </a:r>
            <a:r>
              <a:rPr lang="pl-PL" sz="2400" dirty="0" err="1" smtClean="0"/>
              <a:t>all</a:t>
            </a:r>
            <a:r>
              <a:rPr lang="pl-PL" sz="2400" dirty="0" smtClean="0"/>
              <a:t> JPK </a:t>
            </a:r>
            <a:r>
              <a:rPr lang="pl-PL" sz="2400" dirty="0" err="1" smtClean="0"/>
              <a:t>components</a:t>
            </a:r>
            <a:r>
              <a:rPr lang="pl-PL" sz="2400" dirty="0"/>
              <a:t>, </a:t>
            </a:r>
            <a:r>
              <a:rPr lang="pl-PL" sz="2400" dirty="0" err="1" smtClean="0"/>
              <a:t>coversion</a:t>
            </a:r>
            <a:r>
              <a:rPr lang="pl-PL" sz="2400" dirty="0" smtClean="0"/>
              <a:t> of </a:t>
            </a:r>
            <a:r>
              <a:rPr lang="pl-PL" sz="2400" dirty="0"/>
              <a:t>JPK_VAT </a:t>
            </a:r>
            <a:r>
              <a:rPr lang="pl-PL" sz="2400" dirty="0" smtClean="0"/>
              <a:t>CSV to XML; </a:t>
            </a:r>
            <a:r>
              <a:rPr lang="pl-PL" sz="2400" dirty="0" err="1" smtClean="0"/>
              <a:t>user</a:t>
            </a:r>
            <a:r>
              <a:rPr lang="pl-PL" sz="2400" dirty="0" smtClean="0"/>
              <a:t> manual 32 </a:t>
            </a:r>
            <a:r>
              <a:rPr lang="pl-PL" sz="2400" dirty="0" err="1" smtClean="0"/>
              <a:t>pages</a:t>
            </a:r>
            <a:r>
              <a:rPr lang="pl-PL" sz="2400" dirty="0" smtClean="0"/>
              <a:t>)</a:t>
            </a:r>
          </a:p>
          <a:p>
            <a:pPr marL="901700" indent="-368300" algn="just" eaLnBrk="1" hangingPunct="1">
              <a:buFont typeface="+mj-lt"/>
              <a:buAutoNum type="arabicParenR"/>
              <a:defRPr/>
            </a:pPr>
            <a:r>
              <a:rPr lang="pl-PL" sz="2400" dirty="0" smtClean="0"/>
              <a:t>E-</a:t>
            </a:r>
            <a:r>
              <a:rPr lang="pl-PL" sz="2400" dirty="0" err="1" smtClean="0"/>
              <a:t>mikrofirma</a:t>
            </a:r>
            <a:r>
              <a:rPr lang="pl-PL" sz="2400" dirty="0" smtClean="0"/>
              <a:t> </a:t>
            </a:r>
            <a:r>
              <a:rPr lang="pl-PL" sz="2400" dirty="0" err="1" smtClean="0"/>
              <a:t>application</a:t>
            </a:r>
            <a:r>
              <a:rPr lang="pl-PL" sz="2400" dirty="0" smtClean="0"/>
              <a:t> (JPK-VAT, JPK-FA, sale and </a:t>
            </a:r>
            <a:r>
              <a:rPr lang="pl-PL" sz="2400" dirty="0" err="1" smtClean="0"/>
              <a:t>purchase</a:t>
            </a:r>
            <a:r>
              <a:rPr lang="pl-PL" sz="2400" dirty="0" smtClean="0"/>
              <a:t> </a:t>
            </a:r>
            <a:r>
              <a:rPr lang="pl-PL" sz="2400" dirty="0" err="1" smtClean="0"/>
              <a:t>invoices</a:t>
            </a:r>
            <a:r>
              <a:rPr lang="pl-PL" sz="2400" dirty="0" smtClean="0"/>
              <a:t>; </a:t>
            </a:r>
            <a:r>
              <a:rPr lang="pl-PL" sz="2400" dirty="0" err="1" smtClean="0"/>
              <a:t>user</a:t>
            </a:r>
            <a:r>
              <a:rPr lang="pl-PL" sz="2400" dirty="0" smtClean="0"/>
              <a:t> </a:t>
            </a:r>
            <a:r>
              <a:rPr lang="pl-PL" sz="2400" dirty="0"/>
              <a:t>manual  92  </a:t>
            </a:r>
            <a:r>
              <a:rPr lang="pl-PL" sz="2400" dirty="0" err="1" smtClean="0"/>
              <a:t>pages</a:t>
            </a:r>
            <a:r>
              <a:rPr lang="pl-PL" sz="2400" dirty="0" smtClean="0"/>
              <a:t>)</a:t>
            </a:r>
          </a:p>
          <a:p>
            <a:pPr algn="just" eaLnBrk="1" hangingPunct="1">
              <a:defRPr/>
            </a:pPr>
            <a:r>
              <a:rPr lang="pl-PL" sz="2400" dirty="0" err="1"/>
              <a:t>c</a:t>
            </a:r>
            <a:r>
              <a:rPr lang="pl-PL" sz="2400" dirty="0" err="1" smtClean="0"/>
              <a:t>ommercial</a:t>
            </a:r>
            <a:r>
              <a:rPr lang="pl-PL" sz="2400" dirty="0" smtClean="0"/>
              <a:t> </a:t>
            </a:r>
            <a:r>
              <a:rPr lang="pl-PL" sz="2400" dirty="0" err="1" smtClean="0"/>
              <a:t>accounting</a:t>
            </a:r>
            <a:r>
              <a:rPr lang="pl-PL" sz="2400" dirty="0" smtClean="0"/>
              <a:t> software </a:t>
            </a:r>
            <a:r>
              <a:rPr lang="pl-PL" sz="2400" dirty="0" err="1" smtClean="0"/>
              <a:t>or</a:t>
            </a:r>
            <a:r>
              <a:rPr lang="pl-PL" sz="2400" dirty="0" smtClean="0"/>
              <a:t> online </a:t>
            </a:r>
            <a:r>
              <a:rPr lang="pl-PL" sz="2400" dirty="0" err="1" smtClean="0"/>
              <a:t>applications</a:t>
            </a:r>
            <a:endParaRPr lang="pl-PL" sz="2400" dirty="0" smtClean="0"/>
          </a:p>
          <a:p>
            <a:pPr marL="0" indent="0" algn="just" eaLnBrk="1" hangingPunct="1">
              <a:buNone/>
              <a:defRPr/>
            </a:pPr>
            <a:endParaRPr lang="pl-PL" sz="24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3834A-9528-4B54-9124-296488E7999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608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8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404"/>
            <a:ext cx="1809750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msek\Documents\biurowe\loga\cdisp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7173"/>
            <a:ext cx="720080" cy="62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 descr="Wycinek ekranu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9832" y="2851473"/>
            <a:ext cx="1119022" cy="749424"/>
          </a:xfrm>
          <a:prstGeom prst="rect">
            <a:avLst/>
          </a:prstGeom>
        </p:spPr>
      </p:pic>
      <p:pic>
        <p:nvPicPr>
          <p:cNvPr id="4" name="Obraz 3" descr="Wycinek ekranu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80931" y="3645024"/>
            <a:ext cx="989360" cy="725599"/>
          </a:xfrm>
          <a:prstGeom prst="rect">
            <a:avLst/>
          </a:prstGeom>
        </p:spPr>
      </p:pic>
      <p:pic>
        <p:nvPicPr>
          <p:cNvPr id="5" name="Obraz 4" descr="Wycinek ekranu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56376" y="1628800"/>
            <a:ext cx="784264" cy="1110541"/>
          </a:xfrm>
          <a:prstGeom prst="rect">
            <a:avLst/>
          </a:prstGeom>
        </p:spPr>
      </p:pic>
      <p:pic>
        <p:nvPicPr>
          <p:cNvPr id="7" name="Obraz 6" descr="Wycinek ekranu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4248" y="1628800"/>
            <a:ext cx="832020" cy="1145214"/>
          </a:xfrm>
          <a:prstGeom prst="rect">
            <a:avLst/>
          </a:prstGeom>
        </p:spPr>
      </p:pic>
      <p:pic>
        <p:nvPicPr>
          <p:cNvPr id="9" name="Obraz 8" descr="Wycinek ekranu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0" y="2508315"/>
            <a:ext cx="1309719" cy="112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365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ytuł 4"/>
          <p:cNvSpPr>
            <a:spLocks noGrp="1"/>
          </p:cNvSpPr>
          <p:nvPr>
            <p:ph type="title"/>
          </p:nvPr>
        </p:nvSpPr>
        <p:spPr>
          <a:xfrm>
            <a:off x="2843808" y="116632"/>
            <a:ext cx="6048672" cy="1007318"/>
          </a:xfrm>
        </p:spPr>
        <p:txBody>
          <a:bodyPr/>
          <a:lstStyle/>
          <a:p>
            <a:pPr algn="r" eaLnBrk="1" hangingPunct="1"/>
            <a:r>
              <a:rPr lang="pl-PL" sz="2800" dirty="0" smtClean="0"/>
              <a:t>JPK </a:t>
            </a:r>
            <a:r>
              <a:rPr lang="pl-PL" sz="2800" dirty="0" err="1"/>
              <a:t>e</a:t>
            </a:r>
            <a:r>
              <a:rPr lang="pl-PL" sz="2800" dirty="0" err="1" smtClean="0"/>
              <a:t>ffects</a:t>
            </a:r>
            <a:endParaRPr lang="pl-PL" sz="2800" dirty="0" smtClean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179513" y="1104429"/>
            <a:ext cx="8784975" cy="5564931"/>
          </a:xfrm>
        </p:spPr>
        <p:txBody>
          <a:bodyPr/>
          <a:lstStyle/>
          <a:p>
            <a:pPr marL="0" indent="0" algn="just" eaLnBrk="1" hangingPunct="1">
              <a:buFont typeface="Arial" charset="0"/>
              <a:buNone/>
              <a:defRPr/>
            </a:pPr>
            <a:endParaRPr lang="pl-PL" sz="2000" dirty="0" smtClean="0"/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pl-PL" sz="2200" dirty="0" smtClean="0"/>
              <a:t>TA and TS </a:t>
            </a:r>
            <a:r>
              <a:rPr lang="pl-PL" sz="2200" dirty="0" err="1" smtClean="0"/>
              <a:t>perspective</a:t>
            </a:r>
            <a:endParaRPr lang="pl-PL" sz="2200" dirty="0" smtClean="0"/>
          </a:p>
          <a:p>
            <a:pPr algn="just" eaLnBrk="1" hangingPunct="1">
              <a:defRPr/>
            </a:pPr>
            <a:r>
              <a:rPr lang="pl-PL" sz="2200" dirty="0" err="1" smtClean="0"/>
              <a:t>faster</a:t>
            </a:r>
            <a:r>
              <a:rPr lang="pl-PL" sz="2200" dirty="0" smtClean="0"/>
              <a:t>, </a:t>
            </a:r>
            <a:r>
              <a:rPr lang="pl-PL" sz="2200" dirty="0" err="1" smtClean="0"/>
              <a:t>better-targeted</a:t>
            </a:r>
            <a:r>
              <a:rPr lang="pl-PL" sz="2200" dirty="0" smtClean="0"/>
              <a:t>, </a:t>
            </a:r>
            <a:r>
              <a:rPr lang="pl-PL" sz="2200" dirty="0" err="1" smtClean="0"/>
              <a:t>more</a:t>
            </a:r>
            <a:r>
              <a:rPr lang="pl-PL" sz="2200" dirty="0" smtClean="0"/>
              <a:t> </a:t>
            </a:r>
            <a:r>
              <a:rPr lang="pl-PL" sz="2200" dirty="0" err="1" smtClean="0"/>
              <a:t>effective</a:t>
            </a:r>
            <a:r>
              <a:rPr lang="pl-PL" sz="2200" dirty="0" smtClean="0"/>
              <a:t> </a:t>
            </a:r>
            <a:r>
              <a:rPr lang="pl-PL" sz="2200" dirty="0" err="1" smtClean="0"/>
              <a:t>tax</a:t>
            </a:r>
            <a:r>
              <a:rPr lang="pl-PL" sz="2200" dirty="0" smtClean="0"/>
              <a:t> </a:t>
            </a:r>
            <a:r>
              <a:rPr lang="pl-PL" sz="2200" dirty="0" err="1" smtClean="0"/>
              <a:t>audits</a:t>
            </a:r>
            <a:r>
              <a:rPr lang="pl-PL" sz="2200" dirty="0" smtClean="0"/>
              <a:t> </a:t>
            </a:r>
            <a:r>
              <a:rPr lang="pl-PL" sz="2200" dirty="0" err="1" smtClean="0"/>
              <a:t>due</a:t>
            </a:r>
            <a:r>
              <a:rPr lang="pl-PL" sz="2200" dirty="0" smtClean="0"/>
              <a:t> to </a:t>
            </a:r>
            <a:r>
              <a:rPr lang="pl-PL" sz="2200" dirty="0" err="1" smtClean="0"/>
              <a:t>access</a:t>
            </a:r>
            <a:r>
              <a:rPr lang="pl-PL" sz="2200" dirty="0" smtClean="0"/>
              <a:t> to </a:t>
            </a:r>
            <a:r>
              <a:rPr lang="pl-PL" sz="2200" dirty="0" err="1" smtClean="0"/>
              <a:t>vast</a:t>
            </a:r>
            <a:r>
              <a:rPr lang="pl-PL" sz="2200" dirty="0" smtClean="0"/>
              <a:t> data </a:t>
            </a:r>
            <a:r>
              <a:rPr lang="pl-PL" sz="2200" dirty="0" err="1" smtClean="0"/>
              <a:t>collection</a:t>
            </a:r>
            <a:r>
              <a:rPr lang="pl-PL" sz="2200" dirty="0" smtClean="0"/>
              <a:t> and </a:t>
            </a:r>
            <a:r>
              <a:rPr lang="pl-PL" sz="2200" dirty="0" err="1" smtClean="0"/>
              <a:t>use</a:t>
            </a:r>
            <a:r>
              <a:rPr lang="pl-PL" sz="2200" dirty="0" smtClean="0"/>
              <a:t> of </a:t>
            </a:r>
            <a:r>
              <a:rPr lang="pl-PL" sz="2200" dirty="0" err="1" smtClean="0"/>
              <a:t>analythical</a:t>
            </a:r>
            <a:r>
              <a:rPr lang="pl-PL" sz="2200" dirty="0" smtClean="0"/>
              <a:t> </a:t>
            </a:r>
            <a:r>
              <a:rPr lang="pl-PL" sz="2200" dirty="0" err="1" smtClean="0"/>
              <a:t>tools</a:t>
            </a:r>
            <a:endParaRPr lang="pl-PL" sz="2200" dirty="0" smtClean="0"/>
          </a:p>
          <a:p>
            <a:pPr algn="just" eaLnBrk="1" hangingPunct="1">
              <a:defRPr/>
            </a:pPr>
            <a:r>
              <a:rPr lang="pl-PL" sz="2200" dirty="0" err="1"/>
              <a:t>w</a:t>
            </a:r>
            <a:r>
              <a:rPr lang="pl-PL" sz="2200" dirty="0" err="1" smtClean="0"/>
              <a:t>ithout</a:t>
            </a:r>
            <a:r>
              <a:rPr lang="pl-PL" sz="2200" dirty="0" smtClean="0"/>
              <a:t> </a:t>
            </a:r>
            <a:r>
              <a:rPr lang="pl-PL" sz="2200" dirty="0" err="1" smtClean="0"/>
              <a:t>visits</a:t>
            </a:r>
            <a:r>
              <a:rPr lang="pl-PL" sz="2200" dirty="0" smtClean="0"/>
              <a:t> to </a:t>
            </a:r>
            <a:r>
              <a:rPr lang="pl-PL" sz="2200" dirty="0" err="1" smtClean="0"/>
              <a:t>tax</a:t>
            </a:r>
            <a:r>
              <a:rPr lang="pl-PL" sz="2200" dirty="0" smtClean="0"/>
              <a:t> </a:t>
            </a:r>
            <a:r>
              <a:rPr lang="pl-PL" sz="2200" dirty="0" err="1" smtClean="0"/>
              <a:t>offices</a:t>
            </a:r>
            <a:r>
              <a:rPr lang="pl-PL" sz="2200" dirty="0" smtClean="0"/>
              <a:t> and </a:t>
            </a:r>
            <a:r>
              <a:rPr lang="pl-PL" sz="2200" dirty="0" err="1" smtClean="0"/>
              <a:t>without</a:t>
            </a:r>
            <a:r>
              <a:rPr lang="pl-PL" sz="2200" dirty="0" smtClean="0"/>
              <a:t> </a:t>
            </a:r>
            <a:r>
              <a:rPr lang="pl-PL" sz="2200" dirty="0" err="1" smtClean="0"/>
              <a:t>being</a:t>
            </a:r>
            <a:r>
              <a:rPr lang="pl-PL" sz="2200" dirty="0" smtClean="0"/>
              <a:t> </a:t>
            </a:r>
            <a:r>
              <a:rPr lang="pl-PL" sz="2200" dirty="0" err="1" smtClean="0"/>
              <a:t>visited</a:t>
            </a:r>
            <a:r>
              <a:rPr lang="pl-PL" sz="2200" dirty="0" smtClean="0"/>
              <a:t> on </a:t>
            </a:r>
            <a:r>
              <a:rPr lang="pl-PL" sz="2200" dirty="0" err="1" smtClean="0"/>
              <a:t>site</a:t>
            </a:r>
            <a:r>
              <a:rPr lang="pl-PL" sz="2200" dirty="0" smtClean="0"/>
              <a:t> by </a:t>
            </a:r>
            <a:r>
              <a:rPr lang="pl-PL" sz="2200" dirty="0" err="1" smtClean="0"/>
              <a:t>tax</a:t>
            </a:r>
            <a:r>
              <a:rPr lang="pl-PL" sz="2200" dirty="0" smtClean="0"/>
              <a:t> </a:t>
            </a:r>
            <a:r>
              <a:rPr lang="pl-PL" sz="2200" dirty="0" err="1" smtClean="0"/>
              <a:t>inspectors</a:t>
            </a:r>
            <a:r>
              <a:rPr lang="pl-PL" sz="2200" dirty="0" smtClean="0"/>
              <a:t> (less </a:t>
            </a:r>
            <a:r>
              <a:rPr lang="pl-PL" sz="2200" dirty="0" err="1" smtClean="0"/>
              <a:t>costs</a:t>
            </a:r>
            <a:r>
              <a:rPr lang="pl-PL" sz="2200" dirty="0" smtClean="0"/>
              <a:t>, no </a:t>
            </a:r>
            <a:r>
              <a:rPr lang="pl-PL" sz="2200" dirty="0" err="1" smtClean="0"/>
              <a:t>distrubance</a:t>
            </a:r>
            <a:r>
              <a:rPr lang="pl-PL" sz="2200" dirty="0" smtClean="0"/>
              <a:t> to </a:t>
            </a:r>
            <a:r>
              <a:rPr lang="pl-PL" sz="2200" dirty="0" err="1" smtClean="0"/>
              <a:t>daily</a:t>
            </a:r>
            <a:r>
              <a:rPr lang="pl-PL" sz="2200" dirty="0" smtClean="0"/>
              <a:t> </a:t>
            </a:r>
            <a:r>
              <a:rPr lang="pl-PL" sz="2200" dirty="0" err="1" smtClean="0"/>
              <a:t>operations</a:t>
            </a:r>
            <a:r>
              <a:rPr lang="pl-PL" sz="2200" dirty="0" smtClean="0"/>
              <a:t>)</a:t>
            </a:r>
          </a:p>
          <a:p>
            <a:pPr algn="just" eaLnBrk="1" hangingPunct="1">
              <a:defRPr/>
            </a:pPr>
            <a:r>
              <a:rPr lang="pl-PL" sz="2200" dirty="0" err="1"/>
              <a:t>p</a:t>
            </a:r>
            <a:r>
              <a:rPr lang="pl-PL" sz="2200" dirty="0" err="1" smtClean="0"/>
              <a:t>reventive</a:t>
            </a:r>
            <a:r>
              <a:rPr lang="pl-PL" sz="2200" dirty="0" smtClean="0"/>
              <a:t> </a:t>
            </a:r>
            <a:r>
              <a:rPr lang="pl-PL" sz="2200" dirty="0" err="1" smtClean="0"/>
              <a:t>effect</a:t>
            </a:r>
            <a:r>
              <a:rPr lang="pl-PL" sz="2200" dirty="0" smtClean="0"/>
              <a:t>: </a:t>
            </a:r>
            <a:r>
              <a:rPr lang="pl-PL" sz="2200" dirty="0" err="1" smtClean="0"/>
              <a:t>elimination</a:t>
            </a:r>
            <a:r>
              <a:rPr lang="pl-PL" sz="2200" dirty="0" smtClean="0"/>
              <a:t> of </a:t>
            </a:r>
            <a:r>
              <a:rPr lang="pl-PL" sz="2200" dirty="0" err="1" smtClean="0"/>
              <a:t>fraudulent</a:t>
            </a:r>
            <a:r>
              <a:rPr lang="pl-PL" sz="2200" dirty="0" smtClean="0"/>
              <a:t> </a:t>
            </a:r>
            <a:r>
              <a:rPr lang="pl-PL" sz="2200" dirty="0" err="1" smtClean="0"/>
              <a:t>entities</a:t>
            </a:r>
            <a:r>
              <a:rPr lang="pl-PL" sz="2200" dirty="0" smtClean="0"/>
              <a:t> (less </a:t>
            </a:r>
            <a:r>
              <a:rPr lang="pl-PL" sz="2200" dirty="0" err="1" smtClean="0"/>
              <a:t>risk</a:t>
            </a:r>
            <a:r>
              <a:rPr lang="pl-PL" sz="2200" dirty="0" smtClean="0"/>
              <a:t> to be </a:t>
            </a:r>
            <a:r>
              <a:rPr lang="pl-PL" sz="2200" dirty="0" err="1" smtClean="0"/>
              <a:t>involved</a:t>
            </a:r>
            <a:r>
              <a:rPr lang="pl-PL" sz="2200" dirty="0" smtClean="0"/>
              <a:t>, less </a:t>
            </a:r>
            <a:r>
              <a:rPr lang="pl-PL" sz="2200" dirty="0" err="1" smtClean="0"/>
              <a:t>unfair</a:t>
            </a:r>
            <a:r>
              <a:rPr lang="pl-PL" sz="2200" dirty="0" smtClean="0"/>
              <a:t> </a:t>
            </a:r>
            <a:r>
              <a:rPr lang="pl-PL" sz="2200" dirty="0" err="1" smtClean="0"/>
              <a:t>competition</a:t>
            </a:r>
            <a:r>
              <a:rPr lang="pl-PL" sz="2200" dirty="0" smtClean="0"/>
              <a:t>)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2200" dirty="0" smtClean="0"/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2200" dirty="0"/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en-US" sz="2200" dirty="0" smtClean="0"/>
              <a:t>more </a:t>
            </a:r>
            <a:r>
              <a:rPr lang="en-US" sz="2200" dirty="0"/>
              <a:t>VAT revenue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en-US" sz="2200" dirty="0"/>
              <a:t>less VAT </a:t>
            </a:r>
            <a:r>
              <a:rPr lang="en-US" sz="2200" dirty="0" smtClean="0"/>
              <a:t>audits</a:t>
            </a:r>
            <a:endParaRPr lang="pl-PL" sz="2200" dirty="0" smtClean="0"/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pl-PL" sz="2200" dirty="0" err="1"/>
              <a:t>b</a:t>
            </a:r>
            <a:r>
              <a:rPr lang="pl-PL" sz="2200" dirty="0" err="1" smtClean="0"/>
              <a:t>etter</a:t>
            </a:r>
            <a:r>
              <a:rPr lang="pl-PL" sz="2200" dirty="0" smtClean="0"/>
              <a:t> </a:t>
            </a:r>
            <a:r>
              <a:rPr lang="en-US" sz="2200" dirty="0" smtClean="0"/>
              <a:t> </a:t>
            </a:r>
            <a:r>
              <a:rPr lang="en-US" sz="2200" dirty="0"/>
              <a:t>audit results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2200" dirty="0" smtClean="0"/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2200" dirty="0"/>
          </a:p>
          <a:p>
            <a:pPr marL="0" indent="0" algn="just" eaLnBrk="1" hangingPunct="1">
              <a:buNone/>
              <a:defRPr/>
            </a:pPr>
            <a:endParaRPr lang="pl-PL" sz="2200" dirty="0" smtClean="0"/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22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3834A-9528-4B54-9124-296488E7999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608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8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404"/>
            <a:ext cx="1809750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msek\Documents\biurowe\loga\cdisp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7173"/>
            <a:ext cx="720080" cy="62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8502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ytuł 4"/>
          <p:cNvSpPr>
            <a:spLocks noGrp="1"/>
          </p:cNvSpPr>
          <p:nvPr>
            <p:ph type="title"/>
          </p:nvPr>
        </p:nvSpPr>
        <p:spPr>
          <a:xfrm>
            <a:off x="2843808" y="116632"/>
            <a:ext cx="6048672" cy="1007318"/>
          </a:xfrm>
        </p:spPr>
        <p:txBody>
          <a:bodyPr/>
          <a:lstStyle/>
          <a:p>
            <a:pPr algn="r" eaLnBrk="1" hangingPunct="1"/>
            <a:r>
              <a:rPr lang="pl-PL" sz="2800" dirty="0" smtClean="0"/>
              <a:t>JPK </a:t>
            </a:r>
            <a:r>
              <a:rPr lang="pl-PL" sz="2800" dirty="0" err="1"/>
              <a:t>e</a:t>
            </a:r>
            <a:r>
              <a:rPr lang="pl-PL" sz="2800" dirty="0" err="1" smtClean="0"/>
              <a:t>ffects</a:t>
            </a:r>
            <a:endParaRPr lang="pl-PL" sz="2800" dirty="0" smtClean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179513" y="1104429"/>
            <a:ext cx="8784975" cy="5564931"/>
          </a:xfrm>
        </p:spPr>
        <p:txBody>
          <a:bodyPr/>
          <a:lstStyle/>
          <a:p>
            <a:pPr marL="0" indent="0" algn="just" eaLnBrk="1" hangingPunct="1">
              <a:buFont typeface="Arial" charset="0"/>
              <a:buNone/>
              <a:defRPr/>
            </a:pPr>
            <a:r>
              <a:rPr lang="pl-PL" sz="2200" dirty="0" smtClean="0"/>
              <a:t>TA </a:t>
            </a:r>
            <a:r>
              <a:rPr lang="pl-PL" sz="2200" dirty="0" err="1" smtClean="0"/>
              <a:t>perspective</a:t>
            </a:r>
            <a:r>
              <a:rPr lang="pl-PL" sz="2200" dirty="0" smtClean="0"/>
              <a:t>:</a:t>
            </a:r>
          </a:p>
          <a:p>
            <a:pPr algn="just" eaLnBrk="1" hangingPunct="1">
              <a:defRPr/>
            </a:pPr>
            <a:r>
              <a:rPr lang="pl-PL" sz="2200" dirty="0" err="1" smtClean="0"/>
              <a:t>faciliates</a:t>
            </a:r>
            <a:r>
              <a:rPr lang="pl-PL" sz="2200" dirty="0" smtClean="0"/>
              <a:t> </a:t>
            </a:r>
            <a:r>
              <a:rPr lang="pl-PL" sz="2200" dirty="0"/>
              <a:t>cross </a:t>
            </a:r>
            <a:r>
              <a:rPr lang="pl-PL" sz="2200" dirty="0" err="1" smtClean="0"/>
              <a:t>checking</a:t>
            </a:r>
            <a:r>
              <a:rPr lang="pl-PL" sz="2200" dirty="0" smtClean="0"/>
              <a:t> </a:t>
            </a:r>
            <a:r>
              <a:rPr lang="pl-PL" sz="2200" dirty="0"/>
              <a:t>of </a:t>
            </a:r>
            <a:r>
              <a:rPr lang="pl-PL" sz="2200" dirty="0" err="1"/>
              <a:t>transactional</a:t>
            </a:r>
            <a:r>
              <a:rPr lang="pl-PL" sz="2200" dirty="0"/>
              <a:t> data </a:t>
            </a:r>
            <a:r>
              <a:rPr lang="pl-PL" sz="2200" dirty="0" smtClean="0"/>
              <a:t>(</a:t>
            </a:r>
            <a:r>
              <a:rPr lang="pl-PL" sz="2200" dirty="0" err="1" smtClean="0"/>
              <a:t>output</a:t>
            </a:r>
            <a:r>
              <a:rPr lang="pl-PL" sz="2200" dirty="0" smtClean="0"/>
              <a:t> of the </a:t>
            </a:r>
            <a:r>
              <a:rPr lang="pl-PL" sz="2200" dirty="0" err="1" smtClean="0"/>
              <a:t>supplier</a:t>
            </a:r>
            <a:r>
              <a:rPr lang="pl-PL" sz="2200" dirty="0" smtClean="0"/>
              <a:t> and </a:t>
            </a:r>
            <a:r>
              <a:rPr lang="pl-PL" sz="2200" dirty="0" err="1" smtClean="0"/>
              <a:t>input</a:t>
            </a:r>
            <a:r>
              <a:rPr lang="pl-PL" sz="2200" dirty="0" smtClean="0"/>
              <a:t> of the </a:t>
            </a:r>
            <a:r>
              <a:rPr lang="pl-PL" sz="2200" dirty="0" err="1" smtClean="0"/>
              <a:t>customer</a:t>
            </a:r>
            <a:r>
              <a:rPr lang="pl-PL" sz="2200" dirty="0" smtClean="0"/>
              <a:t>)</a:t>
            </a:r>
          </a:p>
          <a:p>
            <a:pPr algn="just" eaLnBrk="1" hangingPunct="1">
              <a:defRPr/>
            </a:pPr>
            <a:r>
              <a:rPr lang="pl-PL" sz="2200" dirty="0" err="1"/>
              <a:t>f</a:t>
            </a:r>
            <a:r>
              <a:rPr lang="pl-PL" sz="2200" dirty="0" err="1" smtClean="0"/>
              <a:t>aciliates</a:t>
            </a:r>
            <a:r>
              <a:rPr lang="pl-PL" sz="2200" dirty="0" smtClean="0"/>
              <a:t> cross </a:t>
            </a:r>
            <a:r>
              <a:rPr lang="pl-PL" sz="2200" dirty="0" err="1" smtClean="0"/>
              <a:t>checking</a:t>
            </a:r>
            <a:r>
              <a:rPr lang="pl-PL" sz="2200" dirty="0" smtClean="0"/>
              <a:t> of </a:t>
            </a:r>
            <a:r>
              <a:rPr lang="pl-PL" sz="2200" dirty="0" err="1" smtClean="0"/>
              <a:t>types</a:t>
            </a:r>
            <a:r>
              <a:rPr lang="pl-PL" sz="2200" dirty="0" smtClean="0"/>
              <a:t> </a:t>
            </a:r>
            <a:r>
              <a:rPr lang="pl-PL" sz="2200" dirty="0"/>
              <a:t>of </a:t>
            </a:r>
            <a:r>
              <a:rPr lang="pl-PL" sz="2200" dirty="0" err="1"/>
              <a:t>taxes</a:t>
            </a:r>
            <a:r>
              <a:rPr lang="pl-PL" sz="2200" dirty="0"/>
              <a:t> (</a:t>
            </a:r>
            <a:r>
              <a:rPr lang="pl-PL" sz="2200" dirty="0" err="1"/>
              <a:t>turnover</a:t>
            </a:r>
            <a:r>
              <a:rPr lang="pl-PL" sz="2200" dirty="0"/>
              <a:t> and </a:t>
            </a:r>
            <a:r>
              <a:rPr lang="pl-PL" sz="2200" dirty="0" err="1"/>
              <a:t>revenue</a:t>
            </a:r>
            <a:r>
              <a:rPr lang="pl-PL" sz="2200" dirty="0"/>
              <a:t>, </a:t>
            </a:r>
            <a:r>
              <a:rPr lang="pl-PL" sz="2200" dirty="0" err="1"/>
              <a:t>input</a:t>
            </a:r>
            <a:r>
              <a:rPr lang="pl-PL" sz="2200" dirty="0"/>
              <a:t> VAT and </a:t>
            </a:r>
            <a:r>
              <a:rPr lang="pl-PL" sz="2200" dirty="0" err="1"/>
              <a:t>tax</a:t>
            </a:r>
            <a:r>
              <a:rPr lang="pl-PL" sz="2200" dirty="0"/>
              <a:t> </a:t>
            </a:r>
            <a:r>
              <a:rPr lang="pl-PL" sz="2200" dirty="0" err="1"/>
              <a:t>expenses</a:t>
            </a:r>
            <a:r>
              <a:rPr lang="pl-PL" sz="2200" dirty="0"/>
              <a:t>) </a:t>
            </a:r>
          </a:p>
          <a:p>
            <a:pPr algn="just" eaLnBrk="1" hangingPunct="1">
              <a:defRPr/>
            </a:pPr>
            <a:r>
              <a:rPr lang="pl-PL" sz="2200" dirty="0" err="1"/>
              <a:t>faciliates</a:t>
            </a:r>
            <a:r>
              <a:rPr lang="pl-PL" sz="2200" dirty="0"/>
              <a:t> </a:t>
            </a:r>
            <a:r>
              <a:rPr lang="pl-PL" sz="2200" dirty="0" err="1" smtClean="0"/>
              <a:t>use</a:t>
            </a:r>
            <a:r>
              <a:rPr lang="pl-PL" sz="2200" dirty="0" smtClean="0"/>
              <a:t> of </a:t>
            </a:r>
            <a:r>
              <a:rPr lang="pl-PL" sz="2200" dirty="0" err="1" smtClean="0"/>
              <a:t>advance</a:t>
            </a:r>
            <a:r>
              <a:rPr lang="pl-PL" sz="2200" dirty="0" smtClean="0"/>
              <a:t> </a:t>
            </a:r>
            <a:r>
              <a:rPr lang="pl-PL" sz="2200" dirty="0" err="1" smtClean="0"/>
              <a:t>risk</a:t>
            </a:r>
            <a:r>
              <a:rPr lang="pl-PL" sz="2200" dirty="0" smtClean="0"/>
              <a:t> </a:t>
            </a:r>
            <a:r>
              <a:rPr lang="pl-PL" sz="2200" dirty="0" err="1" smtClean="0"/>
              <a:t>analysis</a:t>
            </a:r>
            <a:r>
              <a:rPr lang="pl-PL" sz="2200" dirty="0" smtClean="0"/>
              <a:t> </a:t>
            </a:r>
            <a:r>
              <a:rPr lang="pl-PL" sz="2200" dirty="0" err="1" smtClean="0"/>
              <a:t>tools</a:t>
            </a:r>
            <a:endParaRPr lang="pl-PL" sz="2200" dirty="0"/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2200" dirty="0" smtClean="0"/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pl-PL" sz="2200" dirty="0" smtClean="0"/>
              <a:t>TP </a:t>
            </a:r>
            <a:r>
              <a:rPr lang="pl-PL" sz="2200" dirty="0" err="1" smtClean="0"/>
              <a:t>perspective</a:t>
            </a:r>
            <a:r>
              <a:rPr lang="pl-PL" sz="2200" dirty="0" smtClean="0"/>
              <a:t>:</a:t>
            </a:r>
          </a:p>
          <a:p>
            <a:pPr algn="just" eaLnBrk="1" hangingPunct="1">
              <a:defRPr/>
            </a:pPr>
            <a:r>
              <a:rPr lang="pl-PL" sz="2200" dirty="0" err="1"/>
              <a:t>after</a:t>
            </a:r>
            <a:r>
              <a:rPr lang="pl-PL" sz="2200" dirty="0"/>
              <a:t> </a:t>
            </a:r>
            <a:r>
              <a:rPr lang="pl-PL" sz="2200" dirty="0" err="1"/>
              <a:t>implementation</a:t>
            </a:r>
            <a:r>
              <a:rPr lang="pl-PL" sz="2200" dirty="0"/>
              <a:t> period, </a:t>
            </a:r>
            <a:r>
              <a:rPr lang="pl-PL" sz="2200" dirty="0" smtClean="0"/>
              <a:t>less </a:t>
            </a:r>
            <a:r>
              <a:rPr lang="pl-PL" sz="2200" dirty="0" err="1"/>
              <a:t>burdensome</a:t>
            </a:r>
            <a:r>
              <a:rPr lang="pl-PL" sz="2200" dirty="0"/>
              <a:t> </a:t>
            </a:r>
            <a:r>
              <a:rPr lang="pl-PL" sz="2200" dirty="0" err="1" smtClean="0"/>
              <a:t>automated</a:t>
            </a:r>
            <a:r>
              <a:rPr lang="pl-PL" sz="2200" dirty="0" smtClean="0"/>
              <a:t> </a:t>
            </a:r>
            <a:r>
              <a:rPr lang="pl-PL" sz="2200" dirty="0" err="1" smtClean="0"/>
              <a:t>reporting</a:t>
            </a:r>
            <a:endParaRPr lang="pl-PL" sz="2200" dirty="0"/>
          </a:p>
          <a:p>
            <a:pPr algn="just" eaLnBrk="1" hangingPunct="1">
              <a:defRPr/>
            </a:pPr>
            <a:r>
              <a:rPr lang="pl-PL" sz="2200" dirty="0" err="1"/>
              <a:t>incentive</a:t>
            </a:r>
            <a:r>
              <a:rPr lang="pl-PL" sz="2200" dirty="0"/>
              <a:t> to </a:t>
            </a:r>
            <a:r>
              <a:rPr lang="en-US" sz="2200" dirty="0"/>
              <a:t>use </a:t>
            </a:r>
            <a:r>
              <a:rPr lang="pl-PL" sz="2200" dirty="0"/>
              <a:t>e-</a:t>
            </a:r>
            <a:r>
              <a:rPr lang="pl-PL" sz="2200" dirty="0" err="1"/>
              <a:t>invoicing</a:t>
            </a:r>
            <a:r>
              <a:rPr lang="pl-PL" sz="2200" dirty="0"/>
              <a:t> and e-</a:t>
            </a:r>
            <a:r>
              <a:rPr lang="pl-PL" sz="2200" dirty="0" err="1"/>
              <a:t>keeping</a:t>
            </a:r>
            <a:r>
              <a:rPr lang="pl-PL" sz="2200" dirty="0"/>
              <a:t> of </a:t>
            </a:r>
            <a:r>
              <a:rPr lang="pl-PL" sz="2200" dirty="0" err="1"/>
              <a:t>tax</a:t>
            </a:r>
            <a:r>
              <a:rPr lang="pl-PL" sz="2200" dirty="0"/>
              <a:t> </a:t>
            </a:r>
            <a:r>
              <a:rPr lang="pl-PL" sz="2200" dirty="0" err="1" smtClean="0"/>
              <a:t>records</a:t>
            </a:r>
            <a:r>
              <a:rPr lang="pl-PL" sz="2200" dirty="0" smtClean="0"/>
              <a:t>, OCR </a:t>
            </a:r>
            <a:r>
              <a:rPr lang="pl-PL" sz="2200" dirty="0" err="1" smtClean="0"/>
              <a:t>technology</a:t>
            </a:r>
            <a:r>
              <a:rPr lang="pl-PL" sz="2200" dirty="0" smtClean="0"/>
              <a:t>, etc. </a:t>
            </a:r>
            <a:r>
              <a:rPr lang="pl-PL" sz="2200" dirty="0"/>
              <a:t>to </a:t>
            </a:r>
            <a:r>
              <a:rPr lang="pl-PL" sz="2200" dirty="0" err="1"/>
              <a:t>take</a:t>
            </a:r>
            <a:r>
              <a:rPr lang="pl-PL" sz="2200" dirty="0"/>
              <a:t> </a:t>
            </a:r>
            <a:r>
              <a:rPr lang="pl-PL" sz="2200" dirty="0" err="1"/>
              <a:t>full</a:t>
            </a:r>
            <a:r>
              <a:rPr lang="pl-PL" sz="2200" dirty="0"/>
              <a:t> </a:t>
            </a:r>
            <a:r>
              <a:rPr lang="pl-PL" sz="2200" dirty="0" err="1"/>
              <a:t>advantage</a:t>
            </a:r>
            <a:r>
              <a:rPr lang="pl-PL" sz="2200" dirty="0"/>
              <a:t> of </a:t>
            </a:r>
            <a:r>
              <a:rPr lang="pl-PL" sz="2200" dirty="0" smtClean="0"/>
              <a:t>automation (but </a:t>
            </a:r>
            <a:r>
              <a:rPr lang="pl-PL" sz="2200" dirty="0"/>
              <a:t>return to </a:t>
            </a:r>
            <a:r>
              <a:rPr lang="pl-PL" sz="2200" dirty="0" err="1"/>
              <a:t>paper</a:t>
            </a:r>
            <a:r>
              <a:rPr lang="pl-PL" sz="2200" dirty="0"/>
              <a:t> </a:t>
            </a:r>
            <a:r>
              <a:rPr lang="pl-PL" sz="2200" dirty="0" err="1"/>
              <a:t>records</a:t>
            </a:r>
            <a:r>
              <a:rPr lang="pl-PL" sz="2200" dirty="0"/>
              <a:t> </a:t>
            </a:r>
            <a:r>
              <a:rPr lang="pl-PL" sz="2200" dirty="0" err="1"/>
              <a:t>among</a:t>
            </a:r>
            <a:r>
              <a:rPr lang="pl-PL" sz="2200" dirty="0"/>
              <a:t> the </a:t>
            </a:r>
            <a:r>
              <a:rPr lang="pl-PL" sz="2200" dirty="0" err="1"/>
              <a:t>smallest</a:t>
            </a:r>
            <a:r>
              <a:rPr lang="pl-PL" sz="2200" dirty="0"/>
              <a:t> </a:t>
            </a:r>
            <a:r>
              <a:rPr lang="pl-PL" sz="2200" dirty="0" smtClean="0"/>
              <a:t>TP </a:t>
            </a:r>
            <a:r>
              <a:rPr lang="pl-PL" sz="2200" dirty="0" err="1" smtClean="0"/>
              <a:t>has</a:t>
            </a:r>
            <a:r>
              <a:rPr lang="pl-PL" sz="2200" dirty="0" smtClean="0"/>
              <a:t> </a:t>
            </a:r>
            <a:r>
              <a:rPr lang="pl-PL" sz="2200" dirty="0" err="1" smtClean="0"/>
              <a:t>been</a:t>
            </a:r>
            <a:r>
              <a:rPr lang="pl-PL" sz="2200" dirty="0" smtClean="0"/>
              <a:t> </a:t>
            </a:r>
            <a:r>
              <a:rPr lang="pl-PL" sz="2200" dirty="0" err="1" smtClean="0"/>
              <a:t>reported</a:t>
            </a:r>
            <a:r>
              <a:rPr lang="pl-PL" sz="2200" dirty="0" smtClean="0"/>
              <a:t> → on </a:t>
            </a:r>
            <a:r>
              <a:rPr lang="pl-PL" sz="2200" dirty="0" err="1" smtClean="0"/>
              <a:t>demand</a:t>
            </a:r>
            <a:r>
              <a:rPr lang="pl-PL" sz="2200" dirty="0" smtClean="0"/>
              <a:t> JKP, </a:t>
            </a:r>
            <a:r>
              <a:rPr lang="pl-PL" sz="2200" dirty="0" err="1" smtClean="0"/>
              <a:t>including</a:t>
            </a:r>
            <a:r>
              <a:rPr lang="pl-PL" sz="2200" dirty="0" smtClean="0"/>
              <a:t> JPK-FA </a:t>
            </a:r>
            <a:r>
              <a:rPr lang="pl-PL" sz="2200" dirty="0" err="1" smtClean="0"/>
              <a:t>only</a:t>
            </a:r>
            <a:r>
              <a:rPr lang="pl-PL" sz="2200" dirty="0" smtClean="0"/>
              <a:t> </a:t>
            </a:r>
            <a:r>
              <a:rPr lang="pl-PL" sz="2200" dirty="0" err="1" smtClean="0"/>
              <a:t>applicable</a:t>
            </a:r>
            <a:r>
              <a:rPr lang="pl-PL" sz="2200" dirty="0" smtClean="0"/>
              <a:t> to „</a:t>
            </a:r>
            <a:r>
              <a:rPr lang="pl-PL" sz="2200" dirty="0" err="1" smtClean="0"/>
              <a:t>entities</a:t>
            </a:r>
            <a:r>
              <a:rPr lang="pl-PL" sz="2200" dirty="0" smtClean="0"/>
              <a:t> </a:t>
            </a:r>
            <a:r>
              <a:rPr lang="en-US" sz="2200" dirty="0"/>
              <a:t>keeping tax </a:t>
            </a:r>
            <a:r>
              <a:rPr lang="pl-PL" sz="2200" dirty="0" err="1"/>
              <a:t>records</a:t>
            </a:r>
            <a:r>
              <a:rPr lang="en-US" sz="2200" dirty="0"/>
              <a:t> using computer programs</a:t>
            </a:r>
            <a:r>
              <a:rPr lang="pl-PL" sz="2200" dirty="0" smtClean="0"/>
              <a:t>”)</a:t>
            </a:r>
            <a:endParaRPr lang="pl-PL" sz="2200" dirty="0"/>
          </a:p>
          <a:p>
            <a:pPr marL="0" indent="0" algn="just" eaLnBrk="1" hangingPunct="1">
              <a:buNone/>
              <a:defRPr/>
            </a:pPr>
            <a:endParaRPr lang="pl-PL" sz="2400" dirty="0" smtClean="0"/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24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3834A-9528-4B54-9124-296488E7999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608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8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404"/>
            <a:ext cx="1809750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msek\Documents\biurowe\loga\cdisp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7173"/>
            <a:ext cx="720080" cy="62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9634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ytuł 4"/>
          <p:cNvSpPr>
            <a:spLocks noGrp="1"/>
          </p:cNvSpPr>
          <p:nvPr>
            <p:ph type="title"/>
          </p:nvPr>
        </p:nvSpPr>
        <p:spPr>
          <a:xfrm>
            <a:off x="2843808" y="116632"/>
            <a:ext cx="6048672" cy="1007318"/>
          </a:xfrm>
        </p:spPr>
        <p:txBody>
          <a:bodyPr/>
          <a:lstStyle/>
          <a:p>
            <a:pPr algn="r" eaLnBrk="1" hangingPunct="1"/>
            <a:r>
              <a:rPr lang="pl-PL" sz="2800" dirty="0" smtClean="0"/>
              <a:t>JPK </a:t>
            </a:r>
            <a:r>
              <a:rPr lang="pl-PL" sz="2800" dirty="0" err="1" smtClean="0"/>
              <a:t>way</a:t>
            </a:r>
            <a:r>
              <a:rPr lang="pl-PL" sz="2800" dirty="0" smtClean="0"/>
              <a:t> </a:t>
            </a:r>
            <a:r>
              <a:rPr lang="pl-PL" sz="2800" dirty="0" err="1" smtClean="0"/>
              <a:t>forward</a:t>
            </a:r>
            <a:endParaRPr lang="pl-PL" sz="2800" dirty="0" smtClean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179513" y="1268760"/>
            <a:ext cx="8784975" cy="5400600"/>
          </a:xfrm>
        </p:spPr>
        <p:txBody>
          <a:bodyPr/>
          <a:lstStyle/>
          <a:p>
            <a:pPr marL="0" indent="0" algn="just" eaLnBrk="1" hangingPunct="1">
              <a:buFont typeface="Arial" charset="0"/>
              <a:buNone/>
              <a:defRPr/>
            </a:pPr>
            <a:r>
              <a:rPr lang="pl-PL" sz="2200" dirty="0" err="1" smtClean="0"/>
              <a:t>new</a:t>
            </a:r>
            <a:r>
              <a:rPr lang="pl-PL" sz="2200" dirty="0" smtClean="0"/>
              <a:t> </a:t>
            </a:r>
            <a:r>
              <a:rPr lang="en-US" sz="2200" dirty="0" smtClean="0"/>
              <a:t>JPK_VDEK </a:t>
            </a:r>
            <a:r>
              <a:rPr lang="pl-PL" sz="2200" dirty="0" smtClean="0"/>
              <a:t>to </a:t>
            </a:r>
            <a:r>
              <a:rPr lang="pl-PL" sz="2200" dirty="0" err="1" smtClean="0"/>
              <a:t>replace</a:t>
            </a:r>
            <a:r>
              <a:rPr lang="pl-PL" sz="2200" dirty="0" smtClean="0"/>
              <a:t> </a:t>
            </a:r>
            <a:r>
              <a:rPr lang="en-US" sz="2200" dirty="0" smtClean="0"/>
              <a:t>VAT return</a:t>
            </a:r>
            <a:r>
              <a:rPr lang="pl-PL" sz="2200" dirty="0" smtClean="0"/>
              <a:t>s</a:t>
            </a:r>
          </a:p>
          <a:p>
            <a:pPr algn="just" eaLnBrk="1" hangingPunct="1">
              <a:defRPr/>
            </a:pPr>
            <a:r>
              <a:rPr lang="pl-PL" sz="2200" dirty="0" err="1"/>
              <a:t>date</a:t>
            </a:r>
            <a:r>
              <a:rPr lang="pl-PL" sz="2200" dirty="0"/>
              <a:t> and </a:t>
            </a:r>
            <a:r>
              <a:rPr lang="pl-PL" sz="2200" dirty="0" err="1"/>
              <a:t>details</a:t>
            </a:r>
            <a:r>
              <a:rPr lang="pl-PL" sz="2200" dirty="0"/>
              <a:t> </a:t>
            </a:r>
            <a:r>
              <a:rPr lang="pl-PL" sz="2200" dirty="0" err="1"/>
              <a:t>yet</a:t>
            </a:r>
            <a:r>
              <a:rPr lang="pl-PL" sz="2200" dirty="0"/>
              <a:t> </a:t>
            </a:r>
            <a:r>
              <a:rPr lang="pl-PL" sz="2200" dirty="0" err="1" smtClean="0"/>
              <a:t>unknown</a:t>
            </a:r>
            <a:endParaRPr lang="pl-PL" sz="2200" dirty="0" smtClean="0"/>
          </a:p>
          <a:p>
            <a:pPr algn="just" eaLnBrk="1" hangingPunct="1">
              <a:defRPr/>
            </a:pPr>
            <a:r>
              <a:rPr lang="pl-PL" sz="2200" dirty="0" smtClean="0"/>
              <a:t>single file </a:t>
            </a:r>
            <a:r>
              <a:rPr lang="pl-PL" sz="2200" dirty="0" err="1" smtClean="0"/>
              <a:t>replacing</a:t>
            </a:r>
            <a:r>
              <a:rPr lang="pl-PL" sz="2200" dirty="0" smtClean="0"/>
              <a:t> JPK_VAT and VAT return (e-return </a:t>
            </a:r>
            <a:r>
              <a:rPr lang="pl-PL" sz="2200" dirty="0" err="1" smtClean="0"/>
              <a:t>already</a:t>
            </a:r>
            <a:r>
              <a:rPr lang="pl-PL" sz="2200" dirty="0" smtClean="0"/>
              <a:t> </a:t>
            </a:r>
            <a:r>
              <a:rPr lang="pl-PL" sz="2200" dirty="0" err="1" smtClean="0"/>
              <a:t>mandatory</a:t>
            </a:r>
            <a:r>
              <a:rPr lang="pl-PL" sz="2200" dirty="0" smtClean="0"/>
              <a:t>!)</a:t>
            </a:r>
          </a:p>
          <a:p>
            <a:pPr algn="just" eaLnBrk="1" hangingPunct="1">
              <a:defRPr/>
            </a:pPr>
            <a:r>
              <a:rPr lang="pl-PL" sz="2200" dirty="0" smtClean="0"/>
              <a:t>JPK-VAT </a:t>
            </a:r>
            <a:r>
              <a:rPr lang="pl-PL" sz="2200" dirty="0" err="1" smtClean="0"/>
              <a:t>contents</a:t>
            </a:r>
            <a:r>
              <a:rPr lang="pl-PL" sz="2200" dirty="0" smtClean="0"/>
              <a:t> + </a:t>
            </a:r>
            <a:r>
              <a:rPr lang="pl-PL" sz="2200" dirty="0" err="1" smtClean="0"/>
              <a:t>additional</a:t>
            </a:r>
            <a:r>
              <a:rPr lang="pl-PL" sz="2200" dirty="0" smtClean="0"/>
              <a:t> </a:t>
            </a:r>
            <a:r>
              <a:rPr lang="pl-PL" sz="2200" dirty="0" err="1" smtClean="0"/>
              <a:t>elements</a:t>
            </a:r>
            <a:r>
              <a:rPr lang="pl-PL" sz="2200" dirty="0" smtClean="0"/>
              <a:t> </a:t>
            </a:r>
            <a:r>
              <a:rPr lang="pl-PL" sz="2200" dirty="0" err="1" smtClean="0"/>
              <a:t>reflecting</a:t>
            </a:r>
            <a:r>
              <a:rPr lang="pl-PL" sz="2200" dirty="0" smtClean="0"/>
              <a:t> the </a:t>
            </a:r>
            <a:r>
              <a:rPr lang="pl-PL" sz="2200" dirty="0" err="1" smtClean="0"/>
              <a:t>contents</a:t>
            </a:r>
            <a:r>
              <a:rPr lang="pl-PL" sz="2200" dirty="0" smtClean="0"/>
              <a:t> of a</a:t>
            </a:r>
            <a:r>
              <a:rPr lang="en-US" sz="2200" dirty="0" smtClean="0"/>
              <a:t> </a:t>
            </a:r>
            <a:r>
              <a:rPr lang="en-US" sz="2200" dirty="0"/>
              <a:t>VAT </a:t>
            </a:r>
            <a:r>
              <a:rPr lang="en-US" sz="2200" dirty="0" smtClean="0"/>
              <a:t>return</a:t>
            </a:r>
            <a:r>
              <a:rPr lang="pl-PL" sz="2200" dirty="0" smtClean="0"/>
              <a:t> (</a:t>
            </a:r>
            <a:r>
              <a:rPr lang="en-US" sz="2200" dirty="0" smtClean="0"/>
              <a:t>VAT </a:t>
            </a:r>
            <a:r>
              <a:rPr lang="pl-PL" sz="2200" dirty="0" smtClean="0"/>
              <a:t>to be </a:t>
            </a:r>
            <a:r>
              <a:rPr lang="pl-PL" sz="2200" dirty="0" err="1" smtClean="0"/>
              <a:t>paid</a:t>
            </a:r>
            <a:r>
              <a:rPr lang="pl-PL" sz="2200" dirty="0" smtClean="0"/>
              <a:t>, </a:t>
            </a:r>
            <a:r>
              <a:rPr lang="en-US" sz="2200" dirty="0" smtClean="0"/>
              <a:t>VAT </a:t>
            </a:r>
            <a:r>
              <a:rPr lang="en-US" sz="2200" dirty="0"/>
              <a:t>to be </a:t>
            </a:r>
            <a:r>
              <a:rPr lang="en-US" sz="2200" dirty="0" smtClean="0"/>
              <a:t>refunded</a:t>
            </a:r>
            <a:r>
              <a:rPr lang="pl-PL" sz="2200" dirty="0" smtClean="0"/>
              <a:t>, </a:t>
            </a:r>
            <a:r>
              <a:rPr lang="en-US" sz="2200" dirty="0" smtClean="0"/>
              <a:t>VAT </a:t>
            </a:r>
            <a:r>
              <a:rPr lang="en-US" sz="2200" dirty="0"/>
              <a:t>to be carried </a:t>
            </a:r>
            <a:r>
              <a:rPr lang="en-US" sz="2200" dirty="0" smtClean="0"/>
              <a:t>forward</a:t>
            </a:r>
            <a:r>
              <a:rPr lang="pl-PL" sz="2200" dirty="0" smtClean="0"/>
              <a:t>, etc.)</a:t>
            </a:r>
          </a:p>
          <a:p>
            <a:pPr algn="just" eaLnBrk="1" hangingPunct="1">
              <a:defRPr/>
            </a:pPr>
            <a:endParaRPr lang="pl-PL" sz="2200" dirty="0"/>
          </a:p>
          <a:p>
            <a:pPr marL="0" indent="0" algn="just" eaLnBrk="1" hangingPunct="1">
              <a:buNone/>
              <a:defRPr/>
            </a:pPr>
            <a:r>
              <a:rPr lang="pl-PL" sz="2200" dirty="0"/>
              <a:t>JPK Financial </a:t>
            </a:r>
            <a:r>
              <a:rPr lang="pl-PL" sz="2200" dirty="0" err="1"/>
              <a:t>Statements</a:t>
            </a:r>
            <a:r>
              <a:rPr lang="pl-PL" sz="2200" dirty="0"/>
              <a:t> (1.10.2018)</a:t>
            </a:r>
          </a:p>
          <a:p>
            <a:pPr marL="0" indent="0" algn="just" eaLnBrk="1" hangingPunct="1">
              <a:buNone/>
              <a:defRPr/>
            </a:pPr>
            <a:endParaRPr lang="pl-PL" sz="2200" dirty="0" smtClean="0"/>
          </a:p>
          <a:p>
            <a:pPr marL="0" indent="0" algn="just" eaLnBrk="1" hangingPunct="1">
              <a:buNone/>
              <a:defRPr/>
            </a:pPr>
            <a:r>
              <a:rPr lang="pl-PL" sz="2200" dirty="0" smtClean="0"/>
              <a:t>Central </a:t>
            </a:r>
            <a:r>
              <a:rPr lang="pl-PL" sz="2200" dirty="0" err="1" smtClean="0"/>
              <a:t>Repository</a:t>
            </a:r>
            <a:r>
              <a:rPr lang="pl-PL" sz="2200" dirty="0" smtClean="0"/>
              <a:t> of </a:t>
            </a:r>
            <a:r>
              <a:rPr lang="pl-PL" sz="2200" dirty="0" err="1" smtClean="0"/>
              <a:t>Invoices</a:t>
            </a:r>
            <a:r>
              <a:rPr lang="pl-PL" sz="2200" dirty="0"/>
              <a:t> </a:t>
            </a:r>
            <a:r>
              <a:rPr lang="pl-PL" sz="2200" dirty="0" smtClean="0"/>
              <a:t> (?)</a:t>
            </a:r>
          </a:p>
          <a:p>
            <a:pPr marL="0" indent="0" algn="just" eaLnBrk="1" hangingPunct="1">
              <a:buNone/>
              <a:defRPr/>
            </a:pPr>
            <a:r>
              <a:rPr lang="pl-PL" sz="2200" dirty="0" smtClean="0"/>
              <a:t>Central </a:t>
            </a:r>
            <a:r>
              <a:rPr lang="pl-PL" sz="2200" dirty="0" err="1" smtClean="0"/>
              <a:t>Repository</a:t>
            </a:r>
            <a:r>
              <a:rPr lang="pl-PL" sz="2200" dirty="0" smtClean="0"/>
              <a:t> of Cash </a:t>
            </a:r>
            <a:r>
              <a:rPr lang="pl-PL" sz="2200" dirty="0" err="1" smtClean="0"/>
              <a:t>Registers</a:t>
            </a:r>
            <a:r>
              <a:rPr lang="pl-PL" sz="2200" dirty="0" smtClean="0"/>
              <a:t> </a:t>
            </a:r>
            <a:r>
              <a:rPr lang="pl-PL" sz="2200" dirty="0" err="1" smtClean="0"/>
              <a:t>Receipts</a:t>
            </a:r>
            <a:r>
              <a:rPr lang="pl-PL" sz="2200" dirty="0" smtClean="0"/>
              <a:t> (2019?)</a:t>
            </a:r>
            <a:r>
              <a:rPr lang="en-US" sz="2200" dirty="0"/>
              <a:t> </a:t>
            </a:r>
            <a:r>
              <a:rPr lang="pl-PL" sz="2200" dirty="0"/>
              <a:t>(</a:t>
            </a:r>
            <a:r>
              <a:rPr lang="en-US" sz="2200" dirty="0" smtClean="0"/>
              <a:t>continuous</a:t>
            </a:r>
            <a:r>
              <a:rPr lang="en-US" sz="2200" dirty="0"/>
              <a:t>, automated and direct data </a:t>
            </a:r>
            <a:r>
              <a:rPr lang="en-US" sz="2200" dirty="0" smtClean="0"/>
              <a:t>transmission</a:t>
            </a:r>
            <a:r>
              <a:rPr lang="pl-PL" sz="2200" dirty="0" smtClean="0"/>
              <a:t>)</a:t>
            </a:r>
          </a:p>
          <a:p>
            <a:pPr algn="just" eaLnBrk="1" hangingPunct="1">
              <a:defRPr/>
            </a:pPr>
            <a:r>
              <a:rPr lang="pl-PL" sz="2200" dirty="0" err="1" smtClean="0"/>
              <a:t>dates</a:t>
            </a:r>
            <a:r>
              <a:rPr lang="pl-PL" sz="2200" dirty="0" smtClean="0"/>
              <a:t> and </a:t>
            </a:r>
            <a:r>
              <a:rPr lang="pl-PL" sz="2200" dirty="0" err="1" smtClean="0"/>
              <a:t>details</a:t>
            </a:r>
            <a:r>
              <a:rPr lang="pl-PL" sz="2200" dirty="0" smtClean="0"/>
              <a:t> </a:t>
            </a:r>
            <a:r>
              <a:rPr lang="pl-PL" sz="2200" dirty="0" err="1" smtClean="0"/>
              <a:t>yet</a:t>
            </a:r>
            <a:r>
              <a:rPr lang="pl-PL" sz="2200" dirty="0" smtClean="0"/>
              <a:t> </a:t>
            </a:r>
            <a:r>
              <a:rPr lang="pl-PL" sz="2200" dirty="0" err="1" smtClean="0"/>
              <a:t>unknown</a:t>
            </a:r>
            <a:endParaRPr lang="pl-PL" sz="2200" dirty="0" smtClean="0"/>
          </a:p>
          <a:p>
            <a:pPr algn="just" eaLnBrk="1" hangingPunct="1">
              <a:defRPr/>
            </a:pPr>
            <a:endParaRPr lang="pl-PL" sz="2200" dirty="0"/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2400" dirty="0" smtClean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3834A-9528-4B54-9124-296488E7999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608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8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404"/>
            <a:ext cx="1809750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msek\Documents\biurowe\loga\cdisp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7173"/>
            <a:ext cx="720080" cy="62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7497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ytuł 4"/>
          <p:cNvSpPr>
            <a:spLocks noGrp="1"/>
          </p:cNvSpPr>
          <p:nvPr>
            <p:ph type="title"/>
          </p:nvPr>
        </p:nvSpPr>
        <p:spPr>
          <a:xfrm>
            <a:off x="2843808" y="116632"/>
            <a:ext cx="6048672" cy="1007318"/>
          </a:xfrm>
        </p:spPr>
        <p:txBody>
          <a:bodyPr/>
          <a:lstStyle/>
          <a:p>
            <a:pPr algn="r" eaLnBrk="1" hangingPunct="1"/>
            <a:r>
              <a:rPr lang="pl-PL" sz="2800" dirty="0" err="1" smtClean="0"/>
              <a:t>Stages</a:t>
            </a:r>
            <a:r>
              <a:rPr lang="pl-PL" sz="2800" dirty="0" smtClean="0"/>
              <a:t> of </a:t>
            </a:r>
            <a:r>
              <a:rPr lang="pl-PL" sz="2800" dirty="0" err="1" smtClean="0"/>
              <a:t>digitalization</a:t>
            </a:r>
            <a:r>
              <a:rPr lang="pl-PL" sz="2800" dirty="0" smtClean="0"/>
              <a:t> of VAT </a:t>
            </a:r>
            <a:br>
              <a:rPr lang="pl-PL" sz="2800" dirty="0" smtClean="0"/>
            </a:br>
            <a:r>
              <a:rPr lang="pl-PL" sz="2800" dirty="0" err="1" smtClean="0"/>
              <a:t>reporting</a:t>
            </a:r>
            <a:r>
              <a:rPr lang="pl-PL" sz="2800" dirty="0" smtClean="0"/>
              <a:t> and auditing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179513" y="1268760"/>
            <a:ext cx="8784975" cy="5400600"/>
          </a:xfrm>
        </p:spPr>
        <p:txBody>
          <a:bodyPr/>
          <a:lstStyle/>
          <a:p>
            <a:pPr marL="0" indent="0" algn="just" eaLnBrk="1" hangingPunct="1">
              <a:buFont typeface="Arial" charset="0"/>
              <a:buNone/>
              <a:defRPr/>
            </a:pPr>
            <a:endParaRPr lang="pl-PL" sz="2400" dirty="0"/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2400" dirty="0"/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2400" dirty="0"/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2400" dirty="0"/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24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3834A-9528-4B54-9124-296488E7999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608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8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404"/>
            <a:ext cx="1809750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msek\Documents\biurowe\loga\cdisp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7173"/>
            <a:ext cx="720080" cy="62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3809957773"/>
              </p:ext>
            </p:extLst>
          </p:nvPr>
        </p:nvGraphicFramePr>
        <p:xfrm>
          <a:off x="251520" y="1104429"/>
          <a:ext cx="8496944" cy="5348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9" name="Obraz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340768"/>
            <a:ext cx="1296144" cy="1181139"/>
          </a:xfrm>
          <a:prstGeom prst="rect">
            <a:avLst/>
          </a:prstGeom>
        </p:spPr>
      </p:pic>
      <p:cxnSp>
        <p:nvCxnSpPr>
          <p:cNvPr id="5" name="Łącznik prosty ze strzałką 4"/>
          <p:cNvCxnSpPr/>
          <p:nvPr/>
        </p:nvCxnSpPr>
        <p:spPr>
          <a:xfrm>
            <a:off x="1979712" y="1679309"/>
            <a:ext cx="1152128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Łącznik prosty ze strzałką 9"/>
          <p:cNvCxnSpPr/>
          <p:nvPr/>
        </p:nvCxnSpPr>
        <p:spPr>
          <a:xfrm>
            <a:off x="1686000" y="2636912"/>
            <a:ext cx="746026" cy="5470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Łącznik prosty ze strzałką 11"/>
          <p:cNvCxnSpPr/>
          <p:nvPr/>
        </p:nvCxnSpPr>
        <p:spPr>
          <a:xfrm>
            <a:off x="755576" y="2795433"/>
            <a:ext cx="432048" cy="19297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4233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ytuł 4"/>
          <p:cNvSpPr>
            <a:spLocks noGrp="1"/>
          </p:cNvSpPr>
          <p:nvPr>
            <p:ph type="title"/>
          </p:nvPr>
        </p:nvSpPr>
        <p:spPr>
          <a:xfrm>
            <a:off x="2843808" y="116632"/>
            <a:ext cx="6048672" cy="1007318"/>
          </a:xfrm>
        </p:spPr>
        <p:txBody>
          <a:bodyPr/>
          <a:lstStyle/>
          <a:p>
            <a:pPr algn="r" eaLnBrk="1" hangingPunct="1"/>
            <a:r>
              <a:rPr lang="pl-PL" sz="2800" dirty="0" smtClean="0"/>
              <a:t>JPK and </a:t>
            </a:r>
            <a:r>
              <a:rPr lang="pl-PL" sz="2800" dirty="0" err="1" smtClean="0"/>
              <a:t>worldwide</a:t>
            </a:r>
            <a:r>
              <a:rPr lang="pl-PL" sz="2800" dirty="0" smtClean="0"/>
              <a:t> </a:t>
            </a:r>
            <a:r>
              <a:rPr lang="pl-PL" sz="2800" dirty="0" err="1" smtClean="0"/>
              <a:t>trends</a:t>
            </a:r>
            <a:endParaRPr lang="pl-PL" sz="2800" dirty="0" smtClean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179513" y="1268760"/>
            <a:ext cx="8784975" cy="5400600"/>
          </a:xfrm>
        </p:spPr>
        <p:txBody>
          <a:bodyPr/>
          <a:lstStyle/>
          <a:p>
            <a:pPr algn="just" eaLnBrk="1" hangingPunct="1">
              <a:defRPr/>
            </a:pPr>
            <a:r>
              <a:rPr lang="pl-PL" sz="2000" dirty="0" smtClean="0"/>
              <a:t>Poland </a:t>
            </a:r>
            <a:r>
              <a:rPr lang="pl-PL" sz="2000" dirty="0" err="1" smtClean="0"/>
              <a:t>among</a:t>
            </a:r>
            <a:r>
              <a:rPr lang="pl-PL" sz="2000" dirty="0" smtClean="0"/>
              <a:t> </a:t>
            </a:r>
            <a:r>
              <a:rPr lang="pl-PL" sz="2000" dirty="0" err="1" smtClean="0"/>
              <a:t>leading</a:t>
            </a:r>
            <a:r>
              <a:rPr lang="pl-PL" sz="2000" dirty="0" smtClean="0"/>
              <a:t> </a:t>
            </a:r>
            <a:r>
              <a:rPr lang="pl-PL" sz="2000" dirty="0" err="1" smtClean="0"/>
              <a:t>European</a:t>
            </a:r>
            <a:r>
              <a:rPr lang="pl-PL" sz="2000" dirty="0" smtClean="0"/>
              <a:t> </a:t>
            </a:r>
            <a:r>
              <a:rPr lang="pl-PL" sz="2000" dirty="0" err="1" smtClean="0"/>
              <a:t>coutries</a:t>
            </a:r>
            <a:r>
              <a:rPr lang="pl-PL" sz="2000" dirty="0" smtClean="0"/>
              <a:t> </a:t>
            </a:r>
            <a:r>
              <a:rPr lang="pl-PL" sz="2000" dirty="0" err="1" smtClean="0"/>
              <a:t>implementing</a:t>
            </a:r>
            <a:r>
              <a:rPr lang="pl-PL" sz="2000" dirty="0"/>
              <a:t> </a:t>
            </a:r>
            <a:r>
              <a:rPr lang="pl-PL" sz="2000" dirty="0" smtClean="0"/>
              <a:t>SAF-T (</a:t>
            </a:r>
            <a:r>
              <a:rPr lang="pl-PL" sz="2000" dirty="0" err="1" smtClean="0"/>
              <a:t>e.g</a:t>
            </a:r>
            <a:r>
              <a:rPr lang="pl-PL" sz="2000" dirty="0"/>
              <a:t>. </a:t>
            </a:r>
            <a:r>
              <a:rPr lang="pl-PL" sz="2000" dirty="0" smtClean="0"/>
              <a:t>Austria, France, </a:t>
            </a:r>
            <a:r>
              <a:rPr lang="pl-PL" sz="2000" dirty="0" err="1" smtClean="0"/>
              <a:t>Lithuania</a:t>
            </a:r>
            <a:r>
              <a:rPr lang="pl-PL" sz="2000" dirty="0" smtClean="0"/>
              <a:t>, </a:t>
            </a:r>
            <a:r>
              <a:rPr lang="pl-PL" sz="2000" dirty="0" err="1"/>
              <a:t>Luxembourg</a:t>
            </a:r>
            <a:r>
              <a:rPr lang="pl-PL" sz="2000" dirty="0" smtClean="0"/>
              <a:t>, Portugal (</a:t>
            </a:r>
            <a:r>
              <a:rPr lang="pl-PL" sz="2000" dirty="0" err="1" smtClean="0"/>
              <a:t>periodical</a:t>
            </a:r>
            <a:r>
              <a:rPr lang="pl-PL" sz="2000" dirty="0" smtClean="0"/>
              <a:t>!))</a:t>
            </a:r>
          </a:p>
          <a:p>
            <a:pPr algn="just" eaLnBrk="1" hangingPunct="1">
              <a:defRPr/>
            </a:pPr>
            <a:r>
              <a:rPr lang="pl-PL" sz="2000" dirty="0" smtClean="0"/>
              <a:t>SAF-T </a:t>
            </a:r>
            <a:r>
              <a:rPr lang="pl-PL" sz="2000" dirty="0" err="1" smtClean="0"/>
              <a:t>introduced</a:t>
            </a:r>
            <a:r>
              <a:rPr lang="pl-PL" sz="2000" dirty="0" smtClean="0"/>
              <a:t>, but not </a:t>
            </a:r>
            <a:r>
              <a:rPr lang="pl-PL" sz="2000" dirty="0" err="1" smtClean="0"/>
              <a:t>yet</a:t>
            </a:r>
            <a:r>
              <a:rPr lang="pl-PL" sz="2000" dirty="0" smtClean="0"/>
              <a:t> </a:t>
            </a:r>
            <a:r>
              <a:rPr lang="pl-PL" sz="2000" dirty="0" err="1" smtClean="0"/>
              <a:t>mandatory</a:t>
            </a:r>
            <a:r>
              <a:rPr lang="pl-PL" sz="2000" dirty="0" smtClean="0"/>
              <a:t> (</a:t>
            </a:r>
            <a:r>
              <a:rPr lang="pl-PL" sz="2000" dirty="0" err="1" smtClean="0"/>
              <a:t>e.g</a:t>
            </a:r>
            <a:r>
              <a:rPr lang="pl-PL" sz="2000" dirty="0" smtClean="0"/>
              <a:t>. </a:t>
            </a:r>
            <a:r>
              <a:rPr lang="pl-PL" sz="2000" dirty="0" err="1" smtClean="0"/>
              <a:t>Norway</a:t>
            </a:r>
            <a:r>
              <a:rPr lang="pl-PL" sz="2000" dirty="0" smtClean="0"/>
              <a:t> 2020)</a:t>
            </a:r>
          </a:p>
          <a:p>
            <a:pPr algn="just" eaLnBrk="1" hangingPunct="1">
              <a:defRPr/>
            </a:pPr>
            <a:endParaRPr lang="pl-PL" sz="2000" dirty="0" smtClean="0"/>
          </a:p>
          <a:p>
            <a:pPr algn="just" eaLnBrk="1" hangingPunct="1">
              <a:defRPr/>
            </a:pPr>
            <a:r>
              <a:rPr lang="pl-PL" sz="2000" dirty="0"/>
              <a:t>c</a:t>
            </a:r>
            <a:r>
              <a:rPr lang="pl-PL" sz="2000" dirty="0" smtClean="0"/>
              <a:t>ountry </a:t>
            </a:r>
            <a:r>
              <a:rPr lang="pl-PL" sz="2000" dirty="0" err="1" smtClean="0"/>
              <a:t>specific</a:t>
            </a:r>
            <a:r>
              <a:rPr lang="pl-PL" sz="2000" dirty="0" smtClean="0"/>
              <a:t> file </a:t>
            </a:r>
            <a:r>
              <a:rPr lang="pl-PL" sz="2000" dirty="0" err="1" smtClean="0"/>
              <a:t>standards</a:t>
            </a:r>
            <a:r>
              <a:rPr lang="pl-PL" sz="2000" dirty="0" smtClean="0"/>
              <a:t> (</a:t>
            </a:r>
            <a:r>
              <a:rPr lang="pl-PL" sz="2000" dirty="0" err="1" smtClean="0"/>
              <a:t>e.g</a:t>
            </a:r>
            <a:r>
              <a:rPr lang="pl-PL" sz="2000" dirty="0"/>
              <a:t>. </a:t>
            </a:r>
            <a:r>
              <a:rPr lang="pl-PL" sz="2000" dirty="0" err="1" smtClean="0"/>
              <a:t>Belgium</a:t>
            </a:r>
            <a:r>
              <a:rPr lang="pl-PL" sz="2000" dirty="0" smtClean="0"/>
              <a:t>, </a:t>
            </a:r>
            <a:r>
              <a:rPr lang="pl-PL" sz="2000" dirty="0"/>
              <a:t>the </a:t>
            </a:r>
            <a:r>
              <a:rPr lang="pl-PL" sz="2000" dirty="0" err="1" smtClean="0"/>
              <a:t>Netherlands</a:t>
            </a:r>
            <a:r>
              <a:rPr lang="pl-PL" sz="2000" dirty="0" smtClean="0"/>
              <a:t>, </a:t>
            </a:r>
            <a:r>
              <a:rPr lang="pl-PL" sz="2000" dirty="0" err="1" smtClean="0"/>
              <a:t>Sweden</a:t>
            </a:r>
            <a:r>
              <a:rPr lang="pl-PL" sz="2000" dirty="0" smtClean="0"/>
              <a:t>)</a:t>
            </a:r>
          </a:p>
          <a:p>
            <a:pPr algn="just" eaLnBrk="1" hangingPunct="1">
              <a:defRPr/>
            </a:pPr>
            <a:r>
              <a:rPr lang="pl-PL" sz="2000" dirty="0" err="1"/>
              <a:t>d</a:t>
            </a:r>
            <a:r>
              <a:rPr lang="pl-PL" sz="2000" dirty="0" err="1" smtClean="0"/>
              <a:t>etailed</a:t>
            </a:r>
            <a:r>
              <a:rPr lang="pl-PL" sz="2000" dirty="0" smtClean="0"/>
              <a:t> </a:t>
            </a:r>
            <a:r>
              <a:rPr lang="pl-PL" sz="2000" dirty="0" err="1" smtClean="0"/>
              <a:t>periodical</a:t>
            </a:r>
            <a:r>
              <a:rPr lang="pl-PL" sz="2000" dirty="0" smtClean="0"/>
              <a:t> VAT </a:t>
            </a:r>
            <a:r>
              <a:rPr lang="pl-PL" sz="2000" dirty="0" err="1" smtClean="0"/>
              <a:t>reports</a:t>
            </a:r>
            <a:r>
              <a:rPr lang="pl-PL" sz="2000" dirty="0" smtClean="0"/>
              <a:t> with </a:t>
            </a:r>
            <a:r>
              <a:rPr lang="pl-PL" sz="2000" dirty="0" err="1" smtClean="0"/>
              <a:t>transactional</a:t>
            </a:r>
            <a:r>
              <a:rPr lang="pl-PL" sz="2000" dirty="0" smtClean="0"/>
              <a:t> data,  </a:t>
            </a:r>
            <a:r>
              <a:rPr lang="pl-PL" sz="2000" dirty="0" err="1" smtClean="0"/>
              <a:t>sometimes</a:t>
            </a:r>
            <a:r>
              <a:rPr lang="pl-PL" sz="2000" dirty="0" smtClean="0"/>
              <a:t> </a:t>
            </a:r>
            <a:r>
              <a:rPr lang="pl-PL" sz="2000" dirty="0" err="1" smtClean="0"/>
              <a:t>depending</a:t>
            </a:r>
            <a:r>
              <a:rPr lang="pl-PL" sz="2000" dirty="0" smtClean="0"/>
              <a:t> on </a:t>
            </a:r>
            <a:r>
              <a:rPr lang="pl-PL" sz="2000" dirty="0" err="1" smtClean="0"/>
              <a:t>tresholds</a:t>
            </a:r>
            <a:r>
              <a:rPr lang="pl-PL" sz="2000" dirty="0" smtClean="0"/>
              <a:t>, </a:t>
            </a:r>
            <a:r>
              <a:rPr lang="pl-PL" sz="2000" dirty="0" err="1" smtClean="0"/>
              <a:t>types</a:t>
            </a:r>
            <a:r>
              <a:rPr lang="pl-PL" sz="2000" dirty="0" smtClean="0"/>
              <a:t> of </a:t>
            </a:r>
            <a:r>
              <a:rPr lang="pl-PL" sz="2000" dirty="0" err="1" smtClean="0"/>
              <a:t>contractors</a:t>
            </a:r>
            <a:r>
              <a:rPr lang="pl-PL" sz="2000" dirty="0" smtClean="0"/>
              <a:t>, etc.  (</a:t>
            </a:r>
            <a:r>
              <a:rPr lang="pl-PL" sz="2000" dirty="0" err="1" smtClean="0"/>
              <a:t>e.g</a:t>
            </a:r>
            <a:r>
              <a:rPr lang="pl-PL" sz="2000" dirty="0" smtClean="0"/>
              <a:t>. Czech Republic, Estonia, </a:t>
            </a:r>
            <a:r>
              <a:rPr lang="pl-PL" sz="2000" dirty="0" err="1" smtClean="0"/>
              <a:t>Italy</a:t>
            </a:r>
            <a:r>
              <a:rPr lang="pl-PL" sz="2000" dirty="0" smtClean="0"/>
              <a:t>, </a:t>
            </a:r>
            <a:r>
              <a:rPr lang="pl-PL" sz="2000" dirty="0" err="1" smtClean="0"/>
              <a:t>Latvia</a:t>
            </a:r>
            <a:r>
              <a:rPr lang="pl-PL" sz="2000" dirty="0" smtClean="0"/>
              <a:t>, Romania, </a:t>
            </a:r>
            <a:r>
              <a:rPr lang="pl-PL" sz="2000" dirty="0" err="1" smtClean="0"/>
              <a:t>Slovakia</a:t>
            </a:r>
            <a:r>
              <a:rPr lang="pl-PL" sz="2000" dirty="0"/>
              <a:t>)</a:t>
            </a:r>
            <a:r>
              <a:rPr lang="pl-PL" sz="2000" dirty="0" smtClean="0"/>
              <a:t> </a:t>
            </a:r>
            <a:endParaRPr lang="pl-PL" sz="2000" dirty="0"/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2000" dirty="0" smtClean="0"/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pl-PL" sz="2000" b="1" dirty="0" smtClean="0"/>
              <a:t>R</a:t>
            </a:r>
            <a:r>
              <a:rPr lang="en-US" sz="2000" b="1" dirty="0" err="1" smtClean="0"/>
              <a:t>eal</a:t>
            </a:r>
            <a:r>
              <a:rPr lang="en-US" sz="2000" b="1" dirty="0" smtClean="0"/>
              <a:t> </a:t>
            </a:r>
            <a:r>
              <a:rPr lang="en-US" sz="2000" b="1" dirty="0"/>
              <a:t>time </a:t>
            </a:r>
            <a:r>
              <a:rPr lang="pl-PL" sz="2000" b="1" dirty="0" err="1" smtClean="0"/>
              <a:t>or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near</a:t>
            </a:r>
            <a:r>
              <a:rPr lang="pl-PL" sz="2000" b="1" dirty="0"/>
              <a:t>-</a:t>
            </a:r>
            <a:r>
              <a:rPr lang="pl-PL" sz="2000" b="1" dirty="0" smtClean="0"/>
              <a:t>real-</a:t>
            </a:r>
            <a:r>
              <a:rPr lang="pl-PL" sz="2000" b="1" dirty="0" err="1" smtClean="0"/>
              <a:t>time</a:t>
            </a:r>
            <a:r>
              <a:rPr lang="pl-PL" sz="2000" b="1" dirty="0" smtClean="0"/>
              <a:t> </a:t>
            </a:r>
            <a:r>
              <a:rPr lang="en-US" sz="2000" b="1" dirty="0" smtClean="0"/>
              <a:t>reporting</a:t>
            </a:r>
            <a:r>
              <a:rPr lang="pl-PL" sz="2000" dirty="0" smtClean="0"/>
              <a:t>, </a:t>
            </a:r>
            <a:r>
              <a:rPr lang="pl-PL" sz="2000" dirty="0" err="1" smtClean="0"/>
              <a:t>e.g</a:t>
            </a:r>
            <a:r>
              <a:rPr lang="pl-PL" sz="2000" dirty="0" smtClean="0"/>
              <a:t>. </a:t>
            </a:r>
            <a:r>
              <a:rPr lang="pl-PL" sz="2000" dirty="0" err="1" smtClean="0"/>
              <a:t>invoice</a:t>
            </a:r>
            <a:r>
              <a:rPr lang="pl-PL" sz="2000" dirty="0" smtClean="0"/>
              <a:t> </a:t>
            </a:r>
            <a:r>
              <a:rPr lang="pl-PL" sz="2000" dirty="0" err="1" smtClean="0"/>
              <a:t>reporting</a:t>
            </a:r>
            <a:r>
              <a:rPr lang="pl-PL" sz="2000" dirty="0" smtClean="0"/>
              <a:t> </a:t>
            </a:r>
            <a:r>
              <a:rPr lang="pl-PL" sz="2000" dirty="0" err="1" smtClean="0"/>
              <a:t>or</a:t>
            </a:r>
            <a:r>
              <a:rPr lang="pl-PL" sz="2000" dirty="0" smtClean="0"/>
              <a:t> </a:t>
            </a:r>
            <a:r>
              <a:rPr lang="pl-PL" sz="2000" dirty="0" err="1" smtClean="0"/>
              <a:t>authorization</a:t>
            </a:r>
            <a:endParaRPr lang="pl-PL" sz="2000" dirty="0" smtClean="0"/>
          </a:p>
          <a:p>
            <a:pPr algn="just" eaLnBrk="1" hangingPunct="1">
              <a:defRPr/>
            </a:pPr>
            <a:r>
              <a:rPr lang="pl-PL" sz="2000" dirty="0" err="1"/>
              <a:t>Hungary</a:t>
            </a:r>
            <a:r>
              <a:rPr lang="pl-PL" sz="2000" dirty="0"/>
              <a:t> </a:t>
            </a:r>
            <a:r>
              <a:rPr lang="pl-PL" sz="2000" dirty="0" smtClean="0"/>
              <a:t>(</a:t>
            </a:r>
            <a:r>
              <a:rPr lang="pl-PL" sz="2000" dirty="0" err="1" smtClean="0"/>
              <a:t>invoice</a:t>
            </a:r>
            <a:r>
              <a:rPr lang="pl-PL" sz="2000" dirty="0" smtClean="0"/>
              <a:t> </a:t>
            </a:r>
            <a:r>
              <a:rPr lang="pl-PL" sz="2000" dirty="0" err="1" smtClean="0"/>
              <a:t>reporting</a:t>
            </a:r>
            <a:r>
              <a:rPr lang="pl-PL" sz="2000" dirty="0" smtClean="0"/>
              <a:t> real </a:t>
            </a:r>
            <a:r>
              <a:rPr lang="pl-PL" sz="2000" dirty="0" err="1"/>
              <a:t>time</a:t>
            </a:r>
            <a:r>
              <a:rPr lang="pl-PL" sz="2000" dirty="0"/>
              <a:t> </a:t>
            </a:r>
            <a:r>
              <a:rPr lang="pl-PL" sz="2000" dirty="0" err="1"/>
              <a:t>over</a:t>
            </a:r>
            <a:r>
              <a:rPr lang="pl-PL" sz="2000" dirty="0"/>
              <a:t>  HUF 100.00 </a:t>
            </a:r>
            <a:r>
              <a:rPr lang="pl-PL" sz="2000" dirty="0" smtClean="0"/>
              <a:t>= EUR 322)</a:t>
            </a:r>
          </a:p>
          <a:p>
            <a:pPr algn="just" eaLnBrk="1" hangingPunct="1">
              <a:defRPr/>
            </a:pPr>
            <a:r>
              <a:rPr lang="pl-PL" sz="2000" dirty="0" err="1"/>
              <a:t>Spain</a:t>
            </a:r>
            <a:r>
              <a:rPr lang="pl-PL" sz="2000" dirty="0"/>
              <a:t> (</a:t>
            </a:r>
            <a:r>
              <a:rPr lang="pl-PL" sz="2000" dirty="0" err="1"/>
              <a:t>invoice</a:t>
            </a:r>
            <a:r>
              <a:rPr lang="pl-PL" sz="2000" dirty="0"/>
              <a:t> </a:t>
            </a:r>
            <a:r>
              <a:rPr lang="pl-PL" sz="2000" dirty="0" err="1"/>
              <a:t>reporting</a:t>
            </a:r>
            <a:r>
              <a:rPr lang="pl-PL" sz="2000" dirty="0"/>
              <a:t> </a:t>
            </a:r>
            <a:r>
              <a:rPr lang="pl-PL" sz="2000" dirty="0" err="1"/>
              <a:t>within</a:t>
            </a:r>
            <a:r>
              <a:rPr lang="pl-PL" sz="2000" dirty="0"/>
              <a:t> 4 </a:t>
            </a:r>
            <a:r>
              <a:rPr lang="pl-PL" sz="2000" dirty="0" err="1"/>
              <a:t>days</a:t>
            </a:r>
            <a:r>
              <a:rPr lang="pl-PL" sz="2000" dirty="0"/>
              <a:t>) </a:t>
            </a:r>
          </a:p>
          <a:p>
            <a:pPr algn="just" eaLnBrk="1" hangingPunct="1">
              <a:defRPr/>
            </a:pPr>
            <a:r>
              <a:rPr lang="pl-PL" sz="2000" dirty="0"/>
              <a:t>Greece (</a:t>
            </a:r>
            <a:r>
              <a:rPr lang="pl-PL" sz="2000" dirty="0" err="1"/>
              <a:t>invoice</a:t>
            </a:r>
            <a:r>
              <a:rPr lang="pl-PL" sz="2000" dirty="0"/>
              <a:t> </a:t>
            </a:r>
            <a:r>
              <a:rPr lang="pl-PL" sz="2000" dirty="0" err="1"/>
              <a:t>reporting</a:t>
            </a:r>
            <a:r>
              <a:rPr lang="pl-PL" sz="2000" dirty="0"/>
              <a:t> real </a:t>
            </a:r>
            <a:r>
              <a:rPr lang="pl-PL" sz="2000" dirty="0" err="1"/>
              <a:t>time</a:t>
            </a:r>
            <a:r>
              <a:rPr lang="pl-PL" sz="2000" dirty="0"/>
              <a:t> 2019)</a:t>
            </a:r>
          </a:p>
          <a:p>
            <a:pPr algn="just" eaLnBrk="1" hangingPunct="1">
              <a:defRPr/>
            </a:pPr>
            <a:r>
              <a:rPr lang="pl-PL" sz="2000" dirty="0" err="1" smtClean="0"/>
              <a:t>Italy</a:t>
            </a:r>
            <a:r>
              <a:rPr lang="pl-PL" sz="2000" dirty="0" smtClean="0"/>
              <a:t> (e-</a:t>
            </a:r>
            <a:r>
              <a:rPr lang="pl-PL" sz="2000" dirty="0" err="1" smtClean="0"/>
              <a:t>invoicing</a:t>
            </a:r>
            <a:r>
              <a:rPr lang="pl-PL" sz="2000" dirty="0" smtClean="0"/>
              <a:t> </a:t>
            </a:r>
            <a:r>
              <a:rPr lang="pl-PL" sz="2000" dirty="0" err="1" smtClean="0"/>
              <a:t>through</a:t>
            </a:r>
            <a:r>
              <a:rPr lang="pl-PL" sz="2000" dirty="0" smtClean="0"/>
              <a:t> TA system 2019)</a:t>
            </a:r>
          </a:p>
          <a:p>
            <a:pPr algn="just" eaLnBrk="1" hangingPunct="1">
              <a:defRPr/>
            </a:pPr>
            <a:r>
              <a:rPr lang="pl-PL" sz="2000" dirty="0"/>
              <a:t>n</a:t>
            </a:r>
            <a:r>
              <a:rPr lang="pl-PL" sz="2000" dirty="0" smtClean="0"/>
              <a:t>on-</a:t>
            </a:r>
            <a:r>
              <a:rPr lang="pl-PL" sz="2000" dirty="0" err="1" smtClean="0"/>
              <a:t>European</a:t>
            </a:r>
            <a:r>
              <a:rPr lang="pl-PL" sz="2000" dirty="0" smtClean="0"/>
              <a:t>: </a:t>
            </a:r>
            <a:r>
              <a:rPr lang="pl-PL" sz="2000" dirty="0" err="1" smtClean="0"/>
              <a:t>Argentina</a:t>
            </a:r>
            <a:r>
              <a:rPr lang="pl-PL" sz="2000" dirty="0"/>
              <a:t>, </a:t>
            </a:r>
            <a:r>
              <a:rPr lang="pl-PL" sz="2000" dirty="0" err="1" smtClean="0"/>
              <a:t>Brazil</a:t>
            </a:r>
            <a:r>
              <a:rPr lang="pl-PL" sz="2000" dirty="0" smtClean="0"/>
              <a:t>, China, Mexico, etc.</a:t>
            </a:r>
            <a:endParaRPr lang="pl-PL" sz="2400" dirty="0" smtClean="0"/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2400" dirty="0" smtClean="0"/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2400" dirty="0"/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2400" dirty="0"/>
          </a:p>
          <a:p>
            <a:pPr marL="0" indent="0" algn="just" eaLnBrk="1" hangingPunct="1">
              <a:buFont typeface="Arial" charset="0"/>
              <a:buNone/>
              <a:defRPr/>
            </a:pPr>
            <a:endParaRPr lang="pl-PL" sz="24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3834A-9528-4B54-9124-296488E7999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608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8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404"/>
            <a:ext cx="1809750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msek\Documents\biurowe\loga\cdisp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7173"/>
            <a:ext cx="720080" cy="62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7563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ytuł 4"/>
          <p:cNvSpPr>
            <a:spLocks noGrp="1"/>
          </p:cNvSpPr>
          <p:nvPr>
            <p:ph type="title"/>
          </p:nvPr>
        </p:nvSpPr>
        <p:spPr>
          <a:xfrm>
            <a:off x="2843808" y="116632"/>
            <a:ext cx="6048672" cy="1007318"/>
          </a:xfrm>
        </p:spPr>
        <p:txBody>
          <a:bodyPr/>
          <a:lstStyle/>
          <a:p>
            <a:pPr algn="r" eaLnBrk="1" hangingPunct="1"/>
            <a:endParaRPr lang="pl-PL" sz="2800" dirty="0" smtClean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179513" y="1268760"/>
            <a:ext cx="8784975" cy="540060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defRPr/>
            </a:pPr>
            <a:endParaRPr lang="pl-PL" sz="2400" dirty="0" smtClean="0"/>
          </a:p>
          <a:p>
            <a:pPr marL="0" indent="0" algn="ctr" eaLnBrk="1" hangingPunct="1">
              <a:buFont typeface="Arial" charset="0"/>
              <a:buNone/>
              <a:defRPr/>
            </a:pPr>
            <a:endParaRPr lang="pl-PL" sz="2400" dirty="0"/>
          </a:p>
          <a:p>
            <a:pPr marL="0" indent="0" algn="ctr" eaLnBrk="1" hangingPunct="1">
              <a:buFont typeface="Arial" charset="0"/>
              <a:buNone/>
              <a:defRPr/>
            </a:pPr>
            <a:endParaRPr lang="pl-PL" sz="2400" dirty="0" smtClean="0"/>
          </a:p>
          <a:p>
            <a:pPr marL="0" indent="0" algn="ctr" eaLnBrk="1" hangingPunct="1">
              <a:buFont typeface="Arial" charset="0"/>
              <a:buNone/>
              <a:defRPr/>
            </a:pPr>
            <a:endParaRPr lang="pl-PL" sz="2400" dirty="0"/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pl-PL" sz="2400" dirty="0" err="1" smtClean="0"/>
              <a:t>Thank</a:t>
            </a:r>
            <a:r>
              <a:rPr lang="pl-PL" sz="2400" dirty="0" smtClean="0"/>
              <a:t> </a:t>
            </a:r>
            <a:r>
              <a:rPr lang="pl-PL" sz="2400" dirty="0" err="1" smtClean="0"/>
              <a:t>you</a:t>
            </a:r>
            <a:r>
              <a:rPr lang="pl-PL" sz="2400" dirty="0" smtClean="0"/>
              <a:t> for </a:t>
            </a:r>
            <a:r>
              <a:rPr lang="pl-PL" sz="2400" dirty="0" err="1" smtClean="0"/>
              <a:t>your</a:t>
            </a:r>
            <a:r>
              <a:rPr lang="pl-PL" sz="2400" dirty="0" smtClean="0"/>
              <a:t> </a:t>
            </a:r>
            <a:r>
              <a:rPr lang="pl-PL" sz="2400" dirty="0" err="1" smtClean="0"/>
              <a:t>attention</a:t>
            </a:r>
            <a:r>
              <a:rPr lang="pl-PL" sz="2400" dirty="0" smtClean="0"/>
              <a:t>!</a:t>
            </a:r>
            <a:endParaRPr lang="pl-PL" sz="24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3834A-9528-4B54-9124-296488E7999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608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8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404"/>
            <a:ext cx="1809750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msek\Documents\biurowe\loga\cdisp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7173"/>
            <a:ext cx="720080" cy="62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6360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</TotalTime>
  <Words>1054</Words>
  <Application>Microsoft Office PowerPoint</Application>
  <PresentationFormat>On-screen Show (4:3)</PresentationFormat>
  <Paragraphs>183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1_Motyw pakietu Office</vt:lpstr>
      <vt:lpstr>The Implementation  of the Standard Audit File for Tax (SAF-T)  for VAT Reporting in Poland</vt:lpstr>
      <vt:lpstr>Terminology</vt:lpstr>
      <vt:lpstr>JPK components</vt:lpstr>
      <vt:lpstr>JPK implementation stages</vt:lpstr>
      <vt:lpstr>JPK_VAT  VAT Purchase and Sale Registry</vt:lpstr>
      <vt:lpstr>JPK difficulties</vt:lpstr>
      <vt:lpstr>JPK facilities</vt:lpstr>
      <vt:lpstr>JPK effects</vt:lpstr>
      <vt:lpstr>JPK effects</vt:lpstr>
      <vt:lpstr>JPK way forward</vt:lpstr>
      <vt:lpstr>Stages of digitalization of VAT  reporting and auditing</vt:lpstr>
      <vt:lpstr>JPK and worldwide trends</vt:lpstr>
      <vt:lpstr>Slide 13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Treaty Policy Developmnents in Poland</dc:title>
  <dc:creator>Małgorzata Sęk</dc:creator>
  <cp:lastModifiedBy>Complab</cp:lastModifiedBy>
  <cp:revision>88</cp:revision>
  <dcterms:created xsi:type="dcterms:W3CDTF">2015-03-10T11:49:20Z</dcterms:created>
  <dcterms:modified xsi:type="dcterms:W3CDTF">2018-09-28T06:32:24Z</dcterms:modified>
</cp:coreProperties>
</file>