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48" r:id="rId2"/>
  </p:sldMasterIdLst>
  <p:notesMasterIdLst>
    <p:notesMasterId r:id="rId27"/>
  </p:notesMasterIdLst>
  <p:sldIdLst>
    <p:sldId id="260" r:id="rId3"/>
    <p:sldId id="265" r:id="rId4"/>
    <p:sldId id="313" r:id="rId5"/>
    <p:sldId id="306" r:id="rId6"/>
    <p:sldId id="302" r:id="rId7"/>
    <p:sldId id="327" r:id="rId8"/>
    <p:sldId id="330" r:id="rId9"/>
    <p:sldId id="269" r:id="rId10"/>
    <p:sldId id="332" r:id="rId11"/>
    <p:sldId id="294" r:id="rId12"/>
    <p:sldId id="285" r:id="rId13"/>
    <p:sldId id="341" r:id="rId14"/>
    <p:sldId id="315" r:id="rId15"/>
    <p:sldId id="316" r:id="rId16"/>
    <p:sldId id="317" r:id="rId17"/>
    <p:sldId id="307" r:id="rId18"/>
    <p:sldId id="318" r:id="rId19"/>
    <p:sldId id="319" r:id="rId20"/>
    <p:sldId id="320" r:id="rId21"/>
    <p:sldId id="321" r:id="rId22"/>
    <p:sldId id="323" r:id="rId23"/>
    <p:sldId id="301" r:id="rId24"/>
    <p:sldId id="337" r:id="rId25"/>
    <p:sldId id="312" r:id="rId26"/>
  </p:sldIdLst>
  <p:sldSz cx="9144000" cy="5715000" type="screen16x1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5B85"/>
    <a:srgbClr val="206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726" y="10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konomija%20oporezivanja\Tabele%20i%20grafikoni_Ekonomija%20oporezivanja%2026.0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konomija%20oporezivanja\Tabele%20i%20grafikoni_Ekonomija%20oporezivanja%2026.0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konomija%20oporezivanja\Tabele%20i%20grafikoni_Ekonomija%20oporezivanja%2026.0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konomija%20oporezivanja\Tabele%20i%20grafikoni_Ekonomija%20oporezivanja%2026.0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konomija%20oporezivanja\Tabele%20i%20grafikoni_Ekonomija%20oporezivanja%2026.0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konomija%20oporezivanja\Tabele%20i%20grafikoni_Ekonomija%20oporezivanja%2026.0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konomija%20oporezivanja\Tabele%20i%20grafikoni_Ekonomija%20oporezivanja%2026.09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Y:\Projekti\Siva%20ekonomija\Siva%20ekonomija%20-%20HTC%20metod_04%2002%20201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Tax</a:t>
            </a:r>
            <a:r>
              <a:rPr lang="pl-PL" baseline="0" dirty="0"/>
              <a:t> evasion is never justified (% of respondents)</a:t>
            </a:r>
            <a:endParaRPr lang="pl-PL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'7.5, 7.6'!$B$34</c:f>
              <c:strCache>
                <c:ptCount val="1"/>
                <c:pt idx="0">
                  <c:v>Utaja poreza nikad nije opravdana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pattFill prst="lgCheck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A9-40E3-B3C2-82F859C46CB0}"/>
              </c:ext>
            </c:extLst>
          </c:dPt>
          <c:cat>
            <c:strRef>
              <c:f>'7.5, 7.6'!$A$35:$A$46</c:f>
              <c:strCache>
                <c:ptCount val="12"/>
                <c:pt idx="0">
                  <c:v>HUN</c:v>
                </c:pt>
                <c:pt idx="1">
                  <c:v>SRB</c:v>
                </c:pt>
                <c:pt idx="2">
                  <c:v>BUG</c:v>
                </c:pt>
                <c:pt idx="3">
                  <c:v>LAT</c:v>
                </c:pt>
                <c:pt idx="4">
                  <c:v>SLO</c:v>
                </c:pt>
                <c:pt idx="5">
                  <c:v>CRO</c:v>
                </c:pt>
                <c:pt idx="6">
                  <c:v>CEE </c:v>
                </c:pt>
                <c:pt idx="7">
                  <c:v>ROM</c:v>
                </c:pt>
                <c:pt idx="8">
                  <c:v>SLK</c:v>
                </c:pt>
                <c:pt idx="9">
                  <c:v>POL</c:v>
                </c:pt>
                <c:pt idx="10">
                  <c:v>EST</c:v>
                </c:pt>
                <c:pt idx="11">
                  <c:v>LTU</c:v>
                </c:pt>
              </c:strCache>
            </c:strRef>
          </c:cat>
          <c:val>
            <c:numRef>
              <c:f>'7.5, 7.6'!$B$35:$B$46</c:f>
              <c:numCache>
                <c:formatCode>_-* #,##0.0_-;\-* #,##0.0_-;_-* "-"??_-;_-@_-</c:formatCode>
                <c:ptCount val="12"/>
                <c:pt idx="0" formatCode="General">
                  <c:v>77.400000000000006</c:v>
                </c:pt>
                <c:pt idx="1">
                  <c:v>74.900000000000006</c:v>
                </c:pt>
                <c:pt idx="2" formatCode="General">
                  <c:v>68.099999999999994</c:v>
                </c:pt>
                <c:pt idx="3" formatCode="General">
                  <c:v>66.3</c:v>
                </c:pt>
                <c:pt idx="4" formatCode="General">
                  <c:v>63.2</c:v>
                </c:pt>
                <c:pt idx="5" formatCode="General">
                  <c:v>58.2</c:v>
                </c:pt>
                <c:pt idx="6">
                  <c:v>57.718181818181826</c:v>
                </c:pt>
                <c:pt idx="7" formatCode="General">
                  <c:v>51.7</c:v>
                </c:pt>
                <c:pt idx="8" formatCode="General">
                  <c:v>51.2</c:v>
                </c:pt>
                <c:pt idx="9" formatCode="General">
                  <c:v>46.6</c:v>
                </c:pt>
                <c:pt idx="10" formatCode="General">
                  <c:v>39.4</c:v>
                </c:pt>
                <c:pt idx="11" formatCode="General">
                  <c:v>37.9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A9-40E3-B3C2-82F859C46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87424"/>
        <c:axId val="50088960"/>
      </c:barChart>
      <c:catAx>
        <c:axId val="5008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8960"/>
        <c:crosses val="autoZero"/>
        <c:auto val="1"/>
        <c:lblAlgn val="ctr"/>
        <c:lblOffset val="100"/>
        <c:noMultiLvlLbl val="0"/>
      </c:catAx>
      <c:valAx>
        <c:axId val="5008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r>
              <a:rPr lang="sr-Latn-RS" b="1" dirty="0">
                <a:solidFill>
                  <a:srgbClr val="00B050"/>
                </a:solidFill>
              </a:rPr>
              <a:t>% </a:t>
            </a:r>
            <a:r>
              <a:rPr lang="sr-Latn-RS" b="1" dirty="0" err="1">
                <a:solidFill>
                  <a:srgbClr val="00B050"/>
                </a:solidFill>
              </a:rPr>
              <a:t>of</a:t>
            </a:r>
            <a:r>
              <a:rPr lang="sr-Latn-RS" b="1" baseline="0" dirty="0">
                <a:solidFill>
                  <a:srgbClr val="00B050"/>
                </a:solidFill>
              </a:rPr>
              <a:t> </a:t>
            </a:r>
            <a:r>
              <a:rPr lang="sr-Latn-RS" b="1" baseline="0" dirty="0" err="1">
                <a:solidFill>
                  <a:srgbClr val="00B050"/>
                </a:solidFill>
              </a:rPr>
              <a:t>religious</a:t>
            </a:r>
            <a:r>
              <a:rPr lang="sr-Latn-RS" b="1" baseline="0" dirty="0">
                <a:solidFill>
                  <a:srgbClr val="00B050"/>
                </a:solidFill>
              </a:rPr>
              <a:t> </a:t>
            </a:r>
            <a:r>
              <a:rPr lang="sr-Latn-RS" b="1" baseline="0" dirty="0" err="1">
                <a:solidFill>
                  <a:srgbClr val="00B050"/>
                </a:solidFill>
              </a:rPr>
              <a:t>people</a:t>
            </a:r>
            <a:endParaRPr lang="sr-Latn-RS" b="1" dirty="0">
              <a:solidFill>
                <a:srgbClr val="00B05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'7.5, 7.6'!$B$20</c:f>
              <c:strCache>
                <c:ptCount val="1"/>
                <c:pt idx="0">
                  <c:v>Procenat religioznih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pattFill prst="lgCheck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46-455A-8EA3-BA4B645B5362}"/>
              </c:ext>
            </c:extLst>
          </c:dPt>
          <c:cat>
            <c:strRef>
              <c:f>'7.5, 7.6'!$A$21:$A$32</c:f>
              <c:strCache>
                <c:ptCount val="12"/>
                <c:pt idx="0">
                  <c:v>ROM</c:v>
                </c:pt>
                <c:pt idx="1">
                  <c:v>POL</c:v>
                </c:pt>
                <c:pt idx="2">
                  <c:v>LTU</c:v>
                </c:pt>
                <c:pt idx="3">
                  <c:v>CRO</c:v>
                </c:pt>
                <c:pt idx="4">
                  <c:v>SLK</c:v>
                </c:pt>
                <c:pt idx="5">
                  <c:v>BUG</c:v>
                </c:pt>
                <c:pt idx="6">
                  <c:v>SLO</c:v>
                </c:pt>
                <c:pt idx="7">
                  <c:v>CEE </c:v>
                </c:pt>
                <c:pt idx="8">
                  <c:v>SRB</c:v>
                </c:pt>
                <c:pt idx="9">
                  <c:v>HUN</c:v>
                </c:pt>
                <c:pt idx="10">
                  <c:v>LAT</c:v>
                </c:pt>
                <c:pt idx="11">
                  <c:v>EST</c:v>
                </c:pt>
              </c:strCache>
            </c:strRef>
          </c:cat>
          <c:val>
            <c:numRef>
              <c:f>'7.5, 7.6'!$B$21:$B$32</c:f>
              <c:numCache>
                <c:formatCode>General</c:formatCode>
                <c:ptCount val="12"/>
                <c:pt idx="0">
                  <c:v>98</c:v>
                </c:pt>
                <c:pt idx="1">
                  <c:v>95.5</c:v>
                </c:pt>
                <c:pt idx="2">
                  <c:v>86.1</c:v>
                </c:pt>
                <c:pt idx="3">
                  <c:v>84.2</c:v>
                </c:pt>
                <c:pt idx="4">
                  <c:v>80.33</c:v>
                </c:pt>
                <c:pt idx="5">
                  <c:v>74.599999999999994</c:v>
                </c:pt>
                <c:pt idx="6">
                  <c:v>71.5</c:v>
                </c:pt>
                <c:pt idx="7" formatCode="_-* #,##0.0_-;\-* #,##0.0_-;_-* &quot;-&quot;??_-;_-@_-">
                  <c:v>70.857272727272729</c:v>
                </c:pt>
                <c:pt idx="8" formatCode="_-* #,##0.0_-;\-* #,##0.0_-;_-* &quot;-&quot;??_-;_-@_-">
                  <c:v>69.599999999999994</c:v>
                </c:pt>
                <c:pt idx="9">
                  <c:v>53.5</c:v>
                </c:pt>
                <c:pt idx="10">
                  <c:v>41.8</c:v>
                </c:pt>
                <c:pt idx="11">
                  <c:v>24.3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46-455A-8EA3-BA4B645B5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65568"/>
        <c:axId val="50367104"/>
      </c:barChart>
      <c:catAx>
        <c:axId val="5036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367104"/>
        <c:crosses val="autoZero"/>
        <c:auto val="1"/>
        <c:lblAlgn val="ctr"/>
        <c:lblOffset val="100"/>
        <c:noMultiLvlLbl val="0"/>
      </c:catAx>
      <c:valAx>
        <c:axId val="5036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36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+mj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ysClr val="windowText" lastClr="000000"/>
                </a:solidFill>
                <a:latin typeface="Calibri "/>
                <a:ea typeface="+mn-ea"/>
                <a:cs typeface="Times New Roman" panose="02020603050405020304" pitchFamily="18" charset="0"/>
              </a:defRPr>
            </a:pPr>
            <a:r>
              <a:rPr lang="sr-Latn-RS" b="1" dirty="0">
                <a:solidFill>
                  <a:srgbClr val="C00000"/>
                </a:solidFill>
              </a:rPr>
              <a:t>Trust in </a:t>
            </a:r>
            <a:r>
              <a:rPr lang="sr-Latn-RS" b="1" dirty="0" err="1">
                <a:solidFill>
                  <a:srgbClr val="C00000"/>
                </a:solidFill>
              </a:rPr>
              <a:t>government</a:t>
            </a:r>
            <a:endParaRPr lang="sr-Latn-RS" b="1" dirty="0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'7.5, 7.6'!$B$48</c:f>
              <c:strCache>
                <c:ptCount val="1"/>
                <c:pt idx="0">
                  <c:v>Imam poverenje u vlast i državnu upravu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pattFill prst="lgCheck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1D-420C-9518-B6364ACC7BE7}"/>
              </c:ext>
            </c:extLst>
          </c:dPt>
          <c:cat>
            <c:strRef>
              <c:f>'7.5, 7.6'!$A$49:$A$59</c:f>
              <c:strCache>
                <c:ptCount val="11"/>
                <c:pt idx="0">
                  <c:v>SLK</c:v>
                </c:pt>
                <c:pt idx="1">
                  <c:v>SLO</c:v>
                </c:pt>
                <c:pt idx="2">
                  <c:v>LTU</c:v>
                </c:pt>
                <c:pt idx="3">
                  <c:v>ROM</c:v>
                </c:pt>
                <c:pt idx="4">
                  <c:v>CEE </c:v>
                </c:pt>
                <c:pt idx="5">
                  <c:v>POL</c:v>
                </c:pt>
                <c:pt idx="6">
                  <c:v>LAT</c:v>
                </c:pt>
                <c:pt idx="7">
                  <c:v>HUN</c:v>
                </c:pt>
                <c:pt idx="8">
                  <c:v>SRB</c:v>
                </c:pt>
                <c:pt idx="9">
                  <c:v>CRO</c:v>
                </c:pt>
                <c:pt idx="10">
                  <c:v>BUG</c:v>
                </c:pt>
              </c:strCache>
            </c:strRef>
          </c:cat>
          <c:val>
            <c:numRef>
              <c:f>'7.5, 7.6'!$B$49:$B$59</c:f>
              <c:numCache>
                <c:formatCode>General</c:formatCode>
                <c:ptCount val="11"/>
                <c:pt idx="0">
                  <c:v>52.6</c:v>
                </c:pt>
                <c:pt idx="1">
                  <c:v>41.2</c:v>
                </c:pt>
                <c:pt idx="2">
                  <c:v>24.7</c:v>
                </c:pt>
                <c:pt idx="3">
                  <c:v>24.7</c:v>
                </c:pt>
                <c:pt idx="4" formatCode="_-* #,##0.0_-;\-* #,##0.0_-;_-* &quot;-&quot;??_-;_-@_-">
                  <c:v>24.470000000000002</c:v>
                </c:pt>
                <c:pt idx="5">
                  <c:v>21.9</c:v>
                </c:pt>
                <c:pt idx="6">
                  <c:v>21.1</c:v>
                </c:pt>
                <c:pt idx="7">
                  <c:v>16.8</c:v>
                </c:pt>
                <c:pt idx="8" formatCode="_-* #,##0.0_-;\-* #,##0.0_-;_-* &quot;-&quot;??_-;_-@_-">
                  <c:v>14.5</c:v>
                </c:pt>
                <c:pt idx="9">
                  <c:v>13.8</c:v>
                </c:pt>
                <c:pt idx="10">
                  <c:v>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1D-420C-9518-B6364ACC7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99264"/>
        <c:axId val="50300800"/>
      </c:barChart>
      <c:catAx>
        <c:axId val="5029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Calibri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300800"/>
        <c:crosses val="autoZero"/>
        <c:auto val="1"/>
        <c:lblAlgn val="ctr"/>
        <c:lblOffset val="100"/>
        <c:noMultiLvlLbl val="0"/>
      </c:catAx>
      <c:valAx>
        <c:axId val="5030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Calibri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29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Calibri 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960" b="1" i="0" u="none" strike="noStrike" kern="1200" spc="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r>
              <a:rPr lang="sr-Latn-RS" b="1" dirty="0">
                <a:solidFill>
                  <a:srgbClr val="C00000"/>
                </a:solidFill>
              </a:rPr>
              <a:t>Trust in </a:t>
            </a:r>
            <a:r>
              <a:rPr lang="sr-Latn-RS" b="1" dirty="0" err="1">
                <a:solidFill>
                  <a:srgbClr val="C00000"/>
                </a:solidFill>
              </a:rPr>
              <a:t>social</a:t>
            </a:r>
            <a:r>
              <a:rPr lang="sr-Latn-RS" b="1" dirty="0">
                <a:solidFill>
                  <a:srgbClr val="C00000"/>
                </a:solidFill>
              </a:rPr>
              <a:t> </a:t>
            </a:r>
            <a:r>
              <a:rPr lang="sr-Latn-RS" b="1" dirty="0" err="1">
                <a:solidFill>
                  <a:srgbClr val="C00000"/>
                </a:solidFill>
              </a:rPr>
              <a:t>security</a:t>
            </a:r>
            <a:r>
              <a:rPr lang="sr-Latn-RS" b="1" dirty="0">
                <a:solidFill>
                  <a:srgbClr val="C00000"/>
                </a:solidFill>
              </a:rPr>
              <a:t> </a:t>
            </a:r>
            <a:r>
              <a:rPr lang="sr-Latn-RS" b="1" dirty="0" err="1">
                <a:solidFill>
                  <a:srgbClr val="C00000"/>
                </a:solidFill>
              </a:rPr>
              <a:t>system</a:t>
            </a:r>
            <a:endParaRPr lang="sr-Latn-RS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25382498289661726"/>
          <c:y val="5.408778842608131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'7.5, 7.6'!$B$62</c:f>
              <c:strCache>
                <c:ptCount val="1"/>
                <c:pt idx="0">
                  <c:v>Imam poverenje u sistem socijalnog osiguranja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pattFill prst="lgCheck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DA-486E-B9E3-C217B347C958}"/>
              </c:ext>
            </c:extLst>
          </c:dPt>
          <c:cat>
            <c:strRef>
              <c:f>'7.5, 7.6'!$A$63:$A$74</c:f>
              <c:strCache>
                <c:ptCount val="12"/>
                <c:pt idx="0">
                  <c:v>LAT</c:v>
                </c:pt>
                <c:pt idx="1">
                  <c:v>SLO</c:v>
                </c:pt>
                <c:pt idx="2">
                  <c:v>LTU</c:v>
                </c:pt>
                <c:pt idx="3">
                  <c:v>SLK</c:v>
                </c:pt>
                <c:pt idx="4">
                  <c:v>EST</c:v>
                </c:pt>
                <c:pt idx="5">
                  <c:v>CEE </c:v>
                </c:pt>
                <c:pt idx="6">
                  <c:v>HUN</c:v>
                </c:pt>
                <c:pt idx="7">
                  <c:v>ROM</c:v>
                </c:pt>
                <c:pt idx="8">
                  <c:v>CRO</c:v>
                </c:pt>
                <c:pt idx="9">
                  <c:v>POL</c:v>
                </c:pt>
                <c:pt idx="10">
                  <c:v>SRB</c:v>
                </c:pt>
                <c:pt idx="11">
                  <c:v>BUG</c:v>
                </c:pt>
              </c:strCache>
            </c:strRef>
          </c:cat>
          <c:val>
            <c:numRef>
              <c:f>'7.5, 7.6'!$B$63:$B$74</c:f>
              <c:numCache>
                <c:formatCode>General</c:formatCode>
                <c:ptCount val="12"/>
                <c:pt idx="0">
                  <c:v>67.5</c:v>
                </c:pt>
                <c:pt idx="1">
                  <c:v>55.1</c:v>
                </c:pt>
                <c:pt idx="2">
                  <c:v>53.8</c:v>
                </c:pt>
                <c:pt idx="3">
                  <c:v>51.6</c:v>
                </c:pt>
                <c:pt idx="4">
                  <c:v>50.2</c:v>
                </c:pt>
                <c:pt idx="5" formatCode="_-* #,##0.0_-;\-* #,##0.0_-;_-* &quot;-&quot;??_-;_-@_-">
                  <c:v>40.718181818181826</c:v>
                </c:pt>
                <c:pt idx="6">
                  <c:v>36.4</c:v>
                </c:pt>
                <c:pt idx="7">
                  <c:v>36</c:v>
                </c:pt>
                <c:pt idx="8">
                  <c:v>29.7</c:v>
                </c:pt>
                <c:pt idx="9">
                  <c:v>26.2</c:v>
                </c:pt>
                <c:pt idx="10" formatCode="_-* #,##0.0_-;\-* #,##0.0_-;_-* &quot;-&quot;??_-;_-@_-">
                  <c:v>24.5</c:v>
                </c:pt>
                <c:pt idx="11">
                  <c:v>16.899999999999999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DA-486E-B9E3-C217B347C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886400"/>
        <c:axId val="60892288"/>
      </c:barChart>
      <c:catAx>
        <c:axId val="6088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92288"/>
        <c:crosses val="autoZero"/>
        <c:auto val="1"/>
        <c:lblAlgn val="ctr"/>
        <c:lblOffset val="100"/>
        <c:noMultiLvlLbl val="0"/>
      </c:catAx>
      <c:valAx>
        <c:axId val="6089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8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+mj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r>
              <a:rPr lang="sr-Latn-RS" b="1" dirty="0">
                <a:solidFill>
                  <a:srgbClr val="C00000"/>
                </a:solidFill>
              </a:rPr>
              <a:t>Trust in </a:t>
            </a:r>
            <a:r>
              <a:rPr lang="sr-Latn-RS" b="1" dirty="0" err="1">
                <a:solidFill>
                  <a:srgbClr val="C00000"/>
                </a:solidFill>
              </a:rPr>
              <a:t>judiciary</a:t>
            </a:r>
            <a:endParaRPr lang="sr-Latn-RS" b="1" dirty="0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'7.5, 7.6'!$B$76</c:f>
              <c:strCache>
                <c:ptCount val="1"/>
                <c:pt idx="0">
                  <c:v>Imam poverenje u pravosudni sistem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pattFill prst="lgCheck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B00-43A0-8427-3E52DACFF071}"/>
              </c:ext>
            </c:extLst>
          </c:dPt>
          <c:cat>
            <c:strRef>
              <c:f>'7.5, 7.6'!$A$77:$A$88</c:f>
              <c:strCache>
                <c:ptCount val="12"/>
                <c:pt idx="0">
                  <c:v>SLO</c:v>
                </c:pt>
                <c:pt idx="1">
                  <c:v>LAT</c:v>
                </c:pt>
                <c:pt idx="2">
                  <c:v>POL</c:v>
                </c:pt>
                <c:pt idx="3">
                  <c:v>ROM</c:v>
                </c:pt>
                <c:pt idx="4">
                  <c:v>HUN</c:v>
                </c:pt>
                <c:pt idx="5">
                  <c:v>SLK</c:v>
                </c:pt>
                <c:pt idx="6">
                  <c:v>CEE </c:v>
                </c:pt>
                <c:pt idx="7">
                  <c:v>EST</c:v>
                </c:pt>
                <c:pt idx="8">
                  <c:v>LTU</c:v>
                </c:pt>
                <c:pt idx="9">
                  <c:v>SRB</c:v>
                </c:pt>
                <c:pt idx="10">
                  <c:v>CRO</c:v>
                </c:pt>
                <c:pt idx="11">
                  <c:v>BUG</c:v>
                </c:pt>
              </c:strCache>
            </c:strRef>
          </c:cat>
          <c:val>
            <c:numRef>
              <c:f>'7.5, 7.6'!$B$77:$B$88</c:f>
              <c:numCache>
                <c:formatCode>General</c:formatCode>
                <c:ptCount val="12"/>
                <c:pt idx="0">
                  <c:v>47.3</c:v>
                </c:pt>
                <c:pt idx="1">
                  <c:v>43.6</c:v>
                </c:pt>
                <c:pt idx="2">
                  <c:v>43</c:v>
                </c:pt>
                <c:pt idx="3">
                  <c:v>41.5</c:v>
                </c:pt>
                <c:pt idx="4">
                  <c:v>38.300000000000011</c:v>
                </c:pt>
                <c:pt idx="5">
                  <c:v>34.9</c:v>
                </c:pt>
                <c:pt idx="6" formatCode="_-* #,##0.0_-;\-* #,##0.0_-;_-* &quot;-&quot;??_-;_-@_-">
                  <c:v>33.463636363636347</c:v>
                </c:pt>
                <c:pt idx="7">
                  <c:v>32.6</c:v>
                </c:pt>
                <c:pt idx="8">
                  <c:v>25.3</c:v>
                </c:pt>
                <c:pt idx="9" formatCode="_-* #,##0.0_-;\-* #,##0.0_-;_-* &quot;-&quot;??_-;_-@_-">
                  <c:v>24.5</c:v>
                </c:pt>
                <c:pt idx="10">
                  <c:v>19.5</c:v>
                </c:pt>
                <c:pt idx="11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00-43A0-8427-3E52DACFF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922496"/>
        <c:axId val="60936576"/>
      </c:barChart>
      <c:catAx>
        <c:axId val="609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936576"/>
        <c:crosses val="autoZero"/>
        <c:auto val="1"/>
        <c:lblAlgn val="ctr"/>
        <c:lblOffset val="100"/>
        <c:noMultiLvlLbl val="0"/>
      </c:catAx>
      <c:valAx>
        <c:axId val="6093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922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+mj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r>
              <a:rPr lang="sr-Latn-RS" b="1" dirty="0">
                <a:solidFill>
                  <a:srgbClr val="00B050"/>
                </a:solidFill>
              </a:rPr>
              <a:t>Trust in </a:t>
            </a:r>
            <a:r>
              <a:rPr lang="sr-Latn-RS" b="1" dirty="0" err="1">
                <a:solidFill>
                  <a:srgbClr val="00B050"/>
                </a:solidFill>
              </a:rPr>
              <a:t>education</a:t>
            </a:r>
            <a:endParaRPr lang="sr-Latn-RS" b="1" dirty="0">
              <a:solidFill>
                <a:srgbClr val="00B05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'7.5, 7.6'!$B$107</c:f>
              <c:strCache>
                <c:ptCount val="1"/>
                <c:pt idx="0">
                  <c:v>Imam poverenje u obrazovanje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pattFill prst="lgCheck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25D-4705-9223-E655D991752E}"/>
              </c:ext>
            </c:extLst>
          </c:dPt>
          <c:cat>
            <c:strRef>
              <c:f>'7.5, 7.6'!$A$108:$A$119</c:f>
              <c:strCache>
                <c:ptCount val="12"/>
                <c:pt idx="0">
                  <c:v>SLO</c:v>
                </c:pt>
                <c:pt idx="1">
                  <c:v>SLK</c:v>
                </c:pt>
                <c:pt idx="2">
                  <c:v>ROM</c:v>
                </c:pt>
                <c:pt idx="3">
                  <c:v>EST</c:v>
                </c:pt>
                <c:pt idx="4">
                  <c:v>POL</c:v>
                </c:pt>
                <c:pt idx="5">
                  <c:v>LAT</c:v>
                </c:pt>
                <c:pt idx="6">
                  <c:v>CEE </c:v>
                </c:pt>
                <c:pt idx="7">
                  <c:v>CRO</c:v>
                </c:pt>
                <c:pt idx="8">
                  <c:v>LTU</c:v>
                </c:pt>
                <c:pt idx="9">
                  <c:v>SRB</c:v>
                </c:pt>
                <c:pt idx="10">
                  <c:v>HUN</c:v>
                </c:pt>
                <c:pt idx="11">
                  <c:v>BUG</c:v>
                </c:pt>
              </c:strCache>
            </c:strRef>
          </c:cat>
          <c:val>
            <c:numRef>
              <c:f>'7.5, 7.6'!$B$108:$B$119</c:f>
              <c:numCache>
                <c:formatCode>General</c:formatCode>
                <c:ptCount val="12"/>
                <c:pt idx="0">
                  <c:v>87.3</c:v>
                </c:pt>
                <c:pt idx="1">
                  <c:v>75.599999999999994</c:v>
                </c:pt>
                <c:pt idx="2">
                  <c:v>74</c:v>
                </c:pt>
                <c:pt idx="3">
                  <c:v>73.7</c:v>
                </c:pt>
                <c:pt idx="4">
                  <c:v>70.099999999999994</c:v>
                </c:pt>
                <c:pt idx="5">
                  <c:v>66.3</c:v>
                </c:pt>
                <c:pt idx="6" formatCode="_-* #,##0.0_-;\-* #,##0.0_-;_-* &quot;-&quot;??_-;_-@_-">
                  <c:v>64.318181818181785</c:v>
                </c:pt>
                <c:pt idx="7">
                  <c:v>57.2</c:v>
                </c:pt>
                <c:pt idx="8">
                  <c:v>56.6</c:v>
                </c:pt>
                <c:pt idx="9" formatCode="_-* #,##0.0_-;\-* #,##0.0_-;_-* &quot;-&quot;??_-;_-@_-">
                  <c:v>53.1</c:v>
                </c:pt>
                <c:pt idx="10">
                  <c:v>51.4</c:v>
                </c:pt>
                <c:pt idx="11">
                  <c:v>42.2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5D-4705-9223-E655D9917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159296"/>
        <c:axId val="61160832"/>
      </c:barChart>
      <c:catAx>
        <c:axId val="6115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160832"/>
        <c:crosses val="autoZero"/>
        <c:auto val="1"/>
        <c:lblAlgn val="ctr"/>
        <c:lblOffset val="100"/>
        <c:noMultiLvlLbl val="0"/>
      </c:catAx>
      <c:valAx>
        <c:axId val="6116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15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+mj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r>
              <a:rPr lang="sr-Latn-RS" b="1" dirty="0" err="1">
                <a:solidFill>
                  <a:srgbClr val="C00000"/>
                </a:solidFill>
              </a:rPr>
              <a:t>Satisfaction</a:t>
            </a:r>
            <a:r>
              <a:rPr lang="sr-Latn-RS" b="1" baseline="0" dirty="0">
                <a:solidFill>
                  <a:srgbClr val="C00000"/>
                </a:solidFill>
              </a:rPr>
              <a:t> </a:t>
            </a:r>
            <a:r>
              <a:rPr lang="sr-Latn-RS" b="1" baseline="0" dirty="0" err="1">
                <a:solidFill>
                  <a:srgbClr val="C00000"/>
                </a:solidFill>
              </a:rPr>
              <a:t>with</a:t>
            </a:r>
            <a:r>
              <a:rPr lang="sr-Latn-RS" b="1" baseline="0" dirty="0">
                <a:solidFill>
                  <a:srgbClr val="C00000"/>
                </a:solidFill>
              </a:rPr>
              <a:t> </a:t>
            </a:r>
            <a:r>
              <a:rPr lang="sr-Latn-RS" b="1" baseline="0" dirty="0" err="1">
                <a:solidFill>
                  <a:srgbClr val="C00000"/>
                </a:solidFill>
              </a:rPr>
              <a:t>democracy</a:t>
            </a:r>
            <a:endParaRPr lang="en-US" b="1" dirty="0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3002438466611367E-2"/>
          <c:y val="0.18441983376001289"/>
          <c:w val="0.86056165837003007"/>
          <c:h val="0.700206451058631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'7.5, 7.6'!$B$90</c:f>
              <c:strCache>
                <c:ptCount val="1"/>
                <c:pt idx="0">
                  <c:v>Zadovoljan sam demokratijom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pattFill prst="lgCheck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6C-4C6E-A51F-570EE593AA8F}"/>
              </c:ext>
            </c:extLst>
          </c:dPt>
          <c:cat>
            <c:strRef>
              <c:f>'7.5, 7.6'!$A$91:$A$102</c:f>
              <c:strCache>
                <c:ptCount val="12"/>
                <c:pt idx="0">
                  <c:v>POL</c:v>
                </c:pt>
                <c:pt idx="1">
                  <c:v>SLO</c:v>
                </c:pt>
                <c:pt idx="2">
                  <c:v>SLK</c:v>
                </c:pt>
                <c:pt idx="3">
                  <c:v>ROM</c:v>
                </c:pt>
                <c:pt idx="4">
                  <c:v>EST</c:v>
                </c:pt>
                <c:pt idx="5">
                  <c:v>CEE </c:v>
                </c:pt>
                <c:pt idx="6">
                  <c:v>LTU</c:v>
                </c:pt>
                <c:pt idx="7">
                  <c:v>LAT</c:v>
                </c:pt>
                <c:pt idx="8">
                  <c:v>CRO</c:v>
                </c:pt>
                <c:pt idx="9">
                  <c:v>HUN</c:v>
                </c:pt>
                <c:pt idx="10">
                  <c:v>SRB</c:v>
                </c:pt>
                <c:pt idx="11">
                  <c:v>BUG</c:v>
                </c:pt>
              </c:strCache>
            </c:strRef>
          </c:cat>
          <c:val>
            <c:numRef>
              <c:f>'7.5, 7.6'!$B$91:$B$102</c:f>
              <c:numCache>
                <c:formatCode>General</c:formatCode>
                <c:ptCount val="12"/>
                <c:pt idx="0">
                  <c:v>54</c:v>
                </c:pt>
                <c:pt idx="1">
                  <c:v>49.3</c:v>
                </c:pt>
                <c:pt idx="2">
                  <c:v>43.4</c:v>
                </c:pt>
                <c:pt idx="3">
                  <c:v>41</c:v>
                </c:pt>
                <c:pt idx="4">
                  <c:v>36.700000000000003</c:v>
                </c:pt>
                <c:pt idx="5" formatCode="_-* #,##0.0_-;\-* #,##0.0_-;_-* &quot;-&quot;??_-;_-@_-">
                  <c:v>32.800000000000004</c:v>
                </c:pt>
                <c:pt idx="6">
                  <c:v>31.7</c:v>
                </c:pt>
                <c:pt idx="7">
                  <c:v>29.2</c:v>
                </c:pt>
                <c:pt idx="8">
                  <c:v>25.7</c:v>
                </c:pt>
                <c:pt idx="9">
                  <c:v>20.6</c:v>
                </c:pt>
                <c:pt idx="10" formatCode="_-* #,##0.0_-;\-* #,##0.0_-;_-* &quot;-&quot;??_-;_-@_-">
                  <c:v>19.7</c:v>
                </c:pt>
                <c:pt idx="11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6C-4C6E-A51F-570EE593A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207680"/>
        <c:axId val="61209216"/>
      </c:barChart>
      <c:catAx>
        <c:axId val="6120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209216"/>
        <c:crosses val="autoZero"/>
        <c:auto val="1"/>
        <c:lblAlgn val="ctr"/>
        <c:lblOffset val="100"/>
        <c:noMultiLvlLbl val="0"/>
      </c:catAx>
      <c:valAx>
        <c:axId val="6120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20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+mj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Aver-age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0B2-40E6-8CD5-EE7B1F8B60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Bulgaria</c:v>
                </c:pt>
                <c:pt idx="1">
                  <c:v>Serbia</c:v>
                </c:pt>
                <c:pt idx="2">
                  <c:v>Romania</c:v>
                </c:pt>
                <c:pt idx="3">
                  <c:v>Lithuania</c:v>
                </c:pt>
                <c:pt idx="4">
                  <c:v>Estonia</c:v>
                </c:pt>
                <c:pt idx="5">
                  <c:v>Latvia</c:v>
                </c:pt>
                <c:pt idx="6">
                  <c:v>CEE average</c:v>
                </c:pt>
                <c:pt idx="7">
                  <c:v>Poland</c:v>
                </c:pt>
                <c:pt idx="8">
                  <c:v>Slovenia</c:v>
                </c:pt>
                <c:pt idx="9">
                  <c:v>Hungary</c:v>
                </c:pt>
                <c:pt idx="10">
                  <c:v>Slovak Republic</c:v>
                </c:pt>
                <c:pt idx="11">
                  <c:v>Czech Republic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33.9</c:v>
                </c:pt>
                <c:pt idx="1">
                  <c:v>31.4</c:v>
                </c:pt>
                <c:pt idx="2">
                  <c:v>31.3</c:v>
                </c:pt>
                <c:pt idx="3">
                  <c:v>31</c:v>
                </c:pt>
                <c:pt idx="4">
                  <c:v>30.4</c:v>
                </c:pt>
                <c:pt idx="5">
                  <c:v>28.2</c:v>
                </c:pt>
                <c:pt idx="6">
                  <c:v>26.9</c:v>
                </c:pt>
                <c:pt idx="7">
                  <c:v>26.5</c:v>
                </c:pt>
                <c:pt idx="8">
                  <c:v>25.4</c:v>
                </c:pt>
                <c:pt idx="9">
                  <c:v>23</c:v>
                </c:pt>
                <c:pt idx="10">
                  <c:v>17.5</c:v>
                </c:pt>
                <c:pt idx="11">
                  <c:v>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7-4FF1-9BC4-D34E83EEA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176064"/>
        <c:axId val="61231872"/>
      </c:barChart>
      <c:catAx>
        <c:axId val="611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31872"/>
        <c:crosses val="autoZero"/>
        <c:auto val="1"/>
        <c:lblAlgn val="ctr"/>
        <c:lblOffset val="100"/>
        <c:noMultiLvlLbl val="0"/>
      </c:catAx>
      <c:valAx>
        <c:axId val="6123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17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4AB702-BE90-4DFB-AE42-16DA9FF81BC6}" type="datetimeFigureOut">
              <a:rPr lang="de-DE" smtClean="0"/>
              <a:pPr/>
              <a:t>27.09.2018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1162050"/>
            <a:ext cx="5019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4E7E232-628F-473D-94D0-E45DF962FA1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586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A339FB0-0A66-4975-A2CA-B33555B49857}" type="slidenum">
              <a:rPr lang="de-DE" altLang="de-DE" sz="1200"/>
              <a:pPr eaLnBrk="1" hangingPunct="1"/>
              <a:t>4</a:t>
            </a:fld>
            <a:endParaRPr lang="de-DE" altLang="de-DE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59887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9C221A7-1120-49DA-A8F4-0B7CB572BDC9}" type="slidenum">
              <a:rPr lang="de-DE" altLang="de-DE" sz="1200"/>
              <a:pPr eaLnBrk="1" hangingPunct="1"/>
              <a:t>5</a:t>
            </a:fld>
            <a:endParaRPr lang="de-DE" altLang="de-DE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4549" y="4767633"/>
            <a:ext cx="5559637" cy="4517470"/>
          </a:xfrm>
          <a:noFill/>
        </p:spPr>
        <p:txBody>
          <a:bodyPr/>
          <a:lstStyle/>
          <a:p>
            <a:pPr eaLnBrk="1" hangingPunct="1"/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792300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385A65-FFA8-46F3-B805-20F89C90D25C}" type="slidenum">
              <a:rPr lang="en-US" altLang="de-DE"/>
              <a:pPr/>
              <a:t>10</a:t>
            </a:fld>
            <a:endParaRPr lang="en-US" altLang="de-DE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6793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853A6D2-5EAA-4732-AB5A-4BC15DB1A9FA}" type="slidenum">
              <a:rPr lang="de-DE" altLang="de-DE" sz="1200"/>
              <a:pPr eaLnBrk="1" hangingPunct="1"/>
              <a:t>12</a:t>
            </a:fld>
            <a:endParaRPr lang="de-DE" altLang="de-DE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4549" y="4767633"/>
            <a:ext cx="5559637" cy="4517470"/>
          </a:xfrm>
          <a:noFill/>
        </p:spPr>
        <p:txBody>
          <a:bodyPr/>
          <a:lstStyle/>
          <a:p>
            <a:pPr eaLnBrk="1" hangingPunct="1"/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4166495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853A6D2-5EAA-4732-AB5A-4BC15DB1A9FA}" type="slidenum">
              <a:rPr lang="de-DE" altLang="de-DE" sz="1200"/>
              <a:pPr eaLnBrk="1" hangingPunct="1"/>
              <a:t>16</a:t>
            </a:fld>
            <a:endParaRPr lang="de-DE" altLang="de-DE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4549" y="4767633"/>
            <a:ext cx="5559637" cy="4517470"/>
          </a:xfrm>
          <a:noFill/>
        </p:spPr>
        <p:txBody>
          <a:bodyPr/>
          <a:lstStyle/>
          <a:p>
            <a:pPr eaLnBrk="1" hangingPunct="1"/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203142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923" y="3335221"/>
            <a:ext cx="8714154" cy="952500"/>
          </a:xfrm>
          <a:prstGeom prst="rect">
            <a:avLst/>
          </a:prstGeom>
        </p:spPr>
        <p:txBody>
          <a:bodyPr vert="horz"/>
          <a:lstStyle>
            <a:lvl1pPr>
              <a:defRPr sz="3200" baseline="0">
                <a:latin typeface="Roboto Condensed Regular"/>
                <a:cs typeface="Roboto Condensed Regular"/>
              </a:defRPr>
            </a:lvl1pPr>
          </a:lstStyle>
          <a:p>
            <a:r>
              <a:rPr lang="sr-Cyrl-CS" dirty="0"/>
              <a:t>CLICK HERE TO ENTER PRESENTATION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4923" y="4287720"/>
            <a:ext cx="8714154" cy="46989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tint val="75000"/>
                  </a:schemeClr>
                </a:solidFill>
                <a:latin typeface="Roboto Slab Regular"/>
                <a:cs typeface="Roboto Slab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Cyrl-CS" dirty="0"/>
              <a:t>Click here to enter Presenter</a:t>
            </a:r>
            <a:r>
              <a:rPr lang="en-GB" dirty="0"/>
              <a:t>’s Name and Surname and Date</a:t>
            </a:r>
          </a:p>
        </p:txBody>
      </p:sp>
    </p:spTree>
    <p:extLst>
      <p:ext uri="{BB962C8B-B14F-4D97-AF65-F5344CB8AC3E}">
        <p14:creationId xmlns:p14="http://schemas.microsoft.com/office/powerpoint/2010/main" val="1239751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0077" y="1775355"/>
            <a:ext cx="8303846" cy="1225021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8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85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87199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401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10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8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74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08000"/>
            <a:ext cx="7772400" cy="9525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651000"/>
            <a:ext cx="3810000" cy="3429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51000"/>
            <a:ext cx="3810000" cy="3429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5334000"/>
            <a:ext cx="1371600" cy="254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March 2013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057400" y="5334000"/>
            <a:ext cx="4953000" cy="254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 Prof. Dr. </a:t>
            </a:r>
            <a:r>
              <a:rPr lang="de-DE" dirty="0"/>
              <a:t>Friedrich Schneider, University </a:t>
            </a:r>
            <a:r>
              <a:rPr lang="de-DE" dirty="0" err="1"/>
              <a:t>of</a:t>
            </a:r>
            <a:r>
              <a:rPr lang="de-DE" dirty="0"/>
              <a:t> Linz / AUSTRIA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5334000"/>
            <a:ext cx="1371600" cy="254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BAD4598-3027-4161-AF5C-F351E11D45B2}" type="slidenum">
              <a:rPr lang="de-DE" altLang="de-DE"/>
              <a:pPr/>
              <a:t>‹#›</a:t>
            </a:fld>
            <a:r>
              <a:rPr lang="de-DE" altLang="de-DE"/>
              <a:t> of 62</a:t>
            </a:r>
          </a:p>
        </p:txBody>
      </p:sp>
    </p:spTree>
    <p:extLst>
      <p:ext uri="{BB962C8B-B14F-4D97-AF65-F5344CB8AC3E}">
        <p14:creationId xmlns:p14="http://schemas.microsoft.com/office/powerpoint/2010/main" val="1996023129"/>
      </p:ext>
    </p:extLst>
  </p:cSld>
  <p:clrMapOvr>
    <a:masterClrMapping/>
  </p:clrMapOvr>
  <p:transition spd="slow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340" y="-271852"/>
            <a:ext cx="4931350" cy="34862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557108"/>
            <a:ext cx="9144000" cy="157892"/>
          </a:xfrm>
          <a:prstGeom prst="rect">
            <a:avLst/>
          </a:prstGeom>
          <a:solidFill>
            <a:srgbClr val="1D5B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2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38419" b="37640"/>
          <a:stretch/>
        </p:blipFill>
        <p:spPr>
          <a:xfrm>
            <a:off x="173899" y="5114906"/>
            <a:ext cx="2549771" cy="55915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7892"/>
          </a:xfrm>
          <a:prstGeom prst="rect">
            <a:avLst/>
          </a:prstGeom>
          <a:solidFill>
            <a:srgbClr val="1D5B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8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Condensed Bold"/>
          <a:ea typeface="+mj-ea"/>
          <a:cs typeface="Roboto Condensed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Condensed Regular"/>
          <a:ea typeface="+mn-ea"/>
          <a:cs typeface="Roboto Condensed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Condensed Regular"/>
          <a:ea typeface="+mn-ea"/>
          <a:cs typeface="Roboto Condensed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Condensed Regular"/>
          <a:ea typeface="+mn-ea"/>
          <a:cs typeface="Roboto Condensed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Condensed Regular"/>
          <a:ea typeface="+mn-ea"/>
          <a:cs typeface="Roboto Condensed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Roboto Condensed Regular"/>
          <a:ea typeface="+mn-ea"/>
          <a:cs typeface="Roboto Condensed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randjelovic@ekof.bg.ac.rs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4923" y="2487115"/>
            <a:ext cx="8714154" cy="72551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Explaining Shadow Economy and Tax Evasion: from Rational Choice to Tax Morale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318555" y="3980594"/>
            <a:ext cx="8714154" cy="850895"/>
          </a:xfrm>
        </p:spPr>
        <p:txBody>
          <a:bodyPr/>
          <a:lstStyle/>
          <a:p>
            <a:r>
              <a:rPr lang="sr-Latn-RS" sz="1600" dirty="0"/>
              <a:t>Saša Ranđelović</a:t>
            </a:r>
          </a:p>
          <a:p>
            <a:r>
              <a:rPr lang="sr-Latn-RS" sz="1200" dirty="0" err="1"/>
              <a:t>Associate</a:t>
            </a:r>
            <a:r>
              <a:rPr lang="sr-Latn-RS" sz="1200" dirty="0"/>
              <a:t> </a:t>
            </a:r>
            <a:r>
              <a:rPr lang="sr-Latn-RS" sz="1200" dirty="0" err="1"/>
              <a:t>professor</a:t>
            </a:r>
            <a:r>
              <a:rPr lang="sr-Latn-RS" sz="1200" dirty="0"/>
              <a:t> &amp; </a:t>
            </a:r>
            <a:r>
              <a:rPr lang="sr-Latn-RS" sz="1200" dirty="0" err="1"/>
              <a:t>Vice</a:t>
            </a:r>
            <a:r>
              <a:rPr lang="sr-Latn-RS" sz="1200" dirty="0"/>
              <a:t> </a:t>
            </a:r>
            <a:r>
              <a:rPr lang="sr-Latn-RS" sz="1200" dirty="0" err="1"/>
              <a:t>dean</a:t>
            </a:r>
            <a:r>
              <a:rPr lang="sr-Latn-RS" sz="1200" dirty="0"/>
              <a:t> for </a:t>
            </a:r>
            <a:r>
              <a:rPr lang="sr-Latn-RS" sz="1200" dirty="0" err="1"/>
              <a:t>international</a:t>
            </a:r>
            <a:r>
              <a:rPr lang="sr-Latn-RS" sz="1200" dirty="0"/>
              <a:t> </a:t>
            </a:r>
            <a:r>
              <a:rPr lang="sr-Latn-RS" sz="1200" dirty="0" err="1"/>
              <a:t>relations</a:t>
            </a:r>
            <a:r>
              <a:rPr lang="sr-Latn-RS" sz="1200" dirty="0"/>
              <a:t> </a:t>
            </a:r>
            <a:r>
              <a:rPr lang="sr-Latn-RS" sz="1200" dirty="0" err="1"/>
              <a:t>and</a:t>
            </a:r>
            <a:r>
              <a:rPr lang="sr-Latn-RS" sz="1200" dirty="0"/>
              <a:t> </a:t>
            </a:r>
            <a:r>
              <a:rPr lang="sr-Latn-RS" sz="1200" dirty="0" err="1"/>
              <a:t>finance</a:t>
            </a:r>
            <a:endParaRPr lang="sr-Latn-RS" sz="1200" dirty="0"/>
          </a:p>
          <a:p>
            <a:r>
              <a:rPr lang="sr-Latn-RS" sz="1200" dirty="0" err="1"/>
              <a:t>University</a:t>
            </a:r>
            <a:r>
              <a:rPr lang="sr-Latn-RS" sz="1200" dirty="0"/>
              <a:t> </a:t>
            </a:r>
            <a:r>
              <a:rPr lang="sr-Latn-RS" sz="1200" dirty="0" err="1"/>
              <a:t>of</a:t>
            </a:r>
            <a:r>
              <a:rPr lang="sr-Latn-RS" sz="1200" dirty="0"/>
              <a:t> Belgrade – </a:t>
            </a:r>
            <a:r>
              <a:rPr lang="sr-Latn-RS" sz="1200" dirty="0" err="1"/>
              <a:t>Faculty</a:t>
            </a:r>
            <a:r>
              <a:rPr lang="sr-Latn-RS" sz="1200" dirty="0"/>
              <a:t> </a:t>
            </a:r>
            <a:r>
              <a:rPr lang="sr-Latn-RS" sz="1200" dirty="0" err="1"/>
              <a:t>of</a:t>
            </a:r>
            <a:r>
              <a:rPr lang="sr-Latn-RS" sz="1200" dirty="0"/>
              <a:t> </a:t>
            </a:r>
            <a:r>
              <a:rPr lang="sr-Latn-RS" sz="1200" dirty="0" err="1"/>
              <a:t>Economics</a:t>
            </a:r>
            <a:endParaRPr lang="sr-Latn-RS" sz="1200" dirty="0"/>
          </a:p>
          <a:p>
            <a:endParaRPr lang="sr-Latn-RS" sz="1200" dirty="0"/>
          </a:p>
          <a:p>
            <a:endParaRPr lang="de-DE" sz="800" dirty="0"/>
          </a:p>
          <a:p>
            <a:r>
              <a:rPr lang="sr-Latn-RS" sz="1100" i="1" dirty="0"/>
              <a:t>CEE IFA </a:t>
            </a:r>
            <a:r>
              <a:rPr lang="sr-Latn-RS" sz="1100" i="1" dirty="0" err="1"/>
              <a:t>Conference</a:t>
            </a:r>
            <a:r>
              <a:rPr lang="sr-Latn-RS" sz="1100" i="1" dirty="0"/>
              <a:t>, </a:t>
            </a:r>
            <a:r>
              <a:rPr lang="sr-Latn-RS" sz="1100" i="1" dirty="0" err="1"/>
              <a:t>University</a:t>
            </a:r>
            <a:r>
              <a:rPr lang="sr-Latn-RS" sz="1100" i="1" dirty="0"/>
              <a:t> </a:t>
            </a:r>
            <a:r>
              <a:rPr lang="sr-Latn-RS" sz="1100" i="1" dirty="0" err="1"/>
              <a:t>of</a:t>
            </a:r>
            <a:r>
              <a:rPr lang="sr-Latn-RS" sz="1100" i="1" dirty="0"/>
              <a:t> Belgrade – </a:t>
            </a:r>
            <a:r>
              <a:rPr lang="sr-Latn-RS" sz="1100" i="1" dirty="0" err="1"/>
              <a:t>Faculty</a:t>
            </a:r>
            <a:r>
              <a:rPr lang="sr-Latn-RS" sz="1100" i="1" dirty="0"/>
              <a:t> </a:t>
            </a:r>
            <a:r>
              <a:rPr lang="sr-Latn-RS" sz="1100" i="1" dirty="0" err="1"/>
              <a:t>of</a:t>
            </a:r>
            <a:r>
              <a:rPr lang="sr-Latn-RS" sz="1100" i="1" dirty="0"/>
              <a:t> </a:t>
            </a:r>
            <a:r>
              <a:rPr lang="sr-Latn-RS" sz="1100" i="1" dirty="0" err="1"/>
              <a:t>Law</a:t>
            </a:r>
            <a:r>
              <a:rPr lang="sr-Latn-RS" sz="1100" i="1" dirty="0"/>
              <a:t> </a:t>
            </a:r>
          </a:p>
          <a:p>
            <a:r>
              <a:rPr lang="sr-Latn-RS" sz="1100" i="1" dirty="0"/>
              <a:t>Belgrade, 28 </a:t>
            </a:r>
            <a:r>
              <a:rPr lang="sr-Latn-RS" sz="1100" i="1" dirty="0" err="1"/>
              <a:t>September</a:t>
            </a:r>
            <a:r>
              <a:rPr lang="sr-Latn-RS" sz="1100" i="1" dirty="0"/>
              <a:t> 2018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200764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Outline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1"/>
            <a:ext cx="8229600" cy="346405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700" dirty="0">
                <a:latin typeface="Calibri" panose="020F0502020204030204" pitchFamily="34" charset="0"/>
              </a:rPr>
              <a:t>Shadow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economy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and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tax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evasion</a:t>
            </a:r>
            <a:r>
              <a:rPr lang="de-DE" altLang="de-DE" sz="1700" dirty="0">
                <a:latin typeface="Calibri" panose="020F0502020204030204" pitchFamily="34" charset="0"/>
              </a:rPr>
              <a:t>: </a:t>
            </a:r>
            <a:r>
              <a:rPr lang="de-DE" altLang="de-DE" sz="1700" dirty="0" err="1">
                <a:latin typeface="Calibri" panose="020F0502020204030204" pitchFamily="34" charset="0"/>
              </a:rPr>
              <a:t>basic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concepts</a:t>
            </a:r>
            <a:endParaRPr lang="de-DE" altLang="de-DE" sz="17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de-DE" altLang="de-DE" sz="8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de-DE" altLang="de-DE" sz="1700" dirty="0" err="1">
                <a:latin typeface="Calibri" panose="020F0502020204030204" pitchFamily="34" charset="0"/>
              </a:rPr>
              <a:t>Tax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evasion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modelling</a:t>
            </a:r>
            <a:r>
              <a:rPr lang="de-DE" altLang="de-DE" sz="1700" dirty="0">
                <a:latin typeface="Calibri" panose="020F0502020204030204" pitchFamily="34" charset="0"/>
              </a:rPr>
              <a:t>: rational </a:t>
            </a:r>
            <a:r>
              <a:rPr lang="de-DE" altLang="de-DE" sz="1700" dirty="0" err="1">
                <a:latin typeface="Calibri" panose="020F0502020204030204" pitchFamily="34" charset="0"/>
              </a:rPr>
              <a:t>choice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under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uncertainty</a:t>
            </a:r>
            <a:endParaRPr lang="de-DE" altLang="de-DE" sz="17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de-DE" altLang="de-DE" sz="8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700" dirty="0" err="1">
                <a:latin typeface="Calibri" panose="020F0502020204030204" pitchFamily="34" charset="0"/>
              </a:rPr>
              <a:t>Behavioral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models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and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tax</a:t>
            </a:r>
            <a:r>
              <a:rPr lang="sr-Latn-RS" altLang="de-DE" sz="1700" dirty="0">
                <a:latin typeface="Calibri" panose="020F0502020204030204" pitchFamily="34" charset="0"/>
              </a:rPr>
              <a:t> morale</a:t>
            </a: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de-DE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700" dirty="0" err="1">
                <a:latin typeface="Calibri" panose="020F0502020204030204" pitchFamily="34" charset="0"/>
              </a:rPr>
              <a:t>Overview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of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empirical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results</a:t>
            </a:r>
            <a:r>
              <a:rPr lang="sr-Latn-RS" altLang="de-DE" sz="1700" dirty="0">
                <a:latin typeface="Calibri" panose="020F0502020204030204" pitchFamily="34" charset="0"/>
              </a:rPr>
              <a:t> on </a:t>
            </a:r>
            <a:r>
              <a:rPr lang="sr-Latn-RS" altLang="de-DE" sz="1700" dirty="0" err="1">
                <a:latin typeface="Calibri" panose="020F0502020204030204" pitchFamily="34" charset="0"/>
              </a:rPr>
              <a:t>shadow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economy</a:t>
            </a:r>
            <a:r>
              <a:rPr lang="sr-Latn-RS" altLang="de-DE" sz="1700" dirty="0">
                <a:latin typeface="Calibri" panose="020F0502020204030204" pitchFamily="34" charset="0"/>
              </a:rPr>
              <a:t>/</a:t>
            </a:r>
            <a:r>
              <a:rPr lang="sr-Latn-RS" altLang="de-DE" sz="1700" dirty="0" err="1">
                <a:latin typeface="Calibri" panose="020F0502020204030204" pitchFamily="34" charset="0"/>
              </a:rPr>
              <a:t>tax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evasion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and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tax</a:t>
            </a:r>
            <a:r>
              <a:rPr lang="sr-Latn-RS" altLang="de-DE" sz="1700" dirty="0">
                <a:latin typeface="Calibri" panose="020F0502020204030204" pitchFamily="34" charset="0"/>
              </a:rPr>
              <a:t> morale</a:t>
            </a: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de-DE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700" dirty="0" err="1">
                <a:latin typeface="Calibri" panose="020F0502020204030204" pitchFamily="34" charset="0"/>
              </a:rPr>
              <a:t>Conclusions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and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policy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recommendations</a:t>
            </a:r>
            <a:endParaRPr lang="de-DE" altLang="de-DE" sz="17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de-DE" altLang="de-DE" sz="17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2333" dirty="0"/>
          </a:p>
        </p:txBody>
      </p:sp>
    </p:spTree>
    <p:extLst>
      <p:ext uri="{BB962C8B-B14F-4D97-AF65-F5344CB8AC3E}">
        <p14:creationId xmlns:p14="http://schemas.microsoft.com/office/powerpoint/2010/main" val="4025387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Shadow Economy and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Evasion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: Basic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Concepts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1"/>
            <a:ext cx="8229600" cy="346405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>
                <a:latin typeface="Calibri" panose="020F0502020204030204" pitchFamily="34" charset="0"/>
              </a:rPr>
              <a:t>Shadow economy: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>
                <a:latin typeface="Calibri" panose="020F0502020204030204" pitchFamily="34" charset="0"/>
              </a:rPr>
              <a:t>Legal </a:t>
            </a:r>
            <a:r>
              <a:rPr lang="sr-Latn-RS" altLang="de-DE" sz="1500" dirty="0" err="1">
                <a:latin typeface="Calibri" panose="020F0502020204030204" pitchFamily="34" charset="0"/>
              </a:rPr>
              <a:t>economic</a:t>
            </a:r>
            <a:r>
              <a:rPr lang="sr-Latn-RS" altLang="de-DE" sz="1500" dirty="0">
                <a:latin typeface="Calibri" panose="020F0502020204030204" pitchFamily="34" charset="0"/>
              </a:rPr>
              <a:t> </a:t>
            </a:r>
            <a:r>
              <a:rPr lang="sr-Latn-RS" altLang="de-DE" sz="1500" dirty="0" err="1">
                <a:latin typeface="Calibri" panose="020F0502020204030204" pitchFamily="34" charset="0"/>
              </a:rPr>
              <a:t>activities</a:t>
            </a:r>
            <a:r>
              <a:rPr lang="sr-Latn-RS" altLang="de-DE" sz="1500" dirty="0">
                <a:latin typeface="Calibri" panose="020F0502020204030204" pitchFamily="34" charset="0"/>
              </a:rPr>
              <a:t> </a:t>
            </a:r>
            <a:r>
              <a:rPr lang="sr-Latn-RS" altLang="de-DE" sz="1500" dirty="0" err="1">
                <a:latin typeface="Calibri" panose="020F0502020204030204" pitchFamily="34" charset="0"/>
              </a:rPr>
              <a:t>which</a:t>
            </a:r>
            <a:r>
              <a:rPr lang="sr-Latn-RS" altLang="de-DE" sz="1500" dirty="0">
                <a:latin typeface="Calibri" panose="020F0502020204030204" pitchFamily="34" charset="0"/>
              </a:rPr>
              <a:t> are carried out informally, i.e. not officially recorded</a:t>
            </a: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100" dirty="0">
                <a:latin typeface="Calibri" panose="020F0502020204030204" pitchFamily="34" charset="0"/>
              </a:rPr>
              <a:t>Synonims: grey economy, informal economy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>
                <a:latin typeface="Calibri" panose="020F0502020204030204" pitchFamily="34" charset="0"/>
              </a:rPr>
              <a:t>Black economy – ilegal economic </a:t>
            </a:r>
            <a:r>
              <a:rPr lang="sr-Latn-RS" altLang="de-DE" sz="1400" dirty="0" err="1">
                <a:latin typeface="Calibri" panose="020F0502020204030204" pitchFamily="34" charset="0"/>
              </a:rPr>
              <a:t>activities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>
                <a:latin typeface="Calibri" panose="020F0502020204030204" pitchFamily="34" charset="0"/>
              </a:rPr>
              <a:t>U</a:t>
            </a:r>
            <a:r>
              <a:rPr lang="en-US" altLang="de-DE" sz="1400" dirty="0" err="1">
                <a:latin typeface="Calibri" panose="020F0502020204030204" pitchFamily="34" charset="0"/>
              </a:rPr>
              <a:t>nmeasured</a:t>
            </a:r>
            <a:r>
              <a:rPr lang="en-US" altLang="de-DE" sz="1400" dirty="0">
                <a:latin typeface="Calibri" panose="020F0502020204030204" pitchFamily="34" charset="0"/>
              </a:rPr>
              <a:t> economy</a:t>
            </a:r>
            <a:r>
              <a:rPr lang="sr-Latn-RS" altLang="de-DE" sz="1400" dirty="0">
                <a:latin typeface="Calibri" panose="020F0502020204030204" pitchFamily="34" charset="0"/>
              </a:rPr>
              <a:t>:</a:t>
            </a:r>
            <a:r>
              <a:rPr lang="en-US" altLang="de-DE" sz="1400" dirty="0">
                <a:latin typeface="Calibri" panose="020F0502020204030204" pitchFamily="34" charset="0"/>
              </a:rPr>
              <a:t> the shadow economy </a:t>
            </a:r>
            <a:r>
              <a:rPr lang="sr-Latn-RS" altLang="de-DE" sz="1400" dirty="0">
                <a:latin typeface="Calibri" panose="020F0502020204030204" pitchFamily="34" charset="0"/>
              </a:rPr>
              <a:t>+ </a:t>
            </a:r>
            <a:r>
              <a:rPr lang="sr-Latn-RS" altLang="de-DE" sz="1400" dirty="0" err="1">
                <a:latin typeface="Calibri" panose="020F0502020204030204" pitchFamily="34" charset="0"/>
              </a:rPr>
              <a:t>imputed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transactions</a:t>
            </a:r>
            <a:endParaRPr lang="sr-Latn-RS" altLang="de-DE" sz="14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700" dirty="0" err="1">
                <a:latin typeface="Calibri" panose="020F0502020204030204" pitchFamily="34" charset="0"/>
              </a:rPr>
              <a:t>Motives</a:t>
            </a:r>
            <a:r>
              <a:rPr lang="sr-Latn-RS" altLang="de-DE" sz="1700" dirty="0">
                <a:latin typeface="Calibri" panose="020F0502020204030204" pitchFamily="34" charset="0"/>
              </a:rPr>
              <a:t>: </a:t>
            </a:r>
            <a:r>
              <a:rPr lang="de-DE" altLang="de-DE" sz="1700" dirty="0" err="1">
                <a:latin typeface="Calibri" panose="020F0502020204030204" pitchFamily="34" charset="0"/>
              </a:rPr>
              <a:t>tax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evasion</a:t>
            </a:r>
            <a:r>
              <a:rPr lang="de-DE" altLang="de-DE" sz="1700" dirty="0">
                <a:latin typeface="Calibri" panose="020F0502020204030204" pitchFamily="34" charset="0"/>
              </a:rPr>
              <a:t>, </a:t>
            </a:r>
            <a:r>
              <a:rPr lang="sr-Latn-RS" altLang="de-DE" sz="1700" dirty="0" err="1">
                <a:latin typeface="Calibri" panose="020F0502020204030204" pitchFamily="34" charset="0"/>
              </a:rPr>
              <a:t>non</a:t>
            </a:r>
            <a:r>
              <a:rPr lang="sr-Latn-RS" altLang="de-DE" sz="1700" dirty="0">
                <a:latin typeface="Calibri" panose="020F0502020204030204" pitchFamily="34" charset="0"/>
              </a:rPr>
              <a:t>-</a:t>
            </a:r>
            <a:r>
              <a:rPr lang="de-DE" altLang="de-DE" sz="1700" dirty="0" err="1">
                <a:latin typeface="Calibri" panose="020F0502020204030204" pitchFamily="34" charset="0"/>
              </a:rPr>
              <a:t>compliance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with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regulatory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standards</a:t>
            </a:r>
            <a:r>
              <a:rPr lang="sr-Latn-RS" altLang="de-DE" sz="1700" dirty="0">
                <a:latin typeface="Calibri" panose="020F0502020204030204" pitchFamily="34" charset="0"/>
              </a:rPr>
              <a:t>, flexibility</a:t>
            </a:r>
            <a:r>
              <a:rPr lang="de-DE" altLang="de-DE" sz="1700" dirty="0">
                <a:latin typeface="Calibri" panose="020F0502020204030204" pitchFamily="34" charset="0"/>
              </a:rPr>
              <a:t>….</a:t>
            </a:r>
            <a:endParaRPr lang="sr-Latn-RS" altLang="de-DE" sz="17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en-US" altLang="de-DE" sz="1800" dirty="0">
                <a:latin typeface="Calibri" panose="020F0502020204030204" pitchFamily="34" charset="0"/>
              </a:rPr>
              <a:t>Tax evasion is the illegal failure to pay tax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en-US" altLang="de-DE" sz="1400" dirty="0">
                <a:latin typeface="Calibri" panose="020F0502020204030204" pitchFamily="34" charset="0"/>
              </a:rPr>
              <a:t>Tax avoidance is the reorganization of economic activity to lower tax payment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100" dirty="0" err="1">
                <a:latin typeface="Calibri" panose="020F0502020204030204" pitchFamily="34" charset="0"/>
              </a:rPr>
              <a:t>e.g</a:t>
            </a:r>
            <a:r>
              <a:rPr lang="sr-Latn-RS" altLang="de-DE" sz="1100" dirty="0">
                <a:latin typeface="Calibri" panose="020F0502020204030204" pitchFamily="34" charset="0"/>
              </a:rPr>
              <a:t>. use of electronic cigarettes instead of the </a:t>
            </a:r>
            <a:r>
              <a:rPr lang="sr-Latn-RS" altLang="de-DE" sz="1100" dirty="0" err="1">
                <a:latin typeface="Calibri" panose="020F0502020204030204" pitchFamily="34" charset="0"/>
              </a:rPr>
              <a:t>tobacco</a:t>
            </a:r>
            <a:r>
              <a:rPr lang="sr-Latn-RS" altLang="de-DE" sz="1100" dirty="0">
                <a:latin typeface="Calibri" panose="020F0502020204030204" pitchFamily="34" charset="0"/>
              </a:rPr>
              <a:t> </a:t>
            </a:r>
            <a:r>
              <a:rPr lang="sr-Latn-RS" altLang="de-DE" sz="1100" dirty="0" err="1">
                <a:latin typeface="Calibri" panose="020F0502020204030204" pitchFamily="34" charset="0"/>
              </a:rPr>
              <a:t>cigarettes</a:t>
            </a:r>
            <a:endParaRPr lang="sr-Latn-RS" altLang="de-DE" sz="11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>
                <a:latin typeface="Calibri" panose="020F0502020204030204" pitchFamily="34" charset="0"/>
              </a:rPr>
              <a:t>No clear borderline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en-US" altLang="de-DE" sz="8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700" dirty="0">
                <a:latin typeface="Calibri" panose="020F0502020204030204" pitchFamily="34" charset="0"/>
              </a:rPr>
              <a:t>Difference between the shadow economy and </a:t>
            </a:r>
            <a:r>
              <a:rPr lang="sr-Latn-RS" altLang="de-DE" sz="1700" dirty="0" err="1">
                <a:latin typeface="Calibri" panose="020F0502020204030204" pitchFamily="34" charset="0"/>
              </a:rPr>
              <a:t>tax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sr-Latn-RS" altLang="de-DE" sz="1700" dirty="0" err="1">
                <a:latin typeface="Calibri" panose="020F0502020204030204" pitchFamily="34" charset="0"/>
              </a:rPr>
              <a:t>evasion</a:t>
            </a:r>
            <a:endParaRPr lang="en-US" altLang="de-DE" sz="900" dirty="0">
              <a:latin typeface="Calibri" panose="020F0502020204030204" pitchFamily="34" charset="0"/>
            </a:endParaRPr>
          </a:p>
          <a:p>
            <a:pPr eaLnBrk="1" hangingPunct="1"/>
            <a:endParaRPr lang="en-US" altLang="de-DE" sz="2333" dirty="0"/>
          </a:p>
        </p:txBody>
      </p:sp>
    </p:spTree>
    <p:extLst>
      <p:ext uri="{BB962C8B-B14F-4D97-AF65-F5344CB8AC3E}">
        <p14:creationId xmlns:p14="http://schemas.microsoft.com/office/powerpoint/2010/main" val="523726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971021" y="410766"/>
            <a:ext cx="7429584" cy="599282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/>
            <a:r>
              <a:rPr lang="en-GB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Shadow 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E</a:t>
            </a:r>
            <a:r>
              <a:rPr lang="en-GB" altLang="de-DE" sz="28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conomy</a:t>
            </a:r>
            <a:r>
              <a:rPr lang="en-GB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W</a:t>
            </a:r>
            <a:r>
              <a:rPr lang="en-GB" altLang="de-DE" sz="28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orldwide</a:t>
            </a:r>
            <a:r>
              <a:rPr lang="en-GB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 (% GDP)</a:t>
            </a:r>
          </a:p>
        </p:txBody>
      </p:sp>
      <p:graphicFrame>
        <p:nvGraphicFramePr>
          <p:cNvPr id="37892" name="Object 3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566035" y="1077981"/>
          <a:ext cx="7429583" cy="380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CorelDRAW" r:id="rId4" imgW="5730240" imgH="2935224" progId="">
                  <p:embed/>
                </p:oleObj>
              </mc:Choice>
              <mc:Fallback>
                <p:oleObj name="CorelDRAW" r:id="rId4" imgW="5730240" imgH="2935224" progId="">
                  <p:embed/>
                  <p:pic>
                    <p:nvPicPr>
                      <p:cNvPr id="37892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035" y="1077981"/>
                        <a:ext cx="7429583" cy="380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2050013" y="4991659"/>
            <a:ext cx="3421063" cy="27193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de-DE" sz="1167" b="1" dirty="0"/>
              <a:t>Source: Schneider, </a:t>
            </a:r>
            <a:r>
              <a:rPr lang="en-GB" altLang="de-DE" sz="1167" b="1" dirty="0" err="1"/>
              <a:t>Buehn</a:t>
            </a:r>
            <a:r>
              <a:rPr lang="en-GB" altLang="de-DE" sz="1167" b="1" dirty="0"/>
              <a:t> and Montenegro (2010)</a:t>
            </a:r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1026992" y="2721533"/>
            <a:ext cx="1290792" cy="2719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altLang="de-DE" sz="1167" b="1" dirty="0"/>
              <a:t>in % </a:t>
            </a:r>
            <a:r>
              <a:rPr lang="de-AT" altLang="de-DE" sz="1167" b="1" dirty="0" err="1"/>
              <a:t>of</a:t>
            </a:r>
            <a:r>
              <a:rPr lang="de-AT" altLang="de-DE" sz="1167" b="1" dirty="0"/>
              <a:t> GDP</a:t>
            </a:r>
          </a:p>
        </p:txBody>
      </p:sp>
      <p:sp>
        <p:nvSpPr>
          <p:cNvPr id="37896" name="Text Box 7"/>
          <p:cNvSpPr txBox="1">
            <a:spLocks noChangeArrowheads="1"/>
          </p:cNvSpPr>
          <p:nvPr/>
        </p:nvSpPr>
        <p:spPr bwMode="auto">
          <a:xfrm>
            <a:off x="1227321" y="3082956"/>
            <a:ext cx="1129581" cy="8107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de-AT" altLang="de-DE" sz="1167" b="1" dirty="0"/>
              <a:t>0 </a:t>
            </a:r>
            <a:r>
              <a:rPr lang="de-AT" altLang="de-DE" sz="1167" b="1" dirty="0" err="1"/>
              <a:t>to</a:t>
            </a:r>
            <a:r>
              <a:rPr lang="de-AT" altLang="de-DE" sz="1167" b="1" dirty="0"/>
              <a:t> 15</a:t>
            </a:r>
          </a:p>
          <a:p>
            <a:pPr eaLnBrk="1" hangingPunct="1"/>
            <a:r>
              <a:rPr lang="de-AT" altLang="de-DE" sz="1167" b="1" dirty="0"/>
              <a:t>15 </a:t>
            </a:r>
            <a:r>
              <a:rPr lang="de-AT" altLang="de-DE" sz="1167" b="1" dirty="0" err="1"/>
              <a:t>to</a:t>
            </a:r>
            <a:r>
              <a:rPr lang="de-AT" altLang="de-DE" sz="1167" b="1" dirty="0"/>
              <a:t> 30</a:t>
            </a:r>
          </a:p>
          <a:p>
            <a:pPr eaLnBrk="1" hangingPunct="1"/>
            <a:r>
              <a:rPr lang="de-AT" altLang="de-DE" sz="1167" b="1" dirty="0"/>
              <a:t>30 </a:t>
            </a:r>
            <a:r>
              <a:rPr lang="de-AT" altLang="de-DE" sz="1167" b="1" dirty="0" err="1"/>
              <a:t>to</a:t>
            </a:r>
            <a:r>
              <a:rPr lang="de-AT" altLang="de-DE" sz="1167" b="1" dirty="0"/>
              <a:t> 45</a:t>
            </a:r>
          </a:p>
          <a:p>
            <a:pPr eaLnBrk="1" hangingPunct="1"/>
            <a:r>
              <a:rPr lang="de-AT" altLang="de-DE" sz="1167" b="1" dirty="0" err="1"/>
              <a:t>over</a:t>
            </a:r>
            <a:r>
              <a:rPr lang="de-AT" altLang="de-DE" sz="1167" b="1" dirty="0"/>
              <a:t> 45</a:t>
            </a:r>
          </a:p>
        </p:txBody>
      </p:sp>
    </p:spTree>
    <p:extLst>
      <p:ext uri="{BB962C8B-B14F-4D97-AF65-F5344CB8AC3E}">
        <p14:creationId xmlns:p14="http://schemas.microsoft.com/office/powerpoint/2010/main" val="129497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kt 3"/>
          <p:cNvGraphicFramePr>
            <a:graphicFrameLocks/>
          </p:cNvGraphicFramePr>
          <p:nvPr/>
        </p:nvGraphicFramePr>
        <p:xfrm>
          <a:off x="1125803" y="1057011"/>
          <a:ext cx="7113323" cy="4193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Diagramm" r:id="rId4" imgW="9324875" imgH="5171998" progId="">
                  <p:embed/>
                </p:oleObj>
              </mc:Choice>
              <mc:Fallback>
                <p:oleObj name="Diagramm" r:id="rId4" imgW="9324875" imgH="5171998" progId="">
                  <p:embed/>
                  <p:pic>
                    <p:nvPicPr>
                      <p:cNvPr id="34818" name="Objek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803" y="1057011"/>
                        <a:ext cx="7113323" cy="41936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730250" y="253289"/>
            <a:ext cx="7620000" cy="576792"/>
          </a:xfrm>
          <a:noFill/>
        </p:spPr>
        <p:txBody>
          <a:bodyPr vert="horz" lIns="150000" tIns="45720" rIns="150000" bIns="45720" rtlCol="0" anchor="ctr">
            <a:noAutofit/>
          </a:bodyPr>
          <a:lstStyle/>
          <a:p>
            <a:r>
              <a:rPr lang="en-U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Shadow Economy in the OECD</a:t>
            </a:r>
            <a:endParaRPr lang="de-AT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4821" name="Rectangle 41"/>
          <p:cNvSpPr>
            <a:spLocks noChangeArrowheads="1"/>
          </p:cNvSpPr>
          <p:nvPr/>
        </p:nvSpPr>
        <p:spPr bwMode="auto">
          <a:xfrm>
            <a:off x="2166938" y="3770411"/>
            <a:ext cx="184731" cy="59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br>
              <a:rPr lang="de-DE" altLang="de-DE" sz="1000">
                <a:latin typeface="Arial" panose="020B0604020202020204" pitchFamily="34" charset="0"/>
                <a:cs typeface="Times New Roman" panose="02020603050405020304" pitchFamily="18" charset="0"/>
              </a:rPr>
            </a:br>
            <a:endParaRPr lang="de-AT" altLang="de-DE" sz="750">
              <a:latin typeface="Arial" panose="020B0604020202020204" pitchFamily="34" charset="0"/>
            </a:endParaRPr>
          </a:p>
          <a:p>
            <a:endParaRPr lang="de-AT" altLang="de-DE" sz="1500">
              <a:latin typeface="Arial" panose="020B0604020202020204" pitchFamily="34" charset="0"/>
            </a:endParaRPr>
          </a:p>
        </p:txBody>
      </p:sp>
      <p:sp>
        <p:nvSpPr>
          <p:cNvPr id="34822" name="Text Box 50"/>
          <p:cNvSpPr txBox="1">
            <a:spLocks noChangeArrowheads="1"/>
          </p:cNvSpPr>
          <p:nvPr/>
        </p:nvSpPr>
        <p:spPr bwMode="auto">
          <a:xfrm rot="5400000">
            <a:off x="1158454" y="353766"/>
            <a:ext cx="184731" cy="45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AT" altLang="de-DE" sz="2333"/>
          </a:p>
        </p:txBody>
      </p:sp>
      <p:sp>
        <p:nvSpPr>
          <p:cNvPr id="34824" name="Rectangle 2"/>
          <p:cNvSpPr>
            <a:spLocks noChangeArrowheads="1"/>
          </p:cNvSpPr>
          <p:nvPr/>
        </p:nvSpPr>
        <p:spPr bwMode="auto">
          <a:xfrm>
            <a:off x="762000" y="-225671"/>
            <a:ext cx="184731" cy="45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AT" altLang="de-DE" sz="2333"/>
          </a:p>
        </p:txBody>
      </p:sp>
      <p:sp>
        <p:nvSpPr>
          <p:cNvPr id="34825" name="Textfeld 2"/>
          <p:cNvSpPr txBox="1">
            <a:spLocks noChangeArrowheads="1"/>
          </p:cNvSpPr>
          <p:nvPr/>
        </p:nvSpPr>
        <p:spPr bwMode="auto">
          <a:xfrm rot="-5400000">
            <a:off x="-408781" y="2737115"/>
            <a:ext cx="2881313" cy="24077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Aft>
                <a:spcPts val="833"/>
              </a:spcAft>
            </a:pPr>
            <a:r>
              <a:rPr lang="en-US" altLang="de-DE" sz="1167" b="1">
                <a:latin typeface="Calibri" panose="020F0502020204030204" pitchFamily="34" charset="0"/>
              </a:rPr>
              <a:t>Size of the shadow economy (in % of GDP)</a:t>
            </a:r>
            <a:endParaRPr lang="de-DE" altLang="de-DE" sz="1167"/>
          </a:p>
        </p:txBody>
      </p:sp>
      <p:sp>
        <p:nvSpPr>
          <p:cNvPr id="2" name="Pfeil nach oben 1"/>
          <p:cNvSpPr/>
          <p:nvPr/>
        </p:nvSpPr>
        <p:spPr>
          <a:xfrm rot="10800000">
            <a:off x="4840553" y="1898386"/>
            <a:ext cx="239448" cy="3003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 sz="1500"/>
          </a:p>
        </p:txBody>
      </p:sp>
    </p:spTree>
    <p:extLst>
      <p:ext uri="{BB962C8B-B14F-4D97-AF65-F5344CB8AC3E}">
        <p14:creationId xmlns:p14="http://schemas.microsoft.com/office/powerpoint/2010/main" val="3096332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Gap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in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Europe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A80B3E-10E9-4EFA-9D04-3474D4304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655" y="1424815"/>
            <a:ext cx="5876831" cy="346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0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Why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Do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We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Care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About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b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Shadow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Economy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and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Evasion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?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1518"/>
            <a:ext cx="8229600" cy="346405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Calibri" panose="020F0502020204030204" pitchFamily="34" charset="0"/>
              </a:rPr>
              <a:t>Decline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of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tax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revenues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undermines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provision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of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public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goods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and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services</a:t>
            </a:r>
            <a:endParaRPr lang="sr-Latn-RS" altLang="de-DE" sz="19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Calibri" panose="020F0502020204030204" pitchFamily="34" charset="0"/>
              </a:rPr>
              <a:t>Education</a:t>
            </a:r>
            <a:r>
              <a:rPr lang="sr-Latn-RS" altLang="de-DE" sz="1400" dirty="0">
                <a:latin typeface="Calibri" panose="020F0502020204030204" pitchFamily="34" charset="0"/>
              </a:rPr>
              <a:t>, </a:t>
            </a:r>
            <a:r>
              <a:rPr lang="sr-Latn-RS" altLang="de-DE" sz="1400" dirty="0" err="1">
                <a:latin typeface="Calibri" panose="020F0502020204030204" pitchFamily="34" charset="0"/>
              </a:rPr>
              <a:t>healthcare</a:t>
            </a:r>
            <a:r>
              <a:rPr lang="sr-Latn-RS" altLang="de-DE" sz="1400" dirty="0">
                <a:latin typeface="Calibri" panose="020F0502020204030204" pitchFamily="34" charset="0"/>
              </a:rPr>
              <a:t>, </a:t>
            </a:r>
            <a:r>
              <a:rPr lang="sr-Latn-RS" altLang="de-DE" sz="1400" dirty="0" err="1">
                <a:latin typeface="Calibri" panose="020F0502020204030204" pitchFamily="34" charset="0"/>
              </a:rPr>
              <a:t>rule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of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law</a:t>
            </a:r>
            <a:r>
              <a:rPr lang="sr-Latn-RS" altLang="de-DE" sz="1400" dirty="0">
                <a:latin typeface="Calibri" panose="020F0502020204030204" pitchFamily="34" charset="0"/>
              </a:rPr>
              <a:t>, </a:t>
            </a:r>
            <a:r>
              <a:rPr lang="sr-Latn-RS" altLang="de-DE" sz="1400" dirty="0" err="1">
                <a:latin typeface="Calibri" panose="020F0502020204030204" pitchFamily="34" charset="0"/>
              </a:rPr>
              <a:t>infrastructure</a:t>
            </a:r>
            <a:r>
              <a:rPr lang="sr-Latn-RS" altLang="de-DE" sz="1400" dirty="0">
                <a:latin typeface="Calibri" panose="020F0502020204030204" pitchFamily="34" charset="0"/>
              </a:rPr>
              <a:t>, </a:t>
            </a:r>
            <a:r>
              <a:rPr lang="sr-Latn-RS" altLang="de-DE" sz="1400" dirty="0" err="1">
                <a:latin typeface="Calibri" panose="020F0502020204030204" pitchFamily="34" charset="0"/>
              </a:rPr>
              <a:t>etc</a:t>
            </a:r>
            <a:r>
              <a:rPr lang="sr-Latn-RS" altLang="de-DE" sz="1400" dirty="0">
                <a:latin typeface="Calibri" panose="020F0502020204030204" pitchFamily="34" charset="0"/>
              </a:rPr>
              <a:t>.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Calibri" panose="020F0502020204030204" pitchFamily="34" charset="0"/>
              </a:rPr>
              <a:t>Violation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of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the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level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playing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field</a:t>
            </a:r>
            <a:r>
              <a:rPr lang="sr-Latn-RS" altLang="de-DE" sz="1900" dirty="0">
                <a:latin typeface="Calibri" panose="020F0502020204030204" pitchFamily="34" charset="0"/>
              </a:rPr>
              <a:t> – </a:t>
            </a:r>
            <a:r>
              <a:rPr lang="sr-Latn-RS" altLang="de-DE" sz="1900" dirty="0" err="1">
                <a:latin typeface="Calibri" panose="020F0502020204030204" pitchFamily="34" charset="0"/>
              </a:rPr>
              <a:t>fair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competition</a:t>
            </a:r>
            <a:endParaRPr lang="sr-Latn-RS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Calibri" panose="020F0502020204030204" pitchFamily="34" charset="0"/>
              </a:rPr>
              <a:t>Increase</a:t>
            </a:r>
            <a:r>
              <a:rPr lang="sr-Latn-RS" altLang="de-DE" sz="1900" dirty="0">
                <a:latin typeface="Calibri" panose="020F0502020204030204" pitchFamily="34" charset="0"/>
              </a:rPr>
              <a:t> in </a:t>
            </a:r>
            <a:r>
              <a:rPr lang="sr-Latn-RS" altLang="de-DE" sz="1900" dirty="0" err="1">
                <a:latin typeface="Calibri" panose="020F0502020204030204" pitchFamily="34" charset="0"/>
              </a:rPr>
              <a:t>income</a:t>
            </a:r>
            <a:r>
              <a:rPr lang="sr-Latn-RS" altLang="de-DE" sz="1900" dirty="0">
                <a:latin typeface="Calibri" panose="020F0502020204030204" pitchFamily="34" charset="0"/>
              </a:rPr>
              <a:t>/</a:t>
            </a:r>
            <a:r>
              <a:rPr lang="sr-Latn-RS" altLang="de-DE" sz="1900" dirty="0" err="1">
                <a:latin typeface="Calibri" panose="020F0502020204030204" pitchFamily="34" charset="0"/>
              </a:rPr>
              <a:t>wealth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inequality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undermines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social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stability</a:t>
            </a:r>
            <a:endParaRPr lang="sr-Latn-RS" altLang="de-DE" sz="19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Calibri" panose="020F0502020204030204" pitchFamily="34" charset="0"/>
              </a:rPr>
              <a:t>Non-declared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income</a:t>
            </a:r>
            <a:r>
              <a:rPr lang="sr-Latn-RS" altLang="de-DE" sz="1900" dirty="0">
                <a:latin typeface="Calibri" panose="020F0502020204030204" pitchFamily="34" charset="0"/>
              </a:rPr>
              <a:t>/</a:t>
            </a:r>
            <a:r>
              <a:rPr lang="sr-Latn-RS" altLang="de-DE" sz="1900" dirty="0" err="1">
                <a:latin typeface="Calibri" panose="020F0502020204030204" pitchFamily="34" charset="0"/>
              </a:rPr>
              <a:t>revenues</a:t>
            </a:r>
            <a:r>
              <a:rPr lang="sr-Latn-RS" altLang="de-DE" sz="1900" dirty="0">
                <a:latin typeface="Calibri" panose="020F0502020204030204" pitchFamily="34" charset="0"/>
              </a:rPr>
              <a:t> more </a:t>
            </a:r>
            <a:r>
              <a:rPr lang="sr-Latn-RS" altLang="de-DE" sz="1900" dirty="0" err="1">
                <a:latin typeface="Calibri" panose="020F0502020204030204" pitchFamily="34" charset="0"/>
              </a:rPr>
              <a:t>likely</a:t>
            </a:r>
            <a:r>
              <a:rPr lang="sr-Latn-RS" altLang="de-DE" sz="1900" dirty="0">
                <a:latin typeface="Calibri" panose="020F0502020204030204" pitchFamily="34" charset="0"/>
              </a:rPr>
              <a:t> to be </a:t>
            </a:r>
            <a:r>
              <a:rPr lang="sr-Latn-RS" altLang="de-DE" sz="1900" dirty="0" err="1">
                <a:latin typeface="Calibri" panose="020F0502020204030204" pitchFamily="34" charset="0"/>
              </a:rPr>
              <a:t>used</a:t>
            </a:r>
            <a:r>
              <a:rPr lang="sr-Latn-RS" altLang="de-DE" sz="1900" dirty="0">
                <a:latin typeface="Calibri" panose="020F0502020204030204" pitchFamily="34" charset="0"/>
              </a:rPr>
              <a:t> to </a:t>
            </a:r>
            <a:r>
              <a:rPr lang="sr-Latn-RS" altLang="de-DE" sz="1900" dirty="0" err="1">
                <a:latin typeface="Calibri" panose="020F0502020204030204" pitchFamily="34" charset="0"/>
              </a:rPr>
              <a:t>finance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illegal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activities</a:t>
            </a:r>
            <a:r>
              <a:rPr lang="sr-Latn-RS" altLang="de-DE" sz="1900" dirty="0">
                <a:latin typeface="Calibri" panose="020F0502020204030204" pitchFamily="34" charset="0"/>
              </a:rPr>
              <a:t> (</a:t>
            </a:r>
            <a:r>
              <a:rPr lang="sr-Latn-RS" altLang="de-DE" sz="1900" dirty="0" err="1">
                <a:latin typeface="Calibri" panose="020F0502020204030204" pitchFamily="34" charset="0"/>
              </a:rPr>
              <a:t>e.g</a:t>
            </a:r>
            <a:r>
              <a:rPr lang="sr-Latn-RS" altLang="de-DE" sz="1900" dirty="0">
                <a:latin typeface="Calibri" panose="020F0502020204030204" pitchFamily="34" charset="0"/>
              </a:rPr>
              <a:t>. </a:t>
            </a:r>
            <a:r>
              <a:rPr lang="sr-Latn-RS" altLang="de-DE" sz="1900" dirty="0" err="1">
                <a:latin typeface="Calibri" panose="020F0502020204030204" pitchFamily="34" charset="0"/>
              </a:rPr>
              <a:t>terrorism</a:t>
            </a:r>
            <a:r>
              <a:rPr lang="sr-Latn-RS" altLang="de-DE" sz="1900" dirty="0">
                <a:latin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Calibri" panose="020F0502020204030204" pitchFamily="34" charset="0"/>
              </a:rPr>
              <a:t>Informal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business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activities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violate</a:t>
            </a:r>
            <a:r>
              <a:rPr lang="sr-Latn-RS" altLang="de-DE" sz="1900" dirty="0">
                <a:latin typeface="Calibri" panose="020F0502020204030204" pitchFamily="34" charset="0"/>
              </a:rPr>
              <a:t> some </a:t>
            </a:r>
            <a:r>
              <a:rPr lang="sr-Latn-RS" altLang="de-DE" sz="1900" dirty="0" err="1">
                <a:latin typeface="Calibri" panose="020F0502020204030204" pitchFamily="34" charset="0"/>
              </a:rPr>
              <a:t>of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the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basic</a:t>
            </a:r>
            <a:r>
              <a:rPr lang="sr-Latn-RS" altLang="de-DE" sz="1900" dirty="0">
                <a:latin typeface="Calibri" panose="020F0502020204030204" pitchFamily="34" charset="0"/>
              </a:rPr>
              <a:t> human </a:t>
            </a:r>
            <a:r>
              <a:rPr lang="sr-Latn-RS" altLang="de-DE" sz="1900" dirty="0" err="1">
                <a:latin typeface="Calibri" panose="020F0502020204030204" pitchFamily="34" charset="0"/>
              </a:rPr>
              <a:t>rights</a:t>
            </a:r>
            <a:r>
              <a:rPr lang="sr-Latn-RS" altLang="de-DE" sz="1900" dirty="0">
                <a:latin typeface="Calibri" panose="020F0502020204030204" pitchFamily="34" charset="0"/>
              </a:rPr>
              <a:t> (</a:t>
            </a:r>
            <a:r>
              <a:rPr lang="sr-Latn-RS" altLang="de-DE" sz="1900" dirty="0" err="1">
                <a:latin typeface="Calibri" panose="020F0502020204030204" pitchFamily="34" charset="0"/>
              </a:rPr>
              <a:t>e.g</a:t>
            </a:r>
            <a:r>
              <a:rPr lang="sr-Latn-RS" altLang="de-DE" sz="1900" dirty="0">
                <a:latin typeface="Calibri" panose="020F0502020204030204" pitchFamily="34" charset="0"/>
              </a:rPr>
              <a:t>. </a:t>
            </a:r>
            <a:r>
              <a:rPr lang="sr-Latn-RS" altLang="de-DE" sz="1900" dirty="0" err="1">
                <a:latin typeface="Calibri" panose="020F0502020204030204" pitchFamily="34" charset="0"/>
              </a:rPr>
              <a:t>access</a:t>
            </a:r>
            <a:r>
              <a:rPr lang="sr-Latn-RS" altLang="de-DE" sz="1900" dirty="0">
                <a:latin typeface="Calibri" panose="020F0502020204030204" pitchFamily="34" charset="0"/>
              </a:rPr>
              <a:t> to </a:t>
            </a:r>
            <a:r>
              <a:rPr lang="sr-Latn-RS" altLang="de-DE" sz="1900" dirty="0" err="1">
                <a:latin typeface="Calibri" panose="020F0502020204030204" pitchFamily="34" charset="0"/>
              </a:rPr>
              <a:t>healthcare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or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education</a:t>
            </a:r>
            <a:r>
              <a:rPr lang="sr-Latn-RS" altLang="de-DE" sz="1900" dirty="0">
                <a:latin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>
                <a:latin typeface="Calibri" panose="020F0502020204030204" pitchFamily="34" charset="0"/>
              </a:rPr>
              <a:t>…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en-US" altLang="de-DE" sz="1800" dirty="0">
              <a:latin typeface="Calibri" panose="020F0502020204030204" pitchFamily="34" charset="0"/>
            </a:endParaRPr>
          </a:p>
          <a:p>
            <a:pPr eaLnBrk="1" hangingPunct="1"/>
            <a:endParaRPr lang="en-US" altLang="de-DE" sz="2333" dirty="0"/>
          </a:p>
        </p:txBody>
      </p:sp>
    </p:spTree>
    <p:extLst>
      <p:ext uri="{BB962C8B-B14F-4D97-AF65-F5344CB8AC3E}">
        <p14:creationId xmlns:p14="http://schemas.microsoft.com/office/powerpoint/2010/main" val="289204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Tax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Evasio</a:t>
            </a:r>
            <a:r>
              <a:rPr lang="de-DE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n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Modelling</a:t>
            </a:r>
            <a:r>
              <a:rPr lang="de-DE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: </a:t>
            </a:r>
            <a:br>
              <a:rPr lang="de-DE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de-DE" altLang="de-DE" sz="2200" b="1" dirty="0">
                <a:solidFill>
                  <a:schemeClr val="tx2"/>
                </a:solidFill>
                <a:latin typeface="Calibri" panose="020F0502020204030204" pitchFamily="34" charset="0"/>
              </a:rPr>
              <a:t>Rational Choice </a:t>
            </a:r>
            <a:r>
              <a:rPr lang="de-DE" altLang="de-DE" sz="22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under</a:t>
            </a:r>
            <a:r>
              <a:rPr lang="de-DE" altLang="de-DE" sz="22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de-DE" altLang="de-DE" sz="22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Uncertainty</a:t>
            </a:r>
            <a:endParaRPr lang="en-US" altLang="de-DE" sz="2200" b="1" dirty="0">
              <a:latin typeface="Calibri" panose="020F0502020204030204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7621"/>
            <a:ext cx="8229600" cy="37716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>
                <a:latin typeface="Calibri" panose="020F0502020204030204" pitchFamily="34" charset="0"/>
              </a:rPr>
              <a:t>Tax evasion decision – rational choice under uncertainty </a:t>
            </a:r>
            <a:endParaRPr lang="de-DE" altLang="de-DE" sz="19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>
                <a:latin typeface="Calibri" panose="020F0502020204030204" pitchFamily="34" charset="0"/>
              </a:rPr>
              <a:t>concept borrowed from the theory </a:t>
            </a:r>
            <a:r>
              <a:rPr lang="sr-Latn-RS" altLang="de-DE" sz="1400" dirty="0" err="1">
                <a:latin typeface="Calibri" panose="020F0502020204030204" pitchFamily="34" charset="0"/>
              </a:rPr>
              <a:t>of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crime</a:t>
            </a:r>
            <a:r>
              <a:rPr lang="sr-Latn-RS" altLang="de-DE" sz="1400" dirty="0">
                <a:latin typeface="Calibri" panose="020F0502020204030204" pitchFamily="34" charset="0"/>
              </a:rPr>
              <a:t> (</a:t>
            </a:r>
            <a:r>
              <a:rPr lang="sr-Latn-RS" altLang="de-DE" sz="1400" dirty="0" err="1">
                <a:latin typeface="Calibri" panose="020F0502020204030204" pitchFamily="34" charset="0"/>
              </a:rPr>
              <a:t>Becker</a:t>
            </a:r>
            <a:r>
              <a:rPr lang="sr-Latn-RS" altLang="de-DE" sz="1400" dirty="0">
                <a:latin typeface="Calibri" panose="020F0502020204030204" pitchFamily="34" charset="0"/>
              </a:rPr>
              <a:t>, 1968)</a:t>
            </a:r>
            <a:endParaRPr lang="de-DE" altLang="de-DE" sz="1400" dirty="0">
              <a:latin typeface="Calibri" panose="020F0502020204030204" pitchFamily="34" charset="0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de-DE" altLang="de-DE" sz="8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en-GB" altLang="de-DE" sz="1900" dirty="0">
                <a:latin typeface="Calibri" panose="020F0502020204030204" pitchFamily="34" charset="0"/>
              </a:rPr>
              <a:t>If a taxpayer declares less than their true income (or overstates deductions): </a:t>
            </a:r>
          </a:p>
          <a:p>
            <a:pPr lvl="1"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Calibri" panose="020F0502020204030204" pitchFamily="34" charset="0"/>
              </a:rPr>
              <a:t>Two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outcomes</a:t>
            </a:r>
            <a:r>
              <a:rPr lang="sr-Latn-RS" altLang="de-DE" sz="1400" dirty="0">
                <a:latin typeface="Calibri" panose="020F0502020204030204" pitchFamily="34" charset="0"/>
              </a:rPr>
              <a:t>: </a:t>
            </a:r>
            <a:r>
              <a:rPr lang="sr-Latn-RS" altLang="de-DE" sz="1400" dirty="0" err="1">
                <a:latin typeface="Calibri" panose="020F0502020204030204" pitchFamily="34" charset="0"/>
              </a:rPr>
              <a:t>not</a:t>
            </a:r>
            <a:r>
              <a:rPr lang="sr-Latn-RS" altLang="de-DE" sz="1400" dirty="0">
                <a:latin typeface="Calibri" panose="020F0502020204030204" pitchFamily="34" charset="0"/>
              </a:rPr>
              <a:t> to be </a:t>
            </a:r>
            <a:r>
              <a:rPr lang="en-GB" altLang="de-DE" sz="1400" dirty="0">
                <a:latin typeface="Calibri" panose="020F0502020204030204" pitchFamily="34" charset="0"/>
              </a:rPr>
              <a:t>detected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or</a:t>
            </a:r>
            <a:r>
              <a:rPr lang="sr-Latn-RS" altLang="de-DE" sz="1400" dirty="0">
                <a:latin typeface="Calibri" panose="020F0502020204030204" pitchFamily="34" charset="0"/>
              </a:rPr>
              <a:t> to </a:t>
            </a:r>
            <a:r>
              <a:rPr lang="en-GB" altLang="de-DE" sz="1400" dirty="0">
                <a:latin typeface="Calibri" panose="020F0502020204030204" pitchFamily="34" charset="0"/>
              </a:rPr>
              <a:t>be </a:t>
            </a:r>
            <a:r>
              <a:rPr lang="sr-Latn-RS" altLang="de-DE" sz="1400" dirty="0" err="1">
                <a:latin typeface="Calibri" panose="020F0502020204030204" pitchFamily="34" charset="0"/>
              </a:rPr>
              <a:t>detected</a:t>
            </a:r>
            <a:endParaRPr lang="en-GB" altLang="de-DE" sz="1400" dirty="0">
              <a:latin typeface="Calibri" panose="020F0502020204030204" pitchFamily="34" charset="0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r>
              <a:rPr lang="en-GB" altLang="de-DE" sz="1100" dirty="0">
                <a:latin typeface="Calibri" panose="020F0502020204030204" pitchFamily="34" charset="0"/>
              </a:rPr>
              <a:t>When they are caught a punishment is inflicted</a:t>
            </a:r>
            <a:r>
              <a:rPr lang="sr-Latn-RS" altLang="de-DE" sz="1100" dirty="0">
                <a:latin typeface="Calibri" panose="020F0502020204030204" pitchFamily="34" charset="0"/>
              </a:rPr>
              <a:t> (fine or imprisonment)</a:t>
            </a:r>
            <a:endParaRPr lang="de-DE" altLang="de-DE" sz="1100" dirty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buClr>
                <a:srgbClr val="FF9900"/>
              </a:buClr>
            </a:pPr>
            <a:endParaRPr lang="de-DE" altLang="de-DE" sz="8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de-DE" altLang="de-DE" sz="1700" dirty="0" err="1">
                <a:latin typeface="Calibri" panose="020F0502020204030204" pitchFamily="34" charset="0"/>
              </a:rPr>
              <a:t>Taxpayer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decides</a:t>
            </a:r>
            <a:r>
              <a:rPr lang="de-DE" altLang="de-DE" sz="1700" dirty="0">
                <a:latin typeface="Calibri" panose="020F0502020204030204" pitchFamily="34" charset="0"/>
              </a:rPr>
              <a:t> on </a:t>
            </a:r>
            <a:r>
              <a:rPr lang="de-DE" altLang="de-DE" sz="1700" dirty="0" err="1">
                <a:latin typeface="Calibri" panose="020F0502020204030204" pitchFamily="34" charset="0"/>
              </a:rPr>
              <a:t>tax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evasion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based</a:t>
            </a:r>
            <a:r>
              <a:rPr lang="de-DE" altLang="de-DE" sz="1700" dirty="0">
                <a:latin typeface="Calibri" panose="020F0502020204030204" pitchFamily="34" charset="0"/>
              </a:rPr>
              <a:t> on </a:t>
            </a:r>
            <a:r>
              <a:rPr lang="de-DE" altLang="de-DE" sz="1700" dirty="0" err="1">
                <a:latin typeface="Calibri" panose="020F0502020204030204" pitchFamily="34" charset="0"/>
              </a:rPr>
              <a:t>the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benefits</a:t>
            </a:r>
            <a:r>
              <a:rPr lang="de-DE" altLang="de-DE" sz="1700" dirty="0">
                <a:latin typeface="Calibri" panose="020F0502020204030204" pitchFamily="34" charset="0"/>
              </a:rPr>
              <a:t> (</a:t>
            </a:r>
            <a:r>
              <a:rPr lang="de-DE" altLang="de-DE" sz="1700" dirty="0" err="1">
                <a:latin typeface="Calibri" panose="020F0502020204030204" pitchFamily="34" charset="0"/>
              </a:rPr>
              <a:t>unpaid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tax</a:t>
            </a:r>
            <a:r>
              <a:rPr lang="de-DE" altLang="de-DE" sz="1700" dirty="0">
                <a:latin typeface="Calibri" panose="020F0502020204030204" pitchFamily="34" charset="0"/>
              </a:rPr>
              <a:t>) and </a:t>
            </a:r>
            <a:r>
              <a:rPr lang="de-DE" altLang="de-DE" sz="1700" dirty="0" err="1">
                <a:latin typeface="Calibri" panose="020F0502020204030204" pitchFamily="34" charset="0"/>
              </a:rPr>
              <a:t>costs</a:t>
            </a:r>
            <a:r>
              <a:rPr lang="de-DE" altLang="de-DE" sz="1700" dirty="0">
                <a:latin typeface="Calibri" panose="020F0502020204030204" pitchFamily="34" charset="0"/>
              </a:rPr>
              <a:t> (</a:t>
            </a:r>
            <a:r>
              <a:rPr lang="de-DE" altLang="de-DE" sz="1700" dirty="0" err="1">
                <a:latin typeface="Calibri" panose="020F0502020204030204" pitchFamily="34" charset="0"/>
              </a:rPr>
              <a:t>expected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fine</a:t>
            </a:r>
            <a:r>
              <a:rPr lang="de-DE" altLang="de-DE" sz="1700" dirty="0">
                <a:latin typeface="Calibri" panose="020F0502020204030204" pitchFamily="34" charset="0"/>
              </a:rPr>
              <a:t> = </a:t>
            </a:r>
            <a:r>
              <a:rPr lang="de-DE" altLang="de-DE" sz="1700" dirty="0" err="1">
                <a:latin typeface="Calibri" panose="020F0502020204030204" pitchFamily="34" charset="0"/>
              </a:rPr>
              <a:t>penalty</a:t>
            </a:r>
            <a:r>
              <a:rPr lang="de-DE" altLang="de-DE" sz="1700" dirty="0">
                <a:latin typeface="Calibri" panose="020F0502020204030204" pitchFamily="34" charset="0"/>
              </a:rPr>
              <a:t> rate x </a:t>
            </a:r>
            <a:r>
              <a:rPr lang="de-DE" altLang="de-DE" sz="1700" dirty="0" err="1">
                <a:latin typeface="Calibri" panose="020F0502020204030204" pitchFamily="34" charset="0"/>
              </a:rPr>
              <a:t>probabilty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of</a:t>
            </a:r>
            <a:r>
              <a:rPr lang="de-DE" altLang="de-DE" sz="1700" dirty="0">
                <a:latin typeface="Calibri" panose="020F0502020204030204" pitchFamily="34" charset="0"/>
              </a:rPr>
              <a:t> </a:t>
            </a:r>
            <a:r>
              <a:rPr lang="de-DE" altLang="de-DE" sz="1700" dirty="0" err="1">
                <a:latin typeface="Calibri" panose="020F0502020204030204" pitchFamily="34" charset="0"/>
              </a:rPr>
              <a:t>detection</a:t>
            </a:r>
            <a:r>
              <a:rPr lang="de-DE" altLang="de-DE" sz="1700" dirty="0">
                <a:latin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de-DE" altLang="de-DE" sz="1300" dirty="0" err="1">
                <a:latin typeface="Calibri" panose="020F0502020204030204" pitchFamily="34" charset="0"/>
              </a:rPr>
              <a:t>Allingham</a:t>
            </a:r>
            <a:r>
              <a:rPr lang="de-DE" altLang="de-DE" sz="1300" dirty="0">
                <a:latin typeface="Calibri" panose="020F0502020204030204" pitchFamily="34" charset="0"/>
              </a:rPr>
              <a:t> </a:t>
            </a:r>
            <a:r>
              <a:rPr lang="de-DE" altLang="de-DE" sz="1300" dirty="0" err="1">
                <a:latin typeface="Calibri" panose="020F0502020204030204" pitchFamily="34" charset="0"/>
              </a:rPr>
              <a:t>and</a:t>
            </a:r>
            <a:r>
              <a:rPr lang="de-DE" altLang="de-DE" sz="1300" dirty="0">
                <a:latin typeface="Calibri" panose="020F0502020204030204" pitchFamily="34" charset="0"/>
              </a:rPr>
              <a:t> </a:t>
            </a:r>
            <a:r>
              <a:rPr lang="de-DE" altLang="de-DE" sz="1300" dirty="0" err="1">
                <a:latin typeface="Calibri" panose="020F0502020204030204" pitchFamily="34" charset="0"/>
              </a:rPr>
              <a:t>Sandmo</a:t>
            </a:r>
            <a:r>
              <a:rPr lang="de-DE" altLang="de-DE" sz="1300" dirty="0">
                <a:latin typeface="Calibri" panose="020F0502020204030204" pitchFamily="34" charset="0"/>
              </a:rPr>
              <a:t> (1972)</a:t>
            </a:r>
            <a:endParaRPr lang="sr-Latn-RS" altLang="de-DE" sz="13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en-GB" altLang="de-DE" sz="1700" dirty="0">
                <a:latin typeface="Calibri" panose="020F0502020204030204" pitchFamily="34" charset="0"/>
              </a:rPr>
              <a:t>A taxpayer tends to balance these gains and losses taking </a:t>
            </a:r>
            <a:r>
              <a:rPr lang="sr-Latn-RS" altLang="de-DE" sz="1700" dirty="0" err="1">
                <a:latin typeface="Calibri" panose="020F0502020204030204" pitchFamily="34" charset="0"/>
              </a:rPr>
              <a:t>into</a:t>
            </a:r>
            <a:r>
              <a:rPr lang="sr-Latn-RS" altLang="de-DE" sz="1700" dirty="0">
                <a:latin typeface="Calibri" panose="020F0502020204030204" pitchFamily="34" charset="0"/>
              </a:rPr>
              <a:t> </a:t>
            </a:r>
            <a:r>
              <a:rPr lang="en-GB" altLang="de-DE" sz="1700" dirty="0">
                <a:latin typeface="Calibri" panose="020F0502020204030204" pitchFamily="34" charset="0"/>
              </a:rPr>
              <a:t>account the chance of being caught and the amount of fine </a:t>
            </a:r>
            <a:endParaRPr lang="en-US" altLang="de-DE" sz="17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111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Tax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Evasio</a:t>
            </a:r>
            <a:r>
              <a:rPr lang="de-DE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n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Modelling</a:t>
            </a:r>
            <a:r>
              <a:rPr lang="de-DE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: </a:t>
            </a:r>
            <a:br>
              <a:rPr lang="de-DE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de-DE" altLang="de-DE" sz="2200" b="1" dirty="0">
                <a:solidFill>
                  <a:schemeClr val="tx2"/>
                </a:solidFill>
                <a:latin typeface="Calibri" panose="020F0502020204030204" pitchFamily="34" charset="0"/>
              </a:rPr>
              <a:t>Rational Choice </a:t>
            </a:r>
            <a:r>
              <a:rPr lang="de-DE" altLang="de-DE" sz="22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under</a:t>
            </a:r>
            <a:r>
              <a:rPr lang="de-DE" altLang="de-DE" sz="22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de-DE" altLang="de-DE" sz="22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Uncertainty</a:t>
            </a:r>
            <a:endParaRPr lang="en-US" altLang="de-DE" sz="2200" b="1" dirty="0">
              <a:latin typeface="Calibri" panose="020F0502020204030204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81366"/>
            <a:ext cx="8229600" cy="412411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2300" dirty="0" err="1">
                <a:latin typeface="+mj-lt"/>
              </a:rPr>
              <a:t>Key</a:t>
            </a:r>
            <a:r>
              <a:rPr lang="sr-Latn-RS" altLang="de-DE" sz="2300" dirty="0">
                <a:latin typeface="+mj-lt"/>
              </a:rPr>
              <a:t> </a:t>
            </a:r>
            <a:r>
              <a:rPr lang="sr-Latn-RS" altLang="de-DE" sz="2300" dirty="0" err="1">
                <a:latin typeface="+mj-lt"/>
              </a:rPr>
              <a:t>variables</a:t>
            </a:r>
            <a:r>
              <a:rPr lang="sr-Latn-RS" altLang="de-DE" sz="2300" dirty="0">
                <a:latin typeface="+mj-lt"/>
              </a:rPr>
              <a:t>: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800" dirty="0">
                <a:latin typeface="+mj-lt"/>
              </a:rPr>
              <a:t>Y – </a:t>
            </a:r>
            <a:r>
              <a:rPr lang="sr-Latn-RS" altLang="de-DE" sz="1800" dirty="0" err="1">
                <a:latin typeface="+mj-lt"/>
              </a:rPr>
              <a:t>true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income</a:t>
            </a:r>
            <a:r>
              <a:rPr lang="sr-Latn-RS" altLang="de-DE" sz="1800" dirty="0">
                <a:latin typeface="+mj-lt"/>
              </a:rPr>
              <a:t>;          X – </a:t>
            </a:r>
            <a:r>
              <a:rPr lang="sr-Latn-RS" altLang="de-DE" sz="1800" dirty="0" err="1">
                <a:latin typeface="+mj-lt"/>
              </a:rPr>
              <a:t>reported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income</a:t>
            </a:r>
            <a:r>
              <a:rPr lang="sr-Latn-RS" altLang="de-DE" sz="1800" dirty="0">
                <a:latin typeface="+mj-lt"/>
              </a:rPr>
              <a:t>;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800" dirty="0">
                <a:latin typeface="+mj-lt"/>
              </a:rPr>
              <a:t>t – </a:t>
            </a:r>
            <a:r>
              <a:rPr lang="sr-Latn-RS" altLang="de-DE" sz="1800" dirty="0" err="1">
                <a:latin typeface="+mj-lt"/>
              </a:rPr>
              <a:t>tax</a:t>
            </a:r>
            <a:r>
              <a:rPr lang="sr-Latn-RS" altLang="de-DE" sz="1800" dirty="0">
                <a:latin typeface="+mj-lt"/>
              </a:rPr>
              <a:t> rate;                   F – fine (</a:t>
            </a:r>
            <a:r>
              <a:rPr lang="sr-Latn-RS" altLang="de-DE" sz="1800" dirty="0" err="1">
                <a:latin typeface="+mj-lt"/>
              </a:rPr>
              <a:t>if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caught</a:t>
            </a:r>
            <a:r>
              <a:rPr lang="sr-Latn-RS" altLang="de-DE" sz="1800" dirty="0">
                <a:latin typeface="+mj-lt"/>
              </a:rPr>
              <a:t>);             P – </a:t>
            </a:r>
            <a:r>
              <a:rPr lang="sr-Latn-RS" altLang="de-DE" sz="1800" dirty="0" err="1">
                <a:latin typeface="+mj-lt"/>
              </a:rPr>
              <a:t>probability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of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getting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caught</a:t>
            </a:r>
            <a:r>
              <a:rPr lang="sr-Latn-RS" altLang="de-DE" sz="1800" dirty="0">
                <a:latin typeface="+mj-lt"/>
              </a:rPr>
              <a:t>;</a:t>
            </a: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2300" dirty="0" err="1">
                <a:latin typeface="+mj-lt"/>
              </a:rPr>
              <a:t>Three</a:t>
            </a:r>
            <a:r>
              <a:rPr lang="sr-Latn-RS" altLang="de-DE" sz="2300" dirty="0">
                <a:latin typeface="+mj-lt"/>
              </a:rPr>
              <a:t> </a:t>
            </a:r>
            <a:r>
              <a:rPr lang="sr-Latn-RS" altLang="de-DE" sz="2300" dirty="0" err="1">
                <a:latin typeface="+mj-lt"/>
              </a:rPr>
              <a:t>possible</a:t>
            </a:r>
            <a:r>
              <a:rPr lang="sr-Latn-RS" altLang="de-DE" sz="2300" dirty="0">
                <a:latin typeface="+mj-lt"/>
              </a:rPr>
              <a:t> </a:t>
            </a:r>
            <a:r>
              <a:rPr lang="sr-Latn-RS" altLang="de-DE" sz="2300" dirty="0" err="1">
                <a:latin typeface="+mj-lt"/>
              </a:rPr>
              <a:t>outcomes</a:t>
            </a:r>
            <a:r>
              <a:rPr lang="sr-Latn-RS" altLang="de-DE" sz="2300" dirty="0">
                <a:latin typeface="+mj-lt"/>
              </a:rPr>
              <a:t>: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6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Full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reporting</a:t>
            </a:r>
            <a:r>
              <a:rPr lang="sr-Latn-RS" altLang="de-DE" sz="1900" dirty="0">
                <a:latin typeface="+mj-lt"/>
              </a:rPr>
              <a:t>: no </a:t>
            </a:r>
            <a:r>
              <a:rPr lang="sr-Latn-RS" altLang="de-DE" sz="1900" dirty="0" err="1">
                <a:latin typeface="+mj-lt"/>
              </a:rPr>
              <a:t>evasion</a:t>
            </a:r>
            <a:endParaRPr lang="sr-Latn-RS" altLang="de-DE" sz="19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r>
              <a:rPr lang="sr-Latn-RS" altLang="de-DE" sz="1900" dirty="0">
                <a:latin typeface="+mj-lt"/>
              </a:rPr>
              <a:t>                                 </a:t>
            </a: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r>
              <a:rPr lang="sr-Latn-RS" altLang="de-DE" sz="1900" i="1" dirty="0">
                <a:latin typeface="+mj-lt"/>
              </a:rPr>
              <a:t>                  </a:t>
            </a:r>
            <a:r>
              <a:rPr lang="en-GB" altLang="de-DE" sz="1900" i="1" dirty="0">
                <a:latin typeface="+mj-lt"/>
              </a:rPr>
              <a:t> Y</a:t>
            </a:r>
            <a:r>
              <a:rPr lang="sr-Latn-RS" altLang="de-DE" sz="1900" i="1" baseline="30000" dirty="0">
                <a:latin typeface="+mj-lt"/>
              </a:rPr>
              <a:t>r</a:t>
            </a:r>
            <a:r>
              <a:rPr lang="en-GB" altLang="de-DE" sz="1900" dirty="0">
                <a:latin typeface="+mj-lt"/>
              </a:rPr>
              <a:t> = </a:t>
            </a:r>
            <a:r>
              <a:rPr lang="en-GB" altLang="de-DE" sz="1900" i="1" dirty="0">
                <a:latin typeface="+mj-lt"/>
              </a:rPr>
              <a:t>Y </a:t>
            </a:r>
            <a:r>
              <a:rPr lang="en-GB" altLang="de-DE" sz="1900" dirty="0">
                <a:latin typeface="+mj-lt"/>
              </a:rPr>
              <a:t>– </a:t>
            </a:r>
            <a:r>
              <a:rPr lang="en-GB" altLang="de-DE" sz="1900" i="1" dirty="0">
                <a:latin typeface="+mj-lt"/>
              </a:rPr>
              <a:t>t</a:t>
            </a:r>
            <a:r>
              <a:rPr lang="sr-Latn-RS" altLang="de-DE" sz="1900" i="1" dirty="0">
                <a:latin typeface="+mj-lt"/>
              </a:rPr>
              <a:t>Y </a:t>
            </a: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9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Underreporting</a:t>
            </a:r>
            <a:r>
              <a:rPr lang="sr-Latn-RS" altLang="de-DE" sz="1900" dirty="0">
                <a:latin typeface="+mj-lt"/>
              </a:rPr>
              <a:t> &amp; </a:t>
            </a:r>
            <a:r>
              <a:rPr lang="sr-Latn-RS" altLang="de-DE" sz="1900" dirty="0" err="1">
                <a:latin typeface="+mj-lt"/>
              </a:rPr>
              <a:t>not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getting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caught</a:t>
            </a:r>
            <a:r>
              <a:rPr lang="sr-Latn-RS" altLang="de-DE" sz="1900" dirty="0">
                <a:latin typeface="+mj-lt"/>
              </a:rPr>
              <a:t>                                  </a:t>
            </a:r>
            <a:r>
              <a:rPr lang="sr-Latn-RS" altLang="de-DE" sz="1900" dirty="0" err="1">
                <a:latin typeface="+mj-lt"/>
              </a:rPr>
              <a:t>Underreporting</a:t>
            </a:r>
            <a:r>
              <a:rPr lang="sr-Latn-RS" altLang="de-DE" sz="1900" dirty="0">
                <a:latin typeface="+mj-lt"/>
              </a:rPr>
              <a:t> &amp; </a:t>
            </a:r>
            <a:r>
              <a:rPr lang="sr-Latn-RS" altLang="de-DE" sz="1900" dirty="0" err="1">
                <a:latin typeface="+mj-lt"/>
              </a:rPr>
              <a:t>getting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caught</a:t>
            </a:r>
            <a:r>
              <a:rPr lang="sr-Latn-RS" altLang="de-DE" sz="1900" dirty="0">
                <a:latin typeface="+mj-lt"/>
              </a:rPr>
              <a:t>    </a:t>
            </a: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r>
              <a:rPr lang="sr-Latn-RS" altLang="de-DE" sz="1900" dirty="0">
                <a:latin typeface="+mj-lt"/>
              </a:rPr>
              <a:t>                    </a:t>
            </a: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r>
              <a:rPr lang="sr-Latn-RS" altLang="de-DE" sz="1900" i="1" dirty="0">
                <a:latin typeface="+mj-lt"/>
              </a:rPr>
              <a:t>                   </a:t>
            </a:r>
            <a:r>
              <a:rPr lang="en-GB" altLang="de-DE" sz="1900" i="1" dirty="0">
                <a:latin typeface="+mj-lt"/>
              </a:rPr>
              <a:t> </a:t>
            </a:r>
            <a:r>
              <a:rPr lang="en-GB" altLang="de-DE" sz="1900" i="1" dirty="0" err="1">
                <a:latin typeface="+mj-lt"/>
              </a:rPr>
              <a:t>Y</a:t>
            </a:r>
            <a:r>
              <a:rPr lang="en-GB" altLang="de-DE" sz="1900" i="1" baseline="30000" dirty="0" err="1">
                <a:latin typeface="+mj-lt"/>
              </a:rPr>
              <a:t>nc</a:t>
            </a:r>
            <a:r>
              <a:rPr lang="en-GB" altLang="de-DE" sz="1900" dirty="0">
                <a:latin typeface="+mj-lt"/>
              </a:rPr>
              <a:t> = </a:t>
            </a:r>
            <a:r>
              <a:rPr lang="en-GB" altLang="de-DE" sz="1900" i="1" dirty="0">
                <a:latin typeface="+mj-lt"/>
              </a:rPr>
              <a:t>Y </a:t>
            </a:r>
            <a:r>
              <a:rPr lang="en-GB" altLang="de-DE" sz="1900" dirty="0">
                <a:latin typeface="+mj-lt"/>
              </a:rPr>
              <a:t>– </a:t>
            </a:r>
            <a:r>
              <a:rPr lang="en-GB" altLang="de-DE" sz="1900" i="1" dirty="0" err="1">
                <a:latin typeface="+mj-lt"/>
              </a:rPr>
              <a:t>tX</a:t>
            </a:r>
            <a:r>
              <a:rPr lang="sr-Latn-RS" altLang="de-DE" sz="1900" i="1" dirty="0">
                <a:latin typeface="+mj-lt"/>
              </a:rPr>
              <a:t>                                                                      </a:t>
            </a:r>
            <a:r>
              <a:rPr lang="en-GB" altLang="de-DE" sz="1900" i="1" dirty="0" err="1">
                <a:latin typeface="+mj-lt"/>
              </a:rPr>
              <a:t>Y</a:t>
            </a:r>
            <a:r>
              <a:rPr lang="en-GB" altLang="de-DE" sz="1900" i="1" baseline="30000" dirty="0" err="1">
                <a:latin typeface="+mj-lt"/>
              </a:rPr>
              <a:t>c</a:t>
            </a:r>
            <a:r>
              <a:rPr lang="en-GB" altLang="de-DE" sz="1900" i="1" baseline="30000" dirty="0">
                <a:latin typeface="+mj-lt"/>
              </a:rPr>
              <a:t>  </a:t>
            </a:r>
            <a:r>
              <a:rPr lang="en-GB" altLang="de-DE" sz="1900" dirty="0">
                <a:latin typeface="+mj-lt"/>
              </a:rPr>
              <a:t>= [1 - </a:t>
            </a:r>
            <a:r>
              <a:rPr lang="en-GB" altLang="de-DE" sz="1900" i="1" dirty="0">
                <a:latin typeface="+mj-lt"/>
              </a:rPr>
              <a:t>t</a:t>
            </a:r>
            <a:r>
              <a:rPr lang="en-GB" altLang="de-DE" sz="1900" dirty="0">
                <a:latin typeface="+mj-lt"/>
              </a:rPr>
              <a:t>]</a:t>
            </a:r>
            <a:r>
              <a:rPr lang="en-GB" altLang="de-DE" sz="1900" i="1" dirty="0">
                <a:latin typeface="+mj-lt"/>
              </a:rPr>
              <a:t>Y</a:t>
            </a:r>
            <a:r>
              <a:rPr lang="en-GB" altLang="de-DE" sz="1900" dirty="0">
                <a:latin typeface="+mj-lt"/>
              </a:rPr>
              <a:t> - </a:t>
            </a:r>
            <a:r>
              <a:rPr lang="en-GB" altLang="de-DE" sz="1900" i="1" dirty="0">
                <a:latin typeface="+mj-lt"/>
              </a:rPr>
              <a:t>Ft</a:t>
            </a:r>
            <a:r>
              <a:rPr lang="en-GB" altLang="de-DE" sz="1900" dirty="0">
                <a:latin typeface="+mj-lt"/>
              </a:rPr>
              <a:t>[</a:t>
            </a:r>
            <a:r>
              <a:rPr lang="en-GB" altLang="de-DE" sz="1900" i="1" dirty="0">
                <a:latin typeface="+mj-lt"/>
              </a:rPr>
              <a:t>Y</a:t>
            </a:r>
            <a:r>
              <a:rPr lang="en-GB" altLang="de-DE" sz="1900" dirty="0">
                <a:latin typeface="+mj-lt"/>
              </a:rPr>
              <a:t> - </a:t>
            </a:r>
            <a:r>
              <a:rPr lang="en-GB" altLang="de-DE" sz="1900" i="1" dirty="0">
                <a:latin typeface="+mj-lt"/>
              </a:rPr>
              <a:t>X</a:t>
            </a:r>
            <a:r>
              <a:rPr lang="en-GB" altLang="de-DE" sz="1900" dirty="0">
                <a:latin typeface="+mj-lt"/>
              </a:rPr>
              <a:t>]</a:t>
            </a:r>
            <a:endParaRPr lang="sr-Latn-RS" altLang="de-DE" sz="19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4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19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800" dirty="0" err="1">
                <a:latin typeface="+mj-lt"/>
              </a:rPr>
              <a:t>Marginal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benefits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of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evasion</a:t>
            </a:r>
            <a:r>
              <a:rPr lang="sr-Latn-RS" altLang="de-DE" sz="1800" dirty="0">
                <a:latin typeface="+mj-lt"/>
              </a:rPr>
              <a:t>:            MB</a:t>
            </a:r>
            <a:r>
              <a:rPr lang="en-GB" altLang="de-DE" sz="1800" dirty="0">
                <a:latin typeface="+mj-lt"/>
              </a:rPr>
              <a:t>= t[Y - X]</a:t>
            </a:r>
            <a:r>
              <a:rPr lang="sr-Latn-RS" altLang="de-DE" sz="1800" dirty="0">
                <a:latin typeface="+mj-lt"/>
              </a:rPr>
              <a:t>      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18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800" dirty="0" err="1">
                <a:latin typeface="+mj-lt"/>
              </a:rPr>
              <a:t>Marginal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costs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of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evasion</a:t>
            </a:r>
            <a:r>
              <a:rPr lang="sr-Latn-RS" altLang="de-DE" sz="1800" dirty="0">
                <a:latin typeface="+mj-lt"/>
              </a:rPr>
              <a:t>:                  MC</a:t>
            </a:r>
            <a:r>
              <a:rPr lang="en-GB" altLang="de-DE" sz="1800" dirty="0">
                <a:latin typeface="+mj-lt"/>
              </a:rPr>
              <a:t>= </a:t>
            </a:r>
            <a:r>
              <a:rPr lang="sr-Latn-RS" altLang="de-DE" sz="1800" dirty="0" err="1">
                <a:latin typeface="+mj-lt"/>
              </a:rPr>
              <a:t>pF</a:t>
            </a:r>
            <a:r>
              <a:rPr lang="en-GB" altLang="de-DE" sz="1800" dirty="0">
                <a:latin typeface="+mj-lt"/>
              </a:rPr>
              <a:t>t[Y - X]</a:t>
            </a:r>
            <a:endParaRPr lang="sr-Latn-RS" altLang="de-DE" sz="18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en-US" altLang="de-DE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1799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Tax Evasion</a:t>
            </a:r>
            <a:r>
              <a:rPr lang="de-DE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:</a:t>
            </a:r>
            <a:br>
              <a:rPr lang="de-DE" altLang="de-DE" sz="28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de-DE" altLang="de-DE" sz="2200" b="1" dirty="0">
                <a:solidFill>
                  <a:schemeClr val="tx2"/>
                </a:solidFill>
                <a:latin typeface="Calibri" panose="020F0502020204030204" pitchFamily="34" charset="0"/>
              </a:rPr>
              <a:t>Rational Choice </a:t>
            </a:r>
            <a:r>
              <a:rPr lang="de-DE" altLang="de-DE" sz="22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under</a:t>
            </a:r>
            <a:r>
              <a:rPr lang="de-DE" altLang="de-DE" sz="22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de-DE" altLang="de-DE" sz="22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Uncertainty</a:t>
            </a:r>
            <a:endParaRPr lang="en-US" altLang="de-DE" sz="2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>
            <a:off x="1340115" y="1961886"/>
            <a:ext cx="0" cy="3168385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e-DE" sz="1500"/>
          </a:p>
        </p:txBody>
      </p:sp>
      <p:sp>
        <p:nvSpPr>
          <p:cNvPr id="73734" name="Line 6"/>
          <p:cNvSpPr>
            <a:spLocks noChangeShapeType="1"/>
          </p:cNvSpPr>
          <p:nvPr/>
        </p:nvSpPr>
        <p:spPr bwMode="auto">
          <a:xfrm>
            <a:off x="1307042" y="5130271"/>
            <a:ext cx="3073136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e-DE" sz="1500"/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>
            <a:off x="4763823" y="1865313"/>
            <a:ext cx="0" cy="3264958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e-DE" sz="1500"/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>
            <a:off x="4763824" y="5130271"/>
            <a:ext cx="3456781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e-DE" sz="1500"/>
          </a:p>
        </p:txBody>
      </p:sp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7196536" y="5180542"/>
            <a:ext cx="121454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de-DE" sz="1100" dirty="0"/>
              <a:t>(E</a:t>
            </a:r>
            <a:r>
              <a:rPr lang="sr-Latn-RS" altLang="de-DE" sz="1100" dirty="0"/>
              <a:t>UR </a:t>
            </a:r>
            <a:r>
              <a:rPr lang="en-US" altLang="de-DE" sz="1100" dirty="0"/>
              <a:t>of underreporting)</a:t>
            </a:r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3356240" y="5180542"/>
            <a:ext cx="110479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100" dirty="0"/>
              <a:t>(E</a:t>
            </a:r>
            <a:r>
              <a:rPr lang="sr-Latn-RS" altLang="de-DE" sz="1100" dirty="0"/>
              <a:t>UR</a:t>
            </a:r>
            <a:r>
              <a:rPr lang="en-US" altLang="de-DE" sz="1100" dirty="0"/>
              <a:t> of </a:t>
            </a:r>
            <a:br>
              <a:rPr lang="en-US" altLang="de-DE" sz="1100" dirty="0"/>
            </a:br>
            <a:r>
              <a:rPr lang="en-US" altLang="de-DE" sz="1100" dirty="0"/>
              <a:t>underreporting)</a:t>
            </a:r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1083469" y="1770063"/>
            <a:ext cx="2824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$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4504532" y="1768741"/>
            <a:ext cx="2824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$</a:t>
            </a:r>
          </a:p>
        </p:txBody>
      </p:sp>
      <p:sp>
        <p:nvSpPr>
          <p:cNvPr id="73741" name="Freeform 13"/>
          <p:cNvSpPr>
            <a:spLocks/>
          </p:cNvSpPr>
          <p:nvPr/>
        </p:nvSpPr>
        <p:spPr bwMode="auto">
          <a:xfrm>
            <a:off x="1340115" y="1833563"/>
            <a:ext cx="3119438" cy="2784740"/>
          </a:xfrm>
          <a:custGeom>
            <a:avLst/>
            <a:gdLst>
              <a:gd name="T0" fmla="*/ 0 w 2358"/>
              <a:gd name="T1" fmla="*/ 2105 h 2105"/>
              <a:gd name="T2" fmla="*/ 1161 w 2358"/>
              <a:gd name="T3" fmla="*/ 1597 h 2105"/>
              <a:gd name="T4" fmla="*/ 2177 w 2358"/>
              <a:gd name="T5" fmla="*/ 242 h 2105"/>
              <a:gd name="T6" fmla="*/ 2249 w 2358"/>
              <a:gd name="T7" fmla="*/ 145 h 2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58" h="2105">
                <a:moveTo>
                  <a:pt x="0" y="2105"/>
                </a:moveTo>
                <a:cubicBezTo>
                  <a:pt x="399" y="2006"/>
                  <a:pt x="798" y="1907"/>
                  <a:pt x="1161" y="1597"/>
                </a:cubicBezTo>
                <a:cubicBezTo>
                  <a:pt x="1524" y="1287"/>
                  <a:pt x="1996" y="484"/>
                  <a:pt x="2177" y="242"/>
                </a:cubicBezTo>
                <a:cubicBezTo>
                  <a:pt x="2358" y="0"/>
                  <a:pt x="2303" y="72"/>
                  <a:pt x="2249" y="1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500"/>
          </a:p>
        </p:txBody>
      </p:sp>
      <p:sp>
        <p:nvSpPr>
          <p:cNvPr id="73742" name="Freeform 14"/>
          <p:cNvSpPr>
            <a:spLocks/>
          </p:cNvSpPr>
          <p:nvPr/>
        </p:nvSpPr>
        <p:spPr bwMode="auto">
          <a:xfrm>
            <a:off x="4732074" y="1865312"/>
            <a:ext cx="3071813" cy="1567657"/>
          </a:xfrm>
          <a:custGeom>
            <a:avLst/>
            <a:gdLst>
              <a:gd name="T0" fmla="*/ 0 w 2322"/>
              <a:gd name="T1" fmla="*/ 1185 h 1185"/>
              <a:gd name="T2" fmla="*/ 1669 w 2322"/>
              <a:gd name="T3" fmla="*/ 702 h 1185"/>
              <a:gd name="T4" fmla="*/ 2322 w 2322"/>
              <a:gd name="T5" fmla="*/ 0 h 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22" h="1185">
                <a:moveTo>
                  <a:pt x="0" y="1185"/>
                </a:moveTo>
                <a:cubicBezTo>
                  <a:pt x="641" y="1042"/>
                  <a:pt x="1282" y="899"/>
                  <a:pt x="1669" y="702"/>
                </a:cubicBezTo>
                <a:cubicBezTo>
                  <a:pt x="2056" y="505"/>
                  <a:pt x="2189" y="252"/>
                  <a:pt x="232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500"/>
          </a:p>
        </p:txBody>
      </p:sp>
      <p:sp>
        <p:nvSpPr>
          <p:cNvPr id="73743" name="Text Box 15"/>
          <p:cNvSpPr txBox="1">
            <a:spLocks noChangeArrowheads="1"/>
          </p:cNvSpPr>
          <p:nvPr/>
        </p:nvSpPr>
        <p:spPr bwMode="auto">
          <a:xfrm>
            <a:off x="2715949" y="1576917"/>
            <a:ext cx="160069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MC = p * marginal</a:t>
            </a:r>
            <a:br>
              <a:rPr lang="en-US" altLang="de-DE" sz="1500"/>
            </a:br>
            <a:r>
              <a:rPr lang="en-US" altLang="de-DE" sz="1500"/>
              <a:t>penalty</a:t>
            </a:r>
          </a:p>
        </p:txBody>
      </p:sp>
      <p:sp>
        <p:nvSpPr>
          <p:cNvPr id="73744" name="Text Box 16"/>
          <p:cNvSpPr txBox="1">
            <a:spLocks noChangeArrowheads="1"/>
          </p:cNvSpPr>
          <p:nvPr/>
        </p:nvSpPr>
        <p:spPr bwMode="auto">
          <a:xfrm>
            <a:off x="6236229" y="1576917"/>
            <a:ext cx="160069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MC = p * marginal</a:t>
            </a:r>
            <a:br>
              <a:rPr lang="en-US" altLang="de-DE" sz="1500"/>
            </a:br>
            <a:r>
              <a:rPr lang="en-US" altLang="de-DE" sz="1500"/>
              <a:t>penalty</a:t>
            </a:r>
          </a:p>
        </p:txBody>
      </p:sp>
      <p:sp>
        <p:nvSpPr>
          <p:cNvPr id="73745" name="Line 17"/>
          <p:cNvSpPr>
            <a:spLocks noChangeShapeType="1"/>
          </p:cNvSpPr>
          <p:nvPr/>
        </p:nvSpPr>
        <p:spPr bwMode="auto">
          <a:xfrm>
            <a:off x="4732073" y="3786188"/>
            <a:ext cx="316838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500"/>
          </a:p>
        </p:txBody>
      </p:sp>
      <p:sp>
        <p:nvSpPr>
          <p:cNvPr id="73746" name="Line 18"/>
          <p:cNvSpPr>
            <a:spLocks noChangeShapeType="1"/>
          </p:cNvSpPr>
          <p:nvPr/>
        </p:nvSpPr>
        <p:spPr bwMode="auto">
          <a:xfrm>
            <a:off x="1340115" y="3786188"/>
            <a:ext cx="3008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500"/>
          </a:p>
        </p:txBody>
      </p:sp>
      <p:sp>
        <p:nvSpPr>
          <p:cNvPr id="73747" name="Text Box 19"/>
          <p:cNvSpPr txBox="1">
            <a:spLocks noChangeArrowheads="1"/>
          </p:cNvSpPr>
          <p:nvPr/>
        </p:nvSpPr>
        <p:spPr bwMode="auto">
          <a:xfrm>
            <a:off x="7440084" y="3402542"/>
            <a:ext cx="70083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MB = t</a:t>
            </a:r>
          </a:p>
        </p:txBody>
      </p:sp>
      <p:sp>
        <p:nvSpPr>
          <p:cNvPr id="73748" name="Text Box 20"/>
          <p:cNvSpPr txBox="1">
            <a:spLocks noChangeArrowheads="1"/>
          </p:cNvSpPr>
          <p:nvPr/>
        </p:nvSpPr>
        <p:spPr bwMode="auto">
          <a:xfrm>
            <a:off x="3771636" y="3401220"/>
            <a:ext cx="70083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MB = t</a:t>
            </a:r>
          </a:p>
        </p:txBody>
      </p:sp>
      <p:sp>
        <p:nvSpPr>
          <p:cNvPr id="73749" name="Line 21"/>
          <p:cNvSpPr>
            <a:spLocks noChangeShapeType="1"/>
          </p:cNvSpPr>
          <p:nvPr/>
        </p:nvSpPr>
        <p:spPr bwMode="auto">
          <a:xfrm>
            <a:off x="3036094" y="3786188"/>
            <a:ext cx="0" cy="134408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500"/>
          </a:p>
        </p:txBody>
      </p:sp>
      <p:sp>
        <p:nvSpPr>
          <p:cNvPr id="73751" name="Text Box 23"/>
          <p:cNvSpPr txBox="1">
            <a:spLocks noChangeArrowheads="1"/>
          </p:cNvSpPr>
          <p:nvPr/>
        </p:nvSpPr>
        <p:spPr bwMode="auto">
          <a:xfrm>
            <a:off x="2876021" y="5144824"/>
            <a:ext cx="38504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R*</a:t>
            </a:r>
          </a:p>
        </p:txBody>
      </p:sp>
      <p:sp>
        <p:nvSpPr>
          <p:cNvPr id="73752" name="Text Box 24"/>
          <p:cNvSpPr txBox="1">
            <a:spLocks noChangeArrowheads="1"/>
          </p:cNvSpPr>
          <p:nvPr/>
        </p:nvSpPr>
        <p:spPr bwMode="auto">
          <a:xfrm>
            <a:off x="4763824" y="5162021"/>
            <a:ext cx="665567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de-DE" sz="1500"/>
              <a:t>R* = 0</a:t>
            </a:r>
          </a:p>
        </p:txBody>
      </p:sp>
    </p:spTree>
    <p:extLst>
      <p:ext uri="{BB962C8B-B14F-4D97-AF65-F5344CB8AC3E}">
        <p14:creationId xmlns:p14="http://schemas.microsoft.com/office/powerpoint/2010/main" val="88624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4317"/>
            <a:ext cx="8229600" cy="952500"/>
          </a:xfrm>
        </p:spPr>
        <p:txBody>
          <a:bodyPr>
            <a:normAutofit fontScale="90000"/>
          </a:bodyPr>
          <a:lstStyle/>
          <a:p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Main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Determinants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of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Evasion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:</a:t>
            </a:r>
            <a:b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de-DE" altLang="de-DE" sz="2700" b="1" dirty="0">
                <a:solidFill>
                  <a:schemeClr val="tx2"/>
                </a:solidFill>
                <a:latin typeface="Calibri" panose="020F0502020204030204" pitchFamily="34" charset="0"/>
              </a:rPr>
              <a:t>Rational Choice </a:t>
            </a:r>
            <a:r>
              <a:rPr lang="de-DE" altLang="de-DE" sz="27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under</a:t>
            </a:r>
            <a:r>
              <a:rPr lang="de-DE" altLang="de-DE" sz="27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de-DE" altLang="de-DE" sz="27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Uncertainty</a:t>
            </a:r>
            <a:r>
              <a:rPr lang="sr-Latn-RS" altLang="de-DE" sz="27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b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797"/>
            <a:ext cx="8229600" cy="37716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>
                <a:latin typeface="Calibri" panose="020F0502020204030204" pitchFamily="34" charset="0"/>
              </a:rPr>
              <a:t>Model </a:t>
            </a:r>
            <a:r>
              <a:rPr lang="sr-Latn-RS" altLang="de-DE" sz="1900" dirty="0" err="1">
                <a:latin typeface="Calibri" panose="020F0502020204030204" pitchFamily="34" charset="0"/>
              </a:rPr>
              <a:t>of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rational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choice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under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uncertainty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suggest</a:t>
            </a:r>
            <a:r>
              <a:rPr lang="sr-Latn-RS" altLang="de-DE" sz="1900" dirty="0">
                <a:latin typeface="Calibri" panose="020F0502020204030204" pitchFamily="34" charset="0"/>
              </a:rPr>
              <a:t> 4 </a:t>
            </a:r>
            <a:r>
              <a:rPr lang="sr-Latn-RS" altLang="de-DE" sz="1900" dirty="0" err="1">
                <a:latin typeface="Calibri" panose="020F0502020204030204" pitchFamily="34" charset="0"/>
              </a:rPr>
              <a:t>main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determinants</a:t>
            </a:r>
            <a:r>
              <a:rPr lang="sr-Latn-RS" altLang="de-DE" sz="1900" dirty="0">
                <a:latin typeface="Calibri" panose="020F0502020204030204" pitchFamily="34" charset="0"/>
              </a:rPr>
              <a:t>: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Calibri" panose="020F0502020204030204" pitchFamily="34" charset="0"/>
              </a:rPr>
              <a:t>Income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levels</a:t>
            </a:r>
            <a:r>
              <a:rPr lang="sr-Latn-RS" altLang="de-DE" sz="1400" dirty="0">
                <a:latin typeface="Calibri" panose="020F0502020204030204" pitchFamily="34" charset="0"/>
              </a:rPr>
              <a:t>: </a:t>
            </a:r>
            <a:r>
              <a:rPr lang="sr-Latn-RS" altLang="de-DE" sz="1400" dirty="0" err="1">
                <a:latin typeface="Calibri" panose="020F0502020204030204" pitchFamily="34" charset="0"/>
              </a:rPr>
              <a:t>effects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depend</a:t>
            </a:r>
            <a:r>
              <a:rPr lang="sr-Latn-RS" altLang="de-DE" sz="1400" dirty="0">
                <a:latin typeface="Calibri" panose="020F0502020204030204" pitchFamily="34" charset="0"/>
              </a:rPr>
              <a:t> on </a:t>
            </a:r>
            <a:r>
              <a:rPr lang="sr-Latn-RS" altLang="de-DE" sz="1400" dirty="0" err="1">
                <a:latin typeface="Calibri" panose="020F0502020204030204" pitchFamily="34" charset="0"/>
              </a:rPr>
              <a:t>risk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aversion</a:t>
            </a:r>
            <a:endParaRPr lang="sr-Latn-RS" altLang="de-DE" sz="14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Calibri" panose="020F0502020204030204" pitchFamily="34" charset="0"/>
              </a:rPr>
              <a:t>Tax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rates</a:t>
            </a:r>
            <a:r>
              <a:rPr lang="sr-Latn-RS" altLang="de-DE" sz="1400" dirty="0">
                <a:latin typeface="Calibri" panose="020F0502020204030204" pitchFamily="34" charset="0"/>
              </a:rPr>
              <a:t>: </a:t>
            </a:r>
            <a:r>
              <a:rPr lang="sr-Latn-RS" altLang="de-DE" sz="1400" dirty="0" err="1">
                <a:latin typeface="Calibri" panose="020F0502020204030204" pitchFamily="34" charset="0"/>
              </a:rPr>
              <a:t>ambiguous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effects</a:t>
            </a:r>
            <a:endParaRPr lang="sr-Latn-RS" altLang="de-DE" sz="14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Calibri" panose="020F0502020204030204" pitchFamily="34" charset="0"/>
              </a:rPr>
              <a:t>Probability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of</a:t>
            </a:r>
            <a:r>
              <a:rPr lang="sr-Latn-RS" altLang="de-DE" sz="1400" dirty="0">
                <a:latin typeface="Calibri" panose="020F0502020204030204" pitchFamily="34" charset="0"/>
              </a:rPr>
              <a:t> </a:t>
            </a:r>
            <a:r>
              <a:rPr lang="sr-Latn-RS" altLang="de-DE" sz="1400" dirty="0" err="1">
                <a:latin typeface="Calibri" panose="020F0502020204030204" pitchFamily="34" charset="0"/>
              </a:rPr>
              <a:t>detection</a:t>
            </a:r>
            <a:r>
              <a:rPr lang="sr-Latn-RS" altLang="de-DE" sz="1400" dirty="0">
                <a:latin typeface="Calibri" panose="020F0502020204030204" pitchFamily="34" charset="0"/>
              </a:rPr>
              <a:t>: negative </a:t>
            </a:r>
            <a:r>
              <a:rPr lang="sr-Latn-RS" altLang="de-DE" sz="1400" dirty="0" err="1">
                <a:latin typeface="Calibri" panose="020F0502020204030204" pitchFamily="34" charset="0"/>
              </a:rPr>
              <a:t>effects</a:t>
            </a:r>
            <a:endParaRPr lang="sr-Latn-RS" altLang="de-DE" sz="14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Calibri" panose="020F0502020204030204" pitchFamily="34" charset="0"/>
              </a:rPr>
              <a:t>Fines</a:t>
            </a:r>
            <a:r>
              <a:rPr lang="sr-Latn-RS" altLang="de-DE" sz="1400" dirty="0">
                <a:latin typeface="Calibri" panose="020F0502020204030204" pitchFamily="34" charset="0"/>
              </a:rPr>
              <a:t>: negative </a:t>
            </a:r>
            <a:r>
              <a:rPr lang="sr-Latn-RS" altLang="de-DE" sz="1400" dirty="0" err="1">
                <a:latin typeface="Calibri" panose="020F0502020204030204" pitchFamily="34" charset="0"/>
              </a:rPr>
              <a:t>effects</a:t>
            </a:r>
            <a:endParaRPr lang="sr-Latn-RS" altLang="de-DE" sz="14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4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Calibri" panose="020F0502020204030204" pitchFamily="34" charset="0"/>
              </a:rPr>
              <a:t>Empirical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models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based</a:t>
            </a:r>
            <a:r>
              <a:rPr lang="sr-Latn-RS" altLang="de-DE" sz="1900" dirty="0">
                <a:latin typeface="Calibri" panose="020F0502020204030204" pitchFamily="34" charset="0"/>
              </a:rPr>
              <a:t> on </a:t>
            </a:r>
            <a:r>
              <a:rPr lang="sr-Latn-RS" altLang="de-DE" sz="1900" dirty="0" err="1">
                <a:latin typeface="Calibri" panose="020F0502020204030204" pitchFamily="34" charset="0"/>
              </a:rPr>
              <a:t>the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rational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choice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explain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less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than</a:t>
            </a:r>
            <a:r>
              <a:rPr lang="sr-Latn-RS" altLang="de-DE" sz="1900" dirty="0">
                <a:latin typeface="Calibri" panose="020F0502020204030204" pitchFamily="34" charset="0"/>
              </a:rPr>
              <a:t> 2/3 </a:t>
            </a:r>
            <a:r>
              <a:rPr lang="sr-Latn-RS" altLang="de-DE" sz="1900" dirty="0" err="1">
                <a:latin typeface="Calibri" panose="020F0502020204030204" pitchFamily="34" charset="0"/>
              </a:rPr>
              <a:t>of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the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actual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size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of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tax</a:t>
            </a:r>
            <a:r>
              <a:rPr lang="sr-Latn-RS" altLang="de-DE" sz="1900" dirty="0">
                <a:latin typeface="Calibri" panose="020F0502020204030204" pitchFamily="34" charset="0"/>
              </a:rPr>
              <a:t> </a:t>
            </a:r>
            <a:r>
              <a:rPr lang="sr-Latn-RS" altLang="de-DE" sz="1900" dirty="0" err="1">
                <a:latin typeface="Calibri" panose="020F0502020204030204" pitchFamily="34" charset="0"/>
              </a:rPr>
              <a:t>evasion</a:t>
            </a:r>
            <a:endParaRPr lang="sr-Latn-RS" altLang="de-DE" sz="19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/>
              <a:t>Other</a:t>
            </a:r>
            <a:r>
              <a:rPr lang="sr-Latn-RS" altLang="de-DE" sz="1400" dirty="0"/>
              <a:t> (</a:t>
            </a:r>
            <a:r>
              <a:rPr lang="sr-Latn-RS" altLang="de-DE" sz="1400" dirty="0" err="1"/>
              <a:t>non-financial</a:t>
            </a:r>
            <a:r>
              <a:rPr lang="sr-Latn-RS" altLang="de-DE" sz="1400" dirty="0"/>
              <a:t>) </a:t>
            </a:r>
            <a:r>
              <a:rPr lang="sr-Latn-RS" altLang="de-DE" sz="1400" dirty="0" err="1"/>
              <a:t>factors</a:t>
            </a:r>
            <a:r>
              <a:rPr lang="sr-Latn-RS" altLang="de-DE" sz="1400" dirty="0"/>
              <a:t> </a:t>
            </a:r>
            <a:r>
              <a:rPr lang="sr-Latn-RS" altLang="de-DE" sz="1400" dirty="0" err="1"/>
              <a:t>matter</a:t>
            </a:r>
            <a:r>
              <a:rPr lang="sr-Latn-RS" altLang="de-DE" sz="1400" dirty="0"/>
              <a:t> </a:t>
            </a:r>
            <a:r>
              <a:rPr lang="sr-Latn-RS" altLang="de-DE" sz="1400" dirty="0" err="1"/>
              <a:t>too</a:t>
            </a:r>
            <a:endParaRPr lang="sr-Latn-RS" altLang="de-DE" sz="1400" dirty="0"/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4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300" dirty="0">
              <a:latin typeface="Calibri" panose="020F0502020204030204" pitchFamily="34" charset="0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1700" i="1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</p:spTree>
    <p:extLst>
      <p:ext uri="{BB962C8B-B14F-4D97-AF65-F5344CB8AC3E}">
        <p14:creationId xmlns:p14="http://schemas.microsoft.com/office/powerpoint/2010/main" val="4273553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11996" y="205505"/>
            <a:ext cx="8146204" cy="600604"/>
          </a:xfrm>
          <a:solidFill>
            <a:schemeClr val="bg1"/>
          </a:solidFill>
        </p:spPr>
        <p:txBody>
          <a:bodyPr vert="horz" lIns="150000" tIns="150000" rIns="150000" bIns="150000" rtlCol="0">
            <a:noAutofit/>
          </a:bodyPr>
          <a:lstStyle/>
          <a:p>
            <a:pPr marL="550311" indent="-550311" algn="ctr">
              <a:lnSpc>
                <a:spcPct val="80000"/>
              </a:lnSpc>
              <a:buNone/>
              <a:tabLst>
                <a:tab pos="1045062" algn="l"/>
              </a:tabLst>
            </a:pP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Relevance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of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tax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morale –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empirical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check</a:t>
            </a:r>
            <a:endParaRPr lang="de-AT" altLang="de-DE" sz="2800" b="1" dirty="0">
              <a:solidFill>
                <a:schemeClr val="tx2"/>
              </a:solidFill>
              <a:latin typeface="Calibri" panose="020F0502020204030204" pitchFamily="34" charset="0"/>
              <a:ea typeface="+mj-ea"/>
              <a:cs typeface="Roboto Condensed Bold"/>
            </a:endParaRPr>
          </a:p>
        </p:txBody>
      </p:sp>
      <p:graphicFrame>
        <p:nvGraphicFramePr>
          <p:cNvPr id="415792" name="Group 4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17784521"/>
              </p:ext>
            </p:extLst>
          </p:nvPr>
        </p:nvGraphicFramePr>
        <p:xfrm>
          <a:off x="814917" y="1090624"/>
          <a:ext cx="7515490" cy="3710921"/>
        </p:xfrm>
        <a:graphic>
          <a:graphicData uri="http://schemas.openxmlformats.org/drawingml/2006/table">
            <a:tbl>
              <a:tblPr/>
              <a:tblGrid>
                <a:gridCol w="4336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146">
                <a:tc row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Factors influencing the shadow economy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Influence on the shadow economy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(in %)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298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Average values of 12 studies - with tax morale </a:t>
                      </a:r>
                      <a:endParaRPr kumimoji="0" lang="en-US" sz="15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75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(1)	Tax and Social Security Contribution Burden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35-38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(2)  Quality of State Institutions 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10-12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(3)  Transfers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5-7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(4)  Specific Labour Market Regulations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7-9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(5)  Public Sector Services</a:t>
                      </a:r>
                      <a:endParaRPr kumimoji="0" lang="en-GB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5-7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Influence of all Factors</a:t>
                      </a:r>
                      <a:endParaRPr kumimoji="0" lang="en-GB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62</a:t>
                      </a:r>
                      <a:r>
                        <a:rPr kumimoji="0" 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-</a:t>
                      </a:r>
                      <a:r>
                        <a:rPr kumimoji="0" lang="sr-Latn-R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65</a:t>
                      </a:r>
                      <a:r>
                        <a:rPr kumimoji="0" 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%</a:t>
                      </a:r>
                      <a:endParaRPr kumimoji="0" lang="de-DE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568">
                <a:tc grid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Source:</a:t>
                      </a:r>
                      <a:r>
                        <a:rPr kumimoji="0" lang="de-DE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Schneider (2007)</a:t>
                      </a:r>
                      <a:endParaRPr kumimoji="0" lang="de-DE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180119"/>
      </p:ext>
    </p:extLst>
  </p:cSld>
  <p:clrMapOvr>
    <a:masterClrMapping/>
  </p:clrMapOvr>
  <p:transition spd="slow"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Behavioural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Models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1"/>
            <a:ext cx="8414574" cy="3771636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Behavioural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models</a:t>
            </a:r>
            <a:r>
              <a:rPr lang="sr-Latn-RS" altLang="de-DE" sz="1900" dirty="0">
                <a:latin typeface="+mj-lt"/>
              </a:rPr>
              <a:t> – </a:t>
            </a:r>
            <a:r>
              <a:rPr lang="sr-Latn-RS" altLang="de-DE" sz="1900" dirty="0" err="1">
                <a:latin typeface="+mj-lt"/>
              </a:rPr>
              <a:t>extension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of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neoclassical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of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models</a:t>
            </a:r>
            <a:r>
              <a:rPr lang="sr-Latn-RS" altLang="de-DE" sz="1900" dirty="0">
                <a:latin typeface="+mj-lt"/>
              </a:rPr>
              <a:t>: </a:t>
            </a:r>
            <a:r>
              <a:rPr lang="sr-Latn-RS" altLang="de-DE" sz="1900" dirty="0" err="1">
                <a:latin typeface="+mj-lt"/>
              </a:rPr>
              <a:t>people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tend</a:t>
            </a:r>
            <a:r>
              <a:rPr lang="sr-Latn-RS" altLang="de-DE" sz="1900" dirty="0">
                <a:latin typeface="+mj-lt"/>
              </a:rPr>
              <a:t> to </a:t>
            </a:r>
            <a:r>
              <a:rPr lang="sr-Latn-RS" altLang="de-DE" sz="1900" dirty="0" err="1">
                <a:latin typeface="+mj-lt"/>
              </a:rPr>
              <a:t>pay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taxes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not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only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based</a:t>
            </a:r>
            <a:r>
              <a:rPr lang="sr-Latn-RS" altLang="de-DE" sz="1900" dirty="0">
                <a:latin typeface="+mj-lt"/>
              </a:rPr>
              <a:t> on </a:t>
            </a:r>
            <a:r>
              <a:rPr lang="sr-Latn-RS" altLang="de-DE" sz="1900" dirty="0" err="1">
                <a:latin typeface="+mj-lt"/>
              </a:rPr>
              <a:t>the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cost</a:t>
            </a:r>
            <a:r>
              <a:rPr lang="sr-Latn-RS" altLang="de-DE" sz="1900" dirty="0">
                <a:latin typeface="+mj-lt"/>
              </a:rPr>
              <a:t>-benefit </a:t>
            </a:r>
            <a:r>
              <a:rPr lang="sr-Latn-RS" altLang="de-DE" sz="1900" dirty="0" err="1">
                <a:latin typeface="+mj-lt"/>
              </a:rPr>
              <a:t>optimization</a:t>
            </a:r>
            <a:endParaRPr lang="sr-Latn-RS" altLang="de-DE" sz="19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Two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groups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of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behavioural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models</a:t>
            </a:r>
            <a:r>
              <a:rPr lang="sr-Latn-RS" altLang="de-DE" sz="1900" dirty="0">
                <a:latin typeface="+mj-lt"/>
              </a:rPr>
              <a:t>: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+mj-lt"/>
              </a:rPr>
              <a:t>Models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based</a:t>
            </a:r>
            <a:r>
              <a:rPr lang="sr-Latn-RS" altLang="de-DE" sz="1400" dirty="0">
                <a:latin typeface="+mj-lt"/>
              </a:rPr>
              <a:t> on </a:t>
            </a:r>
            <a:r>
              <a:rPr lang="sr-Latn-RS" altLang="de-DE" sz="1400" dirty="0" err="1">
                <a:latin typeface="+mj-lt"/>
              </a:rPr>
              <a:t>the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expected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utility</a:t>
            </a:r>
            <a:r>
              <a:rPr lang="sr-Latn-RS" altLang="de-DE" sz="1400" dirty="0">
                <a:latin typeface="+mj-lt"/>
              </a:rPr>
              <a:t>: </a:t>
            </a:r>
            <a:r>
              <a:rPr lang="sr-Latn-RS" altLang="de-DE" sz="1400" dirty="0" err="1">
                <a:latin typeface="+mj-lt"/>
              </a:rPr>
              <a:t>ambiguities</a:t>
            </a:r>
            <a:r>
              <a:rPr lang="sr-Latn-RS" altLang="de-DE" sz="1400" dirty="0">
                <a:latin typeface="+mj-lt"/>
              </a:rPr>
              <a:t> in </a:t>
            </a:r>
            <a:r>
              <a:rPr lang="sr-Latn-RS" altLang="de-DE" sz="1400" dirty="0" err="1">
                <a:latin typeface="+mj-lt"/>
              </a:rPr>
              <a:t>terms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of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i="1" dirty="0">
                <a:latin typeface="+mj-lt"/>
              </a:rPr>
              <a:t>p</a:t>
            </a:r>
            <a:endParaRPr lang="sr-Latn-RS" altLang="de-DE" sz="14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+mj-lt"/>
              </a:rPr>
              <a:t>Models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based</a:t>
            </a:r>
            <a:r>
              <a:rPr lang="sr-Latn-RS" altLang="de-DE" sz="1400" dirty="0">
                <a:latin typeface="+mj-lt"/>
              </a:rPr>
              <a:t> on </a:t>
            </a:r>
            <a:r>
              <a:rPr lang="sr-Latn-RS" altLang="de-DE" sz="1400" dirty="0" err="1">
                <a:latin typeface="+mj-lt"/>
              </a:rPr>
              <a:t>the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social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effects</a:t>
            </a:r>
            <a:r>
              <a:rPr lang="sr-Latn-RS" altLang="de-DE" sz="1400" dirty="0">
                <a:latin typeface="+mj-lt"/>
              </a:rPr>
              <a:t>: </a:t>
            </a:r>
            <a:r>
              <a:rPr lang="sr-Latn-RS" altLang="de-DE" sz="1400" dirty="0" err="1">
                <a:latin typeface="+mj-lt"/>
              </a:rPr>
              <a:t>theoretical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foundations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of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the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tax</a:t>
            </a:r>
            <a:r>
              <a:rPr lang="sr-Latn-RS" altLang="de-DE" sz="1400" dirty="0">
                <a:latin typeface="+mj-lt"/>
              </a:rPr>
              <a:t> moral – </a:t>
            </a:r>
            <a:r>
              <a:rPr lang="sr-Latn-RS" altLang="de-DE" sz="1400" dirty="0" err="1">
                <a:latin typeface="+mj-lt"/>
              </a:rPr>
              <a:t>social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and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cultural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norms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matter</a:t>
            </a:r>
            <a:endParaRPr lang="sr-Latn-RS" altLang="de-DE" sz="14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1700" i="1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</p:spTree>
    <p:extLst>
      <p:ext uri="{BB962C8B-B14F-4D97-AF65-F5344CB8AC3E}">
        <p14:creationId xmlns:p14="http://schemas.microsoft.com/office/powerpoint/2010/main" val="3213666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Morale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333501"/>
            <a:ext cx="8339621" cy="3771636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Intrinsic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values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may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shape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compliance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behaviour</a:t>
            </a:r>
            <a:r>
              <a:rPr lang="sr-Latn-RS" altLang="de-DE" sz="1900" dirty="0">
                <a:latin typeface="+mj-lt"/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morale: set </a:t>
            </a:r>
            <a:r>
              <a:rPr lang="sr-Latn-RS" altLang="de-DE" sz="1900" dirty="0" err="1">
                <a:latin typeface="+mj-lt"/>
              </a:rPr>
              <a:t>of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intrinsic</a:t>
            </a:r>
            <a:r>
              <a:rPr lang="sr-Latn-RS" altLang="de-DE" sz="1900" dirty="0">
                <a:latin typeface="+mj-lt"/>
              </a:rPr>
              <a:t>, </a:t>
            </a:r>
            <a:r>
              <a:rPr lang="sr-Latn-RS" altLang="de-DE" sz="1900" dirty="0" err="1">
                <a:latin typeface="+mj-lt"/>
              </a:rPr>
              <a:t>non-monetary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motives</a:t>
            </a:r>
            <a:r>
              <a:rPr lang="sr-Latn-RS" altLang="de-DE" sz="1900" dirty="0">
                <a:latin typeface="+mj-lt"/>
              </a:rPr>
              <a:t> to </a:t>
            </a:r>
            <a:r>
              <a:rPr lang="sr-Latn-RS" altLang="de-DE" sz="1900" dirty="0" err="1">
                <a:latin typeface="+mj-lt"/>
              </a:rPr>
              <a:t>pay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taxes</a:t>
            </a:r>
            <a:r>
              <a:rPr lang="sr-Latn-RS" altLang="de-DE" sz="1900" dirty="0">
                <a:latin typeface="+mj-lt"/>
              </a:rPr>
              <a:t>, </a:t>
            </a:r>
            <a:r>
              <a:rPr lang="sr-Latn-RS" altLang="de-DE" sz="1900" dirty="0" err="1">
                <a:latin typeface="+mj-lt"/>
              </a:rPr>
              <a:t>which</a:t>
            </a:r>
            <a:r>
              <a:rPr lang="sr-Latn-RS" altLang="de-DE" sz="1900" dirty="0">
                <a:latin typeface="+mj-lt"/>
              </a:rPr>
              <a:t> are </a:t>
            </a:r>
            <a:r>
              <a:rPr lang="sr-Latn-RS" altLang="de-DE" sz="1900" dirty="0" err="1">
                <a:latin typeface="+mj-lt"/>
              </a:rPr>
              <a:t>not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encompassed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by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the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expected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utiltiy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models</a:t>
            </a:r>
            <a:r>
              <a:rPr lang="sr-Latn-RS" altLang="de-DE" sz="1900" dirty="0">
                <a:latin typeface="+mj-lt"/>
              </a:rPr>
              <a:t> 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300" dirty="0" err="1">
                <a:latin typeface="+mj-lt"/>
              </a:rPr>
              <a:t>Schmolders</a:t>
            </a:r>
            <a:r>
              <a:rPr lang="sr-Latn-RS" altLang="de-DE" sz="1300" dirty="0">
                <a:latin typeface="+mj-lt"/>
              </a:rPr>
              <a:t> (1960)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3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Empirical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evaluation</a:t>
            </a:r>
            <a:r>
              <a:rPr lang="sr-Latn-RS" altLang="de-DE" sz="1900" dirty="0">
                <a:latin typeface="+mj-lt"/>
              </a:rPr>
              <a:t>: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+mj-lt"/>
              </a:rPr>
              <a:t>Tax</a:t>
            </a:r>
            <a:r>
              <a:rPr lang="sr-Latn-RS" altLang="de-DE" sz="1400" dirty="0">
                <a:latin typeface="+mj-lt"/>
              </a:rPr>
              <a:t> morale </a:t>
            </a:r>
            <a:r>
              <a:rPr lang="sr-Latn-RS" altLang="de-DE" sz="1400" dirty="0" err="1">
                <a:latin typeface="+mj-lt"/>
              </a:rPr>
              <a:t>explains</a:t>
            </a:r>
            <a:r>
              <a:rPr lang="sr-Latn-RS" altLang="de-DE" sz="1400" dirty="0">
                <a:latin typeface="+mj-lt"/>
              </a:rPr>
              <a:t> 20-30% </a:t>
            </a:r>
            <a:r>
              <a:rPr lang="sr-Latn-RS" altLang="de-DE" sz="1400" dirty="0" err="1">
                <a:latin typeface="+mj-lt"/>
              </a:rPr>
              <a:t>of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variation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of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shadow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economy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across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the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countries</a:t>
            </a:r>
            <a:r>
              <a:rPr lang="sr-Latn-RS" altLang="de-DE" sz="1400" dirty="0">
                <a:latin typeface="+mj-lt"/>
              </a:rPr>
              <a:t> (</a:t>
            </a:r>
            <a:r>
              <a:rPr lang="sr-Latn-RS" altLang="de-DE" sz="1400" dirty="0" err="1">
                <a:latin typeface="+mj-lt"/>
              </a:rPr>
              <a:t>Togler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and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Schneider</a:t>
            </a:r>
            <a:r>
              <a:rPr lang="sr-Latn-RS" altLang="de-DE" sz="1400" dirty="0">
                <a:latin typeface="+mj-lt"/>
              </a:rPr>
              <a:t>, 2009)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+mj-lt"/>
              </a:rPr>
              <a:t>Church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tax</a:t>
            </a:r>
            <a:r>
              <a:rPr lang="sr-Latn-RS" altLang="de-DE" sz="1400" dirty="0">
                <a:latin typeface="+mj-lt"/>
              </a:rPr>
              <a:t> in </a:t>
            </a:r>
            <a:r>
              <a:rPr lang="sr-Latn-RS" altLang="de-DE" sz="1400" dirty="0" err="1">
                <a:latin typeface="+mj-lt"/>
              </a:rPr>
              <a:t>Germany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not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enforced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by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the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Tax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Administration</a:t>
            </a:r>
            <a:r>
              <a:rPr lang="sr-Latn-RS" altLang="de-DE" sz="1400" dirty="0">
                <a:latin typeface="+mj-lt"/>
              </a:rPr>
              <a:t>, but </a:t>
            </a:r>
            <a:r>
              <a:rPr lang="sr-Latn-RS" altLang="de-DE" sz="1400" dirty="0" err="1">
                <a:latin typeface="+mj-lt"/>
              </a:rPr>
              <a:t>still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evasion</a:t>
            </a:r>
            <a:r>
              <a:rPr lang="sr-Latn-RS" altLang="de-DE" sz="1400" dirty="0">
                <a:latin typeface="+mj-lt"/>
              </a:rPr>
              <a:t> is </a:t>
            </a:r>
            <a:r>
              <a:rPr lang="sr-Latn-RS" altLang="de-DE" sz="1400" dirty="0" err="1">
                <a:latin typeface="+mj-lt"/>
              </a:rPr>
              <a:t>below</a:t>
            </a:r>
            <a:r>
              <a:rPr lang="sr-Latn-RS" altLang="de-DE" sz="1400" dirty="0">
                <a:latin typeface="+mj-lt"/>
              </a:rPr>
              <a:t> 100% (</a:t>
            </a:r>
            <a:r>
              <a:rPr lang="sr-Latn-RS" altLang="de-DE" sz="1400" dirty="0" err="1">
                <a:latin typeface="+mj-lt"/>
              </a:rPr>
              <a:t>Dwenger</a:t>
            </a:r>
            <a:r>
              <a:rPr lang="sr-Latn-RS" altLang="de-DE" sz="1400" dirty="0">
                <a:latin typeface="+mj-lt"/>
              </a:rPr>
              <a:t> et </a:t>
            </a:r>
            <a:r>
              <a:rPr lang="sr-Latn-RS" altLang="de-DE" sz="1400" dirty="0" err="1">
                <a:latin typeface="+mj-lt"/>
              </a:rPr>
              <a:t>al</a:t>
            </a:r>
            <a:r>
              <a:rPr lang="sr-Latn-RS" altLang="de-DE" sz="1400" dirty="0">
                <a:latin typeface="+mj-lt"/>
              </a:rPr>
              <a:t>, 2014)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Measurement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of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morale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+mj-lt"/>
              </a:rPr>
              <a:t>European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Values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Survey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or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World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Values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Survey</a:t>
            </a:r>
            <a:r>
              <a:rPr lang="sr-Latn-RS" altLang="de-DE" sz="1400" dirty="0">
                <a:latin typeface="+mj-lt"/>
              </a:rPr>
              <a:t> („</a:t>
            </a:r>
            <a:r>
              <a:rPr lang="sr-Latn-RS" altLang="de-DE" sz="1400" dirty="0" err="1">
                <a:latin typeface="+mj-lt"/>
              </a:rPr>
              <a:t>Tax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evasion</a:t>
            </a:r>
            <a:r>
              <a:rPr lang="sr-Latn-RS" altLang="de-DE" sz="1400" dirty="0">
                <a:latin typeface="+mj-lt"/>
              </a:rPr>
              <a:t> is </a:t>
            </a:r>
            <a:r>
              <a:rPr lang="sr-Latn-RS" altLang="de-DE" sz="1400" dirty="0" err="1">
                <a:latin typeface="+mj-lt"/>
              </a:rPr>
              <a:t>never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justified</a:t>
            </a:r>
            <a:r>
              <a:rPr lang="sr-Latn-RS" altLang="de-DE" sz="1400" dirty="0">
                <a:latin typeface="+mj-lt"/>
              </a:rPr>
              <a:t>“ – Do </a:t>
            </a:r>
            <a:r>
              <a:rPr lang="sr-Latn-RS" altLang="de-DE" sz="1400" dirty="0" err="1">
                <a:latin typeface="+mj-lt"/>
              </a:rPr>
              <a:t>you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agree</a:t>
            </a:r>
            <a:r>
              <a:rPr lang="sr-Latn-RS" altLang="de-DE" sz="1400" dirty="0">
                <a:latin typeface="+mj-lt"/>
              </a:rPr>
              <a:t>?)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3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br>
              <a:rPr lang="sr-Latn-RS" altLang="de-DE" sz="1300" dirty="0">
                <a:latin typeface="+mj-lt"/>
              </a:rPr>
            </a:br>
            <a:endParaRPr lang="sr-Latn-RS" altLang="de-DE" sz="7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1700" i="1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</p:spTree>
    <p:extLst>
      <p:ext uri="{BB962C8B-B14F-4D97-AF65-F5344CB8AC3E}">
        <p14:creationId xmlns:p14="http://schemas.microsoft.com/office/powerpoint/2010/main" val="2445457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Morale in CEE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1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1155667"/>
              </p:ext>
            </p:extLst>
          </p:nvPr>
        </p:nvGraphicFramePr>
        <p:xfrm>
          <a:off x="1841888" y="1248648"/>
          <a:ext cx="5460224" cy="3428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3454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11996" y="205505"/>
            <a:ext cx="8146204" cy="600604"/>
          </a:xfrm>
          <a:solidFill>
            <a:schemeClr val="bg1"/>
          </a:solidFill>
        </p:spPr>
        <p:txBody>
          <a:bodyPr vert="horz" lIns="150000" tIns="150000" rIns="150000" bIns="150000" rtlCol="0">
            <a:noAutofit/>
          </a:bodyPr>
          <a:lstStyle/>
          <a:p>
            <a:pPr marL="550311" indent="-550311" algn="ctr">
              <a:lnSpc>
                <a:spcPct val="80000"/>
              </a:lnSpc>
              <a:buNone/>
              <a:tabLst>
                <a:tab pos="1045062" algn="l"/>
              </a:tabLst>
            </a:pP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Relevance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of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tax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morale –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empirical</a:t>
            </a:r>
            <a:r>
              <a:rPr lang="sr-Latn-RS" altLang="de-DE" sz="28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 </a:t>
            </a:r>
            <a:r>
              <a:rPr lang="sr-Latn-RS" altLang="de-DE" sz="2800" b="1" dirty="0" err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Roboto Condensed Bold"/>
              </a:rPr>
              <a:t>check</a:t>
            </a:r>
            <a:endParaRPr lang="de-AT" altLang="de-DE" sz="2800" b="1" dirty="0">
              <a:solidFill>
                <a:schemeClr val="tx2"/>
              </a:solidFill>
              <a:latin typeface="Calibri" panose="020F0502020204030204" pitchFamily="34" charset="0"/>
              <a:ea typeface="+mj-ea"/>
              <a:cs typeface="Roboto Condensed Bold"/>
            </a:endParaRPr>
          </a:p>
        </p:txBody>
      </p:sp>
      <p:graphicFrame>
        <p:nvGraphicFramePr>
          <p:cNvPr id="415792" name="Group 4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77511009"/>
              </p:ext>
            </p:extLst>
          </p:nvPr>
        </p:nvGraphicFramePr>
        <p:xfrm>
          <a:off x="814917" y="1090624"/>
          <a:ext cx="7515490" cy="3999537"/>
        </p:xfrm>
        <a:graphic>
          <a:graphicData uri="http://schemas.openxmlformats.org/drawingml/2006/table">
            <a:tbl>
              <a:tblPr/>
              <a:tblGrid>
                <a:gridCol w="4336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146">
                <a:tc row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Factors influencing the shadow economy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Influence on the shadow economy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(in %)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298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Average values of 12 studies - with tax morale </a:t>
                      </a:r>
                      <a:endParaRPr kumimoji="0" lang="en-US" sz="15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75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(1)	Tax and Social Security Contribution Burden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35-38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(2)  Quality of State Institutions 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10-12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(3)  Transfers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5-7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(4)  Specific Labour Market Regulations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7-9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(5)  Public Sector Services</a:t>
                      </a:r>
                      <a:endParaRPr kumimoji="0" lang="en-GB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5-7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8938" algn="r"/>
                        </a:tabLst>
                      </a:pPr>
                      <a:r>
                        <a:rPr kumimoji="0" lang="en-GB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(6)  Tax Morale</a:t>
                      </a:r>
                      <a:endParaRPr kumimoji="0" lang="en-GB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22-25</a:t>
                      </a:r>
                      <a:endParaRPr kumimoji="0" lang="de-DE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Influence of all Factors</a:t>
                      </a:r>
                      <a:endParaRPr kumimoji="0" lang="en-GB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84-98 %</a:t>
                      </a:r>
                      <a:endParaRPr kumimoji="0" lang="de-DE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568">
                <a:tc grid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Source:</a:t>
                      </a:r>
                      <a:r>
                        <a:rPr kumimoji="0" lang="de-DE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Schneider (2007)</a:t>
                      </a:r>
                      <a:endParaRPr kumimoji="0" lang="de-DE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50014" marR="150014" marT="30008" marB="300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204401"/>
      </p:ext>
    </p:extLst>
  </p:cSld>
  <p:clrMapOvr>
    <a:masterClrMapping/>
  </p:clrMapOvr>
  <p:transition spd="slow">
    <p:pull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Morale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1"/>
            <a:ext cx="8414574" cy="37716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How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does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morale influence </a:t>
            </a: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evasion</a:t>
            </a:r>
            <a:r>
              <a:rPr lang="sr-Latn-RS" altLang="de-DE" sz="1900" dirty="0">
                <a:latin typeface="+mj-lt"/>
              </a:rPr>
              <a:t>/</a:t>
            </a:r>
            <a:r>
              <a:rPr lang="sr-Latn-RS" altLang="de-DE" sz="1900" dirty="0" err="1">
                <a:latin typeface="+mj-lt"/>
              </a:rPr>
              <a:t>shadow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economy</a:t>
            </a:r>
            <a:r>
              <a:rPr lang="sr-Latn-RS" altLang="de-DE" sz="1900" dirty="0">
                <a:latin typeface="+mj-lt"/>
              </a:rPr>
              <a:t>?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600" dirty="0" err="1">
                <a:latin typeface="+mj-lt"/>
              </a:rPr>
              <a:t>Intrinsic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motivations</a:t>
            </a:r>
            <a:r>
              <a:rPr lang="sr-Latn-RS" altLang="de-DE" sz="1600" dirty="0">
                <a:latin typeface="+mj-lt"/>
              </a:rPr>
              <a:t> (</a:t>
            </a:r>
            <a:r>
              <a:rPr lang="sr-Latn-RS" altLang="de-DE" sz="1600" dirty="0" err="1">
                <a:latin typeface="+mj-lt"/>
              </a:rPr>
              <a:t>self-respect</a:t>
            </a:r>
            <a:r>
              <a:rPr lang="sr-Latn-RS" altLang="de-DE" sz="1600" dirty="0">
                <a:latin typeface="+mj-lt"/>
              </a:rPr>
              <a:t>, pride)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600" dirty="0" err="1">
                <a:latin typeface="+mj-lt"/>
              </a:rPr>
              <a:t>Reciprocity</a:t>
            </a:r>
            <a:r>
              <a:rPr lang="sr-Latn-RS" altLang="de-DE" sz="1600" dirty="0">
                <a:latin typeface="+mj-lt"/>
              </a:rPr>
              <a:t> (</a:t>
            </a:r>
            <a:r>
              <a:rPr lang="sr-Latn-RS" altLang="de-DE" sz="1600" dirty="0" err="1">
                <a:latin typeface="+mj-lt"/>
              </a:rPr>
              <a:t>social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contract</a:t>
            </a:r>
            <a:r>
              <a:rPr lang="sr-Latn-RS" altLang="de-DE" sz="1600" dirty="0">
                <a:latin typeface="+mj-lt"/>
              </a:rPr>
              <a:t>: </a:t>
            </a:r>
            <a:r>
              <a:rPr lang="sr-Latn-RS" altLang="de-DE" sz="1600" i="1" dirty="0" err="1">
                <a:latin typeface="+mj-lt"/>
              </a:rPr>
              <a:t>quid</a:t>
            </a:r>
            <a:r>
              <a:rPr lang="sr-Latn-RS" altLang="de-DE" sz="1600" i="1" dirty="0">
                <a:latin typeface="+mj-lt"/>
              </a:rPr>
              <a:t> </a:t>
            </a:r>
            <a:r>
              <a:rPr lang="sr-Latn-RS" altLang="de-DE" sz="1600" i="1" dirty="0" err="1">
                <a:latin typeface="+mj-lt"/>
              </a:rPr>
              <a:t>pro</a:t>
            </a:r>
            <a:r>
              <a:rPr lang="sr-Latn-RS" altLang="de-DE" sz="1600" i="1" dirty="0">
                <a:latin typeface="+mj-lt"/>
              </a:rPr>
              <a:t> </a:t>
            </a:r>
            <a:r>
              <a:rPr lang="sr-Latn-RS" altLang="de-DE" sz="1600" i="1" dirty="0" err="1">
                <a:latin typeface="+mj-lt"/>
              </a:rPr>
              <a:t>quo</a:t>
            </a:r>
            <a:r>
              <a:rPr lang="sr-Latn-RS" altLang="de-DE" sz="1600" i="1" dirty="0">
                <a:latin typeface="+mj-lt"/>
              </a:rPr>
              <a:t> -- </a:t>
            </a:r>
            <a:r>
              <a:rPr lang="sr-Latn-RS" altLang="de-DE" sz="1600" dirty="0" err="1">
                <a:latin typeface="+mj-lt"/>
              </a:rPr>
              <a:t>taxes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for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services</a:t>
            </a:r>
            <a:r>
              <a:rPr lang="sr-Latn-RS" altLang="de-DE" sz="1600" dirty="0">
                <a:latin typeface="+mj-lt"/>
              </a:rPr>
              <a:t>)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600" dirty="0" err="1">
                <a:latin typeface="+mj-lt"/>
              </a:rPr>
              <a:t>Social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norms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and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culture</a:t>
            </a:r>
            <a:r>
              <a:rPr lang="sr-Latn-RS" altLang="de-DE" sz="1600" dirty="0">
                <a:latin typeface="+mj-lt"/>
              </a:rPr>
              <a:t> („</a:t>
            </a:r>
            <a:r>
              <a:rPr lang="sr-Latn-RS" altLang="de-DE" sz="1600" dirty="0" err="1">
                <a:latin typeface="+mj-lt"/>
              </a:rPr>
              <a:t>if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other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people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comply</a:t>
            </a:r>
            <a:r>
              <a:rPr lang="sr-Latn-RS" altLang="de-DE" sz="1600" dirty="0">
                <a:latin typeface="+mj-lt"/>
              </a:rPr>
              <a:t>, I </a:t>
            </a:r>
            <a:r>
              <a:rPr lang="sr-Latn-RS" altLang="de-DE" sz="1600" dirty="0" err="1">
                <a:latin typeface="+mj-lt"/>
              </a:rPr>
              <a:t>will</a:t>
            </a:r>
            <a:r>
              <a:rPr lang="sr-Latn-RS" altLang="de-DE" sz="1600" dirty="0">
                <a:latin typeface="+mj-lt"/>
              </a:rPr>
              <a:t> </a:t>
            </a:r>
            <a:r>
              <a:rPr lang="sr-Latn-RS" altLang="de-DE" sz="1600" dirty="0" err="1">
                <a:latin typeface="+mj-lt"/>
              </a:rPr>
              <a:t>comply</a:t>
            </a:r>
            <a:r>
              <a:rPr lang="sr-Latn-RS" altLang="de-DE" sz="1600" dirty="0">
                <a:latin typeface="+mj-lt"/>
              </a:rPr>
              <a:t>“)</a:t>
            </a: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br>
              <a:rPr lang="sr-Latn-RS" altLang="de-DE" sz="1300" dirty="0">
                <a:latin typeface="+mj-lt"/>
              </a:rPr>
            </a:br>
            <a:endParaRPr lang="sr-Latn-RS" altLang="de-DE" sz="7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1700" i="1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</p:spTree>
    <p:extLst>
      <p:ext uri="{BB962C8B-B14F-4D97-AF65-F5344CB8AC3E}">
        <p14:creationId xmlns:p14="http://schemas.microsoft.com/office/powerpoint/2010/main" val="3975098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Morale: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Determinants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0"/>
            <a:ext cx="8414574" cy="397141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Social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and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demographic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factors</a:t>
            </a:r>
            <a:endParaRPr lang="sr-Latn-RS" altLang="de-DE" sz="19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 err="1">
                <a:latin typeface="+mj-lt"/>
              </a:rPr>
              <a:t>Higher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tax</a:t>
            </a:r>
            <a:r>
              <a:rPr lang="sr-Latn-RS" altLang="de-DE" sz="1500" dirty="0">
                <a:latin typeface="+mj-lt"/>
              </a:rPr>
              <a:t> morale: </a:t>
            </a:r>
            <a:r>
              <a:rPr lang="sr-Latn-RS" altLang="de-DE" sz="1500" dirty="0" err="1">
                <a:latin typeface="+mj-lt"/>
              </a:rPr>
              <a:t>elderly</a:t>
            </a:r>
            <a:r>
              <a:rPr lang="sr-Latn-RS" altLang="de-DE" sz="1500" dirty="0">
                <a:latin typeface="+mj-lt"/>
              </a:rPr>
              <a:t>, </a:t>
            </a:r>
            <a:r>
              <a:rPr lang="sr-Latn-RS" altLang="de-DE" sz="1500" dirty="0" err="1">
                <a:latin typeface="+mj-lt"/>
              </a:rPr>
              <a:t>women</a:t>
            </a:r>
            <a:r>
              <a:rPr lang="sr-Latn-RS" altLang="de-DE" sz="1500" dirty="0">
                <a:latin typeface="+mj-lt"/>
              </a:rPr>
              <a:t>, </a:t>
            </a:r>
            <a:r>
              <a:rPr lang="sr-Latn-RS" altLang="de-DE" sz="1500" dirty="0" err="1">
                <a:latin typeface="+mj-lt"/>
              </a:rPr>
              <a:t>religious</a:t>
            </a:r>
            <a:r>
              <a:rPr lang="sr-Latn-RS" altLang="de-DE" sz="1500" dirty="0">
                <a:latin typeface="+mj-lt"/>
              </a:rPr>
              <a:t>…</a:t>
            </a:r>
            <a:r>
              <a:rPr lang="sr-Latn-RS" altLang="de-DE" sz="1500" dirty="0" err="1">
                <a:latin typeface="+mj-lt"/>
              </a:rPr>
              <a:t>while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impact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of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education</a:t>
            </a:r>
            <a:r>
              <a:rPr lang="sr-Latn-RS" altLang="de-DE" sz="1500" dirty="0">
                <a:latin typeface="+mj-lt"/>
              </a:rPr>
              <a:t> is </a:t>
            </a:r>
            <a:r>
              <a:rPr lang="sr-Latn-RS" altLang="de-DE" sz="1500" dirty="0" err="1">
                <a:latin typeface="+mj-lt"/>
              </a:rPr>
              <a:t>ambiguous</a:t>
            </a:r>
            <a:endParaRPr lang="sr-Latn-RS" altLang="de-DE" sz="15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4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Social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and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economic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factors</a:t>
            </a:r>
            <a:endParaRPr lang="sr-Latn-RS" altLang="de-DE" sz="19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/>
              <a:t>Higher</a:t>
            </a:r>
            <a:r>
              <a:rPr lang="sr-Latn-RS" altLang="de-DE" sz="1400" dirty="0"/>
              <a:t> </a:t>
            </a:r>
            <a:r>
              <a:rPr lang="sr-Latn-RS" altLang="de-DE" sz="1400" dirty="0" err="1"/>
              <a:t>tax</a:t>
            </a:r>
            <a:r>
              <a:rPr lang="sr-Latn-RS" altLang="de-DE" sz="1400" dirty="0"/>
              <a:t> morale</a:t>
            </a:r>
            <a:r>
              <a:rPr lang="sr-Latn-RS" altLang="de-DE" sz="1400" dirty="0">
                <a:latin typeface="+mj-lt"/>
              </a:rPr>
              <a:t>: </a:t>
            </a:r>
            <a:r>
              <a:rPr lang="sr-Latn-RS" altLang="de-DE" sz="1400" dirty="0" err="1">
                <a:latin typeface="+mj-lt"/>
              </a:rPr>
              <a:t>married</a:t>
            </a:r>
            <a:r>
              <a:rPr lang="sr-Latn-RS" altLang="de-DE" sz="1400" dirty="0">
                <a:latin typeface="+mj-lt"/>
              </a:rPr>
              <a:t> (</a:t>
            </a:r>
            <a:r>
              <a:rPr lang="sr-Latn-RS" altLang="de-DE" sz="1400" dirty="0" err="1">
                <a:latin typeface="+mj-lt"/>
              </a:rPr>
              <a:t>social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norms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effect</a:t>
            </a:r>
            <a:r>
              <a:rPr lang="sr-Latn-RS" altLang="de-DE" sz="1400" dirty="0">
                <a:latin typeface="+mj-lt"/>
              </a:rPr>
              <a:t>), </a:t>
            </a:r>
            <a:r>
              <a:rPr lang="sr-Latn-RS" altLang="de-DE" sz="1400" dirty="0" err="1">
                <a:latin typeface="+mj-lt"/>
              </a:rPr>
              <a:t>employed</a:t>
            </a:r>
            <a:r>
              <a:rPr lang="sr-Latn-RS" altLang="de-DE" sz="1400" dirty="0">
                <a:latin typeface="+mj-lt"/>
              </a:rPr>
              <a:t> (</a:t>
            </a:r>
            <a:r>
              <a:rPr lang="sr-Latn-RS" altLang="de-DE" sz="1400" dirty="0" err="1">
                <a:latin typeface="+mj-lt"/>
              </a:rPr>
              <a:t>vs</a:t>
            </a:r>
            <a:r>
              <a:rPr lang="sr-Latn-RS" altLang="de-DE" sz="1400" dirty="0">
                <a:latin typeface="+mj-lt"/>
              </a:rPr>
              <a:t>. </a:t>
            </a:r>
            <a:r>
              <a:rPr lang="sr-Latn-RS" altLang="de-DE" sz="1400" dirty="0" err="1">
                <a:latin typeface="+mj-lt"/>
              </a:rPr>
              <a:t>self-emoployed</a:t>
            </a:r>
            <a:r>
              <a:rPr lang="sr-Latn-RS" altLang="de-DE" sz="1400" dirty="0">
                <a:latin typeface="+mj-lt"/>
              </a:rPr>
              <a:t>), </a:t>
            </a:r>
            <a:r>
              <a:rPr lang="sr-Latn-RS" altLang="de-DE" sz="1400" dirty="0" err="1">
                <a:latin typeface="+mj-lt"/>
              </a:rPr>
              <a:t>lower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income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earners</a:t>
            </a:r>
            <a:r>
              <a:rPr lang="sr-Latn-RS" altLang="de-DE" sz="1400" dirty="0">
                <a:latin typeface="+mj-lt"/>
              </a:rPr>
              <a:t>, </a:t>
            </a:r>
            <a:r>
              <a:rPr lang="sr-Latn-RS" altLang="de-DE" sz="1400" dirty="0" err="1">
                <a:latin typeface="+mj-lt"/>
              </a:rPr>
              <a:t>etc</a:t>
            </a:r>
            <a:endParaRPr lang="sr-Latn-RS" altLang="de-DE" sz="14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4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800" dirty="0">
                <a:latin typeface="+mj-lt"/>
              </a:rPr>
              <a:t>Trust in </a:t>
            </a:r>
            <a:r>
              <a:rPr lang="sr-Latn-RS" altLang="de-DE" sz="1800" dirty="0" err="1">
                <a:latin typeface="+mj-lt"/>
              </a:rPr>
              <a:t>government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and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quality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of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public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goods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and</a:t>
            </a:r>
            <a:r>
              <a:rPr lang="sr-Latn-RS" altLang="de-DE" sz="1800" dirty="0">
                <a:latin typeface="+mj-lt"/>
              </a:rPr>
              <a:t> </a:t>
            </a:r>
            <a:r>
              <a:rPr lang="sr-Latn-RS" altLang="de-DE" sz="1800" dirty="0" err="1">
                <a:latin typeface="+mj-lt"/>
              </a:rPr>
              <a:t>services</a:t>
            </a:r>
            <a:endParaRPr lang="sr-Latn-RS" altLang="de-DE" sz="18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National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identity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and</a:t>
            </a:r>
            <a:r>
              <a:rPr lang="sr-Latn-RS" altLang="de-DE" sz="1900" dirty="0">
                <a:latin typeface="+mj-lt"/>
              </a:rPr>
              <a:t> propaganda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>
                <a:latin typeface="+mj-lt"/>
              </a:rPr>
              <a:t>In </a:t>
            </a:r>
            <a:r>
              <a:rPr lang="sr-Latn-RS" altLang="de-DE" sz="1500" dirty="0" err="1">
                <a:latin typeface="+mj-lt"/>
              </a:rPr>
              <a:t>case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of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war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or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natural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disasters</a:t>
            </a:r>
            <a:r>
              <a:rPr lang="sr-Latn-RS" altLang="de-DE" sz="1500" dirty="0">
                <a:latin typeface="+mj-lt"/>
              </a:rPr>
              <a:t>, </a:t>
            </a:r>
            <a:r>
              <a:rPr lang="sr-Latn-RS" altLang="de-DE" sz="1500" dirty="0" err="1">
                <a:latin typeface="+mj-lt"/>
              </a:rPr>
              <a:t>tax</a:t>
            </a:r>
            <a:r>
              <a:rPr lang="sr-Latn-RS" altLang="de-DE" sz="1500" dirty="0">
                <a:latin typeface="+mj-lt"/>
              </a:rPr>
              <a:t> morale is </a:t>
            </a:r>
            <a:r>
              <a:rPr lang="sr-Latn-RS" altLang="de-DE" sz="1500" dirty="0" err="1">
                <a:latin typeface="+mj-lt"/>
              </a:rPr>
              <a:t>rising</a:t>
            </a:r>
            <a:r>
              <a:rPr lang="sr-Latn-RS" altLang="de-DE" sz="1500" dirty="0">
                <a:latin typeface="+mj-lt"/>
              </a:rPr>
              <a:t> (</a:t>
            </a:r>
            <a:r>
              <a:rPr lang="sr-Latn-RS" altLang="de-DE" sz="1500" dirty="0" err="1">
                <a:latin typeface="+mj-lt"/>
              </a:rPr>
              <a:t>Slemrod</a:t>
            </a:r>
            <a:r>
              <a:rPr lang="sr-Latn-RS" altLang="de-DE" sz="1500" dirty="0">
                <a:latin typeface="+mj-lt"/>
              </a:rPr>
              <a:t>, 2007)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8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Political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institutions</a:t>
            </a:r>
            <a:r>
              <a:rPr lang="sr-Latn-RS" altLang="de-DE" sz="1900" dirty="0">
                <a:latin typeface="+mj-lt"/>
              </a:rPr>
              <a:t>: </a:t>
            </a:r>
            <a:r>
              <a:rPr lang="sr-Latn-RS" altLang="de-DE" sz="1900" dirty="0" err="1">
                <a:latin typeface="+mj-lt"/>
              </a:rPr>
              <a:t>direct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democracy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and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decentralization</a:t>
            </a:r>
            <a:endParaRPr lang="sr-Latn-RS" altLang="de-DE" sz="19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 err="1">
                <a:latin typeface="+mj-lt"/>
              </a:rPr>
              <a:t>Evidence</a:t>
            </a:r>
            <a:r>
              <a:rPr lang="sr-Latn-RS" altLang="de-DE" sz="1500" dirty="0">
                <a:latin typeface="+mj-lt"/>
              </a:rPr>
              <a:t> from </a:t>
            </a:r>
            <a:r>
              <a:rPr lang="sr-Latn-RS" altLang="de-DE" sz="1500" dirty="0" err="1">
                <a:latin typeface="+mj-lt"/>
              </a:rPr>
              <a:t>Swiss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cantons</a:t>
            </a:r>
            <a:r>
              <a:rPr lang="sr-Latn-RS" altLang="de-DE" sz="1500" dirty="0">
                <a:latin typeface="+mj-lt"/>
              </a:rPr>
              <a:t>: </a:t>
            </a:r>
            <a:r>
              <a:rPr lang="sr-Latn-RS" altLang="de-DE" sz="1500" dirty="0" err="1">
                <a:latin typeface="+mj-lt"/>
              </a:rPr>
              <a:t>higher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tax</a:t>
            </a:r>
            <a:r>
              <a:rPr lang="sr-Latn-RS" altLang="de-DE" sz="1500" dirty="0">
                <a:latin typeface="+mj-lt"/>
              </a:rPr>
              <a:t> morale </a:t>
            </a:r>
            <a:r>
              <a:rPr lang="sr-Latn-RS" altLang="de-DE" sz="1500" dirty="0" err="1">
                <a:latin typeface="+mj-lt"/>
              </a:rPr>
              <a:t>by</a:t>
            </a:r>
            <a:r>
              <a:rPr lang="sr-Latn-RS" altLang="de-DE" sz="1500" dirty="0">
                <a:latin typeface="+mj-lt"/>
              </a:rPr>
              <a:t> 30% in </a:t>
            </a:r>
            <a:r>
              <a:rPr lang="sr-Latn-RS" altLang="de-DE" sz="1500" dirty="0" err="1">
                <a:latin typeface="+mj-lt"/>
              </a:rPr>
              <a:t>cantons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where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referenda</a:t>
            </a:r>
            <a:r>
              <a:rPr lang="sr-Latn-RS" altLang="de-DE" sz="1500" dirty="0">
                <a:latin typeface="+mj-lt"/>
              </a:rPr>
              <a:t> are </a:t>
            </a:r>
            <a:r>
              <a:rPr lang="sr-Latn-RS" altLang="de-DE" sz="1500" dirty="0" err="1">
                <a:latin typeface="+mj-lt"/>
              </a:rPr>
              <a:t>held</a:t>
            </a:r>
            <a:r>
              <a:rPr lang="sr-Latn-RS" altLang="de-DE" sz="1500" dirty="0">
                <a:latin typeface="+mj-lt"/>
              </a:rPr>
              <a:t> more </a:t>
            </a:r>
            <a:r>
              <a:rPr lang="sr-Latn-RS" altLang="de-DE" sz="1500" dirty="0" err="1">
                <a:latin typeface="+mj-lt"/>
              </a:rPr>
              <a:t>frequent</a:t>
            </a:r>
            <a:r>
              <a:rPr lang="sr-Latn-RS" altLang="de-DE" sz="1500" dirty="0">
                <a:latin typeface="+mj-lt"/>
              </a:rPr>
              <a:t> (</a:t>
            </a:r>
            <a:r>
              <a:rPr lang="sr-Latn-RS" altLang="de-DE" sz="1500" dirty="0" err="1">
                <a:latin typeface="+mj-lt"/>
              </a:rPr>
              <a:t>Pommerehne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and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Weck-Hannemann</a:t>
            </a:r>
            <a:r>
              <a:rPr lang="sr-Latn-RS" altLang="de-DE" sz="1500" dirty="0">
                <a:latin typeface="+mj-lt"/>
              </a:rPr>
              <a:t>, 1996)</a:t>
            </a: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1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br>
              <a:rPr lang="sr-Latn-RS" altLang="de-DE" sz="1300" dirty="0">
                <a:latin typeface="+mj-lt"/>
              </a:rPr>
            </a:br>
            <a:endParaRPr lang="sr-Latn-RS" altLang="de-DE" sz="7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1700" i="1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</p:spTree>
    <p:extLst>
      <p:ext uri="{BB962C8B-B14F-4D97-AF65-F5344CB8AC3E}">
        <p14:creationId xmlns:p14="http://schemas.microsoft.com/office/powerpoint/2010/main" val="87365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Morale: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Determinants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1"/>
            <a:ext cx="8414574" cy="37716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Treatment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of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taxpayers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by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the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Administration</a:t>
            </a:r>
            <a:endParaRPr lang="sr-Latn-RS" altLang="de-DE" sz="19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400" dirty="0" err="1">
                <a:latin typeface="+mj-lt"/>
              </a:rPr>
              <a:t>Fair</a:t>
            </a:r>
            <a:r>
              <a:rPr lang="sr-Latn-RS" altLang="de-DE" sz="1400" dirty="0">
                <a:latin typeface="+mj-lt"/>
              </a:rPr>
              <a:t> </a:t>
            </a:r>
            <a:r>
              <a:rPr lang="sr-Latn-RS" altLang="de-DE" sz="1400" dirty="0" err="1">
                <a:latin typeface="+mj-lt"/>
              </a:rPr>
              <a:t>treatment</a:t>
            </a:r>
            <a:r>
              <a:rPr lang="sr-Latn-RS" altLang="de-DE" sz="1400" dirty="0">
                <a:latin typeface="+mj-lt"/>
              </a:rPr>
              <a:t>, </a:t>
            </a:r>
            <a:r>
              <a:rPr lang="sr-Latn-RS" altLang="de-DE" sz="1400" dirty="0" err="1">
                <a:latin typeface="+mj-lt"/>
              </a:rPr>
              <a:t>transparency</a:t>
            </a:r>
            <a:r>
              <a:rPr lang="sr-Latn-RS" altLang="de-DE" sz="1400" dirty="0">
                <a:latin typeface="+mj-lt"/>
              </a:rPr>
              <a:t>, </a:t>
            </a:r>
            <a:r>
              <a:rPr lang="sr-Latn-RS" altLang="de-DE" sz="1400" dirty="0" err="1">
                <a:latin typeface="+mj-lt"/>
              </a:rPr>
              <a:t>equitability</a:t>
            </a:r>
            <a:endParaRPr lang="sr-Latn-RS" altLang="de-DE" sz="14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4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Equity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and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complexity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of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system</a:t>
            </a:r>
            <a:endParaRPr lang="sr-Latn-RS" altLang="de-DE" sz="19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Reciprocity</a:t>
            </a:r>
            <a:endParaRPr lang="sr-Latn-RS" altLang="de-DE" sz="19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br>
              <a:rPr lang="sr-Latn-RS" altLang="de-DE" sz="1300" dirty="0">
                <a:latin typeface="+mj-lt"/>
              </a:rPr>
            </a:br>
            <a:endParaRPr lang="sr-Latn-RS" altLang="de-DE" sz="7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1700" i="1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</p:spTree>
    <p:extLst>
      <p:ext uri="{BB962C8B-B14F-4D97-AF65-F5344CB8AC3E}">
        <p14:creationId xmlns:p14="http://schemas.microsoft.com/office/powerpoint/2010/main" val="3692927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Drivers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of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Morale in CEE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1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19468"/>
              </p:ext>
            </p:extLst>
          </p:nvPr>
        </p:nvGraphicFramePr>
        <p:xfrm>
          <a:off x="150073" y="1115951"/>
          <a:ext cx="3130599" cy="201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18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8515719"/>
              </p:ext>
            </p:extLst>
          </p:nvPr>
        </p:nvGraphicFramePr>
        <p:xfrm>
          <a:off x="3196910" y="1181366"/>
          <a:ext cx="2938645" cy="199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18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948489"/>
              </p:ext>
            </p:extLst>
          </p:nvPr>
        </p:nvGraphicFramePr>
        <p:xfrm>
          <a:off x="6166964" y="1203264"/>
          <a:ext cx="3060798" cy="1930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18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244392"/>
              </p:ext>
            </p:extLst>
          </p:nvPr>
        </p:nvGraphicFramePr>
        <p:xfrm>
          <a:off x="258266" y="3199503"/>
          <a:ext cx="3130599" cy="201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0000000-0008-0000-18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591519"/>
              </p:ext>
            </p:extLst>
          </p:nvPr>
        </p:nvGraphicFramePr>
        <p:xfrm>
          <a:off x="3280672" y="3157622"/>
          <a:ext cx="3130599" cy="201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18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4684181"/>
              </p:ext>
            </p:extLst>
          </p:nvPr>
        </p:nvGraphicFramePr>
        <p:xfrm>
          <a:off x="6219314" y="3238343"/>
          <a:ext cx="3008448" cy="1908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630196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Amnesties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and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Morale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1"/>
            <a:ext cx="8414574" cy="37716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What</a:t>
            </a:r>
            <a:r>
              <a:rPr lang="sr-Latn-RS" altLang="de-DE" sz="1900" dirty="0">
                <a:latin typeface="+mj-lt"/>
              </a:rPr>
              <a:t> are </a:t>
            </a:r>
            <a:r>
              <a:rPr lang="sr-Latn-RS" altLang="de-DE" sz="1900" dirty="0" err="1">
                <a:latin typeface="+mj-lt"/>
              </a:rPr>
              <a:t>tax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amnesties</a:t>
            </a:r>
            <a:r>
              <a:rPr lang="sr-Latn-RS" altLang="de-DE" sz="1900" dirty="0">
                <a:latin typeface="+mj-lt"/>
              </a:rPr>
              <a:t>?</a:t>
            </a: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900" dirty="0" err="1">
                <a:latin typeface="+mj-lt"/>
              </a:rPr>
              <a:t>Why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would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taxpayer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change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her</a:t>
            </a:r>
            <a:r>
              <a:rPr lang="sr-Latn-RS" altLang="de-DE" sz="1900" dirty="0">
                <a:latin typeface="+mj-lt"/>
              </a:rPr>
              <a:t>/</a:t>
            </a:r>
            <a:r>
              <a:rPr lang="sr-Latn-RS" altLang="de-DE" sz="1900" dirty="0" err="1">
                <a:latin typeface="+mj-lt"/>
              </a:rPr>
              <a:t>his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decision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and</a:t>
            </a:r>
            <a:r>
              <a:rPr lang="sr-Latn-RS" altLang="de-DE" sz="1900" dirty="0">
                <a:latin typeface="+mj-lt"/>
              </a:rPr>
              <a:t> </a:t>
            </a:r>
            <a:r>
              <a:rPr lang="sr-Latn-RS" altLang="de-DE" sz="1900" dirty="0" err="1">
                <a:latin typeface="+mj-lt"/>
              </a:rPr>
              <a:t>comply</a:t>
            </a:r>
            <a:r>
              <a:rPr lang="sr-Latn-RS" altLang="de-DE" sz="1900" dirty="0">
                <a:latin typeface="+mj-lt"/>
              </a:rPr>
              <a:t>?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 err="1">
                <a:latin typeface="+mj-lt"/>
              </a:rPr>
              <a:t>Interest</a:t>
            </a:r>
            <a:r>
              <a:rPr lang="sr-Latn-RS" altLang="de-DE" sz="1500" dirty="0">
                <a:latin typeface="+mj-lt"/>
              </a:rPr>
              <a:t> rate </a:t>
            </a:r>
            <a:r>
              <a:rPr lang="sr-Latn-RS" altLang="de-DE" sz="1500" dirty="0" err="1">
                <a:latin typeface="+mj-lt"/>
              </a:rPr>
              <a:t>arbitrage</a:t>
            </a:r>
            <a:endParaRPr lang="sr-Latn-RS" altLang="de-DE" sz="15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 err="1">
                <a:latin typeface="+mj-lt"/>
              </a:rPr>
              <a:t>Increase</a:t>
            </a:r>
            <a:r>
              <a:rPr lang="sr-Latn-RS" altLang="de-DE" sz="1500" dirty="0">
                <a:latin typeface="+mj-lt"/>
              </a:rPr>
              <a:t> in </a:t>
            </a:r>
            <a:r>
              <a:rPr lang="sr-Latn-RS" altLang="de-DE" sz="1500" dirty="0" err="1">
                <a:latin typeface="+mj-lt"/>
              </a:rPr>
              <a:t>probability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of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detection</a:t>
            </a:r>
            <a:endParaRPr lang="sr-Latn-RS" altLang="de-DE" sz="15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 err="1">
                <a:latin typeface="+mj-lt"/>
              </a:rPr>
              <a:t>Change</a:t>
            </a:r>
            <a:r>
              <a:rPr lang="sr-Latn-RS" altLang="de-DE" sz="1500" dirty="0">
                <a:latin typeface="+mj-lt"/>
              </a:rPr>
              <a:t> in </a:t>
            </a:r>
            <a:r>
              <a:rPr lang="sr-Latn-RS" altLang="de-DE" sz="1500" dirty="0" err="1">
                <a:latin typeface="+mj-lt"/>
              </a:rPr>
              <a:t>other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circumstances</a:t>
            </a:r>
            <a:endParaRPr lang="sr-Latn-RS" altLang="de-DE" sz="15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300" dirty="0">
              <a:latin typeface="+mj-lt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700" dirty="0" err="1">
                <a:latin typeface="+mj-lt"/>
              </a:rPr>
              <a:t>Empirical</a:t>
            </a:r>
            <a:r>
              <a:rPr lang="sr-Latn-RS" altLang="de-DE" sz="1700" dirty="0">
                <a:latin typeface="+mj-lt"/>
              </a:rPr>
              <a:t> literature </a:t>
            </a:r>
            <a:r>
              <a:rPr lang="sr-Latn-RS" altLang="de-DE" sz="1700" dirty="0" err="1">
                <a:latin typeface="+mj-lt"/>
              </a:rPr>
              <a:t>suggests</a:t>
            </a:r>
            <a:r>
              <a:rPr lang="sr-Latn-RS" altLang="de-DE" sz="1700" dirty="0">
                <a:latin typeface="+mj-lt"/>
              </a:rPr>
              <a:t> </a:t>
            </a:r>
            <a:r>
              <a:rPr lang="sr-Latn-RS" altLang="de-DE" sz="1700" dirty="0" err="1">
                <a:latin typeface="+mj-lt"/>
              </a:rPr>
              <a:t>that</a:t>
            </a:r>
            <a:r>
              <a:rPr lang="sr-Latn-RS" altLang="de-DE" sz="1700" dirty="0">
                <a:latin typeface="+mj-lt"/>
              </a:rPr>
              <a:t> </a:t>
            </a:r>
            <a:r>
              <a:rPr lang="sr-Latn-RS" altLang="de-DE" sz="1700" dirty="0" err="1">
                <a:latin typeface="+mj-lt"/>
              </a:rPr>
              <a:t>there</a:t>
            </a:r>
            <a:r>
              <a:rPr lang="sr-Latn-RS" altLang="de-DE" sz="1700" dirty="0">
                <a:latin typeface="+mj-lt"/>
              </a:rPr>
              <a:t> is no </a:t>
            </a:r>
            <a:r>
              <a:rPr lang="sr-Latn-RS" altLang="de-DE" sz="1700" dirty="0" err="1">
                <a:latin typeface="+mj-lt"/>
              </a:rPr>
              <a:t>positive</a:t>
            </a:r>
            <a:r>
              <a:rPr lang="sr-Latn-RS" altLang="de-DE" sz="1700" dirty="0">
                <a:latin typeface="+mj-lt"/>
              </a:rPr>
              <a:t> </a:t>
            </a:r>
            <a:r>
              <a:rPr lang="sr-Latn-RS" altLang="de-DE" sz="1700" dirty="0" err="1">
                <a:latin typeface="+mj-lt"/>
              </a:rPr>
              <a:t>effect</a:t>
            </a:r>
            <a:r>
              <a:rPr lang="sr-Latn-RS" altLang="de-DE" sz="1700" dirty="0">
                <a:latin typeface="+mj-lt"/>
              </a:rPr>
              <a:t> </a:t>
            </a:r>
            <a:r>
              <a:rPr lang="sr-Latn-RS" altLang="de-DE" sz="1700" dirty="0" err="1">
                <a:latin typeface="+mj-lt"/>
              </a:rPr>
              <a:t>of</a:t>
            </a:r>
            <a:r>
              <a:rPr lang="sr-Latn-RS" altLang="de-DE" sz="1700" dirty="0">
                <a:latin typeface="+mj-lt"/>
              </a:rPr>
              <a:t> </a:t>
            </a:r>
            <a:r>
              <a:rPr lang="sr-Latn-RS" altLang="de-DE" sz="1700" dirty="0" err="1">
                <a:latin typeface="+mj-lt"/>
              </a:rPr>
              <a:t>tax</a:t>
            </a:r>
            <a:r>
              <a:rPr lang="sr-Latn-RS" altLang="de-DE" sz="1700" dirty="0">
                <a:latin typeface="+mj-lt"/>
              </a:rPr>
              <a:t> </a:t>
            </a:r>
            <a:r>
              <a:rPr lang="sr-Latn-RS" altLang="de-DE" sz="1700" dirty="0" err="1">
                <a:latin typeface="+mj-lt"/>
              </a:rPr>
              <a:t>amnesties</a:t>
            </a:r>
            <a:r>
              <a:rPr lang="sr-Latn-RS" altLang="de-DE" sz="1700" dirty="0">
                <a:latin typeface="+mj-lt"/>
              </a:rPr>
              <a:t> on </a:t>
            </a:r>
            <a:r>
              <a:rPr lang="sr-Latn-RS" altLang="de-DE" sz="1700" dirty="0" err="1">
                <a:latin typeface="+mj-lt"/>
              </a:rPr>
              <a:t>tax</a:t>
            </a:r>
            <a:r>
              <a:rPr lang="sr-Latn-RS" altLang="de-DE" sz="1700" dirty="0">
                <a:latin typeface="+mj-lt"/>
              </a:rPr>
              <a:t> </a:t>
            </a:r>
            <a:r>
              <a:rPr lang="sr-Latn-RS" altLang="de-DE" sz="1700" dirty="0" err="1">
                <a:latin typeface="+mj-lt"/>
              </a:rPr>
              <a:t>revenues</a:t>
            </a:r>
            <a:r>
              <a:rPr lang="sr-Latn-RS" altLang="de-DE" sz="1700" dirty="0">
                <a:latin typeface="+mj-lt"/>
              </a:rPr>
              <a:t> (</a:t>
            </a:r>
            <a:r>
              <a:rPr lang="sr-Latn-RS" altLang="de-DE" sz="1700" dirty="0" err="1">
                <a:latin typeface="+mj-lt"/>
              </a:rPr>
              <a:t>Weber</a:t>
            </a:r>
            <a:r>
              <a:rPr lang="sr-Latn-RS" altLang="de-DE" sz="1700" dirty="0">
                <a:latin typeface="+mj-lt"/>
              </a:rPr>
              <a:t> et </a:t>
            </a:r>
            <a:r>
              <a:rPr lang="sr-Latn-RS" altLang="de-DE" sz="1700" dirty="0" err="1">
                <a:latin typeface="+mj-lt"/>
              </a:rPr>
              <a:t>al</a:t>
            </a:r>
            <a:r>
              <a:rPr lang="sr-Latn-RS" altLang="de-DE" sz="1700" dirty="0">
                <a:latin typeface="+mj-lt"/>
              </a:rPr>
              <a:t>, 2014)</a:t>
            </a: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altLang="de-DE" sz="1500" dirty="0">
                <a:latin typeface="+mj-lt"/>
              </a:rPr>
              <a:t>Negative signal to </a:t>
            </a:r>
            <a:r>
              <a:rPr lang="sr-Latn-RS" altLang="de-DE" sz="1500" dirty="0" err="1">
                <a:latin typeface="+mj-lt"/>
              </a:rPr>
              <a:t>benevolent</a:t>
            </a:r>
            <a:r>
              <a:rPr lang="sr-Latn-RS" altLang="de-DE" sz="1500" dirty="0">
                <a:latin typeface="+mj-lt"/>
              </a:rPr>
              <a:t> </a:t>
            </a:r>
            <a:r>
              <a:rPr lang="sr-Latn-RS" altLang="de-DE" sz="1500" dirty="0" err="1">
                <a:latin typeface="+mj-lt"/>
              </a:rPr>
              <a:t>taxpayers</a:t>
            </a:r>
            <a:endParaRPr lang="sr-Latn-RS" altLang="de-DE" sz="1500" dirty="0">
              <a:latin typeface="+mj-lt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sr-Latn-RS" altLang="de-DE" sz="13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br>
              <a:rPr lang="sr-Latn-RS" altLang="de-DE" sz="1300" dirty="0">
                <a:latin typeface="+mj-lt"/>
              </a:rPr>
            </a:br>
            <a:endParaRPr lang="sr-Latn-RS" altLang="de-DE" sz="7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sr-Latn-RS" altLang="de-DE" sz="9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dirty="0">
              <a:latin typeface="+mj-lt"/>
            </a:endParaRPr>
          </a:p>
          <a:p>
            <a:pPr marL="457200" lvl="1" indent="0">
              <a:lnSpc>
                <a:spcPct val="90000"/>
              </a:lnSpc>
              <a:buClr>
                <a:srgbClr val="FF9900"/>
              </a:buClr>
              <a:buNone/>
            </a:pPr>
            <a:endParaRPr lang="sr-Latn-RS" altLang="de-DE" sz="1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sr-Latn-RS" altLang="de-DE" sz="17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</a:pPr>
            <a:endParaRPr lang="en-US" altLang="de-DE" sz="1700" i="1" dirty="0">
              <a:latin typeface="Times New Roman" panose="02020603050405020304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2000" y="-161581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de-DE" sz="1500"/>
          </a:p>
        </p:txBody>
      </p:sp>
    </p:spTree>
    <p:extLst>
      <p:ext uri="{BB962C8B-B14F-4D97-AF65-F5344CB8AC3E}">
        <p14:creationId xmlns:p14="http://schemas.microsoft.com/office/powerpoint/2010/main" val="4282147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714"/>
            <a:ext cx="8229600" cy="9525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Shadow Economy in the CEE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611683"/>
              </p:ext>
            </p:extLst>
          </p:nvPr>
        </p:nvGraphicFramePr>
        <p:xfrm>
          <a:off x="1889760" y="1464577"/>
          <a:ext cx="5364480" cy="3354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950720" y="1169822"/>
            <a:ext cx="4742688" cy="25755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FF9900"/>
              </a:buClr>
              <a:buNone/>
            </a:pPr>
            <a:r>
              <a:rPr lang="en-US" altLang="de-DE" sz="1700" dirty="0">
                <a:latin typeface="Calibri" panose="020F0502020204030204" pitchFamily="34" charset="0"/>
              </a:rPr>
              <a:t>Shadow economy in the CEE, 2000-2010 average (% GDP), MIMIC method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889760" y="4869206"/>
            <a:ext cx="4742688" cy="257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FF9900"/>
              </a:buClr>
              <a:buNone/>
            </a:pPr>
            <a:r>
              <a:rPr lang="en-US" altLang="de-DE" sz="1000" dirty="0">
                <a:latin typeface="Calibri" panose="020F0502020204030204" pitchFamily="34" charset="0"/>
              </a:rPr>
              <a:t>Source: Schneider et al (2013)</a:t>
            </a:r>
          </a:p>
        </p:txBody>
      </p:sp>
    </p:spTree>
    <p:extLst>
      <p:ext uri="{BB962C8B-B14F-4D97-AF65-F5344CB8AC3E}">
        <p14:creationId xmlns:p14="http://schemas.microsoft.com/office/powerpoint/2010/main" val="3718451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Tackling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Shadow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Economy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and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Tax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Evasion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:</a:t>
            </a:r>
            <a:b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Conclusions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and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Policy</a:t>
            </a:r>
            <a:r>
              <a:rPr lang="sr-Latn-RS" altLang="de-DE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sr-Latn-RS" altLang="de-DE" sz="3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Discussion</a:t>
            </a:r>
            <a:endParaRPr lang="en-US" altLang="de-DE" sz="30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61C526B-79F3-4D99-B0ED-3506F527F12C}"/>
              </a:ext>
            </a:extLst>
          </p:cNvPr>
          <p:cNvSpPr txBox="1">
            <a:spLocks noChangeArrowheads="1"/>
          </p:cNvSpPr>
          <p:nvPr/>
        </p:nvSpPr>
        <p:spPr>
          <a:xfrm>
            <a:off x="694267" y="150846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 err="1">
                <a:latin typeface="Calibri" panose="020F0502020204030204" pitchFamily="34" charset="0"/>
              </a:rPr>
              <a:t>Further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harmonization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of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taxes</a:t>
            </a:r>
            <a:r>
              <a:rPr lang="sr-Latn-RS" sz="1900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 err="1">
                <a:latin typeface="Calibri" panose="020F0502020204030204" pitchFamily="34" charset="0"/>
              </a:rPr>
              <a:t>Tackling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tax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heavens</a:t>
            </a:r>
            <a:endParaRPr lang="sr-Latn-RS" sz="19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 err="1">
                <a:latin typeface="Calibri" panose="020F0502020204030204" pitchFamily="34" charset="0"/>
              </a:rPr>
              <a:t>Improving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efficiency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of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tax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administrations</a:t>
            </a:r>
            <a:endParaRPr lang="sr-Latn-RS" sz="19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sz="1500" dirty="0" err="1">
                <a:latin typeface="Calibri" panose="020F0502020204030204" pitchFamily="34" charset="0"/>
              </a:rPr>
              <a:t>Make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use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of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digital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infrastructure</a:t>
            </a:r>
            <a:endParaRPr lang="sr-Latn-RS" sz="15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sz="1500" dirty="0" err="1">
                <a:latin typeface="Calibri" panose="020F0502020204030204" pitchFamily="34" charset="0"/>
              </a:rPr>
              <a:t>Improve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exchange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of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information</a:t>
            </a:r>
            <a:endParaRPr lang="sr-Latn-RS" sz="1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 err="1">
                <a:latin typeface="Calibri" panose="020F0502020204030204" pitchFamily="34" charset="0"/>
              </a:rPr>
              <a:t>Proper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enforcement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of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fines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and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penalties</a:t>
            </a:r>
            <a:endParaRPr lang="sr-Latn-RS" sz="19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r>
              <a:rPr lang="sr-Latn-RS" sz="1500" dirty="0">
                <a:latin typeface="Calibri" panose="020F0502020204030204" pitchFamily="34" charset="0"/>
              </a:rPr>
              <a:t>Role </a:t>
            </a:r>
            <a:r>
              <a:rPr lang="sr-Latn-RS" sz="1500" dirty="0" err="1">
                <a:latin typeface="Calibri" panose="020F0502020204030204" pitchFamily="34" charset="0"/>
              </a:rPr>
              <a:t>of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judiciary</a:t>
            </a:r>
            <a:r>
              <a:rPr lang="sr-Latn-RS" sz="1500" dirty="0">
                <a:latin typeface="Calibri" panose="020F0502020204030204" pitchFamily="34" charset="0"/>
              </a:rPr>
              <a:t> in </a:t>
            </a:r>
            <a:r>
              <a:rPr lang="sr-Latn-RS" sz="1500" dirty="0" err="1">
                <a:latin typeface="Calibri" panose="020F0502020204030204" pitchFamily="34" charset="0"/>
              </a:rPr>
              <a:t>the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new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member</a:t>
            </a:r>
            <a:r>
              <a:rPr lang="sr-Latn-RS" sz="1500" dirty="0">
                <a:latin typeface="Calibri" panose="020F0502020204030204" pitchFamily="34" charset="0"/>
              </a:rPr>
              <a:t> </a:t>
            </a:r>
            <a:r>
              <a:rPr lang="sr-Latn-RS" sz="1500" dirty="0" err="1">
                <a:latin typeface="Calibri" panose="020F0502020204030204" pitchFamily="34" charset="0"/>
              </a:rPr>
              <a:t>states</a:t>
            </a:r>
            <a:r>
              <a:rPr lang="sr-Latn-RS" sz="1500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 err="1">
                <a:latin typeface="Calibri" panose="020F0502020204030204" pitchFamily="34" charset="0"/>
              </a:rPr>
              <a:t>Transparency</a:t>
            </a:r>
            <a:r>
              <a:rPr lang="sr-Latn-RS" sz="1900" dirty="0">
                <a:latin typeface="Calibri" panose="020F0502020204030204" pitchFamily="34" charset="0"/>
              </a:rPr>
              <a:t> in </a:t>
            </a:r>
            <a:r>
              <a:rPr lang="sr-Latn-RS" sz="1900" dirty="0" err="1">
                <a:latin typeface="Calibri" panose="020F0502020204030204" pitchFamily="34" charset="0"/>
              </a:rPr>
              <a:t>terms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of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spending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tax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money</a:t>
            </a:r>
            <a:endParaRPr lang="sr-Latn-RS" sz="19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 err="1">
                <a:latin typeface="Calibri" panose="020F0502020204030204" pitchFamily="34" charset="0"/>
              </a:rPr>
              <a:t>Improving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the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quality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of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public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goods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and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services</a:t>
            </a:r>
            <a:endParaRPr lang="sr-Latn-RS" sz="19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>
                <a:latin typeface="Calibri" panose="020F0502020204030204" pitchFamily="34" charset="0"/>
              </a:rPr>
              <a:t>Marketing </a:t>
            </a:r>
            <a:r>
              <a:rPr lang="sr-Latn-RS" sz="1900" dirty="0" err="1">
                <a:latin typeface="Calibri" panose="020F0502020204030204" pitchFamily="34" charset="0"/>
              </a:rPr>
              <a:t>and</a:t>
            </a:r>
            <a:r>
              <a:rPr lang="sr-Latn-RS" sz="1900" dirty="0">
                <a:latin typeface="Calibri" panose="020F0502020204030204" pitchFamily="34" charset="0"/>
              </a:rPr>
              <a:t> propaganda</a:t>
            </a:r>
          </a:p>
          <a:p>
            <a:pPr>
              <a:lnSpc>
                <a:spcPct val="90000"/>
              </a:lnSpc>
              <a:buClr>
                <a:srgbClr val="FF9900"/>
              </a:buClr>
            </a:pPr>
            <a:r>
              <a:rPr lang="sr-Latn-RS" sz="1900" dirty="0" err="1">
                <a:latin typeface="Calibri" panose="020F0502020204030204" pitchFamily="34" charset="0"/>
              </a:rPr>
              <a:t>Reafirming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social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norms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and</a:t>
            </a:r>
            <a:r>
              <a:rPr lang="sr-Latn-RS" sz="1900" dirty="0">
                <a:latin typeface="Calibri" panose="020F0502020204030204" pitchFamily="34" charset="0"/>
              </a:rPr>
              <a:t> </a:t>
            </a:r>
            <a:r>
              <a:rPr lang="sr-Latn-RS" sz="1900" dirty="0" err="1">
                <a:latin typeface="Calibri" panose="020F0502020204030204" pitchFamily="34" charset="0"/>
              </a:rPr>
              <a:t>values</a:t>
            </a:r>
            <a:endParaRPr lang="de-DE" sz="19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de-DE" sz="11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en-GB" sz="1100" dirty="0">
              <a:latin typeface="Calibri" panose="020F0502020204030204" pitchFamily="34" charset="0"/>
            </a:endParaRPr>
          </a:p>
          <a:p>
            <a:pPr lvl="2">
              <a:lnSpc>
                <a:spcPct val="90000"/>
              </a:lnSpc>
              <a:buClr>
                <a:srgbClr val="FF9900"/>
              </a:buClr>
            </a:pPr>
            <a:endParaRPr lang="en-GB" sz="9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</a:pPr>
            <a:endParaRPr lang="de-DE" altLang="de-DE" sz="13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566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64652"/>
            <a:ext cx="8229600" cy="952500"/>
          </a:xfrm>
        </p:spPr>
        <p:txBody>
          <a:bodyPr>
            <a:noAutofit/>
          </a:bodyPr>
          <a:lstStyle/>
          <a:p>
            <a:r>
              <a:rPr lang="de-DE" sz="3600" dirty="0" err="1">
                <a:latin typeface="+mj-lt"/>
              </a:rPr>
              <a:t>Thank</a:t>
            </a:r>
            <a:r>
              <a:rPr lang="de-DE" sz="3600" dirty="0">
                <a:latin typeface="+mj-lt"/>
              </a:rPr>
              <a:t> </a:t>
            </a:r>
            <a:r>
              <a:rPr lang="de-DE" sz="3600" dirty="0" err="1">
                <a:latin typeface="+mj-lt"/>
              </a:rPr>
              <a:t>you</a:t>
            </a:r>
            <a:r>
              <a:rPr lang="de-DE" sz="3600" dirty="0">
                <a:latin typeface="+mj-lt"/>
              </a:rPr>
              <a:t>!</a:t>
            </a:r>
            <a:br>
              <a:rPr lang="de-DE" sz="2800" dirty="0">
                <a:solidFill>
                  <a:schemeClr val="tx2"/>
                </a:solidFill>
                <a:latin typeface="+mj-lt"/>
              </a:rPr>
            </a:br>
            <a:br>
              <a:rPr lang="de-DE" sz="2800" dirty="0">
                <a:solidFill>
                  <a:schemeClr val="tx2"/>
                </a:solidFill>
                <a:latin typeface="+mj-lt"/>
              </a:rPr>
            </a:br>
            <a:r>
              <a:rPr lang="de-DE" sz="2800" dirty="0" err="1">
                <a:latin typeface="+mj-lt"/>
              </a:rPr>
              <a:t>Questions</a:t>
            </a:r>
            <a:r>
              <a:rPr lang="de-DE" sz="2800" dirty="0">
                <a:latin typeface="+mj-lt"/>
              </a:rPr>
              <a:t> </a:t>
            </a:r>
            <a:r>
              <a:rPr lang="de-DE" sz="2800" dirty="0" err="1">
                <a:latin typeface="+mj-lt"/>
              </a:rPr>
              <a:t>or</a:t>
            </a:r>
            <a:r>
              <a:rPr lang="de-DE" sz="2800" dirty="0">
                <a:latin typeface="+mj-lt"/>
              </a:rPr>
              <a:t> </a:t>
            </a:r>
            <a:r>
              <a:rPr lang="de-DE" sz="2800" dirty="0" err="1">
                <a:latin typeface="+mj-lt"/>
              </a:rPr>
              <a:t>comments</a:t>
            </a:r>
            <a:r>
              <a:rPr lang="de-DE" sz="2800" dirty="0">
                <a:latin typeface="+mj-lt"/>
              </a:rPr>
              <a:t>?</a:t>
            </a:r>
            <a:br>
              <a:rPr lang="de-DE" sz="2800" dirty="0">
                <a:latin typeface="+mj-lt"/>
              </a:rPr>
            </a:br>
            <a:br>
              <a:rPr lang="de-DE" sz="2800" dirty="0">
                <a:solidFill>
                  <a:schemeClr val="tx2"/>
                </a:solidFill>
                <a:latin typeface="+mj-lt"/>
              </a:rPr>
            </a:br>
            <a:r>
              <a:rPr lang="de-DE" sz="2800" dirty="0">
                <a:solidFill>
                  <a:schemeClr val="tx2"/>
                </a:solidFill>
                <a:latin typeface="+mj-lt"/>
                <a:hlinkClick r:id="rId2"/>
              </a:rPr>
              <a:t>randjelovic@ekof.bg.ac.rs</a:t>
            </a:r>
            <a:br>
              <a:rPr lang="de-DE" sz="2800" dirty="0">
                <a:solidFill>
                  <a:schemeClr val="tx2"/>
                </a:solidFill>
                <a:latin typeface="+mj-lt"/>
              </a:rPr>
            </a:br>
            <a:endParaRPr lang="de-DE" sz="2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7310724"/>
      </p:ext>
    </p:extLst>
  </p:cSld>
  <p:clrMapOvr>
    <a:masterClrMapping/>
  </p:clrMapOvr>
</p:sld>
</file>

<file path=ppt/theme/theme1.xml><?xml version="1.0" encoding="utf-8"?>
<a:theme xmlns:a="http://schemas.openxmlformats.org/drawingml/2006/main" name="EKOF template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adrzaj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EKOF template5eng</Template>
  <TotalTime>416</TotalTime>
  <Words>1373</Words>
  <Application>Microsoft Office PowerPoint</Application>
  <PresentationFormat>On-screen Show (16:10)</PresentationFormat>
  <Paragraphs>276</Paragraphs>
  <Slides>24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</vt:lpstr>
      <vt:lpstr>Roboto Condensed Bold</vt:lpstr>
      <vt:lpstr>Roboto Condensed Regular</vt:lpstr>
      <vt:lpstr>Roboto Slab Regular</vt:lpstr>
      <vt:lpstr>Times New Roman</vt:lpstr>
      <vt:lpstr>EKOF template3</vt:lpstr>
      <vt:lpstr>Sadrzaj</vt:lpstr>
      <vt:lpstr>CorelDRAW</vt:lpstr>
      <vt:lpstr>Diagramm</vt:lpstr>
      <vt:lpstr>Explaining Shadow Economy and Tax Evasion: from Rational Choice to Tax Morale</vt:lpstr>
      <vt:lpstr>Outline</vt:lpstr>
      <vt:lpstr>Shadow Economy and Tax Evasion: Basic Concepts</vt:lpstr>
      <vt:lpstr>Shadow Economy Worldwide (% GDP)</vt:lpstr>
      <vt:lpstr>Shadow Economy in the OECD</vt:lpstr>
      <vt:lpstr>Tax Gap in Europe</vt:lpstr>
      <vt:lpstr>Why Do We Care About  Shadow Economy and Tax Evasion?</vt:lpstr>
      <vt:lpstr>Tax Evasion Modelling:  Rational Choice under Uncertainty</vt:lpstr>
      <vt:lpstr>Tax Evasion Modelling:  Rational Choice under Uncertainty</vt:lpstr>
      <vt:lpstr>Tax Evasion: Rational Choice under Uncertainty</vt:lpstr>
      <vt:lpstr>Main Determinants of Tax Evasion: Rational Choice under Uncertainty  </vt:lpstr>
      <vt:lpstr>PowerPoint Presentation</vt:lpstr>
      <vt:lpstr>Behavioural Models</vt:lpstr>
      <vt:lpstr>Tax Morale</vt:lpstr>
      <vt:lpstr>Tax Morale in CEE</vt:lpstr>
      <vt:lpstr>PowerPoint Presentation</vt:lpstr>
      <vt:lpstr>Tax Morale</vt:lpstr>
      <vt:lpstr>Tax Morale: Determinants</vt:lpstr>
      <vt:lpstr>Tax Morale: Determinants</vt:lpstr>
      <vt:lpstr>Drivers of Tax Morale in CEE</vt:lpstr>
      <vt:lpstr>Tax Amnesties and Tax Morale</vt:lpstr>
      <vt:lpstr>Shadow Economy in the CEE</vt:lpstr>
      <vt:lpstr>Tackling Shadow Economy and Tax Evasion: Conclusions and Policy Discussion</vt:lpstr>
      <vt:lpstr>Thank you!  Questions or comments?  randjelovic@ekof.bg.ac.rs </vt:lpstr>
    </vt:vector>
  </TitlesOfParts>
  <Company>Freie Universitaet 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evasion</dc:title>
  <dc:creator>randjelovic</dc:creator>
  <cp:lastModifiedBy>Sasa Randjelovic</cp:lastModifiedBy>
  <cp:revision>153</cp:revision>
  <cp:lastPrinted>2018-09-27T16:34:49Z</cp:lastPrinted>
  <dcterms:created xsi:type="dcterms:W3CDTF">2016-05-11T11:56:09Z</dcterms:created>
  <dcterms:modified xsi:type="dcterms:W3CDTF">2018-09-27T16:35:58Z</dcterms:modified>
</cp:coreProperties>
</file>