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22" r:id="rId3"/>
    <p:sldId id="323" r:id="rId4"/>
    <p:sldId id="324" r:id="rId5"/>
    <p:sldId id="31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5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C47B6-B76E-4F5E-9C68-3412C18956C4}" type="datetimeFigureOut">
              <a:rPr lang="en-US" smtClean="0"/>
              <a:pPr/>
              <a:t>27.09.2018.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836BF-6B1B-4161-8020-4FFD10E7B6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42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27.09.2018.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Bodoni MT Condensed" panose="02070606080606020203" pitchFamily="18" charset="0"/>
              </a:rPr>
              <a:t>Finding new solutions for TP</a:t>
            </a:r>
            <a:r>
              <a:rPr lang="sr-Latn-CS" b="1" dirty="0" smtClean="0">
                <a:latin typeface="Bodoni MT Condensed" panose="02070606080606020203" pitchFamily="18" charset="0"/>
              </a:rPr>
              <a:t> </a:t>
            </a:r>
            <a:r>
              <a:rPr lang="en-US" b="1" dirty="0" smtClean="0">
                <a:latin typeface="Bodoni MT Condensed" panose="02070606080606020203" pitchFamily="18" charset="0"/>
              </a:rPr>
              <a:t>in Serbia: from strict compliance to safe harbors</a:t>
            </a:r>
            <a:r>
              <a:rPr lang="en-US" dirty="0"/>
              <a:t/>
            </a:r>
            <a:br>
              <a:rPr lang="en-US" dirty="0"/>
            </a:br>
            <a:endParaRPr lang="en-US" sz="4000" b="1" i="1" dirty="0"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7239000" cy="1752600"/>
          </a:xfrm>
        </p:spPr>
        <p:txBody>
          <a:bodyPr>
            <a:normAutofit fontScale="85000" lnSpcReduction="20000"/>
          </a:bodyPr>
          <a:lstStyle/>
          <a:p>
            <a:pPr algn="r"/>
            <a:endParaRPr lang="sr-Latn-CS" dirty="0" smtClean="0">
              <a:latin typeface="Cambria" panose="02040503050406030204" pitchFamily="18" charset="0"/>
            </a:endParaRPr>
          </a:p>
          <a:p>
            <a:pPr algn="r"/>
            <a:r>
              <a:rPr lang="en-US" dirty="0" smtClean="0">
                <a:latin typeface="Bodoni MT" panose="02070603080606020203" pitchFamily="18" charset="0"/>
              </a:rPr>
              <a:t>Doc</a:t>
            </a:r>
            <a:r>
              <a:rPr lang="sr-Cyrl-CS" dirty="0" smtClean="0">
                <a:latin typeface="Cambria" panose="02040503050406030204" pitchFamily="18" charset="0"/>
              </a:rPr>
              <a:t>. </a:t>
            </a:r>
            <a:r>
              <a:rPr lang="en-US" dirty="0" smtClean="0">
                <a:latin typeface="Bodoni MT" panose="02070603080606020203" pitchFamily="18" charset="0"/>
              </a:rPr>
              <a:t>Dr. Svetislav V. </a:t>
            </a:r>
            <a:r>
              <a:rPr lang="en-US" dirty="0" err="1" smtClean="0">
                <a:latin typeface="Bodoni MT" panose="02070603080606020203" pitchFamily="18" charset="0"/>
              </a:rPr>
              <a:t>Kosti</a:t>
            </a:r>
            <a:r>
              <a:rPr lang="sr-Latn-CS" dirty="0">
                <a:latin typeface="Bodoni MT" panose="02070603080606020203" pitchFamily="18" charset="0"/>
              </a:rPr>
              <a:t>ć</a:t>
            </a:r>
            <a:endParaRPr lang="sr-Cyrl-CS" dirty="0" smtClean="0">
              <a:latin typeface="Cambria" panose="02040503050406030204" pitchFamily="18" charset="0"/>
            </a:endParaRPr>
          </a:p>
          <a:p>
            <a:pPr algn="r"/>
            <a:r>
              <a:rPr lang="sr-Latn-CS" dirty="0" err="1" smtClean="0">
                <a:latin typeface="Bodoni MT" panose="02070603080606020203" pitchFamily="18" charset="0"/>
              </a:rPr>
              <a:t>University</a:t>
            </a:r>
            <a:r>
              <a:rPr lang="sr-Latn-CS" dirty="0" smtClean="0">
                <a:latin typeface="Bodoni MT" panose="02070603080606020203" pitchFamily="18" charset="0"/>
              </a:rPr>
              <a:t> </a:t>
            </a:r>
            <a:r>
              <a:rPr lang="sr-Latn-CS" dirty="0" err="1" smtClean="0">
                <a:latin typeface="Bodoni MT" panose="02070603080606020203" pitchFamily="18" charset="0"/>
              </a:rPr>
              <a:t>of</a:t>
            </a:r>
            <a:r>
              <a:rPr lang="sr-Latn-CS" dirty="0" smtClean="0">
                <a:latin typeface="Bodoni MT" panose="02070603080606020203" pitchFamily="18" charset="0"/>
              </a:rPr>
              <a:t> Belgrade</a:t>
            </a:r>
            <a:r>
              <a:rPr lang="en-US" dirty="0" smtClean="0">
                <a:latin typeface="Bodoni MT" panose="02070603080606020203" pitchFamily="18" charset="0"/>
              </a:rPr>
              <a:t> Faculty of Law</a:t>
            </a:r>
            <a:r>
              <a:rPr lang="sr-Cyrl-CS" dirty="0" smtClean="0">
                <a:latin typeface="Cambria" panose="02040503050406030204" pitchFamily="18" charset="0"/>
              </a:rPr>
              <a:t> </a:t>
            </a:r>
          </a:p>
          <a:p>
            <a:pPr algn="r"/>
            <a:r>
              <a:rPr lang="en-US" dirty="0" smtClean="0">
                <a:latin typeface="Bodoni MT" panose="02070603080606020203" pitchFamily="18" charset="0"/>
              </a:rPr>
              <a:t>28. September 2018</a:t>
            </a:r>
            <a:endParaRPr lang="sr-Latn-CS" dirty="0" smtClean="0">
              <a:latin typeface="Bodoni MT" panose="020706030806060202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000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4200" dirty="0" smtClean="0">
                <a:latin typeface="Bodoni MT Condensed" panose="02070606080606020203" pitchFamily="18" charset="0"/>
              </a:rPr>
              <a:t>1991</a:t>
            </a:r>
          </a:p>
          <a:p>
            <a:pPr lvl="0"/>
            <a:r>
              <a:rPr lang="en-US" sz="4200" dirty="0" smtClean="0">
                <a:latin typeface="Bodoni MT Condensed" panose="02070606080606020203" pitchFamily="18" charset="0"/>
              </a:rPr>
              <a:t>2001</a:t>
            </a:r>
          </a:p>
          <a:p>
            <a:pPr lvl="0"/>
            <a:r>
              <a:rPr lang="en-US" sz="4200" dirty="0" smtClean="0">
                <a:latin typeface="Bodoni MT Condensed" panose="02070606080606020203" pitchFamily="18" charset="0"/>
              </a:rPr>
              <a:t>2008 – </a:t>
            </a:r>
            <a:r>
              <a:rPr lang="en-US" sz="4200" dirty="0" smtClean="0">
                <a:solidFill>
                  <a:srgbClr val="FF0000"/>
                </a:solidFill>
                <a:latin typeface="Bodoni MT Condensed" panose="02070606080606020203" pitchFamily="18" charset="0"/>
              </a:rPr>
              <a:t>2010</a:t>
            </a:r>
          </a:p>
          <a:p>
            <a:pPr lvl="0"/>
            <a:r>
              <a:rPr lang="en-US" sz="4200" dirty="0" smtClean="0">
                <a:solidFill>
                  <a:srgbClr val="FF0000"/>
                </a:solidFill>
                <a:latin typeface="Bodoni MT Condensed" panose="02070606080606020203" pitchFamily="18" charset="0"/>
              </a:rPr>
              <a:t>2012/2013</a:t>
            </a:r>
            <a:endParaRPr lang="en-US" dirty="0">
              <a:latin typeface="Bodoni MT Condensed" panose="02070606080606020203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</a:rPr>
              <a:t>?</a:t>
            </a:r>
            <a:endParaRPr lang="ru-RU" dirty="0" smtClean="0">
              <a:latin typeface="Cambria" panose="02040503050406030204" pitchFamily="18" charset="0"/>
            </a:endParaRPr>
          </a:p>
          <a:p>
            <a:pPr algn="just">
              <a:buClr>
                <a:srgbClr val="FF0000"/>
              </a:buClr>
            </a:pPr>
            <a:endParaRPr lang="en-US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sr-Latn-CS" dirty="0" smtClean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sr-Latn-CS" dirty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Tx/>
              <a:buChar char="-"/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Bodoni MT Condensed" panose="02070606080606020203" pitchFamily="18" charset="0"/>
              </a:rPr>
              <a:t>Serbian TP Story</a:t>
            </a:r>
            <a:endParaRPr lang="en-US" sz="4800" b="1" dirty="0"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352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algn="just"/>
            <a:endParaRPr lang="ru-RU" dirty="0" smtClean="0">
              <a:latin typeface="Cambria" panose="02040503050406030204" pitchFamily="18" charset="0"/>
            </a:endParaRPr>
          </a:p>
          <a:p>
            <a:pPr algn="just">
              <a:buClr>
                <a:srgbClr val="FF0000"/>
              </a:buClr>
            </a:pPr>
            <a:endParaRPr lang="en-US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sr-Latn-CS" dirty="0" smtClean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sr-Latn-CS" dirty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Tx/>
              <a:buChar char="-"/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Bodoni MT Condensed" panose="02070606080606020203" pitchFamily="18" charset="0"/>
              </a:rPr>
              <a:t>Strict TP Compliance Obligations</a:t>
            </a:r>
            <a:endParaRPr lang="en-US" sz="4800" b="1" dirty="0">
              <a:latin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604655"/>
            <a:ext cx="8153400" cy="4604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Bodoni MT" panose="02070603080606020203" pitchFamily="18" charset="0"/>
                <a:ea typeface="Calibri" panose="020F0502020204030204" pitchFamily="34" charset="0"/>
                <a:cs typeface="Caecilia-Italic"/>
              </a:rPr>
              <a:t>TP documentation to be submitted annually together with the CIT balance sheet and tax return.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Bodoni MT" panose="02070603080606020203" pitchFamily="18" charset="0"/>
                <a:ea typeface="Calibri" panose="020F0502020204030204" pitchFamily="34" charset="0"/>
                <a:cs typeface="Caecilia-Italic"/>
              </a:rPr>
              <a:t>The build up of the largest TP library in the country and the development of the STA TP capabilities. </a:t>
            </a:r>
          </a:p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Bodoni MT" panose="02070603080606020203" pitchFamily="18" charset="0"/>
                <a:ea typeface="Calibri" panose="020F0502020204030204" pitchFamily="34" charset="0"/>
                <a:cs typeface="Caecilia-Italic"/>
              </a:rPr>
              <a:t>Judicial capacity at the level of the Serbian Administrative Court.</a:t>
            </a:r>
            <a:endParaRPr lang="en-US" sz="3200" dirty="0">
              <a:solidFill>
                <a:srgbClr val="FF0000"/>
              </a:solidFill>
              <a:latin typeface="Bodoni MT" panose="02070603080606020203" pitchFamily="18" charset="0"/>
              <a:ea typeface="Calibri" panose="020F0502020204030204" pitchFamily="34" charset="0"/>
              <a:cs typeface="Caecilia-Italic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42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doni MT Condensed" panose="02070606080606020203" pitchFamily="18" charset="0"/>
              </a:rPr>
              <a:t>Introduction of safe harbor rules for a number of typical transactions – the basis is already there at the STA.</a:t>
            </a:r>
          </a:p>
          <a:p>
            <a:r>
              <a:rPr lang="en-US" sz="3600" dirty="0" smtClean="0">
                <a:latin typeface="Bodoni MT Condensed" panose="02070606080606020203" pitchFamily="18" charset="0"/>
              </a:rPr>
              <a:t>Lowering compliance costs of Serbian taxpayers, increasing the level of legal certainty and enabling the STA to focus its limited resources on complex cases. </a:t>
            </a:r>
            <a:endParaRPr lang="en-US" sz="3600" dirty="0">
              <a:latin typeface="Bodoni MT Condensed" panose="02070606080606020203" pitchFamily="18" charset="0"/>
            </a:endParaRPr>
          </a:p>
          <a:p>
            <a:endParaRPr lang="en-US" dirty="0"/>
          </a:p>
          <a:p>
            <a:pPr algn="just"/>
            <a:endParaRPr lang="ru-RU" dirty="0" smtClean="0">
              <a:latin typeface="Cambria" panose="02040503050406030204" pitchFamily="18" charset="0"/>
            </a:endParaRPr>
          </a:p>
          <a:p>
            <a:pPr algn="just">
              <a:buClr>
                <a:srgbClr val="FF0000"/>
              </a:buClr>
            </a:pPr>
            <a:endParaRPr lang="en-US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sr-Latn-CS" dirty="0" smtClean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sr-Latn-CS" dirty="0">
              <a:latin typeface="Cambria" panose="02040503050406030204" pitchFamily="18" charset="0"/>
            </a:endParaRPr>
          </a:p>
          <a:p>
            <a:pPr>
              <a:buClr>
                <a:srgbClr val="FF0000"/>
              </a:buClr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Tx/>
              <a:buChar char="-"/>
            </a:pPr>
            <a:endParaRPr lang="en-US" dirty="0" smtClean="0">
              <a:latin typeface="Cambria" panose="02040503050406030204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7818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Bodoni MT Condensed" panose="02070606080606020203" pitchFamily="18" charset="0"/>
              </a:rPr>
              <a:t>Making Use of the Paperwork</a:t>
            </a:r>
            <a:endParaRPr lang="en-US" sz="4800" b="1" dirty="0"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91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Bodoni MT Condensed" panose="02070606080606020203" pitchFamily="18" charset="0"/>
              </a:rPr>
              <a:t>Thank you for your attention</a:t>
            </a:r>
            <a:r>
              <a:rPr lang="sr-Cyrl-CS" sz="5400" b="1" dirty="0" smtClean="0"/>
              <a:t>!</a:t>
            </a:r>
            <a:endParaRPr lang="en-US" sz="5400" b="1" dirty="0">
              <a:latin typeface="Bodoni MT Condensed" panose="02070606080606020203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10239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2166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152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Finding new solutions for TP in Serbia: from strict compliance to safe harbors </vt:lpstr>
      <vt:lpstr>Serbian TP Story</vt:lpstr>
      <vt:lpstr>Strict TP Compliance Obligations</vt:lpstr>
      <vt:lpstr>Making Use of the Paperwork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Complab</cp:lastModifiedBy>
  <cp:revision>99</cp:revision>
  <dcterms:created xsi:type="dcterms:W3CDTF">2006-08-16T00:00:00Z</dcterms:created>
  <dcterms:modified xsi:type="dcterms:W3CDTF">2018-09-27T06:00:50Z</dcterms:modified>
</cp:coreProperties>
</file>