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9"/>
  </p:notesMasterIdLst>
  <p:sldIdLst>
    <p:sldId id="257" r:id="rId2"/>
    <p:sldId id="267" r:id="rId3"/>
    <p:sldId id="274" r:id="rId4"/>
    <p:sldId id="275" r:id="rId5"/>
    <p:sldId id="279" r:id="rId6"/>
    <p:sldId id="280" r:id="rId7"/>
    <p:sldId id="276" r:id="rId8"/>
    <p:sldId id="281" r:id="rId9"/>
    <p:sldId id="284" r:id="rId10"/>
    <p:sldId id="291" r:id="rId11"/>
    <p:sldId id="290" r:id="rId12"/>
    <p:sldId id="325" r:id="rId13"/>
    <p:sldId id="293" r:id="rId14"/>
    <p:sldId id="420" r:id="rId15"/>
    <p:sldId id="419" r:id="rId16"/>
    <p:sldId id="421" r:id="rId17"/>
    <p:sldId id="422" r:id="rId18"/>
    <p:sldId id="423" r:id="rId19"/>
    <p:sldId id="425" r:id="rId20"/>
    <p:sldId id="424" r:id="rId21"/>
    <p:sldId id="326" r:id="rId22"/>
    <p:sldId id="327" r:id="rId23"/>
    <p:sldId id="418" r:id="rId24"/>
    <p:sldId id="415" r:id="rId25"/>
    <p:sldId id="416" r:id="rId26"/>
    <p:sldId id="414" r:id="rId27"/>
    <p:sldId id="330" r:id="rId28"/>
    <p:sldId id="331" r:id="rId29"/>
    <p:sldId id="332" r:id="rId30"/>
    <p:sldId id="333" r:id="rId31"/>
    <p:sldId id="334" r:id="rId32"/>
    <p:sldId id="426" r:id="rId33"/>
    <p:sldId id="443" r:id="rId34"/>
    <p:sldId id="344" r:id="rId35"/>
    <p:sldId id="427" r:id="rId36"/>
    <p:sldId id="410" r:id="rId37"/>
    <p:sldId id="411" r:id="rId38"/>
    <p:sldId id="412" r:id="rId39"/>
    <p:sldId id="348" r:id="rId40"/>
    <p:sldId id="408" r:id="rId41"/>
    <p:sldId id="409" r:id="rId42"/>
    <p:sldId id="397" r:id="rId43"/>
    <p:sldId id="428" r:id="rId44"/>
    <p:sldId id="398" r:id="rId45"/>
    <p:sldId id="399" r:id="rId46"/>
    <p:sldId id="354" r:id="rId47"/>
    <p:sldId id="355" r:id="rId48"/>
    <p:sldId id="429" r:id="rId49"/>
    <p:sldId id="356" r:id="rId50"/>
    <p:sldId id="357" r:id="rId51"/>
    <p:sldId id="358" r:id="rId52"/>
    <p:sldId id="430" r:id="rId53"/>
    <p:sldId id="361" r:id="rId54"/>
    <p:sldId id="362" r:id="rId55"/>
    <p:sldId id="432" r:id="rId56"/>
    <p:sldId id="431" r:id="rId57"/>
    <p:sldId id="365" r:id="rId58"/>
    <p:sldId id="368" r:id="rId59"/>
    <p:sldId id="370" r:id="rId60"/>
    <p:sldId id="386" r:id="rId61"/>
    <p:sldId id="390" r:id="rId62"/>
    <p:sldId id="391" r:id="rId63"/>
    <p:sldId id="433" r:id="rId64"/>
    <p:sldId id="434" r:id="rId65"/>
    <p:sldId id="440" r:id="rId66"/>
    <p:sldId id="441" r:id="rId67"/>
    <p:sldId id="442"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6" d="100"/>
          <a:sy n="116" d="100"/>
        </p:scale>
        <p:origin x="102"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E4C8DF-C6D3-8540-8120-E3E1CE4FACE3}" type="datetimeFigureOut">
              <a:rPr lang="en-US" smtClean="0"/>
              <a:t>6/14/2017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B9881-4AC8-CF4B-9077-387CA651FE37}" type="slidenum">
              <a:rPr lang="en-US" smtClean="0"/>
              <a:t>‹#›</a:t>
            </a:fld>
            <a:endParaRPr lang="en-US"/>
          </a:p>
        </p:txBody>
      </p:sp>
    </p:spTree>
    <p:extLst>
      <p:ext uri="{BB962C8B-B14F-4D97-AF65-F5344CB8AC3E}">
        <p14:creationId xmlns:p14="http://schemas.microsoft.com/office/powerpoint/2010/main" val="1765980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7C2162-9321-4AC1-8092-2B55E620B610}" type="datetimeFigureOut">
              <a:rPr lang="nl-NL" smtClean="0"/>
              <a:t>14-6-2017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2411394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7C2162-9321-4AC1-8092-2B55E620B610}" type="datetimeFigureOut">
              <a:rPr lang="nl-NL" smtClean="0"/>
              <a:t>14-6-2017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3715461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7C2162-9321-4AC1-8092-2B55E620B610}" type="datetimeFigureOut">
              <a:rPr lang="nl-NL" smtClean="0"/>
              <a:t>14-6-2017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2154923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7C2162-9321-4AC1-8092-2B55E620B610}" type="datetimeFigureOut">
              <a:rPr lang="nl-NL" smtClean="0"/>
              <a:t>14-6-2017</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2291681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7C2162-9321-4AC1-8092-2B55E620B610}" type="datetimeFigureOut">
              <a:rPr lang="nl-NL" smtClean="0"/>
              <a:t>14-6-2017</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2222155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7C2162-9321-4AC1-8092-2B55E620B610}" type="datetimeFigureOut">
              <a:rPr lang="nl-NL" smtClean="0"/>
              <a:t>14-6-2017</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699216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7C2162-9321-4AC1-8092-2B55E620B610}" type="datetimeFigureOut">
              <a:rPr lang="nl-NL" smtClean="0"/>
              <a:t>14-6-2017</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1317045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F7C2162-9321-4AC1-8092-2B55E620B610}" type="datetimeFigureOut">
              <a:rPr lang="nl-NL" smtClean="0"/>
              <a:t>14-6-2017</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14904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F7C2162-9321-4AC1-8092-2B55E620B610}" type="datetimeFigureOut">
              <a:rPr lang="nl-NL" smtClean="0"/>
              <a:t>14-6-2017</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1330828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7C2162-9321-4AC1-8092-2B55E620B610}" type="datetimeFigureOut">
              <a:rPr lang="nl-NL" smtClean="0"/>
              <a:t>14-6-2017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1159712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7C2162-9321-4AC1-8092-2B55E620B610}" type="datetimeFigureOut">
              <a:rPr lang="nl-NL" smtClean="0"/>
              <a:t>14-6-2017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3A8CC5D-D6EC-4914-BB64-69FBC11CD233}" type="slidenum">
              <a:rPr lang="nl-NL" smtClean="0"/>
              <a:t>‹#›</a:t>
            </a:fld>
            <a:endParaRPr lang="nl-N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38182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7C2162-9321-4AC1-8092-2B55E620B610}" type="datetimeFigureOut">
              <a:rPr lang="nl-NL" smtClean="0"/>
              <a:t>14-6-2017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825191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7C2162-9321-4AC1-8092-2B55E620B610}" type="datetimeFigureOut">
              <a:rPr lang="nl-NL" smtClean="0"/>
              <a:t>14-6-2017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3A8CC5D-D6EC-4914-BB64-69FBC11CD233}" type="slidenum">
              <a:rPr lang="nl-NL" smtClean="0"/>
              <a:t>‹#›</a:t>
            </a:fld>
            <a:endParaRPr lang="nl-N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01881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7C2162-9321-4AC1-8092-2B55E620B610}" type="datetimeFigureOut">
              <a:rPr lang="nl-NL" smtClean="0"/>
              <a:t>14-6-2017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2207131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7C2162-9321-4AC1-8092-2B55E620B610}" type="datetimeFigureOut">
              <a:rPr lang="nl-NL" smtClean="0"/>
              <a:t>14-6-2017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2927395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7C2162-9321-4AC1-8092-2B55E620B610}" type="datetimeFigureOut">
              <a:rPr lang="nl-NL" smtClean="0"/>
              <a:t>14-6-2017</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3A8CC5D-D6EC-4914-BB64-69FBC11CD233}" type="slidenum">
              <a:rPr lang="nl-NL" smtClean="0"/>
              <a:t>‹#›</a:t>
            </a:fld>
            <a:endParaRPr lang="nl-NL"/>
          </a:p>
        </p:txBody>
      </p:sp>
    </p:spTree>
    <p:extLst>
      <p:ext uri="{BB962C8B-B14F-4D97-AF65-F5344CB8AC3E}">
        <p14:creationId xmlns:p14="http://schemas.microsoft.com/office/powerpoint/2010/main" val="2818116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F7C2162-9321-4AC1-8092-2B55E620B610}" type="datetimeFigureOut">
              <a:rPr lang="nl-NL" smtClean="0"/>
              <a:t>14-6-2017</a:t>
            </a:fld>
            <a:endParaRPr lang="nl-N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3A8CC5D-D6EC-4914-BB64-69FBC11CD233}" type="slidenum">
              <a:rPr lang="nl-NL" smtClean="0"/>
              <a:t>‹#›</a:t>
            </a:fld>
            <a:endParaRPr lang="nl-NL"/>
          </a:p>
        </p:txBody>
      </p:sp>
    </p:spTree>
    <p:extLst>
      <p:ext uri="{BB962C8B-B14F-4D97-AF65-F5344CB8AC3E}">
        <p14:creationId xmlns:p14="http://schemas.microsoft.com/office/powerpoint/2010/main" val="20207706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5.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idx="4294967295"/>
          </p:nvPr>
        </p:nvSpPr>
        <p:spPr>
          <a:xfrm>
            <a:off x="0" y="1122363"/>
            <a:ext cx="9144000" cy="2387600"/>
          </a:xfrm>
        </p:spPr>
        <p:txBody>
          <a:bodyPr>
            <a:normAutofit/>
          </a:bodyPr>
          <a:lstStyle/>
          <a:p>
            <a:pPr lvl="0" eaLnBrk="0" fontAlgn="base" hangingPunct="0">
              <a:lnSpc>
                <a:spcPct val="100000"/>
              </a:lnSpc>
              <a:spcAft>
                <a:spcPct val="0"/>
              </a:spcAft>
            </a:pPr>
            <a:r>
              <a:rPr lang="en-CA" altLang="nl-NL" sz="2700" b="1" dirty="0">
                <a:solidFill>
                  <a:prstClr val="black"/>
                </a:solidFill>
                <a:latin typeface="Calibri" panose="020F0502020204030204" pitchFamily="34" charset="0"/>
                <a:ea typeface="Times New Roman" panose="02020603050405020304" pitchFamily="18" charset="0"/>
                <a:cs typeface="+mn-cs"/>
              </a:rPr>
              <a:t/>
            </a:r>
            <a:br>
              <a:rPr lang="en-CA" altLang="nl-NL" sz="2700" b="1" dirty="0">
                <a:solidFill>
                  <a:prstClr val="black"/>
                </a:solidFill>
                <a:latin typeface="Calibri" panose="020F0502020204030204" pitchFamily="34" charset="0"/>
                <a:ea typeface="Times New Roman" panose="02020603050405020304" pitchFamily="18" charset="0"/>
                <a:cs typeface="+mn-cs"/>
              </a:rPr>
            </a:br>
            <a:r>
              <a:rPr lang="en-CA" altLang="nl-NL" sz="2700" b="1" dirty="0">
                <a:solidFill>
                  <a:prstClr val="black"/>
                </a:solidFill>
                <a:latin typeface="Calibri" panose="020F0502020204030204" pitchFamily="34" charset="0"/>
                <a:ea typeface="Times New Roman" panose="02020603050405020304" pitchFamily="18" charset="0"/>
                <a:cs typeface="+mn-cs"/>
              </a:rPr>
              <a:t/>
            </a:r>
            <a:br>
              <a:rPr lang="en-CA" altLang="nl-NL" sz="2700" b="1" dirty="0">
                <a:solidFill>
                  <a:prstClr val="black"/>
                </a:solidFill>
                <a:latin typeface="Calibri" panose="020F0502020204030204" pitchFamily="34" charset="0"/>
                <a:ea typeface="Times New Roman" panose="02020603050405020304" pitchFamily="18" charset="0"/>
                <a:cs typeface="+mn-cs"/>
              </a:rPr>
            </a:br>
            <a:r>
              <a:rPr lang="en-CA" altLang="nl-NL" sz="2700" b="1" dirty="0">
                <a:solidFill>
                  <a:prstClr val="black"/>
                </a:solidFill>
                <a:latin typeface="Calibri" panose="020F0502020204030204" pitchFamily="34" charset="0"/>
                <a:ea typeface="Times New Roman" panose="02020603050405020304" pitchFamily="18" charset="0"/>
                <a:cs typeface="+mn-cs"/>
              </a:rPr>
              <a:t/>
            </a:r>
            <a:br>
              <a:rPr lang="en-CA" altLang="nl-NL" sz="2700" b="1" dirty="0">
                <a:solidFill>
                  <a:prstClr val="black"/>
                </a:solidFill>
                <a:latin typeface="Calibri" panose="020F0502020204030204" pitchFamily="34" charset="0"/>
                <a:ea typeface="Times New Roman" panose="02020603050405020304" pitchFamily="18" charset="0"/>
                <a:cs typeface="+mn-cs"/>
              </a:rPr>
            </a:br>
            <a:r>
              <a:rPr lang="nl-NL" altLang="nl-NL" sz="1500" dirty="0">
                <a:solidFill>
                  <a:prstClr val="black"/>
                </a:solidFill>
                <a:latin typeface="Calibri" panose="020F0502020204030204"/>
                <a:ea typeface="+mn-ea"/>
                <a:cs typeface="+mn-cs"/>
              </a:rPr>
              <a:t/>
            </a:r>
            <a:br>
              <a:rPr lang="nl-NL" altLang="nl-NL" sz="1500" dirty="0">
                <a:solidFill>
                  <a:prstClr val="black"/>
                </a:solidFill>
                <a:latin typeface="Calibri" panose="020F0502020204030204"/>
                <a:ea typeface="+mn-ea"/>
                <a:cs typeface="+mn-cs"/>
              </a:rPr>
            </a:br>
            <a:r>
              <a:rPr lang="en-CA" altLang="nl-NL" sz="1500" b="1" dirty="0">
                <a:solidFill>
                  <a:prstClr val="black"/>
                </a:solidFill>
                <a:latin typeface="Calibri" panose="020F0502020204030204" pitchFamily="34" charset="0"/>
                <a:ea typeface="Times New Roman" panose="02020603050405020304" pitchFamily="18" charset="0"/>
                <a:cs typeface="+mn-cs"/>
              </a:rPr>
              <a:t> </a:t>
            </a:r>
            <a:r>
              <a:rPr lang="nl-NL" altLang="nl-NL" sz="1500" dirty="0">
                <a:solidFill>
                  <a:prstClr val="black"/>
                </a:solidFill>
                <a:latin typeface="Calibri" panose="020F0502020204030204"/>
                <a:ea typeface="+mn-ea"/>
                <a:cs typeface="+mn-cs"/>
              </a:rPr>
              <a:t/>
            </a:r>
            <a:br>
              <a:rPr lang="nl-NL" altLang="nl-NL" sz="1500" dirty="0">
                <a:solidFill>
                  <a:prstClr val="black"/>
                </a:solidFill>
                <a:latin typeface="Calibri" panose="020F0502020204030204"/>
                <a:ea typeface="+mn-ea"/>
                <a:cs typeface="+mn-cs"/>
              </a:rPr>
            </a:br>
            <a:endParaRPr lang="nl-NL" dirty="0"/>
          </a:p>
        </p:txBody>
      </p:sp>
      <p:pic>
        <p:nvPicPr>
          <p:cNvPr id="6" name="Picture 5"/>
          <p:cNvPicPr>
            <a:picLocks noChangeAspect="1"/>
          </p:cNvPicPr>
          <p:nvPr/>
        </p:nvPicPr>
        <p:blipFill>
          <a:blip r:embed="rId2"/>
          <a:stretch>
            <a:fillRect/>
          </a:stretch>
        </p:blipFill>
        <p:spPr>
          <a:xfrm>
            <a:off x="2913591" y="676512"/>
            <a:ext cx="6122240" cy="1194584"/>
          </a:xfrm>
          <a:prstGeom prst="rect">
            <a:avLst/>
          </a:prstGeom>
        </p:spPr>
      </p:pic>
      <p:pic>
        <p:nvPicPr>
          <p:cNvPr id="9" name="Picture 8"/>
          <p:cNvPicPr>
            <a:picLocks noChangeAspect="1"/>
          </p:cNvPicPr>
          <p:nvPr/>
        </p:nvPicPr>
        <p:blipFill>
          <a:blip r:embed="rId3"/>
          <a:stretch>
            <a:fillRect/>
          </a:stretch>
        </p:blipFill>
        <p:spPr>
          <a:xfrm>
            <a:off x="1646622" y="5313940"/>
            <a:ext cx="561276" cy="359792"/>
          </a:xfrm>
          <a:prstGeom prst="rect">
            <a:avLst/>
          </a:prstGeom>
        </p:spPr>
      </p:pic>
      <p:pic>
        <p:nvPicPr>
          <p:cNvPr id="10" name="Picture 9"/>
          <p:cNvPicPr>
            <a:picLocks noChangeAspect="1"/>
          </p:cNvPicPr>
          <p:nvPr/>
        </p:nvPicPr>
        <p:blipFill>
          <a:blip r:embed="rId4"/>
          <a:stretch>
            <a:fillRect/>
          </a:stretch>
        </p:blipFill>
        <p:spPr>
          <a:xfrm>
            <a:off x="2494418" y="5332395"/>
            <a:ext cx="643016" cy="439134"/>
          </a:xfrm>
          <a:prstGeom prst="rect">
            <a:avLst/>
          </a:prstGeom>
        </p:spPr>
      </p:pic>
      <p:pic>
        <p:nvPicPr>
          <p:cNvPr id="11" name="Picture 10"/>
          <p:cNvPicPr>
            <a:picLocks noChangeAspect="1"/>
          </p:cNvPicPr>
          <p:nvPr/>
        </p:nvPicPr>
        <p:blipFill>
          <a:blip r:embed="rId5"/>
          <a:stretch>
            <a:fillRect/>
          </a:stretch>
        </p:blipFill>
        <p:spPr>
          <a:xfrm>
            <a:off x="3291207" y="5332395"/>
            <a:ext cx="829067" cy="423352"/>
          </a:xfrm>
          <a:prstGeom prst="rect">
            <a:avLst/>
          </a:prstGeom>
        </p:spPr>
      </p:pic>
      <p:pic>
        <p:nvPicPr>
          <p:cNvPr id="12" name="Picture 11"/>
          <p:cNvPicPr>
            <a:picLocks noChangeAspect="1"/>
          </p:cNvPicPr>
          <p:nvPr/>
        </p:nvPicPr>
        <p:blipFill>
          <a:blip r:embed="rId6"/>
          <a:stretch>
            <a:fillRect/>
          </a:stretch>
        </p:blipFill>
        <p:spPr>
          <a:xfrm>
            <a:off x="4294267" y="5313940"/>
            <a:ext cx="682955" cy="455303"/>
          </a:xfrm>
          <a:prstGeom prst="rect">
            <a:avLst/>
          </a:prstGeom>
        </p:spPr>
      </p:pic>
      <p:pic>
        <p:nvPicPr>
          <p:cNvPr id="13" name="Picture 12"/>
          <p:cNvPicPr>
            <a:picLocks noChangeAspect="1"/>
          </p:cNvPicPr>
          <p:nvPr/>
        </p:nvPicPr>
        <p:blipFill>
          <a:blip r:embed="rId7"/>
          <a:stretch>
            <a:fillRect/>
          </a:stretch>
        </p:blipFill>
        <p:spPr>
          <a:xfrm>
            <a:off x="5151216" y="5356205"/>
            <a:ext cx="602349" cy="413039"/>
          </a:xfrm>
          <a:prstGeom prst="rect">
            <a:avLst/>
          </a:prstGeom>
        </p:spPr>
      </p:pic>
      <p:pic>
        <p:nvPicPr>
          <p:cNvPr id="14" name="Picture 13"/>
          <p:cNvPicPr>
            <a:picLocks noChangeAspect="1"/>
          </p:cNvPicPr>
          <p:nvPr/>
        </p:nvPicPr>
        <p:blipFill>
          <a:blip r:embed="rId8"/>
          <a:stretch>
            <a:fillRect/>
          </a:stretch>
        </p:blipFill>
        <p:spPr>
          <a:xfrm>
            <a:off x="5927560" y="5273238"/>
            <a:ext cx="852398" cy="515926"/>
          </a:xfrm>
          <a:prstGeom prst="rect">
            <a:avLst/>
          </a:prstGeom>
        </p:spPr>
      </p:pic>
      <p:pic>
        <p:nvPicPr>
          <p:cNvPr id="15" name="Picture 14"/>
          <p:cNvPicPr>
            <a:picLocks noChangeAspect="1"/>
          </p:cNvPicPr>
          <p:nvPr/>
        </p:nvPicPr>
        <p:blipFill>
          <a:blip r:embed="rId9"/>
          <a:stretch>
            <a:fillRect/>
          </a:stretch>
        </p:blipFill>
        <p:spPr>
          <a:xfrm>
            <a:off x="7063591" y="5333519"/>
            <a:ext cx="849665" cy="435724"/>
          </a:xfrm>
          <a:prstGeom prst="rect">
            <a:avLst/>
          </a:prstGeom>
        </p:spPr>
      </p:pic>
      <p:pic>
        <p:nvPicPr>
          <p:cNvPr id="16" name="Picture 15"/>
          <p:cNvPicPr>
            <a:picLocks noChangeAspect="1"/>
          </p:cNvPicPr>
          <p:nvPr/>
        </p:nvPicPr>
        <p:blipFill>
          <a:blip r:embed="rId10"/>
          <a:stretch>
            <a:fillRect/>
          </a:stretch>
        </p:blipFill>
        <p:spPr>
          <a:xfrm>
            <a:off x="8241516" y="5286766"/>
            <a:ext cx="723527" cy="488869"/>
          </a:xfrm>
          <a:prstGeom prst="rect">
            <a:avLst/>
          </a:prstGeom>
        </p:spPr>
      </p:pic>
      <p:pic>
        <p:nvPicPr>
          <p:cNvPr id="17" name="Picture 16"/>
          <p:cNvPicPr>
            <a:picLocks noChangeAspect="1"/>
          </p:cNvPicPr>
          <p:nvPr/>
        </p:nvPicPr>
        <p:blipFill>
          <a:blip r:embed="rId11"/>
          <a:stretch>
            <a:fillRect/>
          </a:stretch>
        </p:blipFill>
        <p:spPr>
          <a:xfrm>
            <a:off x="9374814" y="5316469"/>
            <a:ext cx="805410" cy="469823"/>
          </a:xfrm>
          <a:prstGeom prst="rect">
            <a:avLst/>
          </a:prstGeom>
        </p:spPr>
      </p:pic>
      <p:sp>
        <p:nvSpPr>
          <p:cNvPr id="18" name="TextBox 17"/>
          <p:cNvSpPr txBox="1"/>
          <p:nvPr/>
        </p:nvSpPr>
        <p:spPr>
          <a:xfrm>
            <a:off x="2227943" y="2032635"/>
            <a:ext cx="8496300" cy="3323987"/>
          </a:xfrm>
          <a:prstGeom prst="rect">
            <a:avLst/>
          </a:prstGeom>
          <a:noFill/>
        </p:spPr>
        <p:txBody>
          <a:bodyPr wrap="square" rtlCol="0">
            <a:spAutoFit/>
          </a:bodyPr>
          <a:lstStyle/>
          <a:p>
            <a:pPr algn="ctr"/>
            <a:r>
              <a:rPr lang="en-CA" sz="2400" b="1" dirty="0"/>
              <a:t>Travelling Lectureship Programme</a:t>
            </a:r>
            <a:endParaRPr lang="nl-NL" sz="2400" dirty="0"/>
          </a:p>
          <a:p>
            <a:pPr algn="ctr"/>
            <a:r>
              <a:rPr lang="en-CA" dirty="0"/>
              <a:t> </a:t>
            </a:r>
            <a:endParaRPr lang="nl-NL" dirty="0"/>
          </a:p>
          <a:p>
            <a:pPr algn="ctr"/>
            <a:r>
              <a:rPr lang="en-CA" sz="2000" b="1" dirty="0"/>
              <a:t>Comprehensive Seminar on the Implementation of the Multilateral Convention (MLI)</a:t>
            </a:r>
            <a:endParaRPr lang="nl-NL" sz="2000" dirty="0"/>
          </a:p>
          <a:p>
            <a:pPr algn="ctr"/>
            <a:r>
              <a:rPr lang="en-CA" sz="2000" b="1" dirty="0"/>
              <a:t>and other BEPS related issues </a:t>
            </a:r>
          </a:p>
          <a:p>
            <a:pPr algn="ctr"/>
            <a:endParaRPr lang="en-CA" b="1" i="1" dirty="0"/>
          </a:p>
          <a:p>
            <a:pPr algn="ctr"/>
            <a:r>
              <a:rPr lang="en-CA" b="1" dirty="0" smtClean="0"/>
              <a:t>Belgrade, Serbia</a:t>
            </a:r>
          </a:p>
          <a:p>
            <a:pPr algn="ctr"/>
            <a:r>
              <a:rPr lang="en-CA" b="1" dirty="0" smtClean="0"/>
              <a:t>June 19 2017</a:t>
            </a:r>
          </a:p>
          <a:p>
            <a:pPr algn="ctr"/>
            <a:endParaRPr lang="en-CA" b="1" dirty="0"/>
          </a:p>
          <a:p>
            <a:pPr algn="ctr"/>
            <a:r>
              <a:rPr lang="en-CA" b="1" dirty="0" smtClean="0"/>
              <a:t>Philip Baker</a:t>
            </a:r>
            <a:endParaRPr lang="nl-NL" dirty="0"/>
          </a:p>
          <a:p>
            <a:pPr algn="ctr"/>
            <a:endParaRPr lang="nl-NL" dirty="0"/>
          </a:p>
        </p:txBody>
      </p:sp>
      <p:sp>
        <p:nvSpPr>
          <p:cNvPr id="3" name="Rectangle 2"/>
          <p:cNvSpPr/>
          <p:nvPr/>
        </p:nvSpPr>
        <p:spPr>
          <a:xfrm>
            <a:off x="10724243" y="6488668"/>
            <a:ext cx="1467757" cy="276999"/>
          </a:xfrm>
          <a:prstGeom prst="rect">
            <a:avLst/>
          </a:prstGeom>
        </p:spPr>
        <p:txBody>
          <a:bodyPr wrap="square">
            <a:spAutoFit/>
          </a:bodyPr>
          <a:lstStyle/>
          <a:p>
            <a:pPr algn="ctr"/>
            <a:r>
              <a:rPr lang="en-CA" sz="1200" b="1" dirty="0"/>
              <a:t>© IFA 2017</a:t>
            </a:r>
            <a:endParaRPr lang="en-CA" sz="1200" b="1" i="1" dirty="0"/>
          </a:p>
        </p:txBody>
      </p:sp>
    </p:spTree>
    <p:extLst>
      <p:ext uri="{BB962C8B-B14F-4D97-AF65-F5344CB8AC3E}">
        <p14:creationId xmlns:p14="http://schemas.microsoft.com/office/powerpoint/2010/main" val="1384181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298544" y="886911"/>
            <a:ext cx="8026077" cy="4832092"/>
          </a:xfrm>
          <a:prstGeom prst="rect">
            <a:avLst/>
          </a:prstGeom>
          <a:noFill/>
        </p:spPr>
        <p:txBody>
          <a:bodyPr wrap="square" rtlCol="0">
            <a:spAutoFit/>
          </a:bodyPr>
          <a:lstStyle/>
          <a:p>
            <a:r>
              <a:rPr lang="en-US" sz="2800" b="1" dirty="0" smtClean="0"/>
              <a:t>Agenda</a:t>
            </a:r>
          </a:p>
          <a:p>
            <a:endParaRPr lang="en-US" sz="2400" dirty="0" smtClean="0"/>
          </a:p>
          <a:p>
            <a:r>
              <a:rPr lang="en-US" sz="2400" dirty="0"/>
              <a:t>● </a:t>
            </a:r>
            <a:r>
              <a:rPr lang="en-US" sz="2400" dirty="0" smtClean="0"/>
              <a:t>Background to the Multilateral Instrument (MLI)</a:t>
            </a:r>
          </a:p>
          <a:p>
            <a:endParaRPr lang="en-US" sz="1600" dirty="0" smtClean="0"/>
          </a:p>
          <a:p>
            <a:r>
              <a:rPr lang="en-US" sz="2400" dirty="0"/>
              <a:t>● </a:t>
            </a:r>
            <a:r>
              <a:rPr lang="en-US" sz="2400" dirty="0" smtClean="0"/>
              <a:t>General structure and mechanics of the MLI</a:t>
            </a:r>
          </a:p>
          <a:p>
            <a:endParaRPr lang="en-US" sz="2400" dirty="0"/>
          </a:p>
          <a:p>
            <a:r>
              <a:rPr lang="en-US" sz="2400" dirty="0"/>
              <a:t>● </a:t>
            </a:r>
            <a:r>
              <a:rPr lang="en-US" sz="2400" dirty="0" smtClean="0"/>
              <a:t>Serbia’s position on the MLI</a:t>
            </a:r>
          </a:p>
          <a:p>
            <a:endParaRPr lang="en-US" sz="2400" dirty="0" smtClean="0"/>
          </a:p>
          <a:p>
            <a:r>
              <a:rPr lang="en-US" sz="2400" dirty="0" smtClean="0"/>
              <a:t>● Background to BEPS Action 6 (tax treaty abuse)</a:t>
            </a:r>
          </a:p>
          <a:p>
            <a:endParaRPr lang="en-US" sz="2400" dirty="0"/>
          </a:p>
          <a:p>
            <a:r>
              <a:rPr lang="en-US" sz="2400" dirty="0" smtClean="0"/>
              <a:t>● Articles 6 and 7 of the MLI</a:t>
            </a:r>
          </a:p>
          <a:p>
            <a:endParaRPr lang="en-US" sz="2400" dirty="0" smtClean="0"/>
          </a:p>
          <a:p>
            <a:r>
              <a:rPr lang="en-US" sz="2400" dirty="0" smtClean="0"/>
              <a:t>● </a:t>
            </a:r>
            <a:r>
              <a:rPr lang="en-US" sz="2400" dirty="0"/>
              <a:t>Serbia’s position on </a:t>
            </a:r>
            <a:r>
              <a:rPr lang="en-US" sz="2400" dirty="0" smtClean="0"/>
              <a:t>Arts 6 and 7</a:t>
            </a:r>
            <a:endParaRPr lang="en-US" sz="2400" dirty="0"/>
          </a:p>
        </p:txBody>
      </p:sp>
    </p:spTree>
    <p:extLst>
      <p:ext uri="{BB962C8B-B14F-4D97-AF65-F5344CB8AC3E}">
        <p14:creationId xmlns:p14="http://schemas.microsoft.com/office/powerpoint/2010/main" val="36817728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580765" y="2859600"/>
            <a:ext cx="7777722" cy="584775"/>
          </a:xfrm>
          <a:prstGeom prst="rect">
            <a:avLst/>
          </a:prstGeom>
          <a:noFill/>
        </p:spPr>
        <p:txBody>
          <a:bodyPr wrap="square" rtlCol="0">
            <a:spAutoFit/>
          </a:bodyPr>
          <a:lstStyle/>
          <a:p>
            <a:pPr algn="ctr"/>
            <a:r>
              <a:rPr lang="en-US" sz="3200" b="1" dirty="0" smtClean="0"/>
              <a:t>Background to the Multilateral Instrument</a:t>
            </a:r>
          </a:p>
        </p:txBody>
      </p:sp>
    </p:spTree>
    <p:extLst>
      <p:ext uri="{BB962C8B-B14F-4D97-AF65-F5344CB8AC3E}">
        <p14:creationId xmlns:p14="http://schemas.microsoft.com/office/powerpoint/2010/main" val="456593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479167" y="1164134"/>
            <a:ext cx="8342166" cy="5324535"/>
          </a:xfrm>
          <a:prstGeom prst="rect">
            <a:avLst/>
          </a:prstGeom>
          <a:noFill/>
        </p:spPr>
        <p:txBody>
          <a:bodyPr wrap="square" rtlCol="0">
            <a:spAutoFit/>
          </a:bodyPr>
          <a:lstStyle/>
          <a:p>
            <a:r>
              <a:rPr lang="en-US" sz="2800" b="1" dirty="0" smtClean="0"/>
              <a:t>BEPS Project </a:t>
            </a:r>
            <a:r>
              <a:rPr lang="mr-IN" sz="2800" b="1" dirty="0" smtClean="0"/>
              <a:t>–</a:t>
            </a:r>
            <a:r>
              <a:rPr lang="en-US" sz="2800" b="1" dirty="0" smtClean="0"/>
              <a:t> Overview</a:t>
            </a:r>
          </a:p>
          <a:p>
            <a:endParaRPr lang="en-US" sz="2400" dirty="0" smtClean="0">
              <a:solidFill>
                <a:srgbClr val="2B2B2B"/>
              </a:solidFill>
            </a:endParaRPr>
          </a:p>
          <a:p>
            <a:r>
              <a:rPr lang="en-US" sz="2400" dirty="0" smtClean="0">
                <a:solidFill>
                  <a:srgbClr val="000063"/>
                </a:solidFill>
              </a:rPr>
              <a:t>●</a:t>
            </a:r>
            <a:r>
              <a:rPr lang="en-US" sz="2400" dirty="0" smtClean="0"/>
              <a:t> initiated by the OECD in 2013 to address concern that international tax rules and administrative measures had not kept pace with changing business practices and increased economic integration, creating opportunities for international tax avoidance and evasion leading to the erosion of domestic tax bases and risks to tax revenues, fiscal sovereignty and tax fairness</a:t>
            </a:r>
          </a:p>
          <a:p>
            <a:endParaRPr lang="en-US" sz="2400" dirty="0"/>
          </a:p>
          <a:p>
            <a:r>
              <a:rPr lang="en-US" sz="2400" dirty="0" smtClean="0">
                <a:solidFill>
                  <a:srgbClr val="000063"/>
                </a:solidFill>
              </a:rPr>
              <a:t>● </a:t>
            </a:r>
            <a:r>
              <a:rPr lang="en-US" sz="2400" dirty="0" smtClean="0"/>
              <a:t>15 specific actions listed in 2013 Action Plan</a:t>
            </a:r>
          </a:p>
          <a:p>
            <a:endParaRPr lang="en-US" sz="2400" dirty="0"/>
          </a:p>
          <a:p>
            <a:r>
              <a:rPr lang="en-US" sz="2400" dirty="0">
                <a:solidFill>
                  <a:srgbClr val="000063"/>
                </a:solidFill>
              </a:rPr>
              <a:t>●</a:t>
            </a:r>
            <a:r>
              <a:rPr lang="en-US" sz="2400" dirty="0" smtClean="0"/>
              <a:t> final reports released in 2015</a:t>
            </a:r>
            <a:endParaRPr lang="en-US" sz="2400" dirty="0"/>
          </a:p>
          <a:p>
            <a:endParaRPr lang="en-US" sz="2400" dirty="0" smtClean="0"/>
          </a:p>
          <a:p>
            <a:endParaRPr lang="en-US" sz="2400" dirty="0">
              <a:solidFill>
                <a:srgbClr val="2B2B2B"/>
              </a:solidFill>
            </a:endParaRPr>
          </a:p>
        </p:txBody>
      </p:sp>
    </p:spTree>
    <p:extLst>
      <p:ext uri="{BB962C8B-B14F-4D97-AF65-F5344CB8AC3E}">
        <p14:creationId xmlns:p14="http://schemas.microsoft.com/office/powerpoint/2010/main" val="1005144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343997" y="574193"/>
            <a:ext cx="8342166" cy="5678478"/>
          </a:xfrm>
          <a:prstGeom prst="rect">
            <a:avLst/>
          </a:prstGeom>
          <a:noFill/>
        </p:spPr>
        <p:txBody>
          <a:bodyPr wrap="square" rtlCol="0">
            <a:spAutoFit/>
          </a:bodyPr>
          <a:lstStyle/>
          <a:p>
            <a:r>
              <a:rPr lang="en-US" sz="2800" b="1" dirty="0" smtClean="0"/>
              <a:t>BEPS Action Points</a:t>
            </a:r>
            <a:endParaRPr lang="en-US" sz="2000" dirty="0" smtClean="0"/>
          </a:p>
          <a:p>
            <a:pPr lvl="1">
              <a:spcBef>
                <a:spcPts val="1800"/>
              </a:spcBef>
            </a:pPr>
            <a:r>
              <a:rPr lang="en-US" sz="2000" dirty="0" smtClean="0"/>
              <a:t>1. address tax challenges of the digital economy</a:t>
            </a:r>
          </a:p>
          <a:p>
            <a:pPr lvl="1">
              <a:spcBef>
                <a:spcPts val="400"/>
              </a:spcBef>
            </a:pPr>
            <a:r>
              <a:rPr lang="en-US" sz="2000" dirty="0" smtClean="0"/>
              <a:t>2. neutralize the effects of hybrid mismatch arrangements</a:t>
            </a:r>
          </a:p>
          <a:p>
            <a:pPr lvl="1">
              <a:spcBef>
                <a:spcPts val="400"/>
              </a:spcBef>
            </a:pPr>
            <a:r>
              <a:rPr lang="en-US" sz="2000" dirty="0" smtClean="0"/>
              <a:t>3. strengthen controlled foreign corporation rules</a:t>
            </a:r>
          </a:p>
          <a:p>
            <a:pPr lvl="1">
              <a:spcBef>
                <a:spcPts val="400"/>
              </a:spcBef>
            </a:pPr>
            <a:r>
              <a:rPr lang="en-US" sz="2000" dirty="0" smtClean="0"/>
              <a:t>4. limit base erosion through the deduction of interest and other financial payments</a:t>
            </a:r>
          </a:p>
          <a:p>
            <a:pPr lvl="1">
              <a:spcBef>
                <a:spcPts val="400"/>
              </a:spcBef>
            </a:pPr>
            <a:r>
              <a:rPr lang="en-US" sz="2000" dirty="0" smtClean="0"/>
              <a:t>5. counter harmful tax practices more effectively</a:t>
            </a:r>
          </a:p>
          <a:p>
            <a:pPr lvl="1">
              <a:spcBef>
                <a:spcPts val="400"/>
              </a:spcBef>
            </a:pPr>
            <a:r>
              <a:rPr lang="en-US" sz="2000" dirty="0" smtClean="0"/>
              <a:t>6. prevent treaty abuse</a:t>
            </a:r>
          </a:p>
          <a:p>
            <a:pPr lvl="1">
              <a:spcBef>
                <a:spcPts val="400"/>
              </a:spcBef>
            </a:pPr>
            <a:r>
              <a:rPr lang="en-US" sz="2000" dirty="0" smtClean="0"/>
              <a:t>7. prevent the artificial avoidance of permanent establishment status</a:t>
            </a:r>
          </a:p>
          <a:p>
            <a:pPr lvl="1">
              <a:spcBef>
                <a:spcPts val="400"/>
              </a:spcBef>
            </a:pPr>
            <a:r>
              <a:rPr lang="en-US" sz="2000" dirty="0" smtClean="0"/>
              <a:t>8-10. ensure that transfer pricing outcomes reflect value creation</a:t>
            </a:r>
          </a:p>
          <a:p>
            <a:pPr lvl="1">
              <a:spcBef>
                <a:spcPts val="400"/>
              </a:spcBef>
            </a:pPr>
            <a:r>
              <a:rPr lang="en-US" sz="2000" dirty="0" smtClean="0">
                <a:solidFill>
                  <a:srgbClr val="2B2B2B"/>
                </a:solidFill>
              </a:rPr>
              <a:t>11. establish methodologies to monitor BEPS and responses</a:t>
            </a:r>
          </a:p>
          <a:p>
            <a:pPr lvl="1">
              <a:spcBef>
                <a:spcPts val="400"/>
              </a:spcBef>
            </a:pPr>
            <a:r>
              <a:rPr lang="en-US" sz="2000" dirty="0" smtClean="0">
                <a:solidFill>
                  <a:srgbClr val="2B2B2B"/>
                </a:solidFill>
              </a:rPr>
              <a:t>12. require taxpayers to disclose aggressive tax planning</a:t>
            </a:r>
          </a:p>
          <a:p>
            <a:pPr lvl="1">
              <a:spcBef>
                <a:spcPts val="400"/>
              </a:spcBef>
            </a:pPr>
            <a:r>
              <a:rPr lang="en-US" sz="2000" dirty="0" smtClean="0">
                <a:solidFill>
                  <a:srgbClr val="2B2B2B"/>
                </a:solidFill>
              </a:rPr>
              <a:t>13. improve transfer pricing documentation</a:t>
            </a:r>
          </a:p>
          <a:p>
            <a:pPr lvl="1">
              <a:spcBef>
                <a:spcPts val="400"/>
              </a:spcBef>
            </a:pPr>
            <a:r>
              <a:rPr lang="en-US" sz="2000" dirty="0" smtClean="0">
                <a:solidFill>
                  <a:srgbClr val="2B2B2B"/>
                </a:solidFill>
              </a:rPr>
              <a:t>14. make dispute resolution mechanisms more effective</a:t>
            </a:r>
          </a:p>
          <a:p>
            <a:pPr lvl="1">
              <a:spcBef>
                <a:spcPts val="400"/>
              </a:spcBef>
            </a:pPr>
            <a:r>
              <a:rPr lang="en-US" sz="2000" dirty="0" smtClean="0">
                <a:solidFill>
                  <a:srgbClr val="2B2B2B"/>
                </a:solidFill>
              </a:rPr>
              <a:t>15. develop a multilateral instrument</a:t>
            </a:r>
          </a:p>
        </p:txBody>
      </p:sp>
    </p:spTree>
    <p:extLst>
      <p:ext uri="{BB962C8B-B14F-4D97-AF65-F5344CB8AC3E}">
        <p14:creationId xmlns:p14="http://schemas.microsoft.com/office/powerpoint/2010/main" val="3217429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158927" y="625525"/>
            <a:ext cx="8639829" cy="5863144"/>
          </a:xfrm>
          <a:prstGeom prst="rect">
            <a:avLst/>
          </a:prstGeom>
          <a:noFill/>
        </p:spPr>
        <p:txBody>
          <a:bodyPr wrap="square" rtlCol="0">
            <a:spAutoFit/>
          </a:bodyPr>
          <a:lstStyle/>
          <a:p>
            <a:r>
              <a:rPr lang="en-US" sz="2800" b="1" dirty="0" smtClean="0"/>
              <a:t>BEPS and the Multilateral Instrument (MLI)</a:t>
            </a:r>
          </a:p>
          <a:p>
            <a:endParaRPr lang="en-US" sz="2400" dirty="0"/>
          </a:p>
          <a:p>
            <a:r>
              <a:rPr lang="en-US" sz="2400" dirty="0" smtClean="0"/>
              <a:t>● four BEPS actions propose changes to tax treaties:</a:t>
            </a:r>
            <a:endParaRPr lang="en-US" sz="2400" dirty="0"/>
          </a:p>
          <a:p>
            <a:pPr>
              <a:spcBef>
                <a:spcPts val="600"/>
              </a:spcBef>
            </a:pPr>
            <a:r>
              <a:rPr lang="en-US" sz="2400" dirty="0" smtClean="0"/>
              <a:t>	- hybrid mismatches (Action 2)</a:t>
            </a:r>
          </a:p>
          <a:p>
            <a:r>
              <a:rPr lang="en-US" sz="2400" dirty="0"/>
              <a:t>	</a:t>
            </a:r>
            <a:r>
              <a:rPr lang="en-US" sz="2400" dirty="0" smtClean="0"/>
              <a:t>- treaty abuse (Action 6)</a:t>
            </a:r>
          </a:p>
          <a:p>
            <a:r>
              <a:rPr lang="en-US" sz="2400" dirty="0"/>
              <a:t>	</a:t>
            </a:r>
            <a:r>
              <a:rPr lang="en-US" sz="2400" dirty="0" smtClean="0"/>
              <a:t>- artificial avoidance of PE status (Action 7)</a:t>
            </a:r>
          </a:p>
          <a:p>
            <a:r>
              <a:rPr lang="en-US" sz="2400" dirty="0" smtClean="0"/>
              <a:t>	- improvements to dispute resolution (Action 14)</a:t>
            </a:r>
          </a:p>
          <a:p>
            <a:endParaRPr lang="en-US" dirty="0" smtClean="0"/>
          </a:p>
          <a:p>
            <a:r>
              <a:rPr lang="en-US" sz="2400" dirty="0" smtClean="0"/>
              <a:t>● with over 3,000 bilateral tax treaties, the MLI constitutes a vehicle for the quick implementation of treaty-related BEPS measures</a:t>
            </a:r>
            <a:endParaRPr lang="en-US" sz="2400" dirty="0"/>
          </a:p>
          <a:p>
            <a:endParaRPr lang="en-US" dirty="0"/>
          </a:p>
          <a:p>
            <a:r>
              <a:rPr lang="en-US" sz="2400" dirty="0"/>
              <a:t>● </a:t>
            </a:r>
            <a:r>
              <a:rPr lang="en-US" sz="2400" dirty="0" smtClean="0"/>
              <a:t>the MLI generally implements the final BEPS recommendations with limited modification</a:t>
            </a:r>
          </a:p>
          <a:p>
            <a:endParaRPr lang="en-US" dirty="0"/>
          </a:p>
          <a:p>
            <a:r>
              <a:rPr lang="en-US" sz="2400" dirty="0"/>
              <a:t>● </a:t>
            </a:r>
            <a:r>
              <a:rPr lang="en-US" sz="2400" dirty="0" smtClean="0"/>
              <a:t>arbitration provision in Part VI of the MLI developed as part</a:t>
            </a:r>
          </a:p>
          <a:p>
            <a:r>
              <a:rPr lang="en-US" sz="2400" dirty="0"/>
              <a:t>o</a:t>
            </a:r>
            <a:r>
              <a:rPr lang="en-US" sz="2400" dirty="0" smtClean="0"/>
              <a:t>f the MLI negotiation</a:t>
            </a:r>
          </a:p>
        </p:txBody>
      </p:sp>
    </p:spTree>
    <p:extLst>
      <p:ext uri="{BB962C8B-B14F-4D97-AF65-F5344CB8AC3E}">
        <p14:creationId xmlns:p14="http://schemas.microsoft.com/office/powerpoint/2010/main" val="12346748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400144" y="2848312"/>
            <a:ext cx="7777722" cy="1077218"/>
          </a:xfrm>
          <a:prstGeom prst="rect">
            <a:avLst/>
          </a:prstGeom>
          <a:noFill/>
        </p:spPr>
        <p:txBody>
          <a:bodyPr wrap="square" rtlCol="0">
            <a:spAutoFit/>
          </a:bodyPr>
          <a:lstStyle/>
          <a:p>
            <a:pPr algn="ctr"/>
            <a:r>
              <a:rPr lang="en-US" sz="3200" b="1" dirty="0" smtClean="0"/>
              <a:t>General Structure and Mechanics of the Multilateral Instrument</a:t>
            </a:r>
          </a:p>
        </p:txBody>
      </p:sp>
    </p:spTree>
    <p:extLst>
      <p:ext uri="{BB962C8B-B14F-4D97-AF65-F5344CB8AC3E}">
        <p14:creationId xmlns:p14="http://schemas.microsoft.com/office/powerpoint/2010/main" val="6143519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170216" y="1203743"/>
            <a:ext cx="8639829" cy="4401205"/>
          </a:xfrm>
          <a:prstGeom prst="rect">
            <a:avLst/>
          </a:prstGeom>
          <a:noFill/>
        </p:spPr>
        <p:txBody>
          <a:bodyPr wrap="square" rtlCol="0">
            <a:spAutoFit/>
          </a:bodyPr>
          <a:lstStyle/>
          <a:p>
            <a:r>
              <a:rPr lang="en-US" sz="2800" b="1" dirty="0" smtClean="0"/>
              <a:t>General overview of parts and provisions</a:t>
            </a:r>
          </a:p>
          <a:p>
            <a:endParaRPr lang="en-US" sz="2400" dirty="0">
              <a:solidFill>
                <a:srgbClr val="2B2B2B"/>
              </a:solidFill>
            </a:endParaRPr>
          </a:p>
          <a:p>
            <a:pPr lvl="1"/>
            <a:r>
              <a:rPr lang="en-US" sz="2400" dirty="0" smtClean="0">
                <a:solidFill>
                  <a:srgbClr val="000063"/>
                </a:solidFill>
              </a:rPr>
              <a:t>●</a:t>
            </a:r>
            <a:r>
              <a:rPr lang="en-US" sz="2400" dirty="0" smtClean="0"/>
              <a:t> </a:t>
            </a:r>
            <a:r>
              <a:rPr lang="en-US" sz="2400" dirty="0"/>
              <a:t>scope and interpretation of terms (Part I, Articles 1-2</a:t>
            </a:r>
            <a:r>
              <a:rPr lang="en-US" sz="2400" dirty="0" smtClean="0"/>
              <a:t>)</a:t>
            </a:r>
            <a:endParaRPr lang="en-US" sz="2400" dirty="0"/>
          </a:p>
          <a:p>
            <a:pPr lvl="1">
              <a:spcBef>
                <a:spcPts val="1200"/>
              </a:spcBef>
            </a:pPr>
            <a:r>
              <a:rPr lang="en-US" sz="2400" dirty="0" smtClean="0">
                <a:solidFill>
                  <a:srgbClr val="000063"/>
                </a:solidFill>
              </a:rPr>
              <a:t>● </a:t>
            </a:r>
            <a:r>
              <a:rPr lang="en-US" sz="2400" dirty="0"/>
              <a:t>hybrid mismatches (Part II, Articles 3-5</a:t>
            </a:r>
            <a:r>
              <a:rPr lang="en-US" sz="2400" dirty="0" smtClean="0"/>
              <a:t>)</a:t>
            </a:r>
            <a:endParaRPr lang="en-US" sz="2400" dirty="0">
              <a:solidFill>
                <a:srgbClr val="000063"/>
              </a:solidFill>
            </a:endParaRPr>
          </a:p>
          <a:p>
            <a:pPr lvl="1">
              <a:spcBef>
                <a:spcPts val="1200"/>
              </a:spcBef>
            </a:pPr>
            <a:r>
              <a:rPr lang="en-US" sz="2400" dirty="0" smtClean="0">
                <a:solidFill>
                  <a:srgbClr val="000063"/>
                </a:solidFill>
              </a:rPr>
              <a:t>● </a:t>
            </a:r>
            <a:r>
              <a:rPr lang="en-US" sz="2400" dirty="0"/>
              <a:t>treaty abuse (Part III, Articles 6-11</a:t>
            </a:r>
            <a:r>
              <a:rPr lang="en-US" sz="2400" dirty="0" smtClean="0"/>
              <a:t>)</a:t>
            </a:r>
            <a:endParaRPr lang="en-US" sz="2400" dirty="0">
              <a:solidFill>
                <a:srgbClr val="000063"/>
              </a:solidFill>
            </a:endParaRPr>
          </a:p>
          <a:p>
            <a:pPr lvl="1">
              <a:spcBef>
                <a:spcPts val="1200"/>
              </a:spcBef>
            </a:pPr>
            <a:r>
              <a:rPr lang="en-US" sz="2400" dirty="0" smtClean="0">
                <a:solidFill>
                  <a:srgbClr val="000063"/>
                </a:solidFill>
              </a:rPr>
              <a:t>● </a:t>
            </a:r>
            <a:r>
              <a:rPr lang="en-US" sz="2400" dirty="0"/>
              <a:t>avoidance of PE status (Part IV, Articles 12-15</a:t>
            </a:r>
            <a:r>
              <a:rPr lang="en-US" sz="2400" dirty="0" smtClean="0"/>
              <a:t>)</a:t>
            </a:r>
            <a:endParaRPr lang="en-US" sz="2400" dirty="0">
              <a:solidFill>
                <a:srgbClr val="000063"/>
              </a:solidFill>
            </a:endParaRPr>
          </a:p>
          <a:p>
            <a:pPr lvl="1">
              <a:spcBef>
                <a:spcPts val="1200"/>
              </a:spcBef>
            </a:pPr>
            <a:r>
              <a:rPr lang="en-US" sz="2400" dirty="0" smtClean="0">
                <a:solidFill>
                  <a:srgbClr val="000063"/>
                </a:solidFill>
              </a:rPr>
              <a:t>● </a:t>
            </a:r>
            <a:r>
              <a:rPr lang="en-US" sz="2400" dirty="0"/>
              <a:t>improving dispute resolution (Part V, Articles 16-17</a:t>
            </a:r>
            <a:r>
              <a:rPr lang="en-US" sz="2400" dirty="0" smtClean="0"/>
              <a:t>)</a:t>
            </a:r>
            <a:endParaRPr lang="en-US" sz="2400" dirty="0"/>
          </a:p>
          <a:p>
            <a:pPr lvl="1">
              <a:spcBef>
                <a:spcPts val="1200"/>
              </a:spcBef>
            </a:pPr>
            <a:r>
              <a:rPr lang="en-US" sz="2400" dirty="0">
                <a:solidFill>
                  <a:srgbClr val="000063"/>
                </a:solidFill>
              </a:rPr>
              <a:t>● </a:t>
            </a:r>
            <a:r>
              <a:rPr lang="en-US" sz="2400" dirty="0"/>
              <a:t>arbitration (Part VI, Articles 18-26</a:t>
            </a:r>
            <a:r>
              <a:rPr lang="en-US" sz="2400" dirty="0" smtClean="0"/>
              <a:t>)</a:t>
            </a:r>
          </a:p>
          <a:p>
            <a:pPr lvl="1">
              <a:spcBef>
                <a:spcPts val="1200"/>
              </a:spcBef>
            </a:pPr>
            <a:r>
              <a:rPr lang="en-US" sz="2400" dirty="0">
                <a:solidFill>
                  <a:srgbClr val="000063"/>
                </a:solidFill>
              </a:rPr>
              <a:t>● </a:t>
            </a:r>
            <a:r>
              <a:rPr lang="en-US" sz="2400" dirty="0"/>
              <a:t>final provisions (Part VII, Articles 27-29</a:t>
            </a:r>
            <a:r>
              <a:rPr lang="en-US" sz="2400" dirty="0" smtClean="0"/>
              <a:t>)</a:t>
            </a:r>
            <a:endParaRPr lang="en-US" sz="2400" dirty="0"/>
          </a:p>
        </p:txBody>
      </p:sp>
    </p:spTree>
    <p:extLst>
      <p:ext uri="{BB962C8B-B14F-4D97-AF65-F5344CB8AC3E}">
        <p14:creationId xmlns:p14="http://schemas.microsoft.com/office/powerpoint/2010/main" val="18711580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45939" y="359580"/>
            <a:ext cx="8549517" cy="4447371"/>
          </a:xfrm>
          <a:prstGeom prst="rect">
            <a:avLst/>
          </a:prstGeom>
          <a:noFill/>
        </p:spPr>
        <p:txBody>
          <a:bodyPr wrap="square" rtlCol="0">
            <a:spAutoFit/>
          </a:bodyPr>
          <a:lstStyle/>
          <a:p>
            <a:r>
              <a:rPr lang="en-US" sz="2800" b="1" dirty="0" smtClean="0"/>
              <a:t>Relationship to Tax Treaties</a:t>
            </a:r>
          </a:p>
          <a:p>
            <a:endParaRPr lang="en-US" sz="2000" dirty="0">
              <a:solidFill>
                <a:srgbClr val="2B2B2B"/>
              </a:solidFill>
            </a:endParaRPr>
          </a:p>
          <a:p>
            <a:r>
              <a:rPr lang="en-US" sz="2400" dirty="0" smtClean="0">
                <a:solidFill>
                  <a:srgbClr val="000063"/>
                </a:solidFill>
              </a:rPr>
              <a:t>●</a:t>
            </a:r>
            <a:r>
              <a:rPr lang="en-US" sz="2400" dirty="0" smtClean="0"/>
              <a:t> MLI does not amend tax treaties but modifies “Covered Tax Agreements” selected by Contracting Jurisdictions (allowing flexibility in the treaties to which the MLI applies)</a:t>
            </a:r>
          </a:p>
          <a:p>
            <a:endParaRPr lang="en-US" sz="2400" dirty="0"/>
          </a:p>
          <a:p>
            <a:r>
              <a:rPr lang="en-US" sz="2400" dirty="0"/>
              <a:t>● to allow the MLI to interact with a large number of different treaties, provisions of CTAs that are to be modified by the MLI are not listed, but are described by their characteristics, and Parties are </a:t>
            </a:r>
            <a:r>
              <a:rPr lang="en-US" sz="2400" dirty="0" smtClean="0"/>
              <a:t>required to </a:t>
            </a:r>
            <a:r>
              <a:rPr lang="en-US" sz="2400" dirty="0"/>
              <a:t>notify the Depositary of these provisions in their CTAs</a:t>
            </a:r>
          </a:p>
          <a:p>
            <a:endParaRPr lang="en-US" sz="2400" dirty="0" smtClean="0"/>
          </a:p>
          <a:p>
            <a:endParaRPr lang="en-US" sz="1900" dirty="0">
              <a:solidFill>
                <a:srgbClr val="000063"/>
              </a:solidFill>
            </a:endParaRPr>
          </a:p>
        </p:txBody>
      </p:sp>
    </p:spTree>
    <p:extLst>
      <p:ext uri="{BB962C8B-B14F-4D97-AF65-F5344CB8AC3E}">
        <p14:creationId xmlns:p14="http://schemas.microsoft.com/office/powerpoint/2010/main" val="1858234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125060" y="1003869"/>
            <a:ext cx="8233429" cy="2739211"/>
          </a:xfrm>
          <a:prstGeom prst="rect">
            <a:avLst/>
          </a:prstGeom>
          <a:noFill/>
        </p:spPr>
        <p:txBody>
          <a:bodyPr wrap="square" rtlCol="0">
            <a:spAutoFit/>
          </a:bodyPr>
          <a:lstStyle/>
          <a:p>
            <a:r>
              <a:rPr lang="en-US" sz="2800" b="1" dirty="0" smtClean="0"/>
              <a:t>Reservations</a:t>
            </a:r>
          </a:p>
          <a:p>
            <a:endParaRPr lang="en-US" sz="2400" dirty="0">
              <a:solidFill>
                <a:srgbClr val="2B2B2B"/>
              </a:solidFill>
            </a:endParaRPr>
          </a:p>
          <a:p>
            <a:r>
              <a:rPr lang="en-US" sz="2400" dirty="0" smtClean="0"/>
              <a:t>● Parties may opt out of provisions of the MLI (or part of a provision in some cases) through specific provisions that allow for reservations</a:t>
            </a:r>
          </a:p>
          <a:p>
            <a:endParaRPr lang="en-US" sz="2400" dirty="0"/>
          </a:p>
          <a:p>
            <a:r>
              <a:rPr lang="en-US" sz="2400" dirty="0" smtClean="0"/>
              <a:t>● otherwise, reservations are not generally permitted</a:t>
            </a:r>
          </a:p>
        </p:txBody>
      </p:sp>
    </p:spTree>
    <p:extLst>
      <p:ext uri="{BB962C8B-B14F-4D97-AF65-F5344CB8AC3E}">
        <p14:creationId xmlns:p14="http://schemas.microsoft.com/office/powerpoint/2010/main" val="21291951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68665" y="825436"/>
            <a:ext cx="8143117" cy="3477875"/>
          </a:xfrm>
          <a:prstGeom prst="rect">
            <a:avLst/>
          </a:prstGeom>
          <a:noFill/>
        </p:spPr>
        <p:txBody>
          <a:bodyPr wrap="square" rtlCol="0">
            <a:spAutoFit/>
          </a:bodyPr>
          <a:lstStyle/>
          <a:p>
            <a:r>
              <a:rPr lang="en-US" sz="2800" b="1" dirty="0" smtClean="0"/>
              <a:t>Options and Minimum Standards</a:t>
            </a:r>
          </a:p>
          <a:p>
            <a:endParaRPr lang="en-US" sz="2400" dirty="0">
              <a:solidFill>
                <a:srgbClr val="2B2B2B"/>
              </a:solidFill>
            </a:endParaRPr>
          </a:p>
          <a:p>
            <a:r>
              <a:rPr lang="en-US" sz="2400" dirty="0"/>
              <a:t>● </a:t>
            </a:r>
            <a:r>
              <a:rPr lang="en-US" sz="2400" dirty="0" smtClean="0"/>
              <a:t>some provisions allow Parties to choose to apply one or none of two or more options [e.g., Articles </a:t>
            </a:r>
            <a:r>
              <a:rPr lang="en-US" sz="2400" dirty="0"/>
              <a:t>5 and </a:t>
            </a:r>
            <a:r>
              <a:rPr lang="en-US" sz="2400" dirty="0" smtClean="0"/>
              <a:t>13]</a:t>
            </a:r>
            <a:endParaRPr lang="en-US" sz="2400" dirty="0"/>
          </a:p>
          <a:p>
            <a:endParaRPr lang="en-US" sz="2400" dirty="0" smtClean="0"/>
          </a:p>
          <a:p>
            <a:r>
              <a:rPr lang="en-US" sz="2400" dirty="0" smtClean="0"/>
              <a:t>● where a Party chooses to apply a particular option, it is required to notify the Depository of its choice and the provisions of any of its CTAs that are to be modified by the option</a:t>
            </a:r>
          </a:p>
        </p:txBody>
      </p:sp>
    </p:spTree>
    <p:extLst>
      <p:ext uri="{BB962C8B-B14F-4D97-AF65-F5344CB8AC3E}">
        <p14:creationId xmlns:p14="http://schemas.microsoft.com/office/powerpoint/2010/main" val="1274351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147637" y="608759"/>
            <a:ext cx="8233429" cy="4585871"/>
          </a:xfrm>
          <a:prstGeom prst="rect">
            <a:avLst/>
          </a:prstGeom>
          <a:noFill/>
        </p:spPr>
        <p:txBody>
          <a:bodyPr wrap="square" rtlCol="0">
            <a:spAutoFit/>
          </a:bodyPr>
          <a:lstStyle/>
          <a:p>
            <a:r>
              <a:rPr lang="en-US" sz="2800" b="1" dirty="0" smtClean="0"/>
              <a:t>Notifications</a:t>
            </a:r>
          </a:p>
          <a:p>
            <a:endParaRPr lang="en-US" sz="2400" dirty="0">
              <a:solidFill>
                <a:srgbClr val="2B2B2B"/>
              </a:solidFill>
            </a:endParaRPr>
          </a:p>
          <a:p>
            <a:r>
              <a:rPr lang="en-US" sz="2400" dirty="0" smtClean="0"/>
              <a:t>● three kinds of notifications:</a:t>
            </a:r>
          </a:p>
          <a:p>
            <a:endParaRPr lang="en-US" sz="2400" dirty="0"/>
          </a:p>
          <a:p>
            <a:pPr lvl="1"/>
            <a:r>
              <a:rPr lang="en-US" sz="2400" dirty="0" smtClean="0"/>
              <a:t>1. treaties and accompanying instruments that the Contracting Jurisdiction wishes to be covered by MLI (CTAs)</a:t>
            </a:r>
          </a:p>
          <a:p>
            <a:pPr lvl="1"/>
            <a:endParaRPr lang="en-US" sz="2400" dirty="0" smtClean="0"/>
          </a:p>
          <a:p>
            <a:pPr lvl="1"/>
            <a:r>
              <a:rPr lang="en-US" sz="2400" dirty="0" smtClean="0"/>
              <a:t>2. provisions </a:t>
            </a:r>
            <a:r>
              <a:rPr lang="en-US" sz="2400" dirty="0"/>
              <a:t>of </a:t>
            </a:r>
            <a:r>
              <a:rPr lang="en-US" sz="2400" dirty="0" smtClean="0"/>
              <a:t>a Contracting Jurisdiction’s CTAs </a:t>
            </a:r>
            <a:r>
              <a:rPr lang="en-US" sz="2400" dirty="0"/>
              <a:t>that are to be modified by </a:t>
            </a:r>
            <a:r>
              <a:rPr lang="en-US" sz="2400" dirty="0" smtClean="0"/>
              <a:t>specific provisions of the MLI</a:t>
            </a:r>
          </a:p>
          <a:p>
            <a:pPr lvl="1"/>
            <a:endParaRPr lang="en-US" sz="2400" dirty="0"/>
          </a:p>
          <a:p>
            <a:pPr lvl="1"/>
            <a:r>
              <a:rPr lang="en-US" sz="2400" dirty="0" smtClean="0"/>
              <a:t>3. choice of options (where available) and provisions </a:t>
            </a:r>
            <a:r>
              <a:rPr lang="en-US" sz="2400" dirty="0"/>
              <a:t>of any of its CTAs that are to be modified by </a:t>
            </a:r>
            <a:r>
              <a:rPr lang="en-US" sz="2400" dirty="0" smtClean="0"/>
              <a:t>specific options</a:t>
            </a:r>
            <a:endParaRPr lang="en-US" sz="2400" dirty="0"/>
          </a:p>
        </p:txBody>
      </p:sp>
    </p:spTree>
    <p:extLst>
      <p:ext uri="{BB962C8B-B14F-4D97-AF65-F5344CB8AC3E}">
        <p14:creationId xmlns:p14="http://schemas.microsoft.com/office/powerpoint/2010/main" val="5140594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34698" y="708587"/>
            <a:ext cx="8120540" cy="4585871"/>
          </a:xfrm>
          <a:prstGeom prst="rect">
            <a:avLst/>
          </a:prstGeom>
          <a:noFill/>
        </p:spPr>
        <p:txBody>
          <a:bodyPr wrap="square" rtlCol="0">
            <a:spAutoFit/>
          </a:bodyPr>
          <a:lstStyle/>
          <a:p>
            <a:r>
              <a:rPr lang="en-US" sz="2800" b="1" dirty="0" smtClean="0"/>
              <a:t>Signature, Ratification, and Entry into Force</a:t>
            </a:r>
          </a:p>
          <a:p>
            <a:endParaRPr lang="en-US" sz="2400" dirty="0">
              <a:solidFill>
                <a:srgbClr val="2B2B2B"/>
              </a:solidFill>
            </a:endParaRPr>
          </a:p>
          <a:p>
            <a:r>
              <a:rPr lang="en-US" sz="2400" dirty="0"/>
              <a:t>● </a:t>
            </a:r>
            <a:r>
              <a:rPr lang="en-US" sz="2400" dirty="0" smtClean="0"/>
              <a:t>open for signature as of 16 December 2016 with signing ceremony in Paris on 7 June </a:t>
            </a:r>
          </a:p>
          <a:p>
            <a:endParaRPr lang="en-US" sz="2400" dirty="0" smtClean="0"/>
          </a:p>
          <a:p>
            <a:r>
              <a:rPr lang="en-US" sz="2400" dirty="0" smtClean="0"/>
              <a:t>● subject to ratification, acceptance or approval according to domestic procedures of signatories</a:t>
            </a:r>
            <a:endParaRPr lang="en-US" sz="2400" dirty="0"/>
          </a:p>
          <a:p>
            <a:endParaRPr lang="en-US" sz="2400" dirty="0" smtClean="0"/>
          </a:p>
          <a:p>
            <a:r>
              <a:rPr lang="en-US" sz="2400" dirty="0" smtClean="0"/>
              <a:t>● entry into force on the first day of the month after three months from the date when five instruments of ratification, acceptance or approval have been deposited with the Depositary</a:t>
            </a:r>
          </a:p>
        </p:txBody>
      </p:sp>
    </p:spTree>
    <p:extLst>
      <p:ext uri="{BB962C8B-B14F-4D97-AF65-F5344CB8AC3E}">
        <p14:creationId xmlns:p14="http://schemas.microsoft.com/office/powerpoint/2010/main" val="1470038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580765" y="2859600"/>
            <a:ext cx="7777722" cy="584775"/>
          </a:xfrm>
          <a:prstGeom prst="rect">
            <a:avLst/>
          </a:prstGeom>
          <a:noFill/>
        </p:spPr>
        <p:txBody>
          <a:bodyPr wrap="square" rtlCol="0">
            <a:spAutoFit/>
          </a:bodyPr>
          <a:lstStyle/>
          <a:p>
            <a:pPr algn="ctr"/>
            <a:r>
              <a:rPr lang="en-US" sz="3200" b="1" dirty="0" smtClean="0">
                <a:solidFill>
                  <a:prstClr val="black"/>
                </a:solidFill>
              </a:rPr>
              <a:t>Serbia’s Position on the MLI</a:t>
            </a:r>
          </a:p>
        </p:txBody>
      </p:sp>
    </p:spTree>
    <p:extLst>
      <p:ext uri="{BB962C8B-B14F-4D97-AF65-F5344CB8AC3E}">
        <p14:creationId xmlns:p14="http://schemas.microsoft.com/office/powerpoint/2010/main" val="3695577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34698" y="708587"/>
            <a:ext cx="8120540" cy="1261884"/>
          </a:xfrm>
          <a:prstGeom prst="rect">
            <a:avLst/>
          </a:prstGeom>
          <a:noFill/>
        </p:spPr>
        <p:txBody>
          <a:bodyPr wrap="square" rtlCol="0">
            <a:spAutoFit/>
          </a:bodyPr>
          <a:lstStyle/>
          <a:p>
            <a:r>
              <a:rPr lang="en-US" sz="2800" b="1" dirty="0" smtClean="0"/>
              <a:t>Covered Tax Agreements</a:t>
            </a:r>
          </a:p>
          <a:p>
            <a:endParaRPr lang="en-US" sz="2400" dirty="0">
              <a:solidFill>
                <a:srgbClr val="2B2B2B"/>
              </a:solidFill>
            </a:endParaRPr>
          </a:p>
          <a:p>
            <a:r>
              <a:rPr lang="en-US" sz="2400" dirty="0"/>
              <a:t>● </a:t>
            </a:r>
            <a:r>
              <a:rPr lang="en-US" sz="2400" dirty="0" smtClean="0"/>
              <a:t>64 CTAs (including some not yet in force)</a:t>
            </a:r>
          </a:p>
        </p:txBody>
      </p:sp>
    </p:spTree>
    <p:extLst>
      <p:ext uri="{BB962C8B-B14F-4D97-AF65-F5344CB8AC3E}">
        <p14:creationId xmlns:p14="http://schemas.microsoft.com/office/powerpoint/2010/main" val="38287056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34698" y="708587"/>
            <a:ext cx="8120540" cy="4278094"/>
          </a:xfrm>
          <a:prstGeom prst="rect">
            <a:avLst/>
          </a:prstGeom>
          <a:noFill/>
        </p:spPr>
        <p:txBody>
          <a:bodyPr wrap="square" rtlCol="0">
            <a:spAutoFit/>
          </a:bodyPr>
          <a:lstStyle/>
          <a:p>
            <a:pPr marL="0" lvl="1"/>
            <a:r>
              <a:rPr lang="en-US" sz="2800" b="1" dirty="0" smtClean="0"/>
              <a:t>Hybrid </a:t>
            </a:r>
            <a:r>
              <a:rPr lang="en-US" sz="2800" b="1" dirty="0"/>
              <a:t>mismatches (Part II, Articles 3-5)</a:t>
            </a:r>
            <a:endParaRPr lang="en-US" sz="2800" b="1" dirty="0">
              <a:solidFill>
                <a:srgbClr val="000063"/>
              </a:solidFill>
            </a:endParaRPr>
          </a:p>
          <a:p>
            <a:endParaRPr lang="en-US" sz="2800" b="1" dirty="0" smtClean="0"/>
          </a:p>
          <a:p>
            <a:r>
              <a:rPr lang="en-US" sz="2400" dirty="0" smtClean="0"/>
              <a:t>● Art 3 (Transparent Entities) – doesn’t apply</a:t>
            </a:r>
          </a:p>
          <a:p>
            <a:endParaRPr lang="en-US" sz="2400" dirty="0"/>
          </a:p>
          <a:p>
            <a:r>
              <a:rPr lang="en-US" sz="2400" dirty="0" smtClean="0"/>
              <a:t>● Art 4 (Dual Resident Entities) – adopts competent authority approach for all 64  CTAs (if other party agrees) </a:t>
            </a:r>
          </a:p>
          <a:p>
            <a:endParaRPr lang="en-US" sz="2400" dirty="0"/>
          </a:p>
          <a:p>
            <a:r>
              <a:rPr lang="en-US" sz="2400" dirty="0"/>
              <a:t>● Art </a:t>
            </a:r>
            <a:r>
              <a:rPr lang="en-US" sz="2400" dirty="0" smtClean="0"/>
              <a:t>5 (Methods for Elimination of Double Taxation) </a:t>
            </a:r>
            <a:r>
              <a:rPr lang="en-US" sz="2400" dirty="0"/>
              <a:t>– doesn’t apply</a:t>
            </a:r>
          </a:p>
          <a:p>
            <a:endParaRPr lang="en-US" sz="2400" dirty="0"/>
          </a:p>
          <a:p>
            <a:endParaRPr lang="en-US" sz="2400" dirty="0" smtClean="0"/>
          </a:p>
        </p:txBody>
      </p:sp>
    </p:spTree>
    <p:extLst>
      <p:ext uri="{BB962C8B-B14F-4D97-AF65-F5344CB8AC3E}">
        <p14:creationId xmlns:p14="http://schemas.microsoft.com/office/powerpoint/2010/main" val="40927311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34698" y="708587"/>
            <a:ext cx="8120540" cy="5386090"/>
          </a:xfrm>
          <a:prstGeom prst="rect">
            <a:avLst/>
          </a:prstGeom>
          <a:noFill/>
        </p:spPr>
        <p:txBody>
          <a:bodyPr wrap="square" rtlCol="0">
            <a:spAutoFit/>
          </a:bodyPr>
          <a:lstStyle/>
          <a:p>
            <a:pPr marL="0" lvl="1"/>
            <a:r>
              <a:rPr lang="en-US" sz="2800" b="1" dirty="0" smtClean="0"/>
              <a:t>Treaty Abuse (Part III, Articles 6-11)</a:t>
            </a:r>
            <a:endParaRPr lang="en-US" sz="2800" b="1" dirty="0" smtClean="0">
              <a:solidFill>
                <a:srgbClr val="000063"/>
              </a:solidFill>
            </a:endParaRPr>
          </a:p>
          <a:p>
            <a:endParaRPr lang="en-US" sz="2800" b="1" dirty="0" smtClean="0"/>
          </a:p>
          <a:p>
            <a:r>
              <a:rPr lang="en-US" sz="2400" dirty="0" smtClean="0"/>
              <a:t>● Art 6 and 7 – see below</a:t>
            </a:r>
          </a:p>
          <a:p>
            <a:endParaRPr lang="en-US" sz="2400" dirty="0"/>
          </a:p>
          <a:p>
            <a:r>
              <a:rPr lang="en-US" sz="2400" dirty="0" smtClean="0"/>
              <a:t>● Art 8 (Dividend Transfer Transactions) – adopts for some CTAs (if other party agrees) </a:t>
            </a:r>
          </a:p>
          <a:p>
            <a:endParaRPr lang="en-US" sz="2400" dirty="0"/>
          </a:p>
          <a:p>
            <a:r>
              <a:rPr lang="en-US" sz="2400" dirty="0"/>
              <a:t>● Art </a:t>
            </a:r>
            <a:r>
              <a:rPr lang="en-US" sz="2400" dirty="0" smtClean="0"/>
              <a:t>9 (Capital Gains from Immoveable Property) </a:t>
            </a:r>
            <a:r>
              <a:rPr lang="en-US" sz="2400" dirty="0"/>
              <a:t>– </a:t>
            </a:r>
            <a:r>
              <a:rPr lang="en-US" sz="2400" dirty="0" smtClean="0"/>
              <a:t>adopts Art 9(4) for some CTAs (if other party agrees)</a:t>
            </a:r>
          </a:p>
          <a:p>
            <a:endParaRPr lang="en-US" sz="2400" dirty="0"/>
          </a:p>
          <a:p>
            <a:r>
              <a:rPr lang="en-US" sz="2400" dirty="0"/>
              <a:t>● Art </a:t>
            </a:r>
            <a:r>
              <a:rPr lang="en-US" sz="2400" dirty="0" smtClean="0"/>
              <a:t>10 (Anti-abuse Rule for PEs) </a:t>
            </a:r>
            <a:r>
              <a:rPr lang="en-US" sz="2400" dirty="0"/>
              <a:t>– doesn’t </a:t>
            </a:r>
            <a:r>
              <a:rPr lang="en-US" sz="2400" dirty="0" smtClean="0"/>
              <a:t>apply</a:t>
            </a:r>
          </a:p>
          <a:p>
            <a:endParaRPr lang="en-US" sz="2400" dirty="0"/>
          </a:p>
          <a:p>
            <a:r>
              <a:rPr lang="en-US" sz="2400" dirty="0"/>
              <a:t>● Art </a:t>
            </a:r>
            <a:r>
              <a:rPr lang="en-US" sz="2400" dirty="0" smtClean="0"/>
              <a:t>11 (“Savings Clause”) </a:t>
            </a:r>
            <a:r>
              <a:rPr lang="en-US" sz="2400" dirty="0"/>
              <a:t>– doesn’t apply</a:t>
            </a:r>
          </a:p>
          <a:p>
            <a:endParaRPr lang="en-US" sz="2400" dirty="0" smtClean="0"/>
          </a:p>
        </p:txBody>
      </p:sp>
    </p:spTree>
    <p:extLst>
      <p:ext uri="{BB962C8B-B14F-4D97-AF65-F5344CB8AC3E}">
        <p14:creationId xmlns:p14="http://schemas.microsoft.com/office/powerpoint/2010/main" val="29969694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34698" y="708587"/>
            <a:ext cx="8120540" cy="5755422"/>
          </a:xfrm>
          <a:prstGeom prst="rect">
            <a:avLst/>
          </a:prstGeom>
          <a:noFill/>
        </p:spPr>
        <p:txBody>
          <a:bodyPr wrap="square" rtlCol="0">
            <a:spAutoFit/>
          </a:bodyPr>
          <a:lstStyle/>
          <a:p>
            <a:pPr marL="0" lvl="1"/>
            <a:r>
              <a:rPr lang="en-US" sz="2800" b="1" dirty="0" smtClean="0"/>
              <a:t>Avoidance of PE Status (Part IV, Articles 12-15)</a:t>
            </a:r>
            <a:endParaRPr lang="en-US" sz="2800" b="1" dirty="0" smtClean="0">
              <a:solidFill>
                <a:srgbClr val="000063"/>
              </a:solidFill>
            </a:endParaRPr>
          </a:p>
          <a:p>
            <a:endParaRPr lang="en-US" sz="2800" b="1" dirty="0" smtClean="0"/>
          </a:p>
          <a:p>
            <a:endParaRPr lang="en-US" sz="2400" dirty="0" smtClean="0"/>
          </a:p>
          <a:p>
            <a:endParaRPr lang="en-US" sz="2400" dirty="0"/>
          </a:p>
          <a:p>
            <a:r>
              <a:rPr lang="en-US" sz="2400" dirty="0" smtClean="0"/>
              <a:t>● Art 12 (</a:t>
            </a:r>
            <a:r>
              <a:rPr lang="en-US" sz="2400" dirty="0" err="1" smtClean="0"/>
              <a:t>Commissionnaire</a:t>
            </a:r>
            <a:r>
              <a:rPr lang="en-US" sz="2400" dirty="0" smtClean="0"/>
              <a:t> Arrangements) – adopts new wording for all 64 CTAs (if other party agrees)</a:t>
            </a:r>
          </a:p>
          <a:p>
            <a:endParaRPr lang="en-US" sz="2400" dirty="0"/>
          </a:p>
          <a:p>
            <a:r>
              <a:rPr lang="en-US" sz="2400" dirty="0" smtClean="0"/>
              <a:t>● Art 13 (Specific Activity Exemptions) – adopts Option A (all preparatory or auxiliary) for all 64  CTAs (if other party agrees) </a:t>
            </a:r>
          </a:p>
          <a:p>
            <a:endParaRPr lang="en-US" sz="2400" dirty="0"/>
          </a:p>
          <a:p>
            <a:r>
              <a:rPr lang="en-US" sz="2400" dirty="0"/>
              <a:t>● Art </a:t>
            </a:r>
            <a:r>
              <a:rPr lang="en-US" sz="2400" dirty="0" smtClean="0"/>
              <a:t>14 (Splitting of Contracts) – does not apply to exploration and exploitation in Norway</a:t>
            </a:r>
          </a:p>
          <a:p>
            <a:endParaRPr lang="en-US" sz="2400" dirty="0" smtClean="0"/>
          </a:p>
          <a:p>
            <a:r>
              <a:rPr lang="en-US" sz="2400" dirty="0" smtClean="0"/>
              <a:t>● </a:t>
            </a:r>
            <a:r>
              <a:rPr lang="en-US" sz="2400" dirty="0"/>
              <a:t>Art </a:t>
            </a:r>
            <a:r>
              <a:rPr lang="en-US" sz="2400" dirty="0" smtClean="0"/>
              <a:t>15 (Definitions)</a:t>
            </a:r>
            <a:endParaRPr lang="en-US" sz="2400" dirty="0"/>
          </a:p>
          <a:p>
            <a:endParaRPr lang="en-US" sz="2400" dirty="0" smtClean="0"/>
          </a:p>
        </p:txBody>
      </p:sp>
    </p:spTree>
    <p:extLst>
      <p:ext uri="{BB962C8B-B14F-4D97-AF65-F5344CB8AC3E}">
        <p14:creationId xmlns:p14="http://schemas.microsoft.com/office/powerpoint/2010/main" val="14943576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34698" y="708587"/>
            <a:ext cx="8120540" cy="3847207"/>
          </a:xfrm>
          <a:prstGeom prst="rect">
            <a:avLst/>
          </a:prstGeom>
          <a:noFill/>
        </p:spPr>
        <p:txBody>
          <a:bodyPr wrap="square" rtlCol="0">
            <a:spAutoFit/>
          </a:bodyPr>
          <a:lstStyle/>
          <a:p>
            <a:pPr marL="0" lvl="1"/>
            <a:r>
              <a:rPr lang="en-US" sz="2800" b="1" dirty="0" smtClean="0"/>
              <a:t>Improving Dispute Resolution (Part V, Articles 16-17)</a:t>
            </a:r>
            <a:endParaRPr lang="en-US" sz="2800" b="1" dirty="0" smtClean="0">
              <a:solidFill>
                <a:srgbClr val="000063"/>
              </a:solidFill>
            </a:endParaRPr>
          </a:p>
          <a:p>
            <a:endParaRPr lang="en-US" sz="2400" dirty="0" smtClean="0"/>
          </a:p>
          <a:p>
            <a:endParaRPr lang="en-US" sz="2400" dirty="0"/>
          </a:p>
          <a:p>
            <a:r>
              <a:rPr lang="en-US" sz="2400" dirty="0" smtClean="0"/>
              <a:t>● Art 16 (Mutual Agreement Procedure) – Various CTAs notified under this Article</a:t>
            </a:r>
          </a:p>
          <a:p>
            <a:endParaRPr lang="en-US" sz="2400" dirty="0"/>
          </a:p>
          <a:p>
            <a:r>
              <a:rPr lang="en-US" sz="2400" dirty="0" smtClean="0"/>
              <a:t>● Art 17 (Corresponding Adjustments) – Most CTAs already contain this provision </a:t>
            </a:r>
          </a:p>
          <a:p>
            <a:endParaRPr lang="en-US" sz="2400" dirty="0"/>
          </a:p>
          <a:p>
            <a:endParaRPr lang="en-US" sz="2400" dirty="0" smtClean="0"/>
          </a:p>
        </p:txBody>
      </p:sp>
    </p:spTree>
    <p:extLst>
      <p:ext uri="{BB962C8B-B14F-4D97-AF65-F5344CB8AC3E}">
        <p14:creationId xmlns:p14="http://schemas.microsoft.com/office/powerpoint/2010/main" val="14943576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34698" y="708587"/>
            <a:ext cx="8120540" cy="1692771"/>
          </a:xfrm>
          <a:prstGeom prst="rect">
            <a:avLst/>
          </a:prstGeom>
          <a:noFill/>
        </p:spPr>
        <p:txBody>
          <a:bodyPr wrap="square" rtlCol="0">
            <a:spAutoFit/>
          </a:bodyPr>
          <a:lstStyle/>
          <a:p>
            <a:pPr marL="0" lvl="1"/>
            <a:r>
              <a:rPr lang="en-US" sz="2800" b="1" dirty="0" smtClean="0"/>
              <a:t>Arbitration (Part VI, Articles 18-26)</a:t>
            </a:r>
            <a:endParaRPr lang="en-US" sz="2800" b="1" dirty="0" smtClean="0">
              <a:solidFill>
                <a:srgbClr val="000063"/>
              </a:solidFill>
            </a:endParaRPr>
          </a:p>
          <a:p>
            <a:endParaRPr lang="en-US" sz="2400" dirty="0"/>
          </a:p>
          <a:p>
            <a:r>
              <a:rPr lang="en-US" sz="2800" dirty="0" smtClean="0"/>
              <a:t>● Part VI – No choice to apply this Part</a:t>
            </a:r>
            <a:endParaRPr lang="en-US" sz="2800" dirty="0"/>
          </a:p>
          <a:p>
            <a:endParaRPr lang="en-US" sz="2400" dirty="0" smtClean="0"/>
          </a:p>
        </p:txBody>
      </p:sp>
    </p:spTree>
    <p:extLst>
      <p:ext uri="{BB962C8B-B14F-4D97-AF65-F5344CB8AC3E}">
        <p14:creationId xmlns:p14="http://schemas.microsoft.com/office/powerpoint/2010/main" val="14943576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580765" y="2859600"/>
            <a:ext cx="7777722" cy="584775"/>
          </a:xfrm>
          <a:prstGeom prst="rect">
            <a:avLst/>
          </a:prstGeom>
          <a:noFill/>
        </p:spPr>
        <p:txBody>
          <a:bodyPr wrap="square" rtlCol="0">
            <a:spAutoFit/>
          </a:bodyPr>
          <a:lstStyle/>
          <a:p>
            <a:pPr algn="ctr"/>
            <a:r>
              <a:rPr lang="en-US" sz="3200" b="1" dirty="0" smtClean="0">
                <a:solidFill>
                  <a:prstClr val="black"/>
                </a:solidFill>
              </a:rPr>
              <a:t>Background to BEPS Action 6</a:t>
            </a:r>
          </a:p>
        </p:txBody>
      </p:sp>
    </p:spTree>
    <p:extLst>
      <p:ext uri="{BB962C8B-B14F-4D97-AF65-F5344CB8AC3E}">
        <p14:creationId xmlns:p14="http://schemas.microsoft.com/office/powerpoint/2010/main" val="2902124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034748" y="384434"/>
            <a:ext cx="7488362" cy="5704126"/>
          </a:xfrm>
          <a:prstGeom prst="rect">
            <a:avLst/>
          </a:prstGeom>
          <a:noFill/>
        </p:spPr>
        <p:txBody>
          <a:bodyPr wrap="square" rtlCol="0">
            <a:spAutoFit/>
          </a:bodyPr>
          <a:lstStyle/>
          <a:p>
            <a:r>
              <a:rPr lang="en-US" sz="2800" b="1" dirty="0" smtClean="0">
                <a:solidFill>
                  <a:prstClr val="black"/>
                </a:solidFill>
              </a:rPr>
              <a:t>Treaty Shopping and the Abuse of Tax Treaties</a:t>
            </a:r>
          </a:p>
          <a:p>
            <a:endParaRPr lang="en-US" sz="2000" dirty="0">
              <a:solidFill>
                <a:srgbClr val="2B2B2B"/>
              </a:solidFill>
            </a:endParaRPr>
          </a:p>
          <a:p>
            <a:r>
              <a:rPr lang="en-US" sz="2000" dirty="0" smtClean="0">
                <a:solidFill>
                  <a:prstClr val="black"/>
                </a:solidFill>
              </a:rPr>
              <a:t>● treaty shopping defined as “a premeditated effort to take advantage of the national tax treaty network, and careful selection of the most favorable treaty for a specific purpose” (David Rosenbloom)</a:t>
            </a:r>
          </a:p>
          <a:p>
            <a:endParaRPr lang="en-US" sz="2000" dirty="0" smtClean="0">
              <a:solidFill>
                <a:prstClr val="black"/>
              </a:solidFill>
            </a:endParaRPr>
          </a:p>
          <a:p>
            <a:r>
              <a:rPr lang="en-US" sz="2000" dirty="0" smtClean="0">
                <a:solidFill>
                  <a:prstClr val="black"/>
                </a:solidFill>
              </a:rPr>
              <a:t>● </a:t>
            </a:r>
            <a:r>
              <a:rPr lang="en-US" sz="2000" dirty="0">
                <a:solidFill>
                  <a:prstClr val="black"/>
                </a:solidFill>
              </a:rPr>
              <a:t>BEPS action plan identifies treaty abuse, and particularly treaty shopping as one of the most important BEPS concerns</a:t>
            </a:r>
          </a:p>
          <a:p>
            <a:endParaRPr lang="en-US" sz="2000" dirty="0">
              <a:solidFill>
                <a:prstClr val="black"/>
              </a:solidFill>
            </a:endParaRPr>
          </a:p>
          <a:p>
            <a:r>
              <a:rPr lang="en-US" sz="2000" dirty="0" smtClean="0">
                <a:solidFill>
                  <a:prstClr val="black"/>
                </a:solidFill>
              </a:rPr>
              <a:t>● two key OECD concerns:</a:t>
            </a:r>
            <a:endParaRPr lang="en-US" sz="2000" dirty="0">
              <a:solidFill>
                <a:prstClr val="black"/>
              </a:solidFill>
            </a:endParaRPr>
          </a:p>
          <a:p>
            <a:pPr lvl="1">
              <a:spcBef>
                <a:spcPts val="1000"/>
              </a:spcBef>
            </a:pPr>
            <a:r>
              <a:rPr lang="en-US" sz="2000" dirty="0" smtClean="0">
                <a:solidFill>
                  <a:prstClr val="black"/>
                </a:solidFill>
              </a:rPr>
              <a:t>1. allowing persons who are not directly entitled to treaty benefits to obtain these benefits indirectly through treaty shopping would “frustrate the bilateral and reciprocal nature of tax treaties”</a:t>
            </a:r>
          </a:p>
          <a:p>
            <a:pPr lvl="1">
              <a:spcBef>
                <a:spcPts val="1000"/>
              </a:spcBef>
            </a:pPr>
            <a:r>
              <a:rPr lang="en-US" sz="2000" dirty="0" smtClean="0">
                <a:solidFill>
                  <a:prstClr val="black"/>
                </a:solidFill>
              </a:rPr>
              <a:t>2. the benefits that are indirectly obtained might not be appropriate given the nature of the tax system of the state of the person not directly entitled to treaty benefits, resulting in  reduced taxation or non-taxation</a:t>
            </a:r>
          </a:p>
        </p:txBody>
      </p:sp>
    </p:spTree>
    <p:extLst>
      <p:ext uri="{BB962C8B-B14F-4D97-AF65-F5344CB8AC3E}">
        <p14:creationId xmlns:p14="http://schemas.microsoft.com/office/powerpoint/2010/main" val="20607032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452616" y="1003870"/>
            <a:ext cx="7409163" cy="3990836"/>
          </a:xfrm>
          <a:prstGeom prst="rect">
            <a:avLst/>
          </a:prstGeom>
          <a:noFill/>
        </p:spPr>
        <p:txBody>
          <a:bodyPr wrap="square" rtlCol="0">
            <a:spAutoFit/>
          </a:bodyPr>
          <a:lstStyle/>
          <a:p>
            <a:r>
              <a:rPr lang="en-US" sz="2800" b="1" dirty="0" smtClean="0"/>
              <a:t>Pre-BEPS Reponses to Treaty Shopping</a:t>
            </a:r>
          </a:p>
          <a:p>
            <a:endParaRPr lang="en-US" sz="2400" dirty="0" smtClean="0">
              <a:solidFill>
                <a:srgbClr val="2B2B2B"/>
              </a:solidFill>
            </a:endParaRPr>
          </a:p>
          <a:p>
            <a:r>
              <a:rPr lang="en-US" sz="2400" dirty="0" smtClean="0">
                <a:solidFill>
                  <a:srgbClr val="000063"/>
                </a:solidFill>
              </a:rPr>
              <a:t>●</a:t>
            </a:r>
            <a:r>
              <a:rPr lang="en-US" sz="2400" dirty="0" smtClean="0"/>
              <a:t> domestic anti-avoidance rules and doctrines</a:t>
            </a:r>
          </a:p>
          <a:p>
            <a:endParaRPr lang="en-US" sz="2400" dirty="0"/>
          </a:p>
          <a:p>
            <a:r>
              <a:rPr lang="en-US" sz="2400" dirty="0" smtClean="0"/>
              <a:t>● treaty-based responses</a:t>
            </a:r>
          </a:p>
          <a:p>
            <a:pPr>
              <a:spcBef>
                <a:spcPts val="1000"/>
              </a:spcBef>
            </a:pPr>
            <a:r>
              <a:rPr lang="en-US" sz="2400" dirty="0"/>
              <a:t>	</a:t>
            </a:r>
            <a:r>
              <a:rPr lang="en-US" sz="2400" dirty="0" smtClean="0"/>
              <a:t>1. beneficial ownership</a:t>
            </a:r>
          </a:p>
          <a:p>
            <a:pPr>
              <a:spcBef>
                <a:spcPts val="1000"/>
              </a:spcBef>
            </a:pPr>
            <a:r>
              <a:rPr lang="en-US" sz="2400" dirty="0"/>
              <a:t>	</a:t>
            </a:r>
            <a:r>
              <a:rPr lang="en-US" sz="2400" dirty="0" smtClean="0"/>
              <a:t>2. inherent </a:t>
            </a:r>
            <a:r>
              <a:rPr lang="en-US" sz="2400" dirty="0"/>
              <a:t>anti-abuse </a:t>
            </a:r>
            <a:r>
              <a:rPr lang="en-US" sz="2400" dirty="0" smtClean="0"/>
              <a:t>principle</a:t>
            </a:r>
          </a:p>
          <a:p>
            <a:pPr>
              <a:spcBef>
                <a:spcPts val="1000"/>
              </a:spcBef>
            </a:pPr>
            <a:r>
              <a:rPr lang="en-US" sz="2400" dirty="0"/>
              <a:t>	</a:t>
            </a:r>
            <a:r>
              <a:rPr lang="en-US" sz="2400" dirty="0" smtClean="0"/>
              <a:t>3. principal purpose tests</a:t>
            </a:r>
          </a:p>
          <a:p>
            <a:pPr>
              <a:spcBef>
                <a:spcPts val="1000"/>
              </a:spcBef>
            </a:pPr>
            <a:r>
              <a:rPr lang="en-US" sz="2400" dirty="0"/>
              <a:t>	4</a:t>
            </a:r>
            <a:r>
              <a:rPr lang="en-US" sz="2400" dirty="0" smtClean="0"/>
              <a:t>. limitation </a:t>
            </a:r>
            <a:r>
              <a:rPr lang="en-US" sz="2400" dirty="0"/>
              <a:t>of benefit (LOB) </a:t>
            </a:r>
            <a:r>
              <a:rPr lang="en-US" sz="2400" dirty="0" smtClean="0"/>
              <a:t>provisions</a:t>
            </a:r>
            <a:endParaRPr lang="en-US" sz="2400" dirty="0"/>
          </a:p>
        </p:txBody>
      </p:sp>
    </p:spTree>
    <p:extLst>
      <p:ext uri="{BB962C8B-B14F-4D97-AF65-F5344CB8AC3E}">
        <p14:creationId xmlns:p14="http://schemas.microsoft.com/office/powerpoint/2010/main" val="23385347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580765" y="2859600"/>
            <a:ext cx="7777722" cy="1077218"/>
          </a:xfrm>
          <a:prstGeom prst="rect">
            <a:avLst/>
          </a:prstGeom>
          <a:noFill/>
        </p:spPr>
        <p:txBody>
          <a:bodyPr wrap="square" rtlCol="0">
            <a:spAutoFit/>
          </a:bodyPr>
          <a:lstStyle/>
          <a:p>
            <a:pPr algn="ctr"/>
            <a:r>
              <a:rPr lang="en-US" sz="3200" b="1" dirty="0" smtClean="0"/>
              <a:t>Domestic Anti-Avoidance Doctrines and Rules</a:t>
            </a:r>
          </a:p>
        </p:txBody>
      </p:sp>
    </p:spTree>
    <p:extLst>
      <p:ext uri="{BB962C8B-B14F-4D97-AF65-F5344CB8AC3E}">
        <p14:creationId xmlns:p14="http://schemas.microsoft.com/office/powerpoint/2010/main" val="3859483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158927" y="586180"/>
            <a:ext cx="8450740" cy="5262979"/>
          </a:xfrm>
          <a:prstGeom prst="rect">
            <a:avLst/>
          </a:prstGeom>
          <a:noFill/>
        </p:spPr>
        <p:txBody>
          <a:bodyPr wrap="square" rtlCol="0">
            <a:spAutoFit/>
          </a:bodyPr>
          <a:lstStyle/>
          <a:p>
            <a:r>
              <a:rPr lang="en-US" sz="2800" b="1" dirty="0" smtClean="0"/>
              <a:t>Relationship to Tax Treaties</a:t>
            </a:r>
          </a:p>
          <a:p>
            <a:endParaRPr lang="en-US" sz="2400" dirty="0">
              <a:solidFill>
                <a:srgbClr val="2B2B2B"/>
              </a:solidFill>
            </a:endParaRPr>
          </a:p>
          <a:p>
            <a:r>
              <a:rPr lang="en-US" sz="2400" dirty="0" smtClean="0"/>
              <a:t>● although it can be argued that domestic anti-avoidance rules and doctrines (like substance over form) contradict tax treaty obligations, it is also arguable that they are consistent with treaty obligations to the extent that they determine the domestic characterization of arrangements and transactions that result in tax liability, which are modified by tax treaties</a:t>
            </a:r>
          </a:p>
          <a:p>
            <a:endParaRPr lang="en-US" sz="2400" dirty="0" smtClean="0"/>
          </a:p>
          <a:p>
            <a:r>
              <a:rPr lang="en-US" sz="2400" dirty="0"/>
              <a:t>● 2003 </a:t>
            </a:r>
            <a:r>
              <a:rPr lang="en-US" sz="2400" dirty="0" smtClean="0"/>
              <a:t>OECD Commentary concludes that domestic anti-avoidance rules are “part of the basic domestic rules set by domestic tax laws for determining which facts give rise to a tax liability” [</a:t>
            </a:r>
            <a:r>
              <a:rPr lang="en-US" sz="2400" dirty="0" err="1" smtClean="0"/>
              <a:t>para</a:t>
            </a:r>
            <a:r>
              <a:rPr lang="en-US" sz="2400" dirty="0" smtClean="0"/>
              <a:t>. 22.1 of the Commentary on Article 1]</a:t>
            </a:r>
          </a:p>
          <a:p>
            <a:endParaRPr lang="en-US" sz="2000" dirty="0"/>
          </a:p>
        </p:txBody>
      </p:sp>
    </p:spTree>
    <p:extLst>
      <p:ext uri="{BB962C8B-B14F-4D97-AF65-F5344CB8AC3E}">
        <p14:creationId xmlns:p14="http://schemas.microsoft.com/office/powerpoint/2010/main" val="1763055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580765" y="2859600"/>
            <a:ext cx="7777722" cy="584776"/>
          </a:xfrm>
          <a:prstGeom prst="rect">
            <a:avLst/>
          </a:prstGeom>
          <a:noFill/>
        </p:spPr>
        <p:txBody>
          <a:bodyPr wrap="square" rtlCol="0">
            <a:spAutoFit/>
          </a:bodyPr>
          <a:lstStyle/>
          <a:p>
            <a:pPr algn="ctr"/>
            <a:r>
              <a:rPr lang="en-US" sz="3200" b="1" dirty="0" smtClean="0"/>
              <a:t>Beneficial Ownership</a:t>
            </a:r>
          </a:p>
        </p:txBody>
      </p:sp>
    </p:spTree>
    <p:extLst>
      <p:ext uri="{BB962C8B-B14F-4D97-AF65-F5344CB8AC3E}">
        <p14:creationId xmlns:p14="http://schemas.microsoft.com/office/powerpoint/2010/main" val="2064704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3" name="CasellaDiTesto 2"/>
          <p:cNvSpPr txBox="1"/>
          <p:nvPr/>
        </p:nvSpPr>
        <p:spPr>
          <a:xfrm>
            <a:off x="211016" y="1087884"/>
            <a:ext cx="9448374" cy="4278094"/>
          </a:xfrm>
          <a:prstGeom prst="rect">
            <a:avLst/>
          </a:prstGeom>
          <a:noFill/>
        </p:spPr>
        <p:txBody>
          <a:bodyPr wrap="square" rtlCol="0">
            <a:spAutoFit/>
          </a:bodyPr>
          <a:lstStyle/>
          <a:p>
            <a:pPr marL="342900" lvl="1" indent="-342900" algn="just">
              <a:buFont typeface="Arial" panose="020B0604020202020204" pitchFamily="34" charset="0"/>
              <a:buChar char="•"/>
            </a:pPr>
            <a:r>
              <a:rPr lang="en-US" sz="2800" b="1" dirty="0" smtClean="0">
                <a:solidFill>
                  <a:prstClr val="black"/>
                </a:solidFill>
              </a:rPr>
              <a:t>OECD roots of the beneficial ownership</a:t>
            </a:r>
          </a:p>
          <a:p>
            <a:pPr marL="800100" lvl="2" indent="-342900" algn="just">
              <a:buFont typeface="Arial" panose="020B0604020202020204" pitchFamily="34" charset="0"/>
              <a:buChar char="•"/>
            </a:pPr>
            <a:endParaRPr lang="en-US" sz="1000" b="1" dirty="0" smtClean="0">
              <a:solidFill>
                <a:prstClr val="black"/>
              </a:solidFill>
            </a:endParaRPr>
          </a:p>
          <a:p>
            <a:pPr marL="800100" lvl="2" indent="-342900" algn="just">
              <a:buFont typeface="Arial" panose="020B0604020202020204" pitchFamily="34" charset="0"/>
              <a:buChar char="•"/>
            </a:pPr>
            <a:r>
              <a:rPr lang="en-US" sz="2400" dirty="0" smtClean="0">
                <a:solidFill>
                  <a:prstClr val="black"/>
                </a:solidFill>
              </a:rPr>
              <a:t>Included in the 1977 OECD Model Convention in the “passive income” articles dealing with dividends, interest and royalties to counter “treaty shopping”:  Example</a:t>
            </a:r>
          </a:p>
          <a:p>
            <a:pPr marL="800100" lvl="2" indent="-342900" algn="just">
              <a:buFont typeface="Arial" panose="020B0604020202020204" pitchFamily="34" charset="0"/>
              <a:buChar char="•"/>
            </a:pPr>
            <a:endParaRPr lang="en-US" sz="2400" dirty="0" smtClean="0">
              <a:solidFill>
                <a:prstClr val="black"/>
              </a:solidFill>
            </a:endParaRPr>
          </a:p>
          <a:p>
            <a:pPr marL="1257300" lvl="3" indent="-342900" algn="just">
              <a:buFont typeface="Arial" panose="020B0604020202020204" pitchFamily="34" charset="0"/>
              <a:buChar char="•"/>
            </a:pPr>
            <a:r>
              <a:rPr lang="en-US" sz="2400" dirty="0" smtClean="0">
                <a:solidFill>
                  <a:prstClr val="black"/>
                </a:solidFill>
              </a:rPr>
              <a:t>Art. 10(2) (</a:t>
            </a:r>
            <a:r>
              <a:rPr lang="en-US" sz="2400" i="1" dirty="0" smtClean="0">
                <a:solidFill>
                  <a:prstClr val="black"/>
                </a:solidFill>
              </a:rPr>
              <a:t>Dividends</a:t>
            </a:r>
            <a:r>
              <a:rPr lang="en-US" sz="2400" dirty="0" smtClean="0">
                <a:solidFill>
                  <a:prstClr val="black"/>
                </a:solidFill>
              </a:rPr>
              <a:t>): “…dividends </a:t>
            </a:r>
            <a:r>
              <a:rPr lang="en-US" sz="2400" dirty="0">
                <a:solidFill>
                  <a:prstClr val="black"/>
                </a:solidFill>
              </a:rPr>
              <a:t>paid by a company which is a resident of a Contracting </a:t>
            </a:r>
            <a:r>
              <a:rPr lang="en-US" sz="2400" dirty="0" smtClean="0">
                <a:solidFill>
                  <a:prstClr val="black"/>
                </a:solidFill>
              </a:rPr>
              <a:t>State may </a:t>
            </a:r>
            <a:r>
              <a:rPr lang="en-US" sz="2400" dirty="0">
                <a:solidFill>
                  <a:prstClr val="black"/>
                </a:solidFill>
              </a:rPr>
              <a:t>also be taxed in that State according to the laws of that State, </a:t>
            </a:r>
            <a:r>
              <a:rPr lang="en-US" sz="2400" u="sng" dirty="0">
                <a:solidFill>
                  <a:prstClr val="black"/>
                </a:solidFill>
              </a:rPr>
              <a:t>but if the </a:t>
            </a:r>
            <a:r>
              <a:rPr lang="en-US" sz="2400" u="sng" dirty="0" smtClean="0">
                <a:solidFill>
                  <a:prstClr val="black"/>
                </a:solidFill>
              </a:rPr>
              <a:t>beneficial owner </a:t>
            </a:r>
            <a:r>
              <a:rPr lang="en-US" sz="2400" u="sng" dirty="0">
                <a:solidFill>
                  <a:prstClr val="black"/>
                </a:solidFill>
              </a:rPr>
              <a:t>of the dividends</a:t>
            </a:r>
            <a:r>
              <a:rPr lang="en-US" sz="2400" dirty="0">
                <a:solidFill>
                  <a:prstClr val="black"/>
                </a:solidFill>
              </a:rPr>
              <a:t> is a resident of the other Contracting State, the tax so </a:t>
            </a:r>
            <a:r>
              <a:rPr lang="en-US" sz="2400" dirty="0" smtClean="0">
                <a:solidFill>
                  <a:prstClr val="black"/>
                </a:solidFill>
              </a:rPr>
              <a:t>charged shall </a:t>
            </a:r>
            <a:r>
              <a:rPr lang="en-US" sz="2400" dirty="0">
                <a:solidFill>
                  <a:prstClr val="black"/>
                </a:solidFill>
              </a:rPr>
              <a:t>not exceed</a:t>
            </a:r>
            <a:r>
              <a:rPr lang="en-US" sz="2400" dirty="0" smtClean="0">
                <a:solidFill>
                  <a:prstClr val="black"/>
                </a:solidFill>
              </a:rPr>
              <a:t>: (…)”</a:t>
            </a:r>
          </a:p>
          <a:p>
            <a:pPr marL="800100" lvl="2" indent="-342900" algn="just">
              <a:buFont typeface="Arial" panose="020B0604020202020204" pitchFamily="34" charset="0"/>
              <a:buChar char="•"/>
            </a:pPr>
            <a:endParaRPr lang="en-US" dirty="0" smtClean="0">
              <a:solidFill>
                <a:prstClr val="black"/>
              </a:solidFill>
            </a:endParaRPr>
          </a:p>
        </p:txBody>
      </p:sp>
      <p:sp>
        <p:nvSpPr>
          <p:cNvPr id="5" name="CasellaDiTesto 4"/>
          <p:cNvSpPr txBox="1"/>
          <p:nvPr/>
        </p:nvSpPr>
        <p:spPr>
          <a:xfrm>
            <a:off x="865415" y="358242"/>
            <a:ext cx="8478090" cy="523220"/>
          </a:xfrm>
          <a:prstGeom prst="rect">
            <a:avLst/>
          </a:prstGeom>
          <a:noFill/>
        </p:spPr>
        <p:txBody>
          <a:bodyPr wrap="square" rtlCol="0">
            <a:spAutoFit/>
          </a:bodyPr>
          <a:lstStyle/>
          <a:p>
            <a:pPr algn="ctr"/>
            <a:r>
              <a:rPr lang="en-US" sz="2800" b="1" dirty="0" smtClean="0">
                <a:solidFill>
                  <a:prstClr val="black"/>
                </a:solidFill>
              </a:rPr>
              <a:t>General Overview of the Notion of Beneficial Owner</a:t>
            </a:r>
            <a:endParaRPr lang="en-US" sz="2800" b="1" dirty="0">
              <a:solidFill>
                <a:prstClr val="black"/>
              </a:solidFill>
            </a:endParaRPr>
          </a:p>
        </p:txBody>
      </p:sp>
      <p:sp>
        <p:nvSpPr>
          <p:cNvPr id="6" name="Segnaposto numero diapositiva 5"/>
          <p:cNvSpPr>
            <a:spLocks noGrp="1"/>
          </p:cNvSpPr>
          <p:nvPr>
            <p:ph type="sldNum" sz="quarter" idx="12"/>
          </p:nvPr>
        </p:nvSpPr>
        <p:spPr/>
        <p:txBody>
          <a:bodyPr/>
          <a:lstStyle/>
          <a:p>
            <a:fld id="{A3A8CC5D-D6EC-4914-BB64-69FBC11CD233}" type="slidenum">
              <a:rPr lang="nl-NL" smtClean="0">
                <a:solidFill>
                  <a:srgbClr val="4A66AC"/>
                </a:solidFill>
              </a:rPr>
              <a:pPr/>
              <a:t>27</a:t>
            </a:fld>
            <a:endParaRPr lang="nl-NL">
              <a:solidFill>
                <a:srgbClr val="4A66AC"/>
              </a:solidFill>
            </a:endParaRPr>
          </a:p>
        </p:txBody>
      </p:sp>
    </p:spTree>
    <p:extLst>
      <p:ext uri="{BB962C8B-B14F-4D97-AF65-F5344CB8AC3E}">
        <p14:creationId xmlns:p14="http://schemas.microsoft.com/office/powerpoint/2010/main" val="33364386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3" name="CasellaDiTesto 2"/>
          <p:cNvSpPr txBox="1"/>
          <p:nvPr/>
        </p:nvSpPr>
        <p:spPr>
          <a:xfrm>
            <a:off x="553624" y="1091532"/>
            <a:ext cx="9448374" cy="3508653"/>
          </a:xfrm>
          <a:prstGeom prst="rect">
            <a:avLst/>
          </a:prstGeom>
          <a:noFill/>
        </p:spPr>
        <p:txBody>
          <a:bodyPr wrap="square" rtlCol="0">
            <a:spAutoFit/>
          </a:bodyPr>
          <a:lstStyle/>
          <a:p>
            <a:pPr marL="342900" lvl="1" indent="-342900" algn="just">
              <a:buFont typeface="Arial" panose="020B0604020202020204" pitchFamily="34" charset="0"/>
              <a:buChar char="•"/>
            </a:pPr>
            <a:r>
              <a:rPr lang="en-US" sz="2800" b="1" dirty="0" smtClean="0">
                <a:solidFill>
                  <a:prstClr val="black"/>
                </a:solidFill>
              </a:rPr>
              <a:t>1977 OECD Model Commentary </a:t>
            </a:r>
            <a:r>
              <a:rPr lang="en-US" sz="2800" dirty="0" smtClean="0">
                <a:solidFill>
                  <a:prstClr val="black"/>
                </a:solidFill>
              </a:rPr>
              <a:t>(par. 12 – Art</a:t>
            </a:r>
            <a:r>
              <a:rPr lang="en-US" sz="2800" dirty="0">
                <a:solidFill>
                  <a:prstClr val="black"/>
                </a:solidFill>
              </a:rPr>
              <a:t>. 10 </a:t>
            </a:r>
            <a:r>
              <a:rPr lang="en-US" sz="2800" dirty="0" smtClean="0">
                <a:solidFill>
                  <a:prstClr val="black"/>
                </a:solidFill>
              </a:rPr>
              <a:t>– and par. 8 – Art</a:t>
            </a:r>
            <a:r>
              <a:rPr lang="en-US" sz="2800" dirty="0">
                <a:solidFill>
                  <a:prstClr val="black"/>
                </a:solidFill>
              </a:rPr>
              <a:t>. </a:t>
            </a:r>
            <a:r>
              <a:rPr lang="en-US" sz="2800" dirty="0" smtClean="0">
                <a:solidFill>
                  <a:prstClr val="black"/>
                </a:solidFill>
              </a:rPr>
              <a:t>11)</a:t>
            </a:r>
            <a:endParaRPr lang="en-US" sz="2800" b="1" dirty="0" smtClean="0">
              <a:solidFill>
                <a:prstClr val="black"/>
              </a:solidFill>
            </a:endParaRPr>
          </a:p>
          <a:p>
            <a:pPr marL="800100" lvl="2" indent="-342900" algn="just">
              <a:buFont typeface="Arial" panose="020B0604020202020204" pitchFamily="34" charset="0"/>
              <a:buChar char="•"/>
            </a:pPr>
            <a:endParaRPr lang="en-US" sz="1000" b="1" dirty="0" smtClean="0">
              <a:solidFill>
                <a:prstClr val="black"/>
              </a:solidFill>
            </a:endParaRPr>
          </a:p>
          <a:p>
            <a:pPr marL="800100" lvl="2" indent="-342900" algn="just">
              <a:buFont typeface="Arial" panose="020B0604020202020204" pitchFamily="34" charset="0"/>
              <a:buChar char="•"/>
            </a:pPr>
            <a:r>
              <a:rPr lang="en-US" sz="2400" dirty="0" smtClean="0">
                <a:solidFill>
                  <a:prstClr val="black"/>
                </a:solidFill>
              </a:rPr>
              <a:t>OECD 1977 Commentary: “…the </a:t>
            </a:r>
            <a:r>
              <a:rPr lang="en-US" sz="2400" dirty="0">
                <a:solidFill>
                  <a:prstClr val="black"/>
                </a:solidFill>
              </a:rPr>
              <a:t>limitation of tax in the State of source is not available </a:t>
            </a:r>
            <a:r>
              <a:rPr lang="en-US" sz="2400" u="sng" dirty="0">
                <a:solidFill>
                  <a:prstClr val="black"/>
                </a:solidFill>
              </a:rPr>
              <a:t>when an intermediary, such as an agent or nominee</a:t>
            </a:r>
            <a:r>
              <a:rPr lang="en-US" sz="2400" dirty="0">
                <a:solidFill>
                  <a:prstClr val="black"/>
                </a:solidFill>
              </a:rPr>
              <a:t>, is interposed between the beneficiary and the payer, unless the beneficial owner is a resident of the other Contracting </a:t>
            </a:r>
            <a:r>
              <a:rPr lang="en-US" sz="2400" dirty="0" smtClean="0">
                <a:solidFill>
                  <a:prstClr val="black"/>
                </a:solidFill>
              </a:rPr>
              <a:t>State”</a:t>
            </a:r>
          </a:p>
          <a:p>
            <a:pPr marL="800100" lvl="2" indent="-342900" algn="just">
              <a:buFont typeface="Arial" panose="020B0604020202020204" pitchFamily="34" charset="0"/>
              <a:buChar char="•"/>
            </a:pPr>
            <a:endParaRPr lang="en-US" dirty="0">
              <a:solidFill>
                <a:prstClr val="black"/>
              </a:solidFill>
            </a:endParaRPr>
          </a:p>
          <a:p>
            <a:pPr marL="800100" lvl="2" indent="-342900" algn="just">
              <a:buFont typeface="Arial" panose="020B0604020202020204" pitchFamily="34" charset="0"/>
              <a:buChar char="•"/>
            </a:pPr>
            <a:endParaRPr lang="en-US" dirty="0" smtClean="0">
              <a:solidFill>
                <a:prstClr val="black"/>
              </a:solidFill>
            </a:endParaRPr>
          </a:p>
        </p:txBody>
      </p:sp>
      <p:sp>
        <p:nvSpPr>
          <p:cNvPr id="5" name="CasellaDiTesto 4"/>
          <p:cNvSpPr txBox="1"/>
          <p:nvPr/>
        </p:nvSpPr>
        <p:spPr>
          <a:xfrm>
            <a:off x="865415" y="358242"/>
            <a:ext cx="8478090" cy="523220"/>
          </a:xfrm>
          <a:prstGeom prst="rect">
            <a:avLst/>
          </a:prstGeom>
          <a:noFill/>
        </p:spPr>
        <p:txBody>
          <a:bodyPr wrap="square" rtlCol="0">
            <a:spAutoFit/>
          </a:bodyPr>
          <a:lstStyle/>
          <a:p>
            <a:pPr algn="ctr"/>
            <a:r>
              <a:rPr lang="en-US" sz="2800" b="1" dirty="0" smtClean="0">
                <a:solidFill>
                  <a:prstClr val="black"/>
                </a:solidFill>
              </a:rPr>
              <a:t>General Overview of the Notion of Beneficial Owner</a:t>
            </a:r>
            <a:endParaRPr lang="en-US" sz="2800" b="1" dirty="0">
              <a:solidFill>
                <a:prstClr val="black"/>
              </a:solidFill>
            </a:endParaRPr>
          </a:p>
        </p:txBody>
      </p:sp>
      <p:sp>
        <p:nvSpPr>
          <p:cNvPr id="6" name="Segnaposto numero diapositiva 5"/>
          <p:cNvSpPr>
            <a:spLocks noGrp="1"/>
          </p:cNvSpPr>
          <p:nvPr>
            <p:ph type="sldNum" sz="quarter" idx="12"/>
          </p:nvPr>
        </p:nvSpPr>
        <p:spPr/>
        <p:txBody>
          <a:bodyPr/>
          <a:lstStyle/>
          <a:p>
            <a:fld id="{A3A8CC5D-D6EC-4914-BB64-69FBC11CD233}" type="slidenum">
              <a:rPr lang="nl-NL" smtClean="0">
                <a:solidFill>
                  <a:srgbClr val="4A66AC"/>
                </a:solidFill>
              </a:rPr>
              <a:pPr/>
              <a:t>28</a:t>
            </a:fld>
            <a:endParaRPr lang="nl-NL">
              <a:solidFill>
                <a:srgbClr val="4A66AC"/>
              </a:solidFill>
            </a:endParaRPr>
          </a:p>
        </p:txBody>
      </p:sp>
    </p:spTree>
    <p:extLst>
      <p:ext uri="{BB962C8B-B14F-4D97-AF65-F5344CB8AC3E}">
        <p14:creationId xmlns:p14="http://schemas.microsoft.com/office/powerpoint/2010/main" val="22049992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3" name="CasellaDiTesto 2"/>
          <p:cNvSpPr txBox="1"/>
          <p:nvPr/>
        </p:nvSpPr>
        <p:spPr>
          <a:xfrm>
            <a:off x="228475" y="1192317"/>
            <a:ext cx="9751970" cy="4308872"/>
          </a:xfrm>
          <a:prstGeom prst="rect">
            <a:avLst/>
          </a:prstGeom>
          <a:noFill/>
        </p:spPr>
        <p:txBody>
          <a:bodyPr wrap="square" rtlCol="0">
            <a:spAutoFit/>
          </a:bodyPr>
          <a:lstStyle/>
          <a:p>
            <a:pPr marL="342900" indent="-342900" algn="just">
              <a:buFont typeface="Arial" panose="020B0604020202020204" pitchFamily="34" charset="0"/>
              <a:buChar char="•"/>
            </a:pPr>
            <a:r>
              <a:rPr lang="en-US" sz="2000" b="1" dirty="0" smtClean="0">
                <a:solidFill>
                  <a:prstClr val="black"/>
                </a:solidFill>
              </a:rPr>
              <a:t>2003 changes to the OECD Model Commentary </a:t>
            </a:r>
            <a:r>
              <a:rPr lang="en-US" sz="2000" dirty="0">
                <a:solidFill>
                  <a:prstClr val="black"/>
                </a:solidFill>
              </a:rPr>
              <a:t>(par. 12 and 12.1 </a:t>
            </a:r>
            <a:r>
              <a:rPr lang="en-US" sz="2000" dirty="0" smtClean="0">
                <a:solidFill>
                  <a:prstClr val="black"/>
                </a:solidFill>
              </a:rPr>
              <a:t>– Art. 10; par. 8 and 8.1 – Art. 11)</a:t>
            </a:r>
            <a:endParaRPr lang="en-US" sz="2000" b="1" dirty="0" smtClean="0">
              <a:solidFill>
                <a:prstClr val="black"/>
              </a:solidFill>
            </a:endParaRPr>
          </a:p>
          <a:p>
            <a:pPr marL="800100" lvl="1" indent="-342900" algn="just">
              <a:buFont typeface="Arial" panose="020B0604020202020204" pitchFamily="34" charset="0"/>
              <a:buChar char="•"/>
            </a:pPr>
            <a:endParaRPr lang="en-US" dirty="0">
              <a:solidFill>
                <a:prstClr val="black"/>
              </a:solidFill>
            </a:endParaRPr>
          </a:p>
          <a:p>
            <a:pPr marL="182563" lvl="1" algn="just"/>
            <a:r>
              <a:rPr lang="en-US" dirty="0" smtClean="0">
                <a:solidFill>
                  <a:prstClr val="black"/>
                </a:solidFill>
              </a:rPr>
              <a:t>“(…). The term “beneficial owner” is </a:t>
            </a:r>
            <a:r>
              <a:rPr lang="en-US" b="1" u="sng" dirty="0" smtClean="0">
                <a:solidFill>
                  <a:prstClr val="black"/>
                </a:solidFill>
              </a:rPr>
              <a:t>not used in a narrow technical sense</a:t>
            </a:r>
            <a:r>
              <a:rPr lang="en-US" dirty="0" smtClean="0">
                <a:solidFill>
                  <a:prstClr val="black"/>
                </a:solidFill>
              </a:rPr>
              <a:t>, rather, it should be</a:t>
            </a:r>
            <a:r>
              <a:rPr lang="en-US" b="1" u="sng" dirty="0" smtClean="0">
                <a:solidFill>
                  <a:prstClr val="black"/>
                </a:solidFill>
              </a:rPr>
              <a:t> understood in its context and in light of the object and purposes of the Convention, including avoiding double taxation and the prevention of fiscal evasion and avoidance</a:t>
            </a:r>
            <a:r>
              <a:rPr lang="en-US" dirty="0" smtClean="0">
                <a:solidFill>
                  <a:prstClr val="black"/>
                </a:solidFill>
              </a:rPr>
              <a:t>” </a:t>
            </a:r>
          </a:p>
          <a:p>
            <a:pPr marL="182563" lvl="1" algn="just"/>
            <a:endParaRPr lang="en-US" dirty="0">
              <a:solidFill>
                <a:prstClr val="black"/>
              </a:solidFill>
            </a:endParaRPr>
          </a:p>
          <a:p>
            <a:pPr marL="182563" lvl="1" algn="just"/>
            <a:r>
              <a:rPr lang="en-US" dirty="0" smtClean="0">
                <a:solidFill>
                  <a:prstClr val="black"/>
                </a:solidFill>
              </a:rPr>
              <a:t>“(…) It would be equally inconsistent with the object and purpose of the Convention for the State of source to grant relief or exemption where a resident of a Contracting State, otherwise than through an agency or nominee relationship, simply acts as a conduit for another person who in fact receives the benefit of the income concerned. For these reasons, the report from the Committee on Fiscal Affairs entitled “Double Taxation Conventions and the Use of Conduit Companies” concludes that </a:t>
            </a:r>
            <a:r>
              <a:rPr lang="en-US" b="1" u="sng" dirty="0" smtClean="0">
                <a:solidFill>
                  <a:prstClr val="black"/>
                </a:solidFill>
              </a:rPr>
              <a:t>a conduit company cannot normally be regarded as the beneficial owner if, though the formal owner, it has, as a practical matter, very narrow powers which render it, in relation to the income concerned, a mere fiduciary or administrator acting on account of the interested parties</a:t>
            </a:r>
            <a:r>
              <a:rPr lang="en-US" dirty="0" smtClean="0">
                <a:solidFill>
                  <a:prstClr val="black"/>
                </a:solidFill>
              </a:rPr>
              <a:t>”</a:t>
            </a:r>
          </a:p>
        </p:txBody>
      </p:sp>
      <p:sp>
        <p:nvSpPr>
          <p:cNvPr id="5" name="CasellaDiTesto 4"/>
          <p:cNvSpPr txBox="1"/>
          <p:nvPr/>
        </p:nvSpPr>
        <p:spPr>
          <a:xfrm>
            <a:off x="865415" y="358242"/>
            <a:ext cx="8478090" cy="523220"/>
          </a:xfrm>
          <a:prstGeom prst="rect">
            <a:avLst/>
          </a:prstGeom>
          <a:noFill/>
        </p:spPr>
        <p:txBody>
          <a:bodyPr wrap="square" rtlCol="0">
            <a:spAutoFit/>
          </a:bodyPr>
          <a:lstStyle/>
          <a:p>
            <a:pPr algn="ctr"/>
            <a:r>
              <a:rPr lang="en-US" sz="2800" b="1" dirty="0" smtClean="0">
                <a:solidFill>
                  <a:prstClr val="black"/>
                </a:solidFill>
              </a:rPr>
              <a:t>General Overview of the Notion of Beneficial Owner</a:t>
            </a:r>
            <a:endParaRPr lang="en-US" sz="2800" b="1" dirty="0">
              <a:solidFill>
                <a:prstClr val="black"/>
              </a:solidFill>
            </a:endParaRPr>
          </a:p>
        </p:txBody>
      </p:sp>
      <p:sp>
        <p:nvSpPr>
          <p:cNvPr id="7" name="Segnaposto numero diapositiva 6"/>
          <p:cNvSpPr>
            <a:spLocks noGrp="1"/>
          </p:cNvSpPr>
          <p:nvPr>
            <p:ph type="sldNum" sz="quarter" idx="12"/>
          </p:nvPr>
        </p:nvSpPr>
        <p:spPr/>
        <p:txBody>
          <a:bodyPr/>
          <a:lstStyle/>
          <a:p>
            <a:fld id="{A3A8CC5D-D6EC-4914-BB64-69FBC11CD233}" type="slidenum">
              <a:rPr lang="nl-NL" smtClean="0">
                <a:solidFill>
                  <a:srgbClr val="4A66AC"/>
                </a:solidFill>
              </a:rPr>
              <a:pPr/>
              <a:t>29</a:t>
            </a:fld>
            <a:endParaRPr lang="nl-NL">
              <a:solidFill>
                <a:srgbClr val="4A66AC"/>
              </a:solidFill>
            </a:endParaRPr>
          </a:p>
        </p:txBody>
      </p:sp>
    </p:spTree>
    <p:extLst>
      <p:ext uri="{BB962C8B-B14F-4D97-AF65-F5344CB8AC3E}">
        <p14:creationId xmlns:p14="http://schemas.microsoft.com/office/powerpoint/2010/main" val="2031904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3" name="CasellaDiTesto 2"/>
          <p:cNvSpPr txBox="1"/>
          <p:nvPr/>
        </p:nvSpPr>
        <p:spPr>
          <a:xfrm>
            <a:off x="380274" y="1042314"/>
            <a:ext cx="9448372" cy="1969770"/>
          </a:xfrm>
          <a:prstGeom prst="rect">
            <a:avLst/>
          </a:prstGeom>
          <a:noFill/>
        </p:spPr>
        <p:txBody>
          <a:bodyPr wrap="square" rtlCol="0">
            <a:spAutoFit/>
          </a:bodyPr>
          <a:lstStyle/>
          <a:p>
            <a:pPr marL="342900" lvl="1" indent="-342900" algn="just">
              <a:buFont typeface="Arial" panose="020B0604020202020204" pitchFamily="34" charset="0"/>
              <a:buChar char="•"/>
            </a:pPr>
            <a:r>
              <a:rPr lang="en-US" sz="2400" b="1" dirty="0" smtClean="0">
                <a:solidFill>
                  <a:prstClr val="black"/>
                </a:solidFill>
              </a:rPr>
              <a:t>2006 U.K. landmark Case </a:t>
            </a:r>
            <a:r>
              <a:rPr lang="en-US" sz="2400" b="1" i="1" dirty="0" smtClean="0">
                <a:solidFill>
                  <a:prstClr val="black"/>
                </a:solidFill>
              </a:rPr>
              <a:t>Indofood</a:t>
            </a:r>
          </a:p>
          <a:p>
            <a:pPr marL="342900" lvl="1" indent="-342900" algn="just">
              <a:buFont typeface="Arial" panose="020B0604020202020204" pitchFamily="34" charset="0"/>
              <a:buChar char="•"/>
            </a:pPr>
            <a:endParaRPr lang="en-US" sz="1000" b="1" i="1" dirty="0" smtClean="0">
              <a:solidFill>
                <a:prstClr val="black"/>
              </a:solidFill>
            </a:endParaRPr>
          </a:p>
          <a:p>
            <a:pPr marL="800100" lvl="2" indent="-342900" algn="just">
              <a:buFont typeface="Arial" panose="020B0604020202020204" pitchFamily="34" charset="0"/>
              <a:buChar char="•"/>
            </a:pPr>
            <a:r>
              <a:rPr lang="en-US" sz="2400" dirty="0" smtClean="0">
                <a:solidFill>
                  <a:prstClr val="black"/>
                </a:solidFill>
              </a:rPr>
              <a:t>The U.K. Court of Appeals denied beneficial ownership status to a company that acted as a conduit in a back-to-back arrangement to raise capital in the international markets</a:t>
            </a:r>
          </a:p>
          <a:p>
            <a:pPr marL="457200" lvl="2" algn="just"/>
            <a:endParaRPr lang="en-US" sz="1600" dirty="0">
              <a:solidFill>
                <a:prstClr val="black"/>
              </a:solidFill>
            </a:endParaRPr>
          </a:p>
        </p:txBody>
      </p:sp>
      <p:sp>
        <p:nvSpPr>
          <p:cNvPr id="5" name="CasellaDiTesto 4"/>
          <p:cNvSpPr txBox="1"/>
          <p:nvPr/>
        </p:nvSpPr>
        <p:spPr>
          <a:xfrm>
            <a:off x="865415" y="358242"/>
            <a:ext cx="8478090" cy="523220"/>
          </a:xfrm>
          <a:prstGeom prst="rect">
            <a:avLst/>
          </a:prstGeom>
          <a:noFill/>
        </p:spPr>
        <p:txBody>
          <a:bodyPr wrap="square" rtlCol="0">
            <a:spAutoFit/>
          </a:bodyPr>
          <a:lstStyle/>
          <a:p>
            <a:pPr algn="ctr"/>
            <a:r>
              <a:rPr lang="en-US" sz="2800" b="1" dirty="0" smtClean="0">
                <a:solidFill>
                  <a:prstClr val="black"/>
                </a:solidFill>
              </a:rPr>
              <a:t>General Overview of the Notion of Beneficial Owner</a:t>
            </a:r>
            <a:endParaRPr lang="en-US" sz="2800" b="1" dirty="0">
              <a:solidFill>
                <a:prstClr val="black"/>
              </a:solidFill>
            </a:endParaRPr>
          </a:p>
        </p:txBody>
      </p:sp>
      <p:sp>
        <p:nvSpPr>
          <p:cNvPr id="6" name="Segnaposto numero diapositiva 5"/>
          <p:cNvSpPr>
            <a:spLocks noGrp="1"/>
          </p:cNvSpPr>
          <p:nvPr>
            <p:ph type="sldNum" sz="quarter" idx="12"/>
          </p:nvPr>
        </p:nvSpPr>
        <p:spPr/>
        <p:txBody>
          <a:bodyPr/>
          <a:lstStyle/>
          <a:p>
            <a:fld id="{A3A8CC5D-D6EC-4914-BB64-69FBC11CD233}" type="slidenum">
              <a:rPr lang="nl-NL" smtClean="0">
                <a:solidFill>
                  <a:srgbClr val="4A66AC"/>
                </a:solidFill>
              </a:rPr>
              <a:pPr/>
              <a:t>30</a:t>
            </a:fld>
            <a:endParaRPr lang="nl-NL">
              <a:solidFill>
                <a:srgbClr val="4A66AC"/>
              </a:solidFill>
            </a:endParaRPr>
          </a:p>
        </p:txBody>
      </p:sp>
    </p:spTree>
    <p:extLst>
      <p:ext uri="{BB962C8B-B14F-4D97-AF65-F5344CB8AC3E}">
        <p14:creationId xmlns:p14="http://schemas.microsoft.com/office/powerpoint/2010/main" val="5921003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3" name="CasellaDiTesto 2"/>
          <p:cNvSpPr txBox="1"/>
          <p:nvPr/>
        </p:nvSpPr>
        <p:spPr>
          <a:xfrm>
            <a:off x="538215" y="1042314"/>
            <a:ext cx="9448372" cy="2893100"/>
          </a:xfrm>
          <a:prstGeom prst="rect">
            <a:avLst/>
          </a:prstGeom>
          <a:noFill/>
        </p:spPr>
        <p:txBody>
          <a:bodyPr wrap="square" rtlCol="0">
            <a:spAutoFit/>
          </a:bodyPr>
          <a:lstStyle/>
          <a:p>
            <a:pPr marL="342900" lvl="1" indent="-342900" algn="just">
              <a:buFont typeface="Arial" panose="020B0604020202020204" pitchFamily="34" charset="0"/>
              <a:buChar char="•"/>
            </a:pPr>
            <a:r>
              <a:rPr lang="en-US" sz="2800" b="1" dirty="0" smtClean="0">
                <a:solidFill>
                  <a:prstClr val="black"/>
                </a:solidFill>
              </a:rPr>
              <a:t>2014 revision of the Commentary </a:t>
            </a:r>
            <a:r>
              <a:rPr lang="en-US" sz="2800" dirty="0" smtClean="0">
                <a:solidFill>
                  <a:prstClr val="black"/>
                </a:solidFill>
              </a:rPr>
              <a:t>(new par. 12.1 and 12.4 – Art. 10; new par. 9.1 and 10.2 – Art. 11)</a:t>
            </a:r>
          </a:p>
          <a:p>
            <a:pPr marL="342900" lvl="1" indent="-342900" algn="just">
              <a:buFont typeface="Arial" panose="020B0604020202020204" pitchFamily="34" charset="0"/>
              <a:buChar char="•"/>
            </a:pPr>
            <a:endParaRPr lang="en-US" sz="1000" dirty="0" smtClean="0">
              <a:solidFill>
                <a:prstClr val="black"/>
              </a:solidFill>
            </a:endParaRPr>
          </a:p>
          <a:p>
            <a:pPr marL="182563" lvl="2" indent="7938" algn="just"/>
            <a:r>
              <a:rPr lang="en-US" sz="2000" dirty="0" smtClean="0">
                <a:solidFill>
                  <a:prstClr val="black"/>
                </a:solidFill>
              </a:rPr>
              <a:t>“Since </a:t>
            </a:r>
            <a:r>
              <a:rPr lang="en-US" sz="2000" dirty="0">
                <a:solidFill>
                  <a:prstClr val="black"/>
                </a:solidFill>
              </a:rPr>
              <a:t>the term “beneficial owner” was added to address potential </a:t>
            </a:r>
            <a:r>
              <a:rPr lang="en-US" sz="2000" dirty="0" smtClean="0">
                <a:solidFill>
                  <a:prstClr val="black"/>
                </a:solidFill>
              </a:rPr>
              <a:t>difficulties arising </a:t>
            </a:r>
            <a:r>
              <a:rPr lang="en-US" sz="2000" dirty="0">
                <a:solidFill>
                  <a:prstClr val="black"/>
                </a:solidFill>
              </a:rPr>
              <a:t>from the use of the words “paid to…a resident” in paragraph 1, it was </a:t>
            </a:r>
            <a:r>
              <a:rPr lang="en-US" sz="2000" b="1" u="sng" dirty="0" smtClean="0">
                <a:solidFill>
                  <a:prstClr val="black"/>
                </a:solidFill>
              </a:rPr>
              <a:t>intended to </a:t>
            </a:r>
            <a:r>
              <a:rPr lang="en-US" sz="2000" b="1" u="sng" dirty="0">
                <a:solidFill>
                  <a:prstClr val="black"/>
                </a:solidFill>
              </a:rPr>
              <a:t>be interpreted in this context and not to refer to any technical meaning that it </a:t>
            </a:r>
            <a:r>
              <a:rPr lang="en-US" sz="2000" b="1" u="sng" dirty="0" smtClean="0">
                <a:solidFill>
                  <a:prstClr val="black"/>
                </a:solidFill>
              </a:rPr>
              <a:t>could have </a:t>
            </a:r>
            <a:r>
              <a:rPr lang="en-US" sz="2000" b="1" u="sng" dirty="0">
                <a:solidFill>
                  <a:prstClr val="black"/>
                </a:solidFill>
              </a:rPr>
              <a:t>had under the domestic law of a specific country</a:t>
            </a:r>
            <a:r>
              <a:rPr lang="en-US" sz="2000" b="1" dirty="0">
                <a:solidFill>
                  <a:prstClr val="black"/>
                </a:solidFill>
              </a:rPr>
              <a:t> </a:t>
            </a:r>
            <a:r>
              <a:rPr lang="en-US" sz="2000" dirty="0">
                <a:solidFill>
                  <a:prstClr val="black"/>
                </a:solidFill>
              </a:rPr>
              <a:t>(in fact, when it was added </a:t>
            </a:r>
            <a:r>
              <a:rPr lang="en-US" sz="2000" dirty="0" smtClean="0">
                <a:solidFill>
                  <a:prstClr val="black"/>
                </a:solidFill>
              </a:rPr>
              <a:t>to the </a:t>
            </a:r>
            <a:r>
              <a:rPr lang="en-US" sz="2000" dirty="0">
                <a:solidFill>
                  <a:prstClr val="black"/>
                </a:solidFill>
              </a:rPr>
              <a:t>paragraph, the term did not have a precise meaning in the law of many countries). </a:t>
            </a:r>
            <a:r>
              <a:rPr lang="en-US" sz="2000" dirty="0" smtClean="0">
                <a:solidFill>
                  <a:prstClr val="black"/>
                </a:solidFill>
              </a:rPr>
              <a:t>(…)”</a:t>
            </a:r>
          </a:p>
          <a:p>
            <a:pPr marL="182563" lvl="2" indent="7938" algn="just"/>
            <a:endParaRPr lang="en-US" sz="1600" dirty="0">
              <a:solidFill>
                <a:prstClr val="black"/>
              </a:solidFill>
            </a:endParaRPr>
          </a:p>
        </p:txBody>
      </p:sp>
      <p:sp>
        <p:nvSpPr>
          <p:cNvPr id="5" name="CasellaDiTesto 4"/>
          <p:cNvSpPr txBox="1"/>
          <p:nvPr/>
        </p:nvSpPr>
        <p:spPr>
          <a:xfrm>
            <a:off x="865415" y="358242"/>
            <a:ext cx="8478090" cy="523220"/>
          </a:xfrm>
          <a:prstGeom prst="rect">
            <a:avLst/>
          </a:prstGeom>
          <a:noFill/>
        </p:spPr>
        <p:txBody>
          <a:bodyPr wrap="square" rtlCol="0">
            <a:spAutoFit/>
          </a:bodyPr>
          <a:lstStyle/>
          <a:p>
            <a:pPr algn="ctr"/>
            <a:r>
              <a:rPr lang="en-US" sz="2800" b="1" dirty="0" smtClean="0">
                <a:solidFill>
                  <a:prstClr val="black"/>
                </a:solidFill>
              </a:rPr>
              <a:t>General Overview of the Notion of Beneficial Owner</a:t>
            </a:r>
            <a:endParaRPr lang="en-US" sz="2800" b="1" dirty="0">
              <a:solidFill>
                <a:prstClr val="black"/>
              </a:solidFill>
            </a:endParaRPr>
          </a:p>
        </p:txBody>
      </p:sp>
      <p:sp>
        <p:nvSpPr>
          <p:cNvPr id="6" name="Segnaposto numero diapositiva 5"/>
          <p:cNvSpPr>
            <a:spLocks noGrp="1"/>
          </p:cNvSpPr>
          <p:nvPr>
            <p:ph type="sldNum" sz="quarter" idx="12"/>
          </p:nvPr>
        </p:nvSpPr>
        <p:spPr/>
        <p:txBody>
          <a:bodyPr/>
          <a:lstStyle/>
          <a:p>
            <a:fld id="{A3A8CC5D-D6EC-4914-BB64-69FBC11CD233}" type="slidenum">
              <a:rPr lang="nl-NL" smtClean="0">
                <a:solidFill>
                  <a:srgbClr val="4A66AC"/>
                </a:solidFill>
              </a:rPr>
              <a:pPr/>
              <a:t>31</a:t>
            </a:fld>
            <a:endParaRPr lang="nl-NL">
              <a:solidFill>
                <a:srgbClr val="4A66AC"/>
              </a:solidFill>
            </a:endParaRPr>
          </a:p>
        </p:txBody>
      </p:sp>
    </p:spTree>
    <p:extLst>
      <p:ext uri="{BB962C8B-B14F-4D97-AF65-F5344CB8AC3E}">
        <p14:creationId xmlns:p14="http://schemas.microsoft.com/office/powerpoint/2010/main" val="36560069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3" name="CasellaDiTesto 2"/>
          <p:cNvSpPr txBox="1"/>
          <p:nvPr/>
        </p:nvSpPr>
        <p:spPr>
          <a:xfrm>
            <a:off x="538215" y="1042314"/>
            <a:ext cx="9448372" cy="4708981"/>
          </a:xfrm>
          <a:prstGeom prst="rect">
            <a:avLst/>
          </a:prstGeom>
          <a:noFill/>
        </p:spPr>
        <p:txBody>
          <a:bodyPr wrap="square" rtlCol="0">
            <a:spAutoFit/>
          </a:bodyPr>
          <a:lstStyle/>
          <a:p>
            <a:pPr marL="182563" lvl="2" indent="7938" algn="just"/>
            <a:endParaRPr lang="en-US" sz="2000" dirty="0">
              <a:solidFill>
                <a:prstClr val="black"/>
              </a:solidFill>
            </a:endParaRPr>
          </a:p>
          <a:p>
            <a:pPr marL="182563" lvl="2" indent="7938" algn="just"/>
            <a:r>
              <a:rPr lang="en-US" sz="2000" dirty="0" smtClean="0">
                <a:solidFill>
                  <a:prstClr val="black"/>
                </a:solidFill>
              </a:rPr>
              <a:t>“In </a:t>
            </a:r>
            <a:r>
              <a:rPr lang="en-US" sz="2000" dirty="0">
                <a:solidFill>
                  <a:prstClr val="black"/>
                </a:solidFill>
              </a:rPr>
              <a:t>these various examples (agent, nominee, conduit company acting as </a:t>
            </a:r>
            <a:r>
              <a:rPr lang="en-US" sz="2000" dirty="0" smtClean="0">
                <a:solidFill>
                  <a:prstClr val="black"/>
                </a:solidFill>
              </a:rPr>
              <a:t>a fiduciary </a:t>
            </a:r>
            <a:r>
              <a:rPr lang="en-US" sz="2000" dirty="0">
                <a:solidFill>
                  <a:prstClr val="black"/>
                </a:solidFill>
              </a:rPr>
              <a:t>or administrator), </a:t>
            </a:r>
            <a:r>
              <a:rPr lang="en-US" sz="2000" b="1" u="sng" dirty="0">
                <a:solidFill>
                  <a:prstClr val="black"/>
                </a:solidFill>
              </a:rPr>
              <a:t>the direct recipient of the dividend is not the “</a:t>
            </a:r>
            <a:r>
              <a:rPr lang="en-US" sz="2000" b="1" u="sng" dirty="0" smtClean="0">
                <a:solidFill>
                  <a:prstClr val="black"/>
                </a:solidFill>
              </a:rPr>
              <a:t>beneficial owner</a:t>
            </a:r>
            <a:r>
              <a:rPr lang="en-US" sz="2000" b="1" u="sng" dirty="0">
                <a:solidFill>
                  <a:prstClr val="black"/>
                </a:solidFill>
              </a:rPr>
              <a:t>” because that recipient’s right to use and enjoy the dividend is constrained by </a:t>
            </a:r>
            <a:r>
              <a:rPr lang="en-US" sz="2000" b="1" u="sng" dirty="0" smtClean="0">
                <a:solidFill>
                  <a:prstClr val="black"/>
                </a:solidFill>
              </a:rPr>
              <a:t>a contractual </a:t>
            </a:r>
            <a:r>
              <a:rPr lang="en-US" sz="2000" b="1" u="sng" dirty="0">
                <a:solidFill>
                  <a:prstClr val="black"/>
                </a:solidFill>
              </a:rPr>
              <a:t>or legal obligation to pass on the payment received to another person</a:t>
            </a:r>
            <a:r>
              <a:rPr lang="en-US" sz="2000" dirty="0">
                <a:solidFill>
                  <a:prstClr val="black"/>
                </a:solidFill>
              </a:rPr>
              <a:t>. </a:t>
            </a:r>
            <a:r>
              <a:rPr lang="en-US" sz="2000" dirty="0" smtClean="0">
                <a:solidFill>
                  <a:prstClr val="black"/>
                </a:solidFill>
              </a:rPr>
              <a:t>Such an </a:t>
            </a:r>
            <a:r>
              <a:rPr lang="en-US" sz="2000" dirty="0">
                <a:solidFill>
                  <a:prstClr val="black"/>
                </a:solidFill>
              </a:rPr>
              <a:t>obligation will normally derive from relevant legal documents </a:t>
            </a:r>
            <a:r>
              <a:rPr lang="en-US" sz="2000" u="sng" dirty="0">
                <a:solidFill>
                  <a:prstClr val="black"/>
                </a:solidFill>
              </a:rPr>
              <a:t>but may </a:t>
            </a:r>
            <a:r>
              <a:rPr lang="en-US" sz="2000" b="1" u="sng" dirty="0">
                <a:solidFill>
                  <a:prstClr val="black"/>
                </a:solidFill>
              </a:rPr>
              <a:t>also</a:t>
            </a:r>
            <a:r>
              <a:rPr lang="en-US" sz="2000" u="sng" dirty="0">
                <a:solidFill>
                  <a:prstClr val="black"/>
                </a:solidFill>
              </a:rPr>
              <a:t> </a:t>
            </a:r>
            <a:r>
              <a:rPr lang="en-US" sz="2000" u="sng" dirty="0" smtClean="0">
                <a:solidFill>
                  <a:prstClr val="black"/>
                </a:solidFill>
              </a:rPr>
              <a:t>be found </a:t>
            </a:r>
            <a:r>
              <a:rPr lang="en-US" sz="2000" u="sng" dirty="0">
                <a:solidFill>
                  <a:prstClr val="black"/>
                </a:solidFill>
              </a:rPr>
              <a:t>to exist </a:t>
            </a:r>
            <a:r>
              <a:rPr lang="en-US" sz="2000" b="1" u="sng" dirty="0">
                <a:solidFill>
                  <a:prstClr val="black"/>
                </a:solidFill>
              </a:rPr>
              <a:t>on the basis of facts and circumstances </a:t>
            </a:r>
            <a:r>
              <a:rPr lang="en-US" sz="2000" u="sng" dirty="0">
                <a:solidFill>
                  <a:prstClr val="black"/>
                </a:solidFill>
              </a:rPr>
              <a:t>showing that, </a:t>
            </a:r>
            <a:r>
              <a:rPr lang="en-US" sz="2000" b="1" u="sng" dirty="0">
                <a:solidFill>
                  <a:prstClr val="black"/>
                </a:solidFill>
              </a:rPr>
              <a:t>in substance</a:t>
            </a:r>
            <a:r>
              <a:rPr lang="en-US" sz="2000" u="sng" dirty="0">
                <a:solidFill>
                  <a:prstClr val="black"/>
                </a:solidFill>
              </a:rPr>
              <a:t>, </a:t>
            </a:r>
            <a:r>
              <a:rPr lang="en-US" sz="2000" u="sng" dirty="0" smtClean="0">
                <a:solidFill>
                  <a:prstClr val="black"/>
                </a:solidFill>
              </a:rPr>
              <a:t>the recipient </a:t>
            </a:r>
            <a:r>
              <a:rPr lang="en-US" sz="2000" u="sng" dirty="0">
                <a:solidFill>
                  <a:prstClr val="black"/>
                </a:solidFill>
              </a:rPr>
              <a:t>clearly does not have the right to use and enjoy the dividend </a:t>
            </a:r>
            <a:r>
              <a:rPr lang="en-US" sz="2000" u="sng" dirty="0" smtClean="0">
                <a:solidFill>
                  <a:prstClr val="black"/>
                </a:solidFill>
              </a:rPr>
              <a:t>unconstrained by </a:t>
            </a:r>
            <a:r>
              <a:rPr lang="en-US" sz="2000" u="sng" dirty="0">
                <a:solidFill>
                  <a:prstClr val="black"/>
                </a:solidFill>
              </a:rPr>
              <a:t>a contractual or legal obligation to pass on the payment received to another person</a:t>
            </a:r>
            <a:r>
              <a:rPr lang="en-US" sz="2000" dirty="0" smtClean="0">
                <a:solidFill>
                  <a:prstClr val="black"/>
                </a:solidFill>
              </a:rPr>
              <a:t>. </a:t>
            </a:r>
            <a:r>
              <a:rPr lang="en-US" sz="2000" u="sng" dirty="0" smtClean="0">
                <a:solidFill>
                  <a:prstClr val="black"/>
                </a:solidFill>
              </a:rPr>
              <a:t>This </a:t>
            </a:r>
            <a:r>
              <a:rPr lang="en-US" sz="2000" u="sng" dirty="0">
                <a:solidFill>
                  <a:prstClr val="black"/>
                </a:solidFill>
              </a:rPr>
              <a:t>type of obligation would not include contractual or legal obligations </a:t>
            </a:r>
            <a:r>
              <a:rPr lang="en-US" sz="2000" b="1" u="sng" dirty="0">
                <a:solidFill>
                  <a:prstClr val="black"/>
                </a:solidFill>
              </a:rPr>
              <a:t>that are </a:t>
            </a:r>
            <a:r>
              <a:rPr lang="en-US" sz="2000" b="1" u="sng" dirty="0" smtClean="0">
                <a:solidFill>
                  <a:prstClr val="black"/>
                </a:solidFill>
              </a:rPr>
              <a:t>not dependent </a:t>
            </a:r>
            <a:r>
              <a:rPr lang="en-US" sz="2000" b="1" u="sng" dirty="0">
                <a:solidFill>
                  <a:prstClr val="black"/>
                </a:solidFill>
              </a:rPr>
              <a:t>on the receipt of the payment by the direct recipient such as an </a:t>
            </a:r>
            <a:r>
              <a:rPr lang="en-US" sz="2000" b="1" u="sng" dirty="0" smtClean="0">
                <a:solidFill>
                  <a:prstClr val="black"/>
                </a:solidFill>
              </a:rPr>
              <a:t>obligation that </a:t>
            </a:r>
            <a:r>
              <a:rPr lang="en-US" sz="2000" b="1" u="sng" dirty="0">
                <a:solidFill>
                  <a:prstClr val="black"/>
                </a:solidFill>
              </a:rPr>
              <a:t>is not dependent on the receipt of the payment and which the direct recipient </a:t>
            </a:r>
            <a:r>
              <a:rPr lang="en-US" sz="2000" b="1" u="sng" dirty="0" smtClean="0">
                <a:solidFill>
                  <a:prstClr val="black"/>
                </a:solidFill>
              </a:rPr>
              <a:t>has as </a:t>
            </a:r>
            <a:r>
              <a:rPr lang="en-US" sz="2000" b="1" u="sng" dirty="0">
                <a:solidFill>
                  <a:prstClr val="black"/>
                </a:solidFill>
              </a:rPr>
              <a:t>a debtor or as a party to financial transactions</a:t>
            </a:r>
            <a:r>
              <a:rPr lang="en-US" sz="2000" u="sng" dirty="0">
                <a:solidFill>
                  <a:prstClr val="black"/>
                </a:solidFill>
              </a:rPr>
              <a:t>, or typical distribution obligations </a:t>
            </a:r>
            <a:r>
              <a:rPr lang="en-US" sz="2000" u="sng" dirty="0" smtClean="0">
                <a:solidFill>
                  <a:prstClr val="black"/>
                </a:solidFill>
              </a:rPr>
              <a:t>of pension </a:t>
            </a:r>
            <a:r>
              <a:rPr lang="en-US" sz="2000" u="sng" dirty="0">
                <a:solidFill>
                  <a:prstClr val="black"/>
                </a:solidFill>
              </a:rPr>
              <a:t>schemes and of collective investment vehicles</a:t>
            </a:r>
            <a:r>
              <a:rPr lang="en-US" sz="2000" dirty="0">
                <a:solidFill>
                  <a:prstClr val="black"/>
                </a:solidFill>
              </a:rPr>
              <a:t> entitled to treaty </a:t>
            </a:r>
            <a:r>
              <a:rPr lang="en-US" sz="2000" dirty="0" smtClean="0">
                <a:solidFill>
                  <a:prstClr val="black"/>
                </a:solidFill>
              </a:rPr>
              <a:t>benefits under </a:t>
            </a:r>
            <a:r>
              <a:rPr lang="en-US" sz="2000" dirty="0">
                <a:solidFill>
                  <a:prstClr val="black"/>
                </a:solidFill>
              </a:rPr>
              <a:t>the principles of paragraphs 6.8 to 6.34 of the Commentary on Article 1. </a:t>
            </a:r>
            <a:r>
              <a:rPr lang="en-US" sz="2000" dirty="0" smtClean="0">
                <a:solidFill>
                  <a:prstClr val="black"/>
                </a:solidFill>
              </a:rPr>
              <a:t>(…)”</a:t>
            </a:r>
            <a:endParaRPr lang="en-US" sz="2000" dirty="0">
              <a:solidFill>
                <a:prstClr val="black"/>
              </a:solidFill>
            </a:endParaRPr>
          </a:p>
        </p:txBody>
      </p:sp>
      <p:sp>
        <p:nvSpPr>
          <p:cNvPr id="5" name="CasellaDiTesto 4"/>
          <p:cNvSpPr txBox="1"/>
          <p:nvPr/>
        </p:nvSpPr>
        <p:spPr>
          <a:xfrm>
            <a:off x="865415" y="358242"/>
            <a:ext cx="8478090" cy="523220"/>
          </a:xfrm>
          <a:prstGeom prst="rect">
            <a:avLst/>
          </a:prstGeom>
          <a:noFill/>
        </p:spPr>
        <p:txBody>
          <a:bodyPr wrap="square" rtlCol="0">
            <a:spAutoFit/>
          </a:bodyPr>
          <a:lstStyle/>
          <a:p>
            <a:pPr algn="ctr"/>
            <a:r>
              <a:rPr lang="en-US" sz="2800" b="1" dirty="0" smtClean="0">
                <a:solidFill>
                  <a:prstClr val="black"/>
                </a:solidFill>
              </a:rPr>
              <a:t>General Overview of the Notion of Beneficial Owner</a:t>
            </a:r>
            <a:endParaRPr lang="en-US" sz="2800" b="1" dirty="0">
              <a:solidFill>
                <a:prstClr val="black"/>
              </a:solidFill>
            </a:endParaRPr>
          </a:p>
        </p:txBody>
      </p:sp>
      <p:sp>
        <p:nvSpPr>
          <p:cNvPr id="6" name="Segnaposto numero diapositiva 5"/>
          <p:cNvSpPr>
            <a:spLocks noGrp="1"/>
          </p:cNvSpPr>
          <p:nvPr>
            <p:ph type="sldNum" sz="quarter" idx="12"/>
          </p:nvPr>
        </p:nvSpPr>
        <p:spPr/>
        <p:txBody>
          <a:bodyPr/>
          <a:lstStyle/>
          <a:p>
            <a:fld id="{A3A8CC5D-D6EC-4914-BB64-69FBC11CD233}" type="slidenum">
              <a:rPr lang="nl-NL" smtClean="0">
                <a:solidFill>
                  <a:srgbClr val="4A66AC"/>
                </a:solidFill>
              </a:rPr>
              <a:pPr/>
              <a:t>32</a:t>
            </a:fld>
            <a:endParaRPr lang="nl-NL">
              <a:solidFill>
                <a:srgbClr val="4A66AC"/>
              </a:solidFill>
            </a:endParaRPr>
          </a:p>
        </p:txBody>
      </p:sp>
    </p:spTree>
    <p:extLst>
      <p:ext uri="{BB962C8B-B14F-4D97-AF65-F5344CB8AC3E}">
        <p14:creationId xmlns:p14="http://schemas.microsoft.com/office/powerpoint/2010/main" val="5847741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3" name="CasellaDiTesto 2"/>
          <p:cNvSpPr txBox="1"/>
          <p:nvPr/>
        </p:nvSpPr>
        <p:spPr>
          <a:xfrm>
            <a:off x="935584" y="1290156"/>
            <a:ext cx="8852387" cy="1231106"/>
          </a:xfrm>
          <a:prstGeom prst="rect">
            <a:avLst/>
          </a:prstGeom>
          <a:noFill/>
        </p:spPr>
        <p:txBody>
          <a:bodyPr wrap="square" rtlCol="0">
            <a:spAutoFit/>
          </a:bodyPr>
          <a:lstStyle/>
          <a:p>
            <a:pPr marL="0" lvl="2" indent="7938" algn="just"/>
            <a:r>
              <a:rPr lang="en-US" sz="2000" b="1" dirty="0" smtClean="0">
                <a:solidFill>
                  <a:prstClr val="black"/>
                </a:solidFill>
              </a:rPr>
              <a:t>Scenario A</a:t>
            </a:r>
          </a:p>
          <a:p>
            <a:pPr marL="342900" lvl="2" indent="-342900" algn="just">
              <a:buFont typeface="Arial" panose="020B0604020202020204" pitchFamily="34" charset="0"/>
              <a:buChar char="•"/>
            </a:pPr>
            <a:r>
              <a:rPr lang="en-US" dirty="0" err="1" smtClean="0">
                <a:solidFill>
                  <a:prstClr val="black"/>
                </a:solidFill>
              </a:rPr>
              <a:t>SCo</a:t>
            </a:r>
            <a:r>
              <a:rPr lang="en-US" dirty="0" smtClean="0">
                <a:solidFill>
                  <a:prstClr val="black"/>
                </a:solidFill>
              </a:rPr>
              <a:t> pays a dividend to its shareholder </a:t>
            </a:r>
            <a:r>
              <a:rPr lang="en-US" dirty="0" err="1" smtClean="0">
                <a:solidFill>
                  <a:prstClr val="black"/>
                </a:solidFill>
              </a:rPr>
              <a:t>RCo</a:t>
            </a:r>
            <a:r>
              <a:rPr lang="en-US" dirty="0" smtClean="0">
                <a:solidFill>
                  <a:prstClr val="black"/>
                </a:solidFill>
              </a:rPr>
              <a:t>, which in turn uses the proceeds from the dividend distribution to service interest payments under a loan with a bank in country T </a:t>
            </a:r>
          </a:p>
          <a:p>
            <a:pPr marL="0" lvl="2" algn="just"/>
            <a:endParaRPr lang="en-US" dirty="0" smtClean="0">
              <a:solidFill>
                <a:prstClr val="black"/>
              </a:solidFill>
            </a:endParaRPr>
          </a:p>
        </p:txBody>
      </p:sp>
      <p:grpSp>
        <p:nvGrpSpPr>
          <p:cNvPr id="6" name="Gruppo 5"/>
          <p:cNvGrpSpPr/>
          <p:nvPr/>
        </p:nvGrpSpPr>
        <p:grpSpPr>
          <a:xfrm>
            <a:off x="3358104" y="2386104"/>
            <a:ext cx="3363289" cy="1394425"/>
            <a:chOff x="6586914" y="3128829"/>
            <a:chExt cx="1294971" cy="1394425"/>
          </a:xfrm>
        </p:grpSpPr>
        <p:grpSp>
          <p:nvGrpSpPr>
            <p:cNvPr id="7" name="Gruppo 6"/>
            <p:cNvGrpSpPr/>
            <p:nvPr/>
          </p:nvGrpSpPr>
          <p:grpSpPr>
            <a:xfrm>
              <a:off x="6586914" y="3128829"/>
              <a:ext cx="1294971" cy="1394425"/>
              <a:chOff x="6859508" y="2738193"/>
              <a:chExt cx="1294971" cy="1394425"/>
            </a:xfrm>
          </p:grpSpPr>
          <p:sp>
            <p:nvSpPr>
              <p:cNvPr id="14" name="Text Box 4"/>
              <p:cNvSpPr txBox="1">
                <a:spLocks noChangeArrowheads="1"/>
              </p:cNvSpPr>
              <p:nvPr/>
            </p:nvSpPr>
            <p:spPr bwMode="auto">
              <a:xfrm>
                <a:off x="7478163" y="2751575"/>
                <a:ext cx="458950" cy="390636"/>
              </a:xfrm>
              <a:prstGeom prst="rect">
                <a:avLst/>
              </a:prstGeom>
              <a:noFill/>
              <a:ln w="12700" cmpd="sng" algn="ctr">
                <a:solidFill>
                  <a:schemeClr val="tx1"/>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2000" b="1" dirty="0" err="1" smtClean="0">
                    <a:solidFill>
                      <a:prstClr val="black"/>
                    </a:solidFill>
                    <a:latin typeface="Arial Narrow" pitchFamily="34" charset="0"/>
                  </a:rPr>
                  <a:t>RCo</a:t>
                </a:r>
                <a:endParaRPr lang="en-US" altLang="en-US" sz="2000" b="1" dirty="0">
                  <a:solidFill>
                    <a:prstClr val="black"/>
                  </a:solidFill>
                  <a:latin typeface="Arial Narrow" pitchFamily="34" charset="0"/>
                </a:endParaRPr>
              </a:p>
            </p:txBody>
          </p:sp>
          <p:sp>
            <p:nvSpPr>
              <p:cNvPr id="15" name="Text Box 12"/>
              <p:cNvSpPr txBox="1">
                <a:spLocks noChangeArrowheads="1"/>
              </p:cNvSpPr>
              <p:nvPr/>
            </p:nvSpPr>
            <p:spPr bwMode="auto">
              <a:xfrm>
                <a:off x="7478163" y="3741982"/>
                <a:ext cx="458950" cy="390636"/>
              </a:xfrm>
              <a:prstGeom prst="rect">
                <a:avLst/>
              </a:prstGeom>
              <a:noFill/>
              <a:ln w="12700" cmpd="sng" algn="ctr">
                <a:solidFill>
                  <a:schemeClr val="tx1"/>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defPPr>
                  <a:defRPr lang="en-US"/>
                </a:defPPr>
                <a:lvl1pPr algn="ctr">
                  <a:spcBef>
                    <a:spcPct val="50000"/>
                  </a:spcBef>
                  <a:defRPr sz="2000" b="1">
                    <a:latin typeface="Arial Narrow" pitchFamily="34" charset="0"/>
                  </a:defRPr>
                </a:lvl1pPr>
                <a:lvl2pPr>
                  <a:spcBef>
                    <a:spcPct val="0"/>
                  </a:spcBef>
                  <a:defRPr>
                    <a:latin typeface="Arial" charset="0"/>
                  </a:defRPr>
                </a:lvl2pPr>
                <a:lvl3pPr>
                  <a:spcBef>
                    <a:spcPct val="0"/>
                  </a:spcBef>
                  <a:defRPr>
                    <a:latin typeface="Arial" charset="0"/>
                  </a:defRPr>
                </a:lvl3pPr>
                <a:lvl4pPr>
                  <a:spcBef>
                    <a:spcPct val="0"/>
                  </a:spcBef>
                  <a:defRPr>
                    <a:latin typeface="Arial" charset="0"/>
                  </a:defRPr>
                </a:lvl4pPr>
                <a:lvl5pPr>
                  <a:spcBef>
                    <a:spcPct val="0"/>
                  </a:spcBef>
                  <a:defRPr>
                    <a:latin typeface="Arial" charset="0"/>
                  </a:defRPr>
                </a:lvl5pPr>
                <a:lvl6pPr fontAlgn="base">
                  <a:spcBef>
                    <a:spcPct val="0"/>
                  </a:spcBef>
                  <a:spcAft>
                    <a:spcPct val="0"/>
                  </a:spcAft>
                  <a:defRPr>
                    <a:latin typeface="Arial" charset="0"/>
                  </a:defRPr>
                </a:lvl6pPr>
                <a:lvl7pPr fontAlgn="base">
                  <a:spcBef>
                    <a:spcPct val="0"/>
                  </a:spcBef>
                  <a:spcAft>
                    <a:spcPct val="0"/>
                  </a:spcAft>
                  <a:defRPr>
                    <a:latin typeface="Arial" charset="0"/>
                  </a:defRPr>
                </a:lvl7pPr>
                <a:lvl8pPr fontAlgn="base">
                  <a:spcBef>
                    <a:spcPct val="0"/>
                  </a:spcBef>
                  <a:spcAft>
                    <a:spcPct val="0"/>
                  </a:spcAft>
                  <a:defRPr>
                    <a:latin typeface="Arial" charset="0"/>
                  </a:defRPr>
                </a:lvl8pPr>
                <a:lvl9pPr fontAlgn="base">
                  <a:spcBef>
                    <a:spcPct val="0"/>
                  </a:spcBef>
                  <a:spcAft>
                    <a:spcPct val="0"/>
                  </a:spcAft>
                  <a:defRPr>
                    <a:latin typeface="Arial" charset="0"/>
                  </a:defRPr>
                </a:lvl9pPr>
              </a:lstStyle>
              <a:p>
                <a:r>
                  <a:rPr lang="en-US" altLang="en-US" dirty="0" err="1" smtClean="0">
                    <a:solidFill>
                      <a:prstClr val="black"/>
                    </a:solidFill>
                  </a:rPr>
                  <a:t>SCo</a:t>
                </a:r>
                <a:endParaRPr lang="en-US" altLang="en-US" dirty="0">
                  <a:solidFill>
                    <a:prstClr val="black"/>
                  </a:solidFill>
                </a:endParaRPr>
              </a:p>
            </p:txBody>
          </p:sp>
          <p:sp>
            <p:nvSpPr>
              <p:cNvPr id="16" name="Text Box 4"/>
              <p:cNvSpPr txBox="1">
                <a:spLocks noChangeArrowheads="1"/>
              </p:cNvSpPr>
              <p:nvPr/>
            </p:nvSpPr>
            <p:spPr bwMode="auto">
              <a:xfrm>
                <a:off x="7719746" y="3282045"/>
                <a:ext cx="434733" cy="2675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1200" dirty="0" smtClean="0">
                    <a:solidFill>
                      <a:prstClr val="black"/>
                    </a:solidFill>
                    <a:latin typeface="Arial Narrow" pitchFamily="34" charset="0"/>
                  </a:rPr>
                  <a:t>Dividends</a:t>
                </a:r>
                <a:endParaRPr lang="en-US" altLang="en-US" sz="1200" dirty="0">
                  <a:solidFill>
                    <a:prstClr val="black"/>
                  </a:solidFill>
                  <a:latin typeface="Arial Narrow" pitchFamily="34" charset="0"/>
                </a:endParaRPr>
              </a:p>
            </p:txBody>
          </p:sp>
          <p:sp>
            <p:nvSpPr>
              <p:cNvPr id="17" name="Text Box 12"/>
              <p:cNvSpPr txBox="1">
                <a:spLocks noChangeArrowheads="1"/>
              </p:cNvSpPr>
              <p:nvPr/>
            </p:nvSpPr>
            <p:spPr bwMode="auto">
              <a:xfrm>
                <a:off x="6859508" y="2738193"/>
                <a:ext cx="462875" cy="390636"/>
              </a:xfrm>
              <a:prstGeom prst="rect">
                <a:avLst/>
              </a:prstGeom>
              <a:noFill/>
              <a:ln w="12700" cmpd="sng" algn="ctr">
                <a:solidFill>
                  <a:schemeClr val="tx1"/>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defPPr>
                  <a:defRPr lang="en-US"/>
                </a:defPPr>
                <a:lvl1pPr algn="ctr">
                  <a:spcBef>
                    <a:spcPct val="50000"/>
                  </a:spcBef>
                  <a:defRPr sz="2000" b="1">
                    <a:latin typeface="Arial Narrow" pitchFamily="34" charset="0"/>
                  </a:defRPr>
                </a:lvl1pPr>
                <a:lvl2pPr>
                  <a:spcBef>
                    <a:spcPct val="0"/>
                  </a:spcBef>
                  <a:defRPr>
                    <a:latin typeface="Arial" charset="0"/>
                  </a:defRPr>
                </a:lvl2pPr>
                <a:lvl3pPr>
                  <a:spcBef>
                    <a:spcPct val="0"/>
                  </a:spcBef>
                  <a:defRPr>
                    <a:latin typeface="Arial" charset="0"/>
                  </a:defRPr>
                </a:lvl3pPr>
                <a:lvl4pPr>
                  <a:spcBef>
                    <a:spcPct val="0"/>
                  </a:spcBef>
                  <a:defRPr>
                    <a:latin typeface="Arial" charset="0"/>
                  </a:defRPr>
                </a:lvl4pPr>
                <a:lvl5pPr>
                  <a:spcBef>
                    <a:spcPct val="0"/>
                  </a:spcBef>
                  <a:defRPr>
                    <a:latin typeface="Arial" charset="0"/>
                  </a:defRPr>
                </a:lvl5pPr>
                <a:lvl6pPr fontAlgn="base">
                  <a:spcBef>
                    <a:spcPct val="0"/>
                  </a:spcBef>
                  <a:spcAft>
                    <a:spcPct val="0"/>
                  </a:spcAft>
                  <a:defRPr>
                    <a:latin typeface="Arial" charset="0"/>
                  </a:defRPr>
                </a:lvl6pPr>
                <a:lvl7pPr fontAlgn="base">
                  <a:spcBef>
                    <a:spcPct val="0"/>
                  </a:spcBef>
                  <a:spcAft>
                    <a:spcPct val="0"/>
                  </a:spcAft>
                  <a:defRPr>
                    <a:latin typeface="Arial" charset="0"/>
                  </a:defRPr>
                </a:lvl7pPr>
                <a:lvl8pPr fontAlgn="base">
                  <a:spcBef>
                    <a:spcPct val="0"/>
                  </a:spcBef>
                  <a:spcAft>
                    <a:spcPct val="0"/>
                  </a:spcAft>
                  <a:defRPr>
                    <a:latin typeface="Arial" charset="0"/>
                  </a:defRPr>
                </a:lvl8pPr>
                <a:lvl9pPr fontAlgn="base">
                  <a:spcBef>
                    <a:spcPct val="0"/>
                  </a:spcBef>
                  <a:spcAft>
                    <a:spcPct val="0"/>
                  </a:spcAft>
                  <a:defRPr>
                    <a:latin typeface="Arial" charset="0"/>
                  </a:defRPr>
                </a:lvl9pPr>
              </a:lstStyle>
              <a:p>
                <a:r>
                  <a:rPr lang="en-US" altLang="en-US" dirty="0" smtClean="0">
                    <a:solidFill>
                      <a:prstClr val="black"/>
                    </a:solidFill>
                  </a:rPr>
                  <a:t>T Bank</a:t>
                </a:r>
                <a:endParaRPr lang="en-US" altLang="en-US" dirty="0">
                  <a:solidFill>
                    <a:prstClr val="black"/>
                  </a:solidFill>
                </a:endParaRPr>
              </a:p>
            </p:txBody>
          </p:sp>
        </p:grpSp>
        <p:sp>
          <p:nvSpPr>
            <p:cNvPr id="9" name="Freccia circolare a destra 8"/>
            <p:cNvSpPr/>
            <p:nvPr/>
          </p:nvSpPr>
          <p:spPr>
            <a:xfrm rot="10800000">
              <a:off x="7664519" y="3168861"/>
              <a:ext cx="217366" cy="122241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cxnSp>
        <p:nvCxnSpPr>
          <p:cNvPr id="20" name="Connettore 2 19"/>
          <p:cNvCxnSpPr>
            <a:stCxn id="14" idx="2"/>
            <a:endCxn id="15" idx="0"/>
          </p:cNvCxnSpPr>
          <p:nvPr/>
        </p:nvCxnSpPr>
        <p:spPr>
          <a:xfrm>
            <a:off x="5560860" y="2790122"/>
            <a:ext cx="0" cy="599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Segnaposto numero diapositiva 23"/>
          <p:cNvSpPr>
            <a:spLocks noGrp="1"/>
          </p:cNvSpPr>
          <p:nvPr>
            <p:ph type="sldNum" sz="quarter" idx="12"/>
          </p:nvPr>
        </p:nvSpPr>
        <p:spPr/>
        <p:txBody>
          <a:bodyPr/>
          <a:lstStyle/>
          <a:p>
            <a:fld id="{A3A8CC5D-D6EC-4914-BB64-69FBC11CD233}" type="slidenum">
              <a:rPr lang="nl-NL" smtClean="0">
                <a:solidFill>
                  <a:srgbClr val="4A66AC"/>
                </a:solidFill>
              </a:rPr>
              <a:pPr/>
              <a:t>33</a:t>
            </a:fld>
            <a:endParaRPr lang="nl-NL">
              <a:solidFill>
                <a:srgbClr val="4A66AC"/>
              </a:solidFill>
            </a:endParaRPr>
          </a:p>
        </p:txBody>
      </p:sp>
      <p:sp>
        <p:nvSpPr>
          <p:cNvPr id="18" name="CasellaDiTesto 17"/>
          <p:cNvSpPr txBox="1"/>
          <p:nvPr/>
        </p:nvSpPr>
        <p:spPr>
          <a:xfrm>
            <a:off x="865415" y="358242"/>
            <a:ext cx="8478090" cy="523220"/>
          </a:xfrm>
          <a:prstGeom prst="rect">
            <a:avLst/>
          </a:prstGeom>
          <a:noFill/>
        </p:spPr>
        <p:txBody>
          <a:bodyPr wrap="square" rtlCol="0">
            <a:spAutoFit/>
          </a:bodyPr>
          <a:lstStyle/>
          <a:p>
            <a:pPr algn="ctr"/>
            <a:r>
              <a:rPr lang="en-US" sz="2800" b="1" dirty="0" smtClean="0">
                <a:solidFill>
                  <a:prstClr val="black"/>
                </a:solidFill>
              </a:rPr>
              <a:t>General Overview of the Notion of Beneficial Owner</a:t>
            </a:r>
            <a:endParaRPr lang="en-US" sz="2800" b="1" dirty="0">
              <a:solidFill>
                <a:prstClr val="black"/>
              </a:solidFill>
            </a:endParaRPr>
          </a:p>
        </p:txBody>
      </p:sp>
      <p:sp>
        <p:nvSpPr>
          <p:cNvPr id="21" name="CasellaDiTesto 20"/>
          <p:cNvSpPr txBox="1"/>
          <p:nvPr/>
        </p:nvSpPr>
        <p:spPr>
          <a:xfrm>
            <a:off x="944257" y="3753747"/>
            <a:ext cx="9759921" cy="923330"/>
          </a:xfrm>
          <a:prstGeom prst="rect">
            <a:avLst/>
          </a:prstGeom>
          <a:noFill/>
        </p:spPr>
        <p:txBody>
          <a:bodyPr wrap="square" rtlCol="0">
            <a:spAutoFit/>
          </a:bodyPr>
          <a:lstStyle/>
          <a:p>
            <a:pPr marL="0" lvl="2" algn="just"/>
            <a:r>
              <a:rPr lang="en-US" b="1" dirty="0" smtClean="0">
                <a:solidFill>
                  <a:prstClr val="black"/>
                </a:solidFill>
              </a:rPr>
              <a:t>Scenario B</a:t>
            </a:r>
            <a:endParaRPr lang="en-US" b="1" dirty="0">
              <a:solidFill>
                <a:prstClr val="black"/>
              </a:solidFill>
            </a:endParaRPr>
          </a:p>
          <a:p>
            <a:pPr marL="342900" lvl="2" indent="-342900" algn="just">
              <a:buFont typeface="Arial" panose="020B0604020202020204" pitchFamily="34" charset="0"/>
              <a:buChar char="•"/>
            </a:pPr>
            <a:r>
              <a:rPr lang="en-US" dirty="0" err="1" smtClean="0">
                <a:solidFill>
                  <a:prstClr val="black"/>
                </a:solidFill>
              </a:rPr>
              <a:t>SCo</a:t>
            </a:r>
            <a:r>
              <a:rPr lang="en-US" dirty="0" smtClean="0">
                <a:solidFill>
                  <a:prstClr val="black"/>
                </a:solidFill>
              </a:rPr>
              <a:t> pays an interest to a bank in State R, which is bound under a back-to-back collateralized guarantee to upstream that interest to an investor in country T</a:t>
            </a:r>
            <a:endParaRPr lang="en-US" sz="1600" dirty="0" smtClean="0">
              <a:solidFill>
                <a:prstClr val="black"/>
              </a:solidFill>
            </a:endParaRPr>
          </a:p>
        </p:txBody>
      </p:sp>
      <p:sp>
        <p:nvSpPr>
          <p:cNvPr id="28" name="Freccia circolare a destra 27"/>
          <p:cNvSpPr/>
          <p:nvPr/>
        </p:nvSpPr>
        <p:spPr>
          <a:xfrm rot="5400000" flipH="1">
            <a:off x="4574266" y="2377785"/>
            <a:ext cx="358471" cy="12165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29" name="Text Box 4"/>
          <p:cNvSpPr txBox="1">
            <a:spLocks noChangeArrowheads="1"/>
          </p:cNvSpPr>
          <p:nvPr/>
        </p:nvSpPr>
        <p:spPr bwMode="auto">
          <a:xfrm>
            <a:off x="4186311" y="3090307"/>
            <a:ext cx="1129085" cy="2675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1200" dirty="0" smtClean="0">
                <a:solidFill>
                  <a:prstClr val="black"/>
                </a:solidFill>
                <a:latin typeface="Arial Narrow" pitchFamily="34" charset="0"/>
              </a:rPr>
              <a:t>Interest on loan</a:t>
            </a:r>
            <a:endParaRPr lang="en-US" altLang="en-US" sz="1200" dirty="0">
              <a:solidFill>
                <a:prstClr val="black"/>
              </a:solidFill>
              <a:latin typeface="Arial Narrow" pitchFamily="34" charset="0"/>
            </a:endParaRPr>
          </a:p>
        </p:txBody>
      </p:sp>
      <p:grpSp>
        <p:nvGrpSpPr>
          <p:cNvPr id="31" name="Gruppo 30"/>
          <p:cNvGrpSpPr/>
          <p:nvPr/>
        </p:nvGrpSpPr>
        <p:grpSpPr>
          <a:xfrm>
            <a:off x="2793565" y="5494165"/>
            <a:ext cx="4515954" cy="408501"/>
            <a:chOff x="6859508" y="2738193"/>
            <a:chExt cx="1738783" cy="408501"/>
          </a:xfrm>
        </p:grpSpPr>
        <p:sp>
          <p:nvSpPr>
            <p:cNvPr id="33" name="Text Box 4"/>
            <p:cNvSpPr txBox="1">
              <a:spLocks noChangeArrowheads="1"/>
            </p:cNvSpPr>
            <p:nvPr/>
          </p:nvSpPr>
          <p:spPr bwMode="auto">
            <a:xfrm>
              <a:off x="7478163" y="2751575"/>
              <a:ext cx="458950" cy="390636"/>
            </a:xfrm>
            <a:prstGeom prst="rect">
              <a:avLst/>
            </a:prstGeom>
            <a:noFill/>
            <a:ln w="12700" cmpd="sng" algn="ctr">
              <a:solidFill>
                <a:schemeClr val="tx1"/>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2000" b="1" dirty="0" smtClean="0">
                  <a:solidFill>
                    <a:prstClr val="black"/>
                  </a:solidFill>
                  <a:latin typeface="Arial Narrow" pitchFamily="34" charset="0"/>
                </a:rPr>
                <a:t>R Bank</a:t>
              </a:r>
              <a:endParaRPr lang="en-US" altLang="en-US" sz="2000" b="1" dirty="0">
                <a:solidFill>
                  <a:prstClr val="black"/>
                </a:solidFill>
                <a:latin typeface="Arial Narrow" pitchFamily="34" charset="0"/>
              </a:endParaRPr>
            </a:p>
          </p:txBody>
        </p:sp>
        <p:sp>
          <p:nvSpPr>
            <p:cNvPr id="34" name="Text Box 12"/>
            <p:cNvSpPr txBox="1">
              <a:spLocks noChangeArrowheads="1"/>
            </p:cNvSpPr>
            <p:nvPr/>
          </p:nvSpPr>
          <p:spPr bwMode="auto">
            <a:xfrm>
              <a:off x="8139341" y="2756058"/>
              <a:ext cx="458950" cy="390636"/>
            </a:xfrm>
            <a:prstGeom prst="rect">
              <a:avLst/>
            </a:prstGeom>
            <a:noFill/>
            <a:ln w="12700" cmpd="sng" algn="ctr">
              <a:solidFill>
                <a:schemeClr val="tx1"/>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defPPr>
                <a:defRPr lang="en-US"/>
              </a:defPPr>
              <a:lvl1pPr algn="ctr">
                <a:spcBef>
                  <a:spcPct val="50000"/>
                </a:spcBef>
                <a:defRPr sz="2000" b="1">
                  <a:latin typeface="Arial Narrow" pitchFamily="34" charset="0"/>
                </a:defRPr>
              </a:lvl1pPr>
              <a:lvl2pPr>
                <a:spcBef>
                  <a:spcPct val="0"/>
                </a:spcBef>
                <a:defRPr>
                  <a:latin typeface="Arial" charset="0"/>
                </a:defRPr>
              </a:lvl2pPr>
              <a:lvl3pPr>
                <a:spcBef>
                  <a:spcPct val="0"/>
                </a:spcBef>
                <a:defRPr>
                  <a:latin typeface="Arial" charset="0"/>
                </a:defRPr>
              </a:lvl3pPr>
              <a:lvl4pPr>
                <a:spcBef>
                  <a:spcPct val="0"/>
                </a:spcBef>
                <a:defRPr>
                  <a:latin typeface="Arial" charset="0"/>
                </a:defRPr>
              </a:lvl4pPr>
              <a:lvl5pPr>
                <a:spcBef>
                  <a:spcPct val="0"/>
                </a:spcBef>
                <a:defRPr>
                  <a:latin typeface="Arial" charset="0"/>
                </a:defRPr>
              </a:lvl5pPr>
              <a:lvl6pPr fontAlgn="base">
                <a:spcBef>
                  <a:spcPct val="0"/>
                </a:spcBef>
                <a:spcAft>
                  <a:spcPct val="0"/>
                </a:spcAft>
                <a:defRPr>
                  <a:latin typeface="Arial" charset="0"/>
                </a:defRPr>
              </a:lvl6pPr>
              <a:lvl7pPr fontAlgn="base">
                <a:spcBef>
                  <a:spcPct val="0"/>
                </a:spcBef>
                <a:spcAft>
                  <a:spcPct val="0"/>
                </a:spcAft>
                <a:defRPr>
                  <a:latin typeface="Arial" charset="0"/>
                </a:defRPr>
              </a:lvl7pPr>
              <a:lvl8pPr fontAlgn="base">
                <a:spcBef>
                  <a:spcPct val="0"/>
                </a:spcBef>
                <a:spcAft>
                  <a:spcPct val="0"/>
                </a:spcAft>
                <a:defRPr>
                  <a:latin typeface="Arial" charset="0"/>
                </a:defRPr>
              </a:lvl8pPr>
              <a:lvl9pPr fontAlgn="base">
                <a:spcBef>
                  <a:spcPct val="0"/>
                </a:spcBef>
                <a:spcAft>
                  <a:spcPct val="0"/>
                </a:spcAft>
                <a:defRPr>
                  <a:latin typeface="Arial" charset="0"/>
                </a:defRPr>
              </a:lvl9pPr>
            </a:lstStyle>
            <a:p>
              <a:r>
                <a:rPr lang="en-US" altLang="en-US" dirty="0" err="1" smtClean="0">
                  <a:solidFill>
                    <a:prstClr val="black"/>
                  </a:solidFill>
                </a:rPr>
                <a:t>SCo</a:t>
              </a:r>
              <a:endParaRPr lang="en-US" altLang="en-US" dirty="0">
                <a:solidFill>
                  <a:prstClr val="black"/>
                </a:solidFill>
              </a:endParaRPr>
            </a:p>
          </p:txBody>
        </p:sp>
        <p:sp>
          <p:nvSpPr>
            <p:cNvPr id="36" name="Text Box 12"/>
            <p:cNvSpPr txBox="1">
              <a:spLocks noChangeArrowheads="1"/>
            </p:cNvSpPr>
            <p:nvPr/>
          </p:nvSpPr>
          <p:spPr bwMode="auto">
            <a:xfrm>
              <a:off x="6859508" y="2738193"/>
              <a:ext cx="462875" cy="390636"/>
            </a:xfrm>
            <a:prstGeom prst="rect">
              <a:avLst/>
            </a:prstGeom>
            <a:noFill/>
            <a:ln w="12700" cmpd="sng" algn="ctr">
              <a:solidFill>
                <a:schemeClr val="tx1"/>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defPPr>
                <a:defRPr lang="en-US"/>
              </a:defPPr>
              <a:lvl1pPr algn="ctr">
                <a:spcBef>
                  <a:spcPct val="50000"/>
                </a:spcBef>
                <a:defRPr sz="2000" b="1">
                  <a:latin typeface="Arial Narrow" pitchFamily="34" charset="0"/>
                </a:defRPr>
              </a:lvl1pPr>
              <a:lvl2pPr>
                <a:spcBef>
                  <a:spcPct val="0"/>
                </a:spcBef>
                <a:defRPr>
                  <a:latin typeface="Arial" charset="0"/>
                </a:defRPr>
              </a:lvl2pPr>
              <a:lvl3pPr>
                <a:spcBef>
                  <a:spcPct val="0"/>
                </a:spcBef>
                <a:defRPr>
                  <a:latin typeface="Arial" charset="0"/>
                </a:defRPr>
              </a:lvl3pPr>
              <a:lvl4pPr>
                <a:spcBef>
                  <a:spcPct val="0"/>
                </a:spcBef>
                <a:defRPr>
                  <a:latin typeface="Arial" charset="0"/>
                </a:defRPr>
              </a:lvl4pPr>
              <a:lvl5pPr>
                <a:spcBef>
                  <a:spcPct val="0"/>
                </a:spcBef>
                <a:defRPr>
                  <a:latin typeface="Arial" charset="0"/>
                </a:defRPr>
              </a:lvl5pPr>
              <a:lvl6pPr fontAlgn="base">
                <a:spcBef>
                  <a:spcPct val="0"/>
                </a:spcBef>
                <a:spcAft>
                  <a:spcPct val="0"/>
                </a:spcAft>
                <a:defRPr>
                  <a:latin typeface="Arial" charset="0"/>
                </a:defRPr>
              </a:lvl6pPr>
              <a:lvl7pPr fontAlgn="base">
                <a:spcBef>
                  <a:spcPct val="0"/>
                </a:spcBef>
                <a:spcAft>
                  <a:spcPct val="0"/>
                </a:spcAft>
                <a:defRPr>
                  <a:latin typeface="Arial" charset="0"/>
                </a:defRPr>
              </a:lvl7pPr>
              <a:lvl8pPr fontAlgn="base">
                <a:spcBef>
                  <a:spcPct val="0"/>
                </a:spcBef>
                <a:spcAft>
                  <a:spcPct val="0"/>
                </a:spcAft>
                <a:defRPr>
                  <a:latin typeface="Arial" charset="0"/>
                </a:defRPr>
              </a:lvl8pPr>
              <a:lvl9pPr fontAlgn="base">
                <a:spcBef>
                  <a:spcPct val="0"/>
                </a:spcBef>
                <a:spcAft>
                  <a:spcPct val="0"/>
                </a:spcAft>
                <a:defRPr>
                  <a:latin typeface="Arial" charset="0"/>
                </a:defRPr>
              </a:lvl9pPr>
            </a:lstStyle>
            <a:p>
              <a:r>
                <a:rPr lang="en-US" altLang="en-US" dirty="0" smtClean="0">
                  <a:solidFill>
                    <a:prstClr val="black"/>
                  </a:solidFill>
                </a:rPr>
                <a:t>T Inv.</a:t>
              </a:r>
              <a:endParaRPr lang="en-US" altLang="en-US" dirty="0">
                <a:solidFill>
                  <a:prstClr val="black"/>
                </a:solidFill>
              </a:endParaRPr>
            </a:p>
          </p:txBody>
        </p:sp>
      </p:grpSp>
      <p:sp>
        <p:nvSpPr>
          <p:cNvPr id="38" name="Freccia circolare a destra 37"/>
          <p:cNvSpPr/>
          <p:nvPr/>
        </p:nvSpPr>
        <p:spPr>
          <a:xfrm rot="5400000" flipH="1">
            <a:off x="5647631" y="5478856"/>
            <a:ext cx="358471" cy="12165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9" name="Text Box 4"/>
          <p:cNvSpPr txBox="1">
            <a:spLocks noChangeArrowheads="1"/>
          </p:cNvSpPr>
          <p:nvPr/>
        </p:nvSpPr>
        <p:spPr bwMode="auto">
          <a:xfrm>
            <a:off x="5259676" y="6191378"/>
            <a:ext cx="1129085" cy="2675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1200" dirty="0" smtClean="0">
                <a:solidFill>
                  <a:prstClr val="black"/>
                </a:solidFill>
                <a:latin typeface="Arial Narrow" pitchFamily="34" charset="0"/>
              </a:rPr>
              <a:t>Interest on loan</a:t>
            </a:r>
            <a:endParaRPr lang="en-US" altLang="en-US" sz="1200" dirty="0">
              <a:solidFill>
                <a:prstClr val="black"/>
              </a:solidFill>
              <a:latin typeface="Arial Narrow" pitchFamily="34" charset="0"/>
            </a:endParaRPr>
          </a:p>
        </p:txBody>
      </p:sp>
      <p:sp>
        <p:nvSpPr>
          <p:cNvPr id="40" name="Freccia circolare a destra 39"/>
          <p:cNvSpPr/>
          <p:nvPr/>
        </p:nvSpPr>
        <p:spPr>
          <a:xfrm rot="5400000" flipH="1">
            <a:off x="3828183" y="5488138"/>
            <a:ext cx="358471" cy="12165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41" name="Text Box 4"/>
          <p:cNvSpPr txBox="1">
            <a:spLocks noChangeArrowheads="1"/>
          </p:cNvSpPr>
          <p:nvPr/>
        </p:nvSpPr>
        <p:spPr bwMode="auto">
          <a:xfrm>
            <a:off x="3440228" y="6200660"/>
            <a:ext cx="1129085" cy="45219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1200" dirty="0" smtClean="0">
                <a:solidFill>
                  <a:prstClr val="black"/>
                </a:solidFill>
                <a:latin typeface="Arial Narrow" pitchFamily="34" charset="0"/>
              </a:rPr>
              <a:t>Proceeds on guarantee </a:t>
            </a:r>
            <a:endParaRPr lang="en-US" altLang="en-US" sz="1200" dirty="0">
              <a:solidFill>
                <a:prstClr val="black"/>
              </a:solidFill>
              <a:latin typeface="Arial Narrow" pitchFamily="34" charset="0"/>
            </a:endParaRPr>
          </a:p>
        </p:txBody>
      </p:sp>
      <p:sp>
        <p:nvSpPr>
          <p:cNvPr id="42" name="Freccia circolare a destra 41"/>
          <p:cNvSpPr/>
          <p:nvPr/>
        </p:nvSpPr>
        <p:spPr>
          <a:xfrm rot="16200000" flipH="1">
            <a:off x="5644983" y="4725890"/>
            <a:ext cx="358471" cy="12165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43" name="Text Box 4"/>
          <p:cNvSpPr txBox="1">
            <a:spLocks noChangeArrowheads="1"/>
          </p:cNvSpPr>
          <p:nvPr/>
        </p:nvSpPr>
        <p:spPr bwMode="auto">
          <a:xfrm>
            <a:off x="5324564" y="4887405"/>
            <a:ext cx="1129085" cy="2675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1200" dirty="0" smtClean="0">
                <a:solidFill>
                  <a:prstClr val="black"/>
                </a:solidFill>
                <a:latin typeface="Arial Narrow" pitchFamily="34" charset="0"/>
              </a:rPr>
              <a:t>Loan</a:t>
            </a:r>
            <a:endParaRPr lang="en-US" altLang="en-US" sz="1200" dirty="0">
              <a:solidFill>
                <a:prstClr val="black"/>
              </a:solidFill>
              <a:latin typeface="Arial Narrow" pitchFamily="34" charset="0"/>
            </a:endParaRPr>
          </a:p>
        </p:txBody>
      </p:sp>
      <p:sp>
        <p:nvSpPr>
          <p:cNvPr id="44" name="Freccia circolare a destra 43"/>
          <p:cNvSpPr/>
          <p:nvPr/>
        </p:nvSpPr>
        <p:spPr>
          <a:xfrm rot="16200000" flipH="1">
            <a:off x="3897094" y="4703368"/>
            <a:ext cx="358471" cy="12165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45" name="Text Box 4"/>
          <p:cNvSpPr txBox="1">
            <a:spLocks noChangeArrowheads="1"/>
          </p:cNvSpPr>
          <p:nvPr/>
        </p:nvSpPr>
        <p:spPr bwMode="auto">
          <a:xfrm>
            <a:off x="3101014" y="4880785"/>
            <a:ext cx="1886597" cy="2675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1200" dirty="0" smtClean="0">
                <a:solidFill>
                  <a:prstClr val="black"/>
                </a:solidFill>
                <a:latin typeface="Arial Narrow" pitchFamily="34" charset="0"/>
              </a:rPr>
              <a:t>Guarantee with cash collateral</a:t>
            </a:r>
            <a:endParaRPr lang="en-US" altLang="en-US" sz="1200" dirty="0">
              <a:solidFill>
                <a:prstClr val="black"/>
              </a:solidFill>
              <a:latin typeface="Arial Narrow" pitchFamily="34" charset="0"/>
            </a:endParaRPr>
          </a:p>
        </p:txBody>
      </p:sp>
      <p:pic>
        <p:nvPicPr>
          <p:cNvPr id="47" name="Picture 2" descr="Risultati immagini per smile triste rosso"/>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67000" r="100000"/>
                    </a14:imgEffect>
                  </a14:imgLayer>
                </a14:imgProps>
              </a:ext>
              <a:ext uri="{28A0092B-C50C-407E-A947-70E740481C1C}">
                <a14:useLocalDpi xmlns:a14="http://schemas.microsoft.com/office/drawing/2010/main" val="0"/>
              </a:ext>
            </a:extLst>
          </a:blip>
          <a:srcRect/>
          <a:stretch>
            <a:fillRect/>
          </a:stretch>
        </p:blipFill>
        <p:spPr bwMode="auto">
          <a:xfrm>
            <a:off x="7386761" y="5642371"/>
            <a:ext cx="1329171" cy="444761"/>
          </a:xfrm>
          <a:prstGeom prst="rect">
            <a:avLst/>
          </a:prstGeom>
          <a:noFill/>
          <a:extLst>
            <a:ext uri="{909E8E84-426E-40DD-AFC4-6F175D3DCCD1}">
              <a14:hiddenFill xmlns:a14="http://schemas.microsoft.com/office/drawing/2010/main">
                <a:solidFill>
                  <a:srgbClr val="FFFFFF"/>
                </a:solidFill>
              </a14:hiddenFill>
            </a:ext>
          </a:extLst>
        </p:spPr>
      </p:pic>
      <p:sp>
        <p:nvSpPr>
          <p:cNvPr id="48" name="Text Box 4"/>
          <p:cNvSpPr txBox="1">
            <a:spLocks noChangeArrowheads="1"/>
          </p:cNvSpPr>
          <p:nvPr/>
        </p:nvSpPr>
        <p:spPr bwMode="auto">
          <a:xfrm>
            <a:off x="7601446" y="5056897"/>
            <a:ext cx="1883157" cy="63685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1200" dirty="0" smtClean="0">
                <a:solidFill>
                  <a:prstClr val="black"/>
                </a:solidFill>
                <a:latin typeface="Arial Narrow" pitchFamily="34" charset="0"/>
              </a:rPr>
              <a:t>Obligation related to receipt of payment </a:t>
            </a:r>
            <a:r>
              <a:rPr lang="en-US" altLang="en-US" sz="1200" dirty="0" smtClean="0">
                <a:solidFill>
                  <a:prstClr val="black"/>
                </a:solidFill>
                <a:latin typeface="Arial Narrow" pitchFamily="34" charset="0"/>
                <a:sym typeface="Wingdings" panose="05000000000000000000" pitchFamily="2" charset="2"/>
              </a:rPr>
              <a:t> NO beneficial owner</a:t>
            </a:r>
            <a:endParaRPr lang="en-US" altLang="en-US" sz="1200" dirty="0">
              <a:solidFill>
                <a:prstClr val="black"/>
              </a:solidFill>
              <a:latin typeface="Arial Narrow" pitchFamily="34" charset="0"/>
            </a:endParaRPr>
          </a:p>
        </p:txBody>
      </p:sp>
      <p:sp>
        <p:nvSpPr>
          <p:cNvPr id="49" name="Text Box 4"/>
          <p:cNvSpPr txBox="1">
            <a:spLocks noChangeArrowheads="1"/>
          </p:cNvSpPr>
          <p:nvPr/>
        </p:nvSpPr>
        <p:spPr bwMode="auto">
          <a:xfrm>
            <a:off x="7372196" y="2609734"/>
            <a:ext cx="1883157" cy="63685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1200" dirty="0" smtClean="0">
                <a:solidFill>
                  <a:prstClr val="black"/>
                </a:solidFill>
                <a:latin typeface="Arial Narrow" pitchFamily="34" charset="0"/>
              </a:rPr>
              <a:t>Obligation unrelated to receipt of payment </a:t>
            </a:r>
            <a:r>
              <a:rPr lang="en-US" altLang="en-US" sz="1200" dirty="0" smtClean="0">
                <a:solidFill>
                  <a:prstClr val="black"/>
                </a:solidFill>
                <a:latin typeface="Arial Narrow" pitchFamily="34" charset="0"/>
                <a:sym typeface="Wingdings" panose="05000000000000000000" pitchFamily="2" charset="2"/>
              </a:rPr>
              <a:t> Beneficial owner</a:t>
            </a:r>
            <a:endParaRPr lang="en-US" altLang="en-US" sz="1200" dirty="0">
              <a:solidFill>
                <a:prstClr val="black"/>
              </a:solidFill>
              <a:latin typeface="Arial Narrow" pitchFamily="34" charset="0"/>
            </a:endParaRPr>
          </a:p>
        </p:txBody>
      </p:sp>
      <p:pic>
        <p:nvPicPr>
          <p:cNvPr id="50" name="Picture 2" descr="Risultati immagini per smile triste rosso"/>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34154"/>
                    </a14:imgEffect>
                  </a14:imgLayer>
                </a14:imgProps>
              </a:ext>
              <a:ext uri="{28A0092B-C50C-407E-A947-70E740481C1C}">
                <a14:useLocalDpi xmlns:a14="http://schemas.microsoft.com/office/drawing/2010/main" val="0"/>
              </a:ext>
            </a:extLst>
          </a:blip>
          <a:srcRect/>
          <a:stretch>
            <a:fillRect/>
          </a:stretch>
        </p:blipFill>
        <p:spPr bwMode="auto">
          <a:xfrm>
            <a:off x="8032452" y="3220215"/>
            <a:ext cx="1368152" cy="457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93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ppt_x"/>
                                          </p:val>
                                        </p:tav>
                                        <p:tav tm="100000">
                                          <p:val>
                                            <p:strVal val="#ppt_x"/>
                                          </p:val>
                                        </p:tav>
                                      </p:tavLst>
                                    </p:anim>
                                    <p:anim calcmode="lin" valueType="num">
                                      <p:cBhvr additive="base">
                                        <p:cTn id="24" dur="500" fill="hold"/>
                                        <p:tgtEl>
                                          <p:spTgt spid="3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ppt_x"/>
                                          </p:val>
                                        </p:tav>
                                        <p:tav tm="100000">
                                          <p:val>
                                            <p:strVal val="#ppt_x"/>
                                          </p:val>
                                        </p:tav>
                                      </p:tavLst>
                                    </p:anim>
                                    <p:anim calcmode="lin" valueType="num">
                                      <p:cBhvr additive="base">
                                        <p:cTn id="28" dur="500" fill="hold"/>
                                        <p:tgtEl>
                                          <p:spTgt spid="3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ppt_x"/>
                                          </p:val>
                                        </p:tav>
                                        <p:tav tm="100000">
                                          <p:val>
                                            <p:strVal val="#ppt_x"/>
                                          </p:val>
                                        </p:tav>
                                      </p:tavLst>
                                    </p:anim>
                                    <p:anim calcmode="lin" valueType="num">
                                      <p:cBhvr additive="base">
                                        <p:cTn id="40" dur="500" fill="hold"/>
                                        <p:tgtEl>
                                          <p:spTgt spid="4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ppt_x"/>
                                          </p:val>
                                        </p:tav>
                                        <p:tav tm="100000">
                                          <p:val>
                                            <p:strVal val="#ppt_x"/>
                                          </p:val>
                                        </p:tav>
                                      </p:tavLst>
                                    </p:anim>
                                    <p:anim calcmode="lin" valueType="num">
                                      <p:cBhvr additive="base">
                                        <p:cTn id="44" dur="50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ppt_x"/>
                                          </p:val>
                                        </p:tav>
                                        <p:tav tm="100000">
                                          <p:val>
                                            <p:strVal val="#ppt_x"/>
                                          </p:val>
                                        </p:tav>
                                      </p:tavLst>
                                    </p:anim>
                                    <p:anim calcmode="lin" valueType="num">
                                      <p:cBhvr additive="base">
                                        <p:cTn id="48" dur="500" fill="hold"/>
                                        <p:tgtEl>
                                          <p:spTgt spid="4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ppt_x"/>
                                          </p:val>
                                        </p:tav>
                                        <p:tav tm="100000">
                                          <p:val>
                                            <p:strVal val="#ppt_x"/>
                                          </p:val>
                                        </p:tav>
                                      </p:tavLst>
                                    </p:anim>
                                    <p:anim calcmode="lin" valueType="num">
                                      <p:cBhvr additive="base">
                                        <p:cTn id="52" dur="500" fill="hold"/>
                                        <p:tgtEl>
                                          <p:spTgt spid="4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wipe(down)">
                                      <p:cBhvr>
                                        <p:cTn id="61" dur="500"/>
                                        <p:tgtEl>
                                          <p:spTgt spid="49"/>
                                        </p:tgtEl>
                                      </p:cBhvr>
                                    </p:animEffect>
                                  </p:childTnLst>
                                </p:cTn>
                              </p:par>
                              <p:par>
                                <p:cTn id="62" presetID="22" presetClass="entr" presetSubtype="4" fill="hold"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ipe(down)">
                                      <p:cBhvr>
                                        <p:cTn id="64" dur="500"/>
                                        <p:tgtEl>
                                          <p:spTgt spid="5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wipe(down)">
                                      <p:cBhvr>
                                        <p:cTn id="69" dur="500"/>
                                        <p:tgtEl>
                                          <p:spTgt spid="47"/>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down)">
                                      <p:cBhvr>
                                        <p:cTn id="7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8" grpId="0" animBg="1"/>
      <p:bldP spid="29" grpId="0"/>
      <p:bldP spid="38" grpId="0" animBg="1"/>
      <p:bldP spid="39" grpId="0"/>
      <p:bldP spid="40" grpId="0" animBg="1"/>
      <p:bldP spid="41" grpId="0"/>
      <p:bldP spid="42" grpId="0" animBg="1"/>
      <p:bldP spid="43" grpId="0"/>
      <p:bldP spid="44" grpId="0" animBg="1"/>
      <p:bldP spid="45" grpId="0"/>
      <p:bldP spid="48" grpId="0"/>
      <p:bldP spid="4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8" name="CasellaDiTesto 57"/>
          <p:cNvSpPr txBox="1"/>
          <p:nvPr/>
        </p:nvSpPr>
        <p:spPr>
          <a:xfrm>
            <a:off x="257276" y="1162211"/>
            <a:ext cx="5752825" cy="5262979"/>
          </a:xfrm>
          <a:prstGeom prst="rect">
            <a:avLst/>
          </a:prstGeom>
          <a:noFill/>
        </p:spPr>
        <p:txBody>
          <a:bodyPr wrap="square" rtlCol="0">
            <a:spAutoFit/>
          </a:bodyPr>
          <a:lstStyle/>
          <a:p>
            <a:pPr algn="just"/>
            <a:r>
              <a:rPr lang="en-US" sz="2000" b="1" dirty="0" smtClean="0">
                <a:solidFill>
                  <a:prstClr val="black"/>
                </a:solidFill>
              </a:rPr>
              <a:t>Facts</a:t>
            </a:r>
          </a:p>
          <a:p>
            <a:pPr marL="358775" lvl="2" indent="-342900" algn="just">
              <a:buFont typeface="Arial" panose="020B0604020202020204" pitchFamily="34" charset="0"/>
              <a:buChar char="•"/>
            </a:pPr>
            <a:r>
              <a:rPr lang="en-US" dirty="0" smtClean="0">
                <a:solidFill>
                  <a:prstClr val="black"/>
                </a:solidFill>
              </a:rPr>
              <a:t>VCI paid royalties to VHBV and applied 10% withholding tax according to the Canada-NL DTT</a:t>
            </a:r>
          </a:p>
          <a:p>
            <a:pPr marL="358775" lvl="2" indent="-342900" algn="just">
              <a:buFont typeface="Arial" panose="020B0604020202020204" pitchFamily="34" charset="0"/>
              <a:buChar char="•"/>
            </a:pPr>
            <a:r>
              <a:rPr lang="en-US" dirty="0" smtClean="0">
                <a:solidFill>
                  <a:prstClr val="black"/>
                </a:solidFill>
              </a:rPr>
              <a:t>VHBI was required to pay an amount equal to 90% of the royalties received from VCI to VIBV</a:t>
            </a:r>
          </a:p>
          <a:p>
            <a:pPr marL="358775" lvl="2" indent="-342900" algn="just">
              <a:buFont typeface="Arial" panose="020B0604020202020204" pitchFamily="34" charset="0"/>
              <a:buChar char="•"/>
            </a:pPr>
            <a:endParaRPr lang="en-US" sz="800" dirty="0" smtClean="0">
              <a:solidFill>
                <a:prstClr val="black"/>
              </a:solidFill>
            </a:endParaRPr>
          </a:p>
          <a:p>
            <a:pPr marL="0" lvl="1" algn="just"/>
            <a:r>
              <a:rPr lang="en-US" sz="2000" b="1" dirty="0" smtClean="0">
                <a:solidFill>
                  <a:prstClr val="black"/>
                </a:solidFill>
              </a:rPr>
              <a:t>Court decision</a:t>
            </a:r>
          </a:p>
          <a:p>
            <a:pPr marL="358775" lvl="2" indent="-342900" algn="just">
              <a:buFont typeface="Arial" panose="020B0604020202020204" pitchFamily="34" charset="0"/>
              <a:buChar char="•"/>
            </a:pPr>
            <a:r>
              <a:rPr lang="en-US" dirty="0" smtClean="0">
                <a:solidFill>
                  <a:prstClr val="black"/>
                </a:solidFill>
              </a:rPr>
              <a:t>VHBV is the beneficial owner of the royalties</a:t>
            </a:r>
          </a:p>
          <a:p>
            <a:pPr marL="815975" lvl="3" indent="-342900" algn="just">
              <a:buFont typeface="Arial" panose="020B0604020202020204" pitchFamily="34" charset="0"/>
              <a:buChar char="•"/>
            </a:pPr>
            <a:r>
              <a:rPr lang="en-US" dirty="0" smtClean="0">
                <a:solidFill>
                  <a:prstClr val="black"/>
                </a:solidFill>
              </a:rPr>
              <a:t>Royalty payments from VCI were mixed and intermingled with VHBV’s other funds and used for a variety of purposes at VHBV’s sole discretion</a:t>
            </a:r>
          </a:p>
          <a:p>
            <a:pPr marL="815975" lvl="3" indent="-342900" algn="just">
              <a:buFont typeface="Arial" panose="020B0604020202020204" pitchFamily="34" charset="0"/>
              <a:buChar char="•"/>
            </a:pPr>
            <a:r>
              <a:rPr lang="en-US" dirty="0" smtClean="0">
                <a:solidFill>
                  <a:prstClr val="black"/>
                </a:solidFill>
              </a:rPr>
              <a:t>Notwithstanding VHBV’s obligation to pay the equivalent of the 90% of the royalties received to VIBV, there was no automated flow of earmarked cash because of VHBV’s discretion to use other sources of cash</a:t>
            </a:r>
          </a:p>
          <a:p>
            <a:pPr marL="815975" lvl="3" indent="-342900" algn="just">
              <a:buFont typeface="Arial" panose="020B0604020202020204" pitchFamily="34" charset="0"/>
              <a:buChar char="•"/>
            </a:pPr>
            <a:r>
              <a:rPr lang="en-US" dirty="0" smtClean="0">
                <a:solidFill>
                  <a:prstClr val="black"/>
                </a:solidFill>
              </a:rPr>
              <a:t>In line with the other Canadian precedent </a:t>
            </a:r>
            <a:r>
              <a:rPr lang="en-US" i="1" dirty="0" err="1" smtClean="0">
                <a:solidFill>
                  <a:prstClr val="black"/>
                </a:solidFill>
              </a:rPr>
              <a:t>Prévost</a:t>
            </a:r>
            <a:r>
              <a:rPr lang="en-US" i="1" dirty="0" smtClean="0">
                <a:solidFill>
                  <a:prstClr val="black"/>
                </a:solidFill>
              </a:rPr>
              <a:t> Car</a:t>
            </a:r>
            <a:r>
              <a:rPr lang="en-US" dirty="0" smtClean="0">
                <a:solidFill>
                  <a:prstClr val="black"/>
                </a:solidFill>
              </a:rPr>
              <a:t> </a:t>
            </a:r>
          </a:p>
          <a:p>
            <a:pPr marL="815975" lvl="3" indent="-342900" algn="just">
              <a:buFont typeface="Arial" panose="020B0604020202020204" pitchFamily="34" charset="0"/>
              <a:buChar char="•"/>
            </a:pPr>
            <a:endParaRPr lang="en-US" dirty="0">
              <a:solidFill>
                <a:prstClr val="black"/>
              </a:solidFill>
            </a:endParaRPr>
          </a:p>
        </p:txBody>
      </p:sp>
      <p:sp>
        <p:nvSpPr>
          <p:cNvPr id="59" name="CasellaDiTesto 58"/>
          <p:cNvSpPr txBox="1"/>
          <p:nvPr/>
        </p:nvSpPr>
        <p:spPr>
          <a:xfrm>
            <a:off x="865414" y="289749"/>
            <a:ext cx="8619408" cy="892552"/>
          </a:xfrm>
          <a:prstGeom prst="rect">
            <a:avLst/>
          </a:prstGeom>
          <a:noFill/>
        </p:spPr>
        <p:txBody>
          <a:bodyPr wrap="square" rtlCol="0">
            <a:spAutoFit/>
          </a:bodyPr>
          <a:lstStyle/>
          <a:p>
            <a:pPr algn="ctr"/>
            <a:r>
              <a:rPr lang="en-US" sz="2800" b="1" dirty="0" smtClean="0">
                <a:solidFill>
                  <a:prstClr val="black"/>
                </a:solidFill>
              </a:rPr>
              <a:t>Canadian </a:t>
            </a:r>
            <a:r>
              <a:rPr lang="en-US" sz="2800" b="1" i="1" dirty="0" smtClean="0">
                <a:solidFill>
                  <a:prstClr val="black"/>
                </a:solidFill>
              </a:rPr>
              <a:t>Velcro</a:t>
            </a:r>
            <a:r>
              <a:rPr lang="en-US" sz="2800" b="1" dirty="0" smtClean="0">
                <a:solidFill>
                  <a:prstClr val="black"/>
                </a:solidFill>
              </a:rPr>
              <a:t> Case</a:t>
            </a:r>
          </a:p>
          <a:p>
            <a:pPr algn="ctr"/>
            <a:r>
              <a:rPr lang="en-US" sz="2400" b="1" dirty="0" smtClean="0">
                <a:solidFill>
                  <a:prstClr val="black"/>
                </a:solidFill>
              </a:rPr>
              <a:t>Tax Court No. </a:t>
            </a:r>
            <a:r>
              <a:rPr lang="en-US" sz="2400" b="1" dirty="0">
                <a:solidFill>
                  <a:prstClr val="black"/>
                </a:solidFill>
              </a:rPr>
              <a:t>2012 TCC 57</a:t>
            </a:r>
            <a:r>
              <a:rPr lang="en-US" sz="2400" b="1" dirty="0" smtClean="0">
                <a:solidFill>
                  <a:srgbClr val="FF0000"/>
                </a:solidFill>
              </a:rPr>
              <a:t> </a:t>
            </a:r>
            <a:r>
              <a:rPr lang="en-US" sz="2400" b="1" dirty="0" smtClean="0">
                <a:solidFill>
                  <a:prstClr val="black"/>
                </a:solidFill>
              </a:rPr>
              <a:t>of February 24, 2012</a:t>
            </a:r>
            <a:endParaRPr lang="en-US" sz="2400" b="1" dirty="0">
              <a:solidFill>
                <a:srgbClr val="FF0000"/>
              </a:solidFill>
            </a:endParaRPr>
          </a:p>
        </p:txBody>
      </p:sp>
      <p:grpSp>
        <p:nvGrpSpPr>
          <p:cNvPr id="18" name="Gruppo 17"/>
          <p:cNvGrpSpPr/>
          <p:nvPr/>
        </p:nvGrpSpPr>
        <p:grpSpPr>
          <a:xfrm>
            <a:off x="6122303" y="1771969"/>
            <a:ext cx="3596679" cy="3140440"/>
            <a:chOff x="5215022" y="2586242"/>
            <a:chExt cx="3596679" cy="3140440"/>
          </a:xfrm>
        </p:grpSpPr>
        <p:grpSp>
          <p:nvGrpSpPr>
            <p:cNvPr id="57" name="Gruppo 56"/>
            <p:cNvGrpSpPr/>
            <p:nvPr/>
          </p:nvGrpSpPr>
          <p:grpSpPr>
            <a:xfrm>
              <a:off x="5215022" y="2586242"/>
              <a:ext cx="3341578" cy="3140440"/>
              <a:chOff x="6696162" y="2683005"/>
              <a:chExt cx="3727178" cy="3459918"/>
            </a:xfrm>
          </p:grpSpPr>
          <p:grpSp>
            <p:nvGrpSpPr>
              <p:cNvPr id="26" name="Gruppo 23"/>
              <p:cNvGrpSpPr>
                <a:grpSpLocks/>
              </p:cNvGrpSpPr>
              <p:nvPr/>
            </p:nvGrpSpPr>
            <p:grpSpPr bwMode="auto">
              <a:xfrm>
                <a:off x="9046071" y="4008953"/>
                <a:ext cx="1377269" cy="765175"/>
                <a:chOff x="5636052" y="4484866"/>
                <a:chExt cx="1377295" cy="765175"/>
              </a:xfrm>
              <a:noFill/>
            </p:grpSpPr>
            <p:sp>
              <p:nvSpPr>
                <p:cNvPr id="27" name="Rettangolo 44"/>
                <p:cNvSpPr>
                  <a:spLocks noChangeArrowheads="1"/>
                </p:cNvSpPr>
                <p:nvPr/>
              </p:nvSpPr>
              <p:spPr bwMode="auto">
                <a:xfrm>
                  <a:off x="5636052" y="4484866"/>
                  <a:ext cx="1348576" cy="765175"/>
                </a:xfrm>
                <a:prstGeom prst="rect">
                  <a:avLst/>
                </a:prstGeom>
                <a:grpFill/>
                <a:ln w="28575" algn="ctr">
                  <a:solidFill>
                    <a:schemeClr val="tx1"/>
                  </a:solidFill>
                  <a:round/>
                  <a:headEnd/>
                  <a:tailEnd/>
                </a:ln>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it-IT" altLang="it-IT" sz="6600">
                    <a:solidFill>
                      <a:prstClr val="black"/>
                    </a:solidFill>
                    <a:latin typeface="Verdana" pitchFamily="34" charset="0"/>
                  </a:endParaRPr>
                </a:p>
              </p:txBody>
            </p:sp>
            <p:sp>
              <p:nvSpPr>
                <p:cNvPr id="28" name="CasellaDiTesto 45"/>
                <p:cNvSpPr txBox="1">
                  <a:spLocks noChangeArrowheads="1"/>
                </p:cNvSpPr>
                <p:nvPr/>
              </p:nvSpPr>
              <p:spPr bwMode="auto">
                <a:xfrm>
                  <a:off x="5636052" y="4579229"/>
                  <a:ext cx="1377295" cy="5764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it-IT" sz="1400" dirty="0" smtClean="0">
                      <a:solidFill>
                        <a:prstClr val="black"/>
                      </a:solidFill>
                      <a:latin typeface="Verdana" pitchFamily="34" charset="0"/>
                    </a:rPr>
                    <a:t>VHBV</a:t>
                  </a:r>
                  <a:endParaRPr lang="it-IT" altLang="it-IT" sz="1400" dirty="0">
                    <a:solidFill>
                      <a:prstClr val="black"/>
                    </a:solidFill>
                    <a:latin typeface="Verdana" pitchFamily="34" charset="0"/>
                  </a:endParaRPr>
                </a:p>
                <a:p>
                  <a:pPr algn="ctr" eaLnBrk="1" hangingPunct="1">
                    <a:spcBef>
                      <a:spcPct val="0"/>
                    </a:spcBef>
                    <a:buFontTx/>
                    <a:buNone/>
                  </a:pPr>
                  <a:r>
                    <a:rPr lang="it-IT" altLang="it-IT" sz="1400" dirty="0" smtClean="0">
                      <a:solidFill>
                        <a:prstClr val="black"/>
                      </a:solidFill>
                      <a:latin typeface="Verdana" pitchFamily="34" charset="0"/>
                    </a:rPr>
                    <a:t>(NL)</a:t>
                  </a:r>
                  <a:endParaRPr lang="it-IT" altLang="it-IT" sz="1400" dirty="0">
                    <a:solidFill>
                      <a:prstClr val="black"/>
                    </a:solidFill>
                    <a:latin typeface="Verdana" pitchFamily="34" charset="0"/>
                  </a:endParaRPr>
                </a:p>
              </p:txBody>
            </p:sp>
          </p:grpSp>
          <p:grpSp>
            <p:nvGrpSpPr>
              <p:cNvPr id="29" name="Gruppo 28"/>
              <p:cNvGrpSpPr>
                <a:grpSpLocks/>
              </p:cNvGrpSpPr>
              <p:nvPr/>
            </p:nvGrpSpPr>
            <p:grpSpPr bwMode="auto">
              <a:xfrm>
                <a:off x="7070431" y="2683005"/>
                <a:ext cx="1538288" cy="765175"/>
                <a:chOff x="1160057" y="2490593"/>
                <a:chExt cx="1538316" cy="765175"/>
              </a:xfrm>
              <a:noFill/>
            </p:grpSpPr>
            <p:sp>
              <p:nvSpPr>
                <p:cNvPr id="30" name="Rettangolo 44"/>
                <p:cNvSpPr>
                  <a:spLocks noChangeArrowheads="1"/>
                </p:cNvSpPr>
                <p:nvPr/>
              </p:nvSpPr>
              <p:spPr bwMode="auto">
                <a:xfrm>
                  <a:off x="1254928" y="2490593"/>
                  <a:ext cx="1348576" cy="765175"/>
                </a:xfrm>
                <a:prstGeom prst="rect">
                  <a:avLst/>
                </a:prstGeom>
                <a:grpFill/>
                <a:ln w="28575" algn="ctr">
                  <a:solidFill>
                    <a:schemeClr val="tx1"/>
                  </a:solidFill>
                  <a:round/>
                  <a:headEnd/>
                  <a:tailEnd/>
                </a:ln>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it-IT" altLang="it-IT" sz="6600">
                    <a:solidFill>
                      <a:prstClr val="black"/>
                    </a:solidFill>
                    <a:latin typeface="Verdana" pitchFamily="34" charset="0"/>
                  </a:endParaRPr>
                </a:p>
              </p:txBody>
            </p:sp>
            <p:sp>
              <p:nvSpPr>
                <p:cNvPr id="31" name="CasellaDiTesto 45"/>
                <p:cNvSpPr txBox="1">
                  <a:spLocks noChangeArrowheads="1"/>
                </p:cNvSpPr>
                <p:nvPr/>
              </p:nvSpPr>
              <p:spPr bwMode="auto">
                <a:xfrm>
                  <a:off x="1160057" y="2611570"/>
                  <a:ext cx="1538316" cy="5764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it-IT" sz="1400" dirty="0" err="1" smtClean="0">
                      <a:solidFill>
                        <a:prstClr val="black"/>
                      </a:solidFill>
                      <a:latin typeface="Verdana" pitchFamily="34" charset="0"/>
                    </a:rPr>
                    <a:t>VIBV</a:t>
                  </a:r>
                  <a:endParaRPr lang="it-IT" altLang="it-IT" sz="1400" dirty="0">
                    <a:solidFill>
                      <a:prstClr val="black"/>
                    </a:solidFill>
                    <a:latin typeface="Verdana" pitchFamily="34" charset="0"/>
                  </a:endParaRPr>
                </a:p>
                <a:p>
                  <a:pPr algn="ctr" eaLnBrk="1" hangingPunct="1">
                    <a:spcBef>
                      <a:spcPct val="0"/>
                    </a:spcBef>
                    <a:buFontTx/>
                    <a:buNone/>
                  </a:pPr>
                  <a:r>
                    <a:rPr lang="it-IT" altLang="it-IT" sz="1400" dirty="0">
                      <a:solidFill>
                        <a:prstClr val="black"/>
                      </a:solidFill>
                      <a:latin typeface="Verdana" pitchFamily="34" charset="0"/>
                    </a:rPr>
                    <a:t>(</a:t>
                  </a:r>
                  <a:r>
                    <a:rPr lang="it-IT" altLang="it-IT" sz="1400" dirty="0" smtClean="0">
                      <a:solidFill>
                        <a:prstClr val="black"/>
                      </a:solidFill>
                      <a:latin typeface="Verdana" pitchFamily="34" charset="0"/>
                    </a:rPr>
                    <a:t>NL </a:t>
                  </a:r>
                  <a:r>
                    <a:rPr lang="it-IT" altLang="it-IT" sz="1400" dirty="0" err="1" smtClean="0">
                      <a:solidFill>
                        <a:prstClr val="black"/>
                      </a:solidFill>
                      <a:latin typeface="Verdana" pitchFamily="34" charset="0"/>
                    </a:rPr>
                    <a:t>Antilles</a:t>
                  </a:r>
                  <a:r>
                    <a:rPr lang="it-IT" altLang="it-IT" sz="1400" dirty="0" smtClean="0">
                      <a:solidFill>
                        <a:prstClr val="black"/>
                      </a:solidFill>
                      <a:latin typeface="Verdana" pitchFamily="34" charset="0"/>
                    </a:rPr>
                    <a:t>)</a:t>
                  </a:r>
                  <a:endParaRPr lang="it-IT" altLang="it-IT" sz="1400" dirty="0">
                    <a:solidFill>
                      <a:prstClr val="black"/>
                    </a:solidFill>
                    <a:latin typeface="Verdana" pitchFamily="34" charset="0"/>
                  </a:endParaRPr>
                </a:p>
              </p:txBody>
            </p:sp>
          </p:grpSp>
          <p:sp>
            <p:nvSpPr>
              <p:cNvPr id="35" name="Rettangolo 44"/>
              <p:cNvSpPr>
                <a:spLocks noChangeArrowheads="1"/>
              </p:cNvSpPr>
              <p:nvPr/>
            </p:nvSpPr>
            <p:spPr bwMode="auto">
              <a:xfrm>
                <a:off x="7146785" y="5377748"/>
                <a:ext cx="1349375" cy="765175"/>
              </a:xfrm>
              <a:prstGeom prst="rect">
                <a:avLst/>
              </a:prstGeom>
              <a:noFill/>
              <a:ln w="28575" algn="ctr">
                <a:solidFill>
                  <a:schemeClr val="tx1"/>
                </a:solidFill>
                <a:round/>
                <a:headEnd/>
                <a:tailEnd/>
              </a:ln>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it-IT" altLang="it-IT" sz="6600">
                  <a:solidFill>
                    <a:prstClr val="black"/>
                  </a:solidFill>
                  <a:latin typeface="Verdana" pitchFamily="34" charset="0"/>
                </a:endParaRPr>
              </a:p>
            </p:txBody>
          </p:sp>
          <p:sp>
            <p:nvSpPr>
              <p:cNvPr id="36" name="CasellaDiTesto 45"/>
              <p:cNvSpPr txBox="1">
                <a:spLocks noChangeArrowheads="1"/>
              </p:cNvSpPr>
              <p:nvPr/>
            </p:nvSpPr>
            <p:spPr bwMode="auto">
              <a:xfrm>
                <a:off x="7146787" y="5377749"/>
                <a:ext cx="1349374" cy="576447"/>
              </a:xfrm>
              <a:prstGeom prst="rect">
                <a:avLst/>
              </a:prstGeom>
              <a:noFill/>
              <a:ln>
                <a:noFill/>
              </a:ln>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it-IT" sz="1400" dirty="0" err="1" smtClean="0">
                    <a:solidFill>
                      <a:prstClr val="black"/>
                    </a:solidFill>
                    <a:latin typeface="Verdana" pitchFamily="34" charset="0"/>
                  </a:rPr>
                  <a:t>VCI</a:t>
                </a:r>
                <a:endParaRPr lang="it-IT" altLang="it-IT" sz="1400" dirty="0" smtClean="0">
                  <a:solidFill>
                    <a:prstClr val="black"/>
                  </a:solidFill>
                  <a:latin typeface="Verdana" pitchFamily="34" charset="0"/>
                </a:endParaRPr>
              </a:p>
              <a:p>
                <a:pPr algn="ctr" eaLnBrk="1" hangingPunct="1">
                  <a:spcBef>
                    <a:spcPct val="0"/>
                  </a:spcBef>
                  <a:buFontTx/>
                  <a:buNone/>
                </a:pPr>
                <a:r>
                  <a:rPr lang="it-IT" altLang="it-IT" sz="1400" dirty="0" smtClean="0">
                    <a:solidFill>
                      <a:prstClr val="black"/>
                    </a:solidFill>
                    <a:latin typeface="Verdana" pitchFamily="34" charset="0"/>
                  </a:rPr>
                  <a:t>(Canada)</a:t>
                </a:r>
                <a:endParaRPr lang="it-IT" altLang="it-IT" sz="1400" dirty="0">
                  <a:solidFill>
                    <a:prstClr val="black"/>
                  </a:solidFill>
                  <a:latin typeface="Verdana" pitchFamily="34" charset="0"/>
                </a:endParaRPr>
              </a:p>
            </p:txBody>
          </p:sp>
          <p:sp>
            <p:nvSpPr>
              <p:cNvPr id="40" name="CasellaDiTesto 47"/>
              <p:cNvSpPr txBox="1">
                <a:spLocks noChangeArrowheads="1"/>
              </p:cNvSpPr>
              <p:nvPr/>
            </p:nvSpPr>
            <p:spPr bwMode="auto">
              <a:xfrm>
                <a:off x="6696162" y="4055609"/>
                <a:ext cx="1190625" cy="50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it-IT" altLang="it-IT" sz="1200" dirty="0" smtClean="0">
                    <a:solidFill>
                      <a:prstClr val="black"/>
                    </a:solidFill>
                    <a:latin typeface="Verdana" pitchFamily="34" charset="0"/>
                  </a:rPr>
                  <a:t>License agreement</a:t>
                </a:r>
                <a:endParaRPr lang="it-IT" altLang="it-IT" sz="1200" dirty="0">
                  <a:solidFill>
                    <a:prstClr val="black"/>
                  </a:solidFill>
                  <a:latin typeface="Verdana" pitchFamily="34" charset="0"/>
                </a:endParaRPr>
              </a:p>
            </p:txBody>
          </p:sp>
          <p:cxnSp>
            <p:nvCxnSpPr>
              <p:cNvPr id="55" name="Connettore 2 54"/>
              <p:cNvCxnSpPr/>
              <p:nvPr/>
            </p:nvCxnSpPr>
            <p:spPr>
              <a:xfrm flipH="1">
                <a:off x="7821472" y="3572713"/>
                <a:ext cx="1019" cy="17761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6" name="Connettore 2 5"/>
            <p:cNvCxnSpPr/>
            <p:nvPr/>
          </p:nvCxnSpPr>
          <p:spPr>
            <a:xfrm flipV="1">
              <a:off x="6863260" y="4588625"/>
              <a:ext cx="1063074" cy="7925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a:endCxn id="31" idx="3"/>
            </p:cNvCxnSpPr>
            <p:nvPr/>
          </p:nvCxnSpPr>
          <p:spPr>
            <a:xfrm flipH="1" flipV="1">
              <a:off x="6929712" y="2957658"/>
              <a:ext cx="933798" cy="7638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CasellaDiTesto 47"/>
            <p:cNvSpPr txBox="1">
              <a:spLocks noChangeArrowheads="1"/>
            </p:cNvSpPr>
            <p:nvPr/>
          </p:nvSpPr>
          <p:spPr bwMode="auto">
            <a:xfrm>
              <a:off x="7463406" y="5032163"/>
              <a:ext cx="10674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it-IT" altLang="it-IT" sz="1200" dirty="0" smtClean="0">
                  <a:solidFill>
                    <a:prstClr val="black"/>
                  </a:solidFill>
                  <a:latin typeface="Verdana" pitchFamily="34" charset="0"/>
                </a:rPr>
                <a:t>Royalties</a:t>
              </a:r>
            </a:p>
            <a:p>
              <a:pPr eaLnBrk="1" hangingPunct="1">
                <a:spcBef>
                  <a:spcPct val="0"/>
                </a:spcBef>
                <a:buFontTx/>
                <a:buNone/>
              </a:pPr>
              <a:r>
                <a:rPr lang="it-IT" altLang="it-IT" sz="1200" dirty="0" smtClean="0">
                  <a:solidFill>
                    <a:prstClr val="black"/>
                  </a:solidFill>
                  <a:latin typeface="Verdana" pitchFamily="34" charset="0"/>
                </a:rPr>
                <a:t>10% WHT</a:t>
              </a:r>
              <a:endParaRPr lang="it-IT" altLang="it-IT" sz="1200" dirty="0">
                <a:solidFill>
                  <a:prstClr val="black"/>
                </a:solidFill>
                <a:latin typeface="Verdana" pitchFamily="34" charset="0"/>
              </a:endParaRPr>
            </a:p>
          </p:txBody>
        </p:sp>
        <p:sp>
          <p:nvSpPr>
            <p:cNvPr id="43" name="CasellaDiTesto 47"/>
            <p:cNvSpPr txBox="1">
              <a:spLocks noChangeArrowheads="1"/>
            </p:cNvSpPr>
            <p:nvPr/>
          </p:nvSpPr>
          <p:spPr bwMode="auto">
            <a:xfrm>
              <a:off x="7489153" y="2726826"/>
              <a:ext cx="13225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it-IT" altLang="it-IT" sz="1200" dirty="0" smtClean="0">
                  <a:solidFill>
                    <a:prstClr val="black"/>
                  </a:solidFill>
                  <a:latin typeface="Verdana" pitchFamily="34" charset="0"/>
                </a:rPr>
                <a:t>90% of royalties paid by VCI</a:t>
              </a:r>
            </a:p>
          </p:txBody>
        </p:sp>
      </p:grpSp>
      <p:sp>
        <p:nvSpPr>
          <p:cNvPr id="3" name="Segnaposto numero diapositiva 2"/>
          <p:cNvSpPr>
            <a:spLocks noGrp="1"/>
          </p:cNvSpPr>
          <p:nvPr>
            <p:ph type="sldNum" sz="quarter" idx="12"/>
          </p:nvPr>
        </p:nvSpPr>
        <p:spPr/>
        <p:txBody>
          <a:bodyPr/>
          <a:lstStyle/>
          <a:p>
            <a:fld id="{A3A8CC5D-D6EC-4914-BB64-69FBC11CD233}" type="slidenum">
              <a:rPr lang="nl-NL" smtClean="0">
                <a:solidFill>
                  <a:srgbClr val="4A66AC"/>
                </a:solidFill>
              </a:rPr>
              <a:pPr/>
              <a:t>34</a:t>
            </a:fld>
            <a:endParaRPr lang="nl-NL">
              <a:solidFill>
                <a:srgbClr val="4A66AC"/>
              </a:solidFill>
            </a:endParaRPr>
          </a:p>
        </p:txBody>
      </p:sp>
    </p:spTree>
    <p:extLst>
      <p:ext uri="{BB962C8B-B14F-4D97-AF65-F5344CB8AC3E}">
        <p14:creationId xmlns:p14="http://schemas.microsoft.com/office/powerpoint/2010/main" val="18877670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3" name="CasellaDiTesto 2"/>
          <p:cNvSpPr txBox="1"/>
          <p:nvPr/>
        </p:nvSpPr>
        <p:spPr>
          <a:xfrm>
            <a:off x="1013019" y="1684745"/>
            <a:ext cx="5242480" cy="4539704"/>
          </a:xfrm>
          <a:prstGeom prst="rect">
            <a:avLst/>
          </a:prstGeom>
          <a:noFill/>
        </p:spPr>
        <p:txBody>
          <a:bodyPr wrap="square" rtlCol="0">
            <a:spAutoFit/>
          </a:bodyPr>
          <a:lstStyle/>
          <a:p>
            <a:pPr algn="just"/>
            <a:r>
              <a:rPr lang="en-US" sz="1700" b="1" dirty="0" smtClean="0">
                <a:solidFill>
                  <a:prstClr val="black"/>
                </a:solidFill>
              </a:rPr>
              <a:t>Facts</a:t>
            </a:r>
          </a:p>
          <a:p>
            <a:pPr marL="358775" lvl="1" indent="-342900" algn="just">
              <a:buFont typeface="Arial" panose="020B0604020202020204" pitchFamily="34" charset="0"/>
              <a:buChar char="•"/>
            </a:pPr>
            <a:r>
              <a:rPr lang="en-US" sz="1700" dirty="0" smtClean="0">
                <a:solidFill>
                  <a:prstClr val="black"/>
                </a:solidFill>
              </a:rPr>
              <a:t>A Danish bank entered into total return swaps on Swiss shares and hedged its position by buying the underlying shares</a:t>
            </a:r>
          </a:p>
          <a:p>
            <a:pPr marL="358775" lvl="1" indent="-342900" algn="just">
              <a:buFont typeface="Arial" panose="020B0604020202020204" pitchFamily="34" charset="0"/>
              <a:buChar char="•"/>
            </a:pPr>
            <a:r>
              <a:rPr lang="en-US" sz="1700" dirty="0" smtClean="0">
                <a:solidFill>
                  <a:prstClr val="black"/>
                </a:solidFill>
              </a:rPr>
              <a:t>Danish Bank sought refund of the Swiss dividend withholding tax</a:t>
            </a:r>
          </a:p>
          <a:p>
            <a:pPr marL="342900" lvl="1" indent="-342900" algn="just">
              <a:buFont typeface="Arial" panose="020B0604020202020204" pitchFamily="34" charset="0"/>
              <a:buChar char="•"/>
            </a:pPr>
            <a:endParaRPr lang="en-US" sz="1700" dirty="0" smtClean="0">
              <a:solidFill>
                <a:prstClr val="black"/>
              </a:solidFill>
            </a:endParaRPr>
          </a:p>
          <a:p>
            <a:pPr marL="0" lvl="1" algn="just"/>
            <a:r>
              <a:rPr lang="en-US" sz="1700" b="1" dirty="0" smtClean="0">
                <a:solidFill>
                  <a:prstClr val="black"/>
                </a:solidFill>
              </a:rPr>
              <a:t>Court decision </a:t>
            </a:r>
          </a:p>
          <a:p>
            <a:pPr marL="0" lvl="1" algn="just"/>
            <a:endParaRPr lang="en-US" sz="1700" b="1" dirty="0" smtClean="0">
              <a:solidFill>
                <a:prstClr val="black"/>
              </a:solidFill>
            </a:endParaRPr>
          </a:p>
          <a:p>
            <a:pPr marL="358775" lvl="2" indent="-342900" algn="just">
              <a:buFont typeface="Arial" panose="020B0604020202020204" pitchFamily="34" charset="0"/>
              <a:buChar char="•"/>
            </a:pPr>
            <a:r>
              <a:rPr lang="en-US" sz="1700" dirty="0" smtClean="0">
                <a:solidFill>
                  <a:prstClr val="black"/>
                </a:solidFill>
              </a:rPr>
              <a:t>Beneficial ownership requirement implicitly </a:t>
            </a:r>
            <a:r>
              <a:rPr lang="en-US" sz="1700" dirty="0">
                <a:solidFill>
                  <a:prstClr val="black"/>
                </a:solidFill>
              </a:rPr>
              <a:t>applies to all DTCs even in the absence of express </a:t>
            </a:r>
            <a:r>
              <a:rPr lang="en-US" sz="1700" dirty="0" smtClean="0">
                <a:solidFill>
                  <a:prstClr val="black"/>
                </a:solidFill>
              </a:rPr>
              <a:t>reference</a:t>
            </a:r>
          </a:p>
          <a:p>
            <a:pPr marL="358775" lvl="2" indent="-342900" algn="just">
              <a:buFont typeface="Arial" panose="020B0604020202020204" pitchFamily="34" charset="0"/>
              <a:buChar char="•"/>
            </a:pPr>
            <a:r>
              <a:rPr lang="en-US" sz="1700" dirty="0" smtClean="0">
                <a:solidFill>
                  <a:prstClr val="black"/>
                </a:solidFill>
              </a:rPr>
              <a:t>Despite the existence of any legal or contractual obligation, factual </a:t>
            </a:r>
            <a:r>
              <a:rPr lang="en-US" sz="1700" dirty="0">
                <a:solidFill>
                  <a:prstClr val="black"/>
                </a:solidFill>
              </a:rPr>
              <a:t>interdependence upheld. Structure </a:t>
            </a:r>
            <a:r>
              <a:rPr lang="en-US" sz="1700" dirty="0" smtClean="0">
                <a:solidFill>
                  <a:prstClr val="black"/>
                </a:solidFill>
              </a:rPr>
              <a:t>equated </a:t>
            </a:r>
            <a:r>
              <a:rPr lang="en-US" sz="1700" dirty="0">
                <a:solidFill>
                  <a:prstClr val="black"/>
                </a:solidFill>
              </a:rPr>
              <a:t>to a direct conduit or stepping stone</a:t>
            </a:r>
            <a:r>
              <a:rPr lang="fr-FR" sz="1700" dirty="0">
                <a:solidFill>
                  <a:prstClr val="black"/>
                </a:solidFill>
              </a:rPr>
              <a:t> </a:t>
            </a:r>
            <a:endParaRPr lang="fr-FR" sz="1700" dirty="0" smtClean="0">
              <a:solidFill>
                <a:prstClr val="black"/>
              </a:solidFill>
            </a:endParaRPr>
          </a:p>
          <a:p>
            <a:pPr marL="358775" lvl="2" indent="-342900" algn="just">
              <a:buFont typeface="Arial" panose="020B0604020202020204" pitchFamily="34" charset="0"/>
              <a:buChar char="•"/>
            </a:pPr>
            <a:r>
              <a:rPr lang="en-US" sz="1700" dirty="0" smtClean="0">
                <a:solidFill>
                  <a:prstClr val="black"/>
                </a:solidFill>
              </a:rPr>
              <a:t>According to the Federal Tribunal, beneficial </a:t>
            </a:r>
            <a:r>
              <a:rPr lang="en-US" sz="1700" dirty="0">
                <a:solidFill>
                  <a:prstClr val="black"/>
                </a:solidFill>
              </a:rPr>
              <a:t>ownership may be denied even where only a portion of the treaty income is transferred to non-residents </a:t>
            </a:r>
            <a:endParaRPr lang="fr-FR" sz="1700" dirty="0">
              <a:solidFill>
                <a:prstClr val="black"/>
              </a:solidFill>
            </a:endParaRPr>
          </a:p>
        </p:txBody>
      </p:sp>
      <p:sp>
        <p:nvSpPr>
          <p:cNvPr id="5" name="CasellaDiTesto 4"/>
          <p:cNvSpPr txBox="1"/>
          <p:nvPr/>
        </p:nvSpPr>
        <p:spPr>
          <a:xfrm>
            <a:off x="865416" y="336236"/>
            <a:ext cx="8561562" cy="892552"/>
          </a:xfrm>
          <a:prstGeom prst="rect">
            <a:avLst/>
          </a:prstGeom>
          <a:noFill/>
        </p:spPr>
        <p:txBody>
          <a:bodyPr wrap="square" rtlCol="0">
            <a:spAutoFit/>
          </a:bodyPr>
          <a:lstStyle/>
          <a:p>
            <a:pPr algn="ctr"/>
            <a:r>
              <a:rPr lang="en-US" sz="2800" b="1" dirty="0" smtClean="0">
                <a:solidFill>
                  <a:prstClr val="black"/>
                </a:solidFill>
              </a:rPr>
              <a:t>Swiss Swap Case</a:t>
            </a:r>
          </a:p>
          <a:p>
            <a:pPr algn="ctr"/>
            <a:r>
              <a:rPr lang="en-US" sz="2400" b="1" dirty="0" smtClean="0">
                <a:solidFill>
                  <a:prstClr val="black"/>
                </a:solidFill>
              </a:rPr>
              <a:t>Federal Tribunal</a:t>
            </a:r>
            <a:r>
              <a:rPr lang="en-US" sz="2400" b="1" dirty="0" smtClean="0">
                <a:solidFill>
                  <a:srgbClr val="FF0000"/>
                </a:solidFill>
              </a:rPr>
              <a:t> </a:t>
            </a:r>
            <a:r>
              <a:rPr lang="en-US" sz="2400" b="1" dirty="0" smtClean="0">
                <a:solidFill>
                  <a:prstClr val="black"/>
                </a:solidFill>
              </a:rPr>
              <a:t>No. 2C </a:t>
            </a:r>
            <a:r>
              <a:rPr lang="en-US" sz="2400" b="1" dirty="0">
                <a:solidFill>
                  <a:prstClr val="black"/>
                </a:solidFill>
              </a:rPr>
              <a:t>364/2012 of May 5, 2015</a:t>
            </a:r>
          </a:p>
        </p:txBody>
      </p:sp>
      <p:grpSp>
        <p:nvGrpSpPr>
          <p:cNvPr id="22" name="Gruppo 21"/>
          <p:cNvGrpSpPr/>
          <p:nvPr/>
        </p:nvGrpSpPr>
        <p:grpSpPr>
          <a:xfrm>
            <a:off x="6238527" y="1782158"/>
            <a:ext cx="3329422" cy="3278307"/>
            <a:chOff x="6142585" y="1516213"/>
            <a:chExt cx="3329422" cy="3278307"/>
          </a:xfrm>
        </p:grpSpPr>
        <p:grpSp>
          <p:nvGrpSpPr>
            <p:cNvPr id="18" name="Gruppo 17"/>
            <p:cNvGrpSpPr/>
            <p:nvPr/>
          </p:nvGrpSpPr>
          <p:grpSpPr>
            <a:xfrm>
              <a:off x="6142587" y="1516213"/>
              <a:ext cx="3329420" cy="3278307"/>
              <a:chOff x="6511118" y="1391522"/>
              <a:chExt cx="3329420" cy="3278307"/>
            </a:xfrm>
          </p:grpSpPr>
          <p:sp>
            <p:nvSpPr>
              <p:cNvPr id="6" name="Text Box 4"/>
              <p:cNvSpPr txBox="1">
                <a:spLocks noChangeArrowheads="1"/>
              </p:cNvSpPr>
              <p:nvPr/>
            </p:nvSpPr>
            <p:spPr bwMode="auto">
              <a:xfrm>
                <a:off x="7600604" y="2845144"/>
                <a:ext cx="1213658" cy="390636"/>
              </a:xfrm>
              <a:prstGeom prst="rect">
                <a:avLst/>
              </a:prstGeom>
              <a:noFill/>
              <a:ln w="12700" cmpd="sng" algn="ctr">
                <a:solidFill>
                  <a:schemeClr val="tx1"/>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2000" b="1" dirty="0" smtClean="0">
                    <a:solidFill>
                      <a:prstClr val="black"/>
                    </a:solidFill>
                    <a:latin typeface="Arial Narrow" pitchFamily="34" charset="0"/>
                  </a:rPr>
                  <a:t>DK Bank</a:t>
                </a:r>
                <a:endParaRPr lang="en-US" altLang="en-US" sz="2000" b="1" dirty="0">
                  <a:solidFill>
                    <a:prstClr val="black"/>
                  </a:solidFill>
                  <a:latin typeface="Arial Narrow" pitchFamily="34" charset="0"/>
                </a:endParaRPr>
              </a:p>
            </p:txBody>
          </p:sp>
          <p:sp>
            <p:nvSpPr>
              <p:cNvPr id="7" name="Text Box 12"/>
              <p:cNvSpPr txBox="1">
                <a:spLocks noChangeArrowheads="1"/>
              </p:cNvSpPr>
              <p:nvPr/>
            </p:nvSpPr>
            <p:spPr bwMode="auto">
              <a:xfrm>
                <a:off x="6715298" y="4279193"/>
                <a:ext cx="2984269" cy="390636"/>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sz="2000" b="1" dirty="0" smtClean="0">
                    <a:solidFill>
                      <a:prstClr val="black"/>
                    </a:solidFill>
                    <a:latin typeface="Arial Narrow" pitchFamily="34" charset="0"/>
                  </a:rPr>
                  <a:t>Foreign Investor</a:t>
                </a:r>
                <a:endParaRPr lang="en-US" altLang="en-US" sz="2000" b="1" dirty="0">
                  <a:solidFill>
                    <a:prstClr val="black"/>
                  </a:solidFill>
                  <a:latin typeface="Arial Narrow" pitchFamily="34" charset="0"/>
                </a:endParaRPr>
              </a:p>
            </p:txBody>
          </p:sp>
          <p:cxnSp>
            <p:nvCxnSpPr>
              <p:cNvPr id="9" name="Connettore 2 8"/>
              <p:cNvCxnSpPr/>
              <p:nvPr/>
            </p:nvCxnSpPr>
            <p:spPr>
              <a:xfrm>
                <a:off x="8296102" y="3449782"/>
                <a:ext cx="0" cy="7629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flipV="1">
                <a:off x="8038407" y="3433156"/>
                <a:ext cx="0" cy="7629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 Box 4"/>
              <p:cNvSpPr txBox="1">
                <a:spLocks noChangeArrowheads="1"/>
              </p:cNvSpPr>
              <p:nvPr/>
            </p:nvSpPr>
            <p:spPr bwMode="auto">
              <a:xfrm>
                <a:off x="8394124" y="3538245"/>
                <a:ext cx="1446414" cy="63685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dirty="0" smtClean="0">
                    <a:solidFill>
                      <a:prstClr val="black"/>
                    </a:solidFill>
                    <a:latin typeface="Arial Narrow" pitchFamily="34" charset="0"/>
                  </a:rPr>
                  <a:t>Increased value + Div.</a:t>
                </a:r>
                <a:endParaRPr lang="en-US" altLang="en-US" dirty="0">
                  <a:solidFill>
                    <a:prstClr val="black"/>
                  </a:solidFill>
                  <a:latin typeface="Arial Narrow" pitchFamily="34" charset="0"/>
                </a:endParaRPr>
              </a:p>
            </p:txBody>
          </p:sp>
          <p:sp>
            <p:nvSpPr>
              <p:cNvPr id="14" name="Text Box 4"/>
              <p:cNvSpPr txBox="1">
                <a:spLocks noChangeArrowheads="1"/>
              </p:cNvSpPr>
              <p:nvPr/>
            </p:nvSpPr>
            <p:spPr bwMode="auto">
              <a:xfrm>
                <a:off x="6511118" y="3538245"/>
                <a:ext cx="1597773" cy="63685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dirty="0" smtClean="0">
                    <a:solidFill>
                      <a:prstClr val="black"/>
                    </a:solidFill>
                    <a:latin typeface="Arial Narrow" pitchFamily="34" charset="0"/>
                  </a:rPr>
                  <a:t>Decreased value + Int.</a:t>
                </a:r>
                <a:endParaRPr lang="en-US" altLang="en-US" dirty="0">
                  <a:solidFill>
                    <a:prstClr val="black"/>
                  </a:solidFill>
                  <a:latin typeface="Arial Narrow" pitchFamily="34" charset="0"/>
                </a:endParaRPr>
              </a:p>
            </p:txBody>
          </p:sp>
          <p:sp>
            <p:nvSpPr>
              <p:cNvPr id="15" name="Text Box 12"/>
              <p:cNvSpPr txBox="1">
                <a:spLocks noChangeArrowheads="1"/>
              </p:cNvSpPr>
              <p:nvPr/>
            </p:nvSpPr>
            <p:spPr bwMode="auto">
              <a:xfrm>
                <a:off x="7600604" y="1391522"/>
                <a:ext cx="1213658" cy="390636"/>
              </a:xfrm>
              <a:prstGeom prst="rect">
                <a:avLst/>
              </a:prstGeom>
              <a:noFill/>
              <a:ln w="12700" cmpd="sng" algn="ctr">
                <a:solidFill>
                  <a:schemeClr val="tx1"/>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defPPr>
                  <a:defRPr lang="en-US"/>
                </a:defPPr>
                <a:lvl1pPr algn="ctr">
                  <a:spcBef>
                    <a:spcPct val="50000"/>
                  </a:spcBef>
                  <a:defRPr sz="2000" b="1">
                    <a:latin typeface="Arial Narrow" pitchFamily="34" charset="0"/>
                  </a:defRPr>
                </a:lvl1pPr>
                <a:lvl2pPr>
                  <a:spcBef>
                    <a:spcPct val="0"/>
                  </a:spcBef>
                  <a:defRPr>
                    <a:latin typeface="Arial" charset="0"/>
                  </a:defRPr>
                </a:lvl2pPr>
                <a:lvl3pPr>
                  <a:spcBef>
                    <a:spcPct val="0"/>
                  </a:spcBef>
                  <a:defRPr>
                    <a:latin typeface="Arial" charset="0"/>
                  </a:defRPr>
                </a:lvl3pPr>
                <a:lvl4pPr>
                  <a:spcBef>
                    <a:spcPct val="0"/>
                  </a:spcBef>
                  <a:defRPr>
                    <a:latin typeface="Arial" charset="0"/>
                  </a:defRPr>
                </a:lvl4pPr>
                <a:lvl5pPr>
                  <a:spcBef>
                    <a:spcPct val="0"/>
                  </a:spcBef>
                  <a:defRPr>
                    <a:latin typeface="Arial" charset="0"/>
                  </a:defRPr>
                </a:lvl5pPr>
                <a:lvl6pPr fontAlgn="base">
                  <a:spcBef>
                    <a:spcPct val="0"/>
                  </a:spcBef>
                  <a:spcAft>
                    <a:spcPct val="0"/>
                  </a:spcAft>
                  <a:defRPr>
                    <a:latin typeface="Arial" charset="0"/>
                  </a:defRPr>
                </a:lvl6pPr>
                <a:lvl7pPr fontAlgn="base">
                  <a:spcBef>
                    <a:spcPct val="0"/>
                  </a:spcBef>
                  <a:spcAft>
                    <a:spcPct val="0"/>
                  </a:spcAft>
                  <a:defRPr>
                    <a:latin typeface="Arial" charset="0"/>
                  </a:defRPr>
                </a:lvl7pPr>
                <a:lvl8pPr fontAlgn="base">
                  <a:spcBef>
                    <a:spcPct val="0"/>
                  </a:spcBef>
                  <a:spcAft>
                    <a:spcPct val="0"/>
                  </a:spcAft>
                  <a:defRPr>
                    <a:latin typeface="Arial" charset="0"/>
                  </a:defRPr>
                </a:lvl8pPr>
                <a:lvl9pPr fontAlgn="base">
                  <a:spcBef>
                    <a:spcPct val="0"/>
                  </a:spcBef>
                  <a:spcAft>
                    <a:spcPct val="0"/>
                  </a:spcAft>
                  <a:defRPr>
                    <a:latin typeface="Arial" charset="0"/>
                  </a:defRPr>
                </a:lvl9pPr>
              </a:lstStyle>
              <a:p>
                <a:r>
                  <a:rPr lang="en-US" altLang="en-US" dirty="0">
                    <a:solidFill>
                      <a:prstClr val="black"/>
                    </a:solidFill>
                  </a:rPr>
                  <a:t>Swiss Co</a:t>
                </a:r>
              </a:p>
            </p:txBody>
          </p:sp>
          <p:cxnSp>
            <p:nvCxnSpPr>
              <p:cNvPr id="16" name="Connettore 2 15"/>
              <p:cNvCxnSpPr/>
              <p:nvPr/>
            </p:nvCxnSpPr>
            <p:spPr>
              <a:xfrm>
                <a:off x="8296102" y="1886917"/>
                <a:ext cx="0" cy="7629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ttore 2 16"/>
              <p:cNvCxnSpPr/>
              <p:nvPr/>
            </p:nvCxnSpPr>
            <p:spPr>
              <a:xfrm flipV="1">
                <a:off x="8038407" y="1870291"/>
                <a:ext cx="0" cy="7629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9" name="Text Box 4"/>
            <p:cNvSpPr txBox="1">
              <a:spLocks noChangeArrowheads="1"/>
            </p:cNvSpPr>
            <p:nvPr/>
          </p:nvSpPr>
          <p:spPr bwMode="auto">
            <a:xfrm>
              <a:off x="6142585" y="2135602"/>
              <a:ext cx="1597775" cy="63685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dirty="0" smtClean="0">
                  <a:solidFill>
                    <a:prstClr val="black"/>
                  </a:solidFill>
                  <a:latin typeface="Arial Narrow" pitchFamily="34" charset="0"/>
                </a:rPr>
                <a:t>Purchase of shares</a:t>
              </a:r>
              <a:endParaRPr lang="en-US" altLang="en-US" dirty="0">
                <a:solidFill>
                  <a:prstClr val="black"/>
                </a:solidFill>
                <a:latin typeface="Arial Narrow" pitchFamily="34" charset="0"/>
              </a:endParaRPr>
            </a:p>
          </p:txBody>
        </p:sp>
      </p:grpSp>
      <p:sp>
        <p:nvSpPr>
          <p:cNvPr id="23" name="Text Box 4"/>
          <p:cNvSpPr txBox="1">
            <a:spLocks noChangeArrowheads="1"/>
          </p:cNvSpPr>
          <p:nvPr/>
        </p:nvSpPr>
        <p:spPr bwMode="auto">
          <a:xfrm>
            <a:off x="8675369" y="1812936"/>
            <a:ext cx="1058835" cy="35985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dirty="0" smtClean="0">
                <a:solidFill>
                  <a:prstClr val="black"/>
                </a:solidFill>
                <a:latin typeface="Arial Narrow" pitchFamily="34" charset="0"/>
              </a:rPr>
              <a:t>35% WHT</a:t>
            </a:r>
            <a:endParaRPr lang="en-US" altLang="en-US" dirty="0">
              <a:solidFill>
                <a:prstClr val="black"/>
              </a:solidFill>
              <a:latin typeface="Arial Narrow" pitchFamily="34" charset="0"/>
            </a:endParaRPr>
          </a:p>
        </p:txBody>
      </p:sp>
      <p:sp>
        <p:nvSpPr>
          <p:cNvPr id="24" name="Text Box 4"/>
          <p:cNvSpPr txBox="1">
            <a:spLocks noChangeArrowheads="1"/>
          </p:cNvSpPr>
          <p:nvPr/>
        </p:nvSpPr>
        <p:spPr bwMode="auto">
          <a:xfrm>
            <a:off x="8121535" y="2350838"/>
            <a:ext cx="1446414" cy="63685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dirty="0" smtClean="0">
                <a:solidFill>
                  <a:prstClr val="black"/>
                </a:solidFill>
                <a:latin typeface="Arial Narrow" pitchFamily="34" charset="0"/>
              </a:rPr>
              <a:t>Increased value + Div.</a:t>
            </a:r>
            <a:endParaRPr lang="en-US" altLang="en-US" dirty="0">
              <a:solidFill>
                <a:prstClr val="black"/>
              </a:solidFill>
              <a:latin typeface="Arial Narrow" pitchFamily="34" charset="0"/>
            </a:endParaRPr>
          </a:p>
        </p:txBody>
      </p:sp>
      <p:sp>
        <p:nvSpPr>
          <p:cNvPr id="8" name="Segnaposto numero diapositiva 7"/>
          <p:cNvSpPr>
            <a:spLocks noGrp="1"/>
          </p:cNvSpPr>
          <p:nvPr>
            <p:ph type="sldNum" sz="quarter" idx="12"/>
          </p:nvPr>
        </p:nvSpPr>
        <p:spPr/>
        <p:txBody>
          <a:bodyPr/>
          <a:lstStyle/>
          <a:p>
            <a:fld id="{A3A8CC5D-D6EC-4914-BB64-69FBC11CD233}" type="slidenum">
              <a:rPr lang="nl-NL" smtClean="0">
                <a:solidFill>
                  <a:srgbClr val="4A66AC"/>
                </a:solidFill>
              </a:rPr>
              <a:pPr/>
              <a:t>35</a:t>
            </a:fld>
            <a:endParaRPr lang="nl-NL">
              <a:solidFill>
                <a:srgbClr val="4A66AC"/>
              </a:solidFill>
            </a:endParaRPr>
          </a:p>
        </p:txBody>
      </p:sp>
    </p:spTree>
    <p:extLst>
      <p:ext uri="{BB962C8B-B14F-4D97-AF65-F5344CB8AC3E}">
        <p14:creationId xmlns:p14="http://schemas.microsoft.com/office/powerpoint/2010/main" val="29670812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580765" y="2859600"/>
            <a:ext cx="7777722" cy="584776"/>
          </a:xfrm>
          <a:prstGeom prst="rect">
            <a:avLst/>
          </a:prstGeom>
          <a:noFill/>
        </p:spPr>
        <p:txBody>
          <a:bodyPr wrap="square" rtlCol="0">
            <a:spAutoFit/>
          </a:bodyPr>
          <a:lstStyle/>
          <a:p>
            <a:pPr algn="ctr"/>
            <a:r>
              <a:rPr lang="en-US" sz="3200" b="1" dirty="0" smtClean="0"/>
              <a:t>Inherent Anti-Abuse Principle</a:t>
            </a:r>
          </a:p>
        </p:txBody>
      </p:sp>
    </p:spTree>
    <p:extLst>
      <p:ext uri="{BB962C8B-B14F-4D97-AF65-F5344CB8AC3E}">
        <p14:creationId xmlns:p14="http://schemas.microsoft.com/office/powerpoint/2010/main" val="855917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204083" y="398556"/>
            <a:ext cx="8120540" cy="3477875"/>
          </a:xfrm>
          <a:prstGeom prst="rect">
            <a:avLst/>
          </a:prstGeom>
          <a:noFill/>
        </p:spPr>
        <p:txBody>
          <a:bodyPr wrap="square" rtlCol="0">
            <a:spAutoFit/>
          </a:bodyPr>
          <a:lstStyle/>
          <a:p>
            <a:r>
              <a:rPr lang="en-US" sz="2800" b="1" dirty="0" smtClean="0"/>
              <a:t>Origins</a:t>
            </a:r>
          </a:p>
          <a:p>
            <a:endParaRPr lang="en-US" sz="2400" dirty="0">
              <a:solidFill>
                <a:srgbClr val="2B2B2B"/>
              </a:solidFill>
            </a:endParaRPr>
          </a:p>
          <a:p>
            <a:r>
              <a:rPr lang="en-US" sz="2400" dirty="0"/>
              <a:t>● </a:t>
            </a:r>
            <a:r>
              <a:rPr lang="en-US" sz="2400" dirty="0" smtClean="0"/>
              <a:t>argument based on </a:t>
            </a:r>
            <a:r>
              <a:rPr lang="en-US" sz="2400" i="1" dirty="0" err="1" smtClean="0"/>
              <a:t>pacta</a:t>
            </a:r>
            <a:r>
              <a:rPr lang="en-US" sz="2400" i="1" dirty="0" smtClean="0"/>
              <a:t> </a:t>
            </a:r>
            <a:r>
              <a:rPr lang="en-US" sz="2400" i="1" dirty="0" err="1" smtClean="0"/>
              <a:t>sunt</a:t>
            </a:r>
            <a:r>
              <a:rPr lang="en-US" sz="2400" i="1" dirty="0" smtClean="0"/>
              <a:t> </a:t>
            </a:r>
            <a:r>
              <a:rPr lang="en-US" sz="2400" i="1" dirty="0" err="1" smtClean="0"/>
              <a:t>servanda</a:t>
            </a:r>
            <a:r>
              <a:rPr lang="en-US" sz="2400" i="1" dirty="0" smtClean="0"/>
              <a:t> </a:t>
            </a:r>
            <a:r>
              <a:rPr lang="en-US" sz="2400" dirty="0" smtClean="0"/>
              <a:t>principle in Articles 26 and 31(1) of the </a:t>
            </a:r>
            <a:r>
              <a:rPr lang="en-US" sz="2400" i="1" dirty="0" smtClean="0"/>
              <a:t>Vienna Convention </a:t>
            </a:r>
            <a:r>
              <a:rPr lang="en-US" sz="2400" dirty="0" smtClean="0"/>
              <a:t>which require treaties to be performed and interpreted in good faith:</a:t>
            </a:r>
          </a:p>
          <a:p>
            <a:endParaRPr lang="en-US" sz="2400" dirty="0" smtClean="0"/>
          </a:p>
          <a:p>
            <a:r>
              <a:rPr lang="en-US" sz="2400" dirty="0" smtClean="0"/>
              <a:t>● counter-argument that treaties bind only Contracting States, not taxpayers who are third parties</a:t>
            </a:r>
          </a:p>
          <a:p>
            <a:pPr lvl="1" algn="r"/>
            <a:endParaRPr lang="en-US" sz="2400" dirty="0"/>
          </a:p>
        </p:txBody>
      </p:sp>
    </p:spTree>
    <p:extLst>
      <p:ext uri="{BB962C8B-B14F-4D97-AF65-F5344CB8AC3E}">
        <p14:creationId xmlns:p14="http://schemas.microsoft.com/office/powerpoint/2010/main" val="32408392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00882" y="242027"/>
            <a:ext cx="8778118" cy="5262979"/>
          </a:xfrm>
          <a:prstGeom prst="rect">
            <a:avLst/>
          </a:prstGeom>
          <a:noFill/>
        </p:spPr>
        <p:txBody>
          <a:bodyPr wrap="square" rtlCol="0">
            <a:spAutoFit/>
          </a:bodyPr>
          <a:lstStyle/>
          <a:p>
            <a:r>
              <a:rPr lang="en-US" sz="2800" b="1" dirty="0" smtClean="0"/>
              <a:t>OECD Commentary</a:t>
            </a:r>
          </a:p>
          <a:p>
            <a:endParaRPr lang="en-US" sz="2000" dirty="0">
              <a:solidFill>
                <a:srgbClr val="2B2B2B"/>
              </a:solidFill>
            </a:endParaRPr>
          </a:p>
          <a:p>
            <a:r>
              <a:rPr lang="en-US" sz="2400" dirty="0"/>
              <a:t>● </a:t>
            </a:r>
            <a:r>
              <a:rPr lang="en-US" sz="2400" dirty="0" smtClean="0"/>
              <a:t>OECD Commentary amended in 1977 to add that tax treaties “should not ... </a:t>
            </a:r>
            <a:r>
              <a:rPr lang="en-US" sz="2400" dirty="0"/>
              <a:t>h</a:t>
            </a:r>
            <a:r>
              <a:rPr lang="en-US" sz="2400" dirty="0" smtClean="0"/>
              <a:t>elp tax avoidance or evasion”</a:t>
            </a:r>
          </a:p>
          <a:p>
            <a:endParaRPr lang="en-US" sz="2400" dirty="0" smtClean="0"/>
          </a:p>
          <a:p>
            <a:r>
              <a:rPr lang="en-US" sz="2400" dirty="0" smtClean="0"/>
              <a:t>● 2003 OECD Commentary also concludes that</a:t>
            </a:r>
            <a:r>
              <a:rPr lang="en-US" sz="2400" dirty="0">
                <a:sym typeface="Wingdings"/>
              </a:rPr>
              <a:t> </a:t>
            </a:r>
            <a:r>
              <a:rPr lang="en-US" sz="2400" dirty="0" smtClean="0"/>
              <a:t>“a proper construction of tax conventions allows them to disregard abusive transactions,” and that “the </a:t>
            </a:r>
            <a:r>
              <a:rPr lang="en-US" sz="2400" dirty="0"/>
              <a:t>benefits of a double tax convention should not be available where a main purpose for entering into certain transactions or arrangements was to secure a more </a:t>
            </a:r>
            <a:r>
              <a:rPr lang="en-US" sz="2400" dirty="0" err="1"/>
              <a:t>favourable</a:t>
            </a:r>
            <a:r>
              <a:rPr lang="en-US" sz="2400" dirty="0"/>
              <a:t> tax position and obtaining that more </a:t>
            </a:r>
            <a:r>
              <a:rPr lang="en-US" sz="2400" dirty="0" err="1"/>
              <a:t>favourable</a:t>
            </a:r>
            <a:r>
              <a:rPr lang="en-US" sz="2400" dirty="0"/>
              <a:t> treatment in these circumstances would be </a:t>
            </a:r>
            <a:r>
              <a:rPr lang="en-US" sz="2400" dirty="0" smtClean="0"/>
              <a:t>contrary</a:t>
            </a:r>
          </a:p>
          <a:p>
            <a:r>
              <a:rPr lang="en-US" sz="2400" dirty="0" smtClean="0"/>
              <a:t>to </a:t>
            </a:r>
            <a:r>
              <a:rPr lang="en-US" sz="2400" dirty="0"/>
              <a:t>the object and purpose of the relevant provisions</a:t>
            </a:r>
            <a:r>
              <a:rPr lang="en-US" sz="2400" dirty="0" smtClean="0"/>
              <a:t>.” [</a:t>
            </a:r>
            <a:r>
              <a:rPr lang="en-US" sz="2400" dirty="0" err="1" smtClean="0"/>
              <a:t>para</a:t>
            </a:r>
            <a:r>
              <a:rPr lang="en-US" sz="2400" dirty="0" smtClean="0"/>
              <a:t>. 9 of the Commentary on Article 1]</a:t>
            </a:r>
            <a:endParaRPr lang="en-US" sz="2400" dirty="0"/>
          </a:p>
        </p:txBody>
      </p:sp>
    </p:spTree>
    <p:extLst>
      <p:ext uri="{BB962C8B-B14F-4D97-AF65-F5344CB8AC3E}">
        <p14:creationId xmlns:p14="http://schemas.microsoft.com/office/powerpoint/2010/main" val="36962585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3" name="CasellaDiTesto 2"/>
          <p:cNvSpPr txBox="1"/>
          <p:nvPr/>
        </p:nvSpPr>
        <p:spPr>
          <a:xfrm>
            <a:off x="208903" y="1164134"/>
            <a:ext cx="6000704" cy="5832366"/>
          </a:xfrm>
          <a:prstGeom prst="rect">
            <a:avLst/>
          </a:prstGeom>
          <a:noFill/>
        </p:spPr>
        <p:txBody>
          <a:bodyPr wrap="square" rtlCol="0">
            <a:spAutoFit/>
          </a:bodyPr>
          <a:lstStyle/>
          <a:p>
            <a:pPr algn="just"/>
            <a:r>
              <a:rPr lang="en-US" sz="2000" b="1" dirty="0" smtClean="0">
                <a:solidFill>
                  <a:prstClr val="black"/>
                </a:solidFill>
              </a:rPr>
              <a:t>Facts</a:t>
            </a:r>
          </a:p>
          <a:p>
            <a:pPr marL="358775" lvl="1" indent="-342900" algn="just">
              <a:buFont typeface="Arial" panose="020B0604020202020204" pitchFamily="34" charset="0"/>
              <a:buChar char="•"/>
            </a:pPr>
            <a:r>
              <a:rPr lang="en-US" dirty="0" err="1" smtClean="0">
                <a:solidFill>
                  <a:prstClr val="black"/>
                </a:solidFill>
              </a:rPr>
              <a:t>CHCo</a:t>
            </a:r>
            <a:r>
              <a:rPr lang="en-US" dirty="0" smtClean="0">
                <a:solidFill>
                  <a:prstClr val="black"/>
                </a:solidFill>
              </a:rPr>
              <a:t> paid dividends to Danish holding company, </a:t>
            </a:r>
            <a:r>
              <a:rPr lang="en-US" dirty="0" err="1" smtClean="0">
                <a:solidFill>
                  <a:prstClr val="black"/>
                </a:solidFill>
              </a:rPr>
              <a:t>DKCo</a:t>
            </a:r>
            <a:endParaRPr lang="en-US" dirty="0" smtClean="0">
              <a:solidFill>
                <a:prstClr val="black"/>
              </a:solidFill>
            </a:endParaRPr>
          </a:p>
          <a:p>
            <a:pPr marL="358775" lvl="1" indent="-342900" algn="just">
              <a:buFont typeface="Arial" panose="020B0604020202020204" pitchFamily="34" charset="0"/>
              <a:buChar char="•"/>
            </a:pPr>
            <a:r>
              <a:rPr lang="en-US" dirty="0" err="1" smtClean="0">
                <a:solidFill>
                  <a:prstClr val="black"/>
                </a:solidFill>
              </a:rPr>
              <a:t>DKCo</a:t>
            </a:r>
            <a:r>
              <a:rPr lang="en-US" dirty="0" smtClean="0">
                <a:solidFill>
                  <a:prstClr val="black"/>
                </a:solidFill>
              </a:rPr>
              <a:t> was wholly-owned by </a:t>
            </a:r>
            <a:r>
              <a:rPr lang="en-US" dirty="0" err="1" smtClean="0">
                <a:solidFill>
                  <a:prstClr val="black"/>
                </a:solidFill>
              </a:rPr>
              <a:t>GuernseyCo</a:t>
            </a:r>
            <a:endParaRPr lang="en-US" dirty="0" smtClean="0">
              <a:solidFill>
                <a:prstClr val="black"/>
              </a:solidFill>
            </a:endParaRPr>
          </a:p>
          <a:p>
            <a:pPr marL="358775" lvl="1" indent="-342900" algn="just">
              <a:buFont typeface="Arial" panose="020B0604020202020204" pitchFamily="34" charset="0"/>
              <a:buChar char="•"/>
            </a:pPr>
            <a:r>
              <a:rPr lang="en-US" dirty="0" err="1" smtClean="0">
                <a:solidFill>
                  <a:prstClr val="black"/>
                </a:solidFill>
              </a:rPr>
              <a:t>GuernseyCo</a:t>
            </a:r>
            <a:r>
              <a:rPr lang="en-US" dirty="0" smtClean="0">
                <a:solidFill>
                  <a:prstClr val="black"/>
                </a:solidFill>
              </a:rPr>
              <a:t> was wholly-owned by</a:t>
            </a:r>
            <a:r>
              <a:rPr lang="en-US" dirty="0">
                <a:solidFill>
                  <a:prstClr val="black"/>
                </a:solidFill>
              </a:rPr>
              <a:t> </a:t>
            </a:r>
            <a:r>
              <a:rPr lang="en-US" dirty="0" err="1" smtClean="0">
                <a:solidFill>
                  <a:prstClr val="black"/>
                </a:solidFill>
              </a:rPr>
              <a:t>BermudaCo</a:t>
            </a:r>
            <a:endParaRPr lang="en-US" dirty="0" smtClean="0">
              <a:solidFill>
                <a:prstClr val="black"/>
              </a:solidFill>
            </a:endParaRPr>
          </a:p>
          <a:p>
            <a:pPr marL="358775" lvl="1" indent="-342900" algn="just">
              <a:buFont typeface="Arial" panose="020B0604020202020204" pitchFamily="34" charset="0"/>
              <a:buChar char="•"/>
            </a:pPr>
            <a:endParaRPr lang="en-US" sz="900" dirty="0" smtClean="0">
              <a:solidFill>
                <a:prstClr val="black"/>
              </a:solidFill>
            </a:endParaRPr>
          </a:p>
          <a:p>
            <a:pPr marL="0" lvl="1" algn="just"/>
            <a:r>
              <a:rPr lang="en-US" sz="2000" b="1" dirty="0" smtClean="0">
                <a:solidFill>
                  <a:prstClr val="black"/>
                </a:solidFill>
              </a:rPr>
              <a:t>Court decision</a:t>
            </a:r>
          </a:p>
          <a:p>
            <a:pPr marL="358775" lvl="2" indent="-342900" algn="just">
              <a:buFont typeface="Arial" panose="020B0604020202020204" pitchFamily="34" charset="0"/>
              <a:buChar char="•"/>
            </a:pPr>
            <a:r>
              <a:rPr lang="en-US" dirty="0" smtClean="0">
                <a:solidFill>
                  <a:prstClr val="black"/>
                </a:solidFill>
              </a:rPr>
              <a:t>Lower court found that the Danish entity was the beneficial owner of the income but denied treaty benefits on the basis of the general reservation of abuse</a:t>
            </a:r>
          </a:p>
          <a:p>
            <a:pPr marL="358775" lvl="2" indent="-342900" algn="just">
              <a:buFont typeface="Arial" panose="020B0604020202020204" pitchFamily="34" charset="0"/>
              <a:buChar char="•"/>
            </a:pPr>
            <a:r>
              <a:rPr lang="en-US" dirty="0" smtClean="0">
                <a:solidFill>
                  <a:prstClr val="black"/>
                </a:solidFill>
              </a:rPr>
              <a:t>Federal Tribunal did not address beneficial ownership and denied treaty benefits exclusively on the basis of the inherent Anti-Abuse principle </a:t>
            </a:r>
          </a:p>
          <a:p>
            <a:pPr marL="358775" lvl="2" indent="-342900" algn="just">
              <a:buFont typeface="Arial" panose="020B0604020202020204" pitchFamily="34" charset="0"/>
              <a:buChar char="•"/>
            </a:pPr>
            <a:r>
              <a:rPr lang="en-US" dirty="0" smtClean="0">
                <a:solidFill>
                  <a:prstClr val="black"/>
                </a:solidFill>
              </a:rPr>
              <a:t>Federal Tribunal however controversially equated the inherent Anti-Abuse principle to the so-called look-through provision which States may choose to incorporate into their DTCs (see OECD Commentary para. 13 ad Art. 1)</a:t>
            </a:r>
          </a:p>
          <a:p>
            <a:pPr marL="358775" lvl="2" indent="-342900" algn="just">
              <a:buFont typeface="Arial" panose="020B0604020202020204" pitchFamily="34" charset="0"/>
              <a:buChar char="•"/>
            </a:pPr>
            <a:r>
              <a:rPr lang="en-US" dirty="0" smtClean="0">
                <a:solidFill>
                  <a:prstClr val="black"/>
                </a:solidFill>
              </a:rPr>
              <a:t>According to Swiss scholars, correct approach would have been to refer instead to the guiding principle </a:t>
            </a:r>
            <a:r>
              <a:rPr lang="en-US" dirty="0">
                <a:solidFill>
                  <a:prstClr val="black"/>
                </a:solidFill>
              </a:rPr>
              <a:t>(see OECD Commentary para. </a:t>
            </a:r>
            <a:r>
              <a:rPr lang="en-US" dirty="0" smtClean="0">
                <a:solidFill>
                  <a:prstClr val="black"/>
                </a:solidFill>
              </a:rPr>
              <a:t>9.5 </a:t>
            </a:r>
            <a:r>
              <a:rPr lang="en-US" dirty="0">
                <a:solidFill>
                  <a:prstClr val="black"/>
                </a:solidFill>
              </a:rPr>
              <a:t>ad Art. 1)</a:t>
            </a:r>
          </a:p>
          <a:p>
            <a:pPr marL="358775" lvl="2" indent="-342900" algn="just">
              <a:buFont typeface="Arial" panose="020B0604020202020204" pitchFamily="34" charset="0"/>
              <a:buChar char="•"/>
            </a:pPr>
            <a:endParaRPr lang="en-US" dirty="0" smtClean="0">
              <a:solidFill>
                <a:srgbClr val="FF0000"/>
              </a:solidFill>
            </a:endParaRPr>
          </a:p>
          <a:p>
            <a:pPr marL="815975" lvl="3" indent="-342900" algn="just">
              <a:buFont typeface="Arial" panose="020B0604020202020204" pitchFamily="34" charset="0"/>
              <a:buChar char="•"/>
            </a:pPr>
            <a:endParaRPr lang="en-US" dirty="0" smtClean="0">
              <a:solidFill>
                <a:prstClr val="black"/>
              </a:solidFill>
            </a:endParaRPr>
          </a:p>
        </p:txBody>
      </p:sp>
      <p:sp>
        <p:nvSpPr>
          <p:cNvPr id="5" name="CasellaDiTesto 4"/>
          <p:cNvSpPr txBox="1"/>
          <p:nvPr/>
        </p:nvSpPr>
        <p:spPr>
          <a:xfrm>
            <a:off x="865414" y="289749"/>
            <a:ext cx="8802973" cy="892552"/>
          </a:xfrm>
          <a:prstGeom prst="rect">
            <a:avLst/>
          </a:prstGeom>
          <a:noFill/>
        </p:spPr>
        <p:txBody>
          <a:bodyPr wrap="square" rtlCol="0">
            <a:spAutoFit/>
          </a:bodyPr>
          <a:lstStyle/>
          <a:p>
            <a:pPr algn="ctr"/>
            <a:r>
              <a:rPr lang="en-US" sz="2800" b="1" dirty="0" smtClean="0">
                <a:solidFill>
                  <a:prstClr val="black"/>
                </a:solidFill>
              </a:rPr>
              <a:t>A Holdings </a:t>
            </a:r>
            <a:r>
              <a:rPr lang="en-US" sz="2800" b="1" dirty="0" err="1" smtClean="0">
                <a:solidFill>
                  <a:prstClr val="black"/>
                </a:solidFill>
              </a:rPr>
              <a:t>ApS</a:t>
            </a:r>
            <a:r>
              <a:rPr lang="en-US" sz="2800" b="1" dirty="0" smtClean="0">
                <a:solidFill>
                  <a:prstClr val="black"/>
                </a:solidFill>
              </a:rPr>
              <a:t> v. Federal Tax Administration</a:t>
            </a:r>
          </a:p>
          <a:p>
            <a:pPr algn="ctr"/>
            <a:endParaRPr lang="en-US" sz="2400" b="1" dirty="0">
              <a:solidFill>
                <a:prstClr val="black"/>
              </a:solidFill>
            </a:endParaRPr>
          </a:p>
        </p:txBody>
      </p:sp>
      <p:sp>
        <p:nvSpPr>
          <p:cNvPr id="9" name="Segnaposto numero diapositiva 8"/>
          <p:cNvSpPr>
            <a:spLocks noGrp="1"/>
          </p:cNvSpPr>
          <p:nvPr>
            <p:ph type="sldNum" sz="quarter" idx="12"/>
          </p:nvPr>
        </p:nvSpPr>
        <p:spPr/>
        <p:txBody>
          <a:bodyPr/>
          <a:lstStyle/>
          <a:p>
            <a:fld id="{A3A8CC5D-D6EC-4914-BB64-69FBC11CD233}" type="slidenum">
              <a:rPr lang="nl-NL" smtClean="0">
                <a:solidFill>
                  <a:srgbClr val="4A66AC"/>
                </a:solidFill>
              </a:rPr>
              <a:pPr/>
              <a:t>39</a:t>
            </a:fld>
            <a:endParaRPr lang="nl-NL">
              <a:solidFill>
                <a:srgbClr val="4A66AC"/>
              </a:solidFill>
            </a:endParaRPr>
          </a:p>
        </p:txBody>
      </p:sp>
      <p:cxnSp>
        <p:nvCxnSpPr>
          <p:cNvPr id="32" name="Straight Connector 23"/>
          <p:cNvCxnSpPr/>
          <p:nvPr/>
        </p:nvCxnSpPr>
        <p:spPr>
          <a:xfrm>
            <a:off x="9049420" y="3059826"/>
            <a:ext cx="9913" cy="750174"/>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46" name="Grouper 45"/>
          <p:cNvGrpSpPr/>
          <p:nvPr/>
        </p:nvGrpSpPr>
        <p:grpSpPr>
          <a:xfrm>
            <a:off x="7164825" y="1441899"/>
            <a:ext cx="4687581" cy="4803991"/>
            <a:chOff x="7164825" y="1441899"/>
            <a:chExt cx="4687581" cy="4803991"/>
          </a:xfrm>
        </p:grpSpPr>
        <p:cxnSp>
          <p:nvCxnSpPr>
            <p:cNvPr id="35" name="Straight Connector 28"/>
            <p:cNvCxnSpPr/>
            <p:nvPr/>
          </p:nvCxnSpPr>
          <p:spPr>
            <a:xfrm>
              <a:off x="7422444" y="5080000"/>
              <a:ext cx="3132667" cy="1411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28"/>
            <p:cNvCxnSpPr/>
            <p:nvPr/>
          </p:nvCxnSpPr>
          <p:spPr>
            <a:xfrm>
              <a:off x="7422444" y="3386667"/>
              <a:ext cx="3172179" cy="11303"/>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45" name="Grouper 44"/>
            <p:cNvGrpSpPr/>
            <p:nvPr/>
          </p:nvGrpSpPr>
          <p:grpSpPr>
            <a:xfrm>
              <a:off x="7164825" y="1441899"/>
              <a:ext cx="4687581" cy="4803991"/>
              <a:chOff x="7150714" y="1441899"/>
              <a:chExt cx="4687581" cy="4803991"/>
            </a:xfrm>
          </p:grpSpPr>
          <p:grpSp>
            <p:nvGrpSpPr>
              <p:cNvPr id="8" name="Grouper 7"/>
              <p:cNvGrpSpPr/>
              <p:nvPr/>
            </p:nvGrpSpPr>
            <p:grpSpPr>
              <a:xfrm>
                <a:off x="7150714" y="1441899"/>
                <a:ext cx="2825841" cy="4019807"/>
                <a:chOff x="7390601" y="1441899"/>
                <a:chExt cx="2825841" cy="4019807"/>
              </a:xfrm>
            </p:grpSpPr>
            <p:sp>
              <p:nvSpPr>
                <p:cNvPr id="14" name="Text Box 12"/>
                <p:cNvSpPr txBox="1">
                  <a:spLocks noChangeArrowheads="1"/>
                </p:cNvSpPr>
                <p:nvPr/>
              </p:nvSpPr>
              <p:spPr bwMode="auto">
                <a:xfrm>
                  <a:off x="8338373" y="2679620"/>
                  <a:ext cx="1878069" cy="390636"/>
                </a:xfrm>
                <a:prstGeom prst="rect">
                  <a:avLst/>
                </a:prstGeom>
                <a:solidFill>
                  <a:schemeClr val="bg1"/>
                </a:solidFill>
                <a:ln w="12700" cmpd="sng" algn="ctr">
                  <a:solidFill>
                    <a:schemeClr val="tx1"/>
                  </a:solidFill>
                  <a:miter lim="800000"/>
                  <a:headEnd/>
                  <a:tailEnd/>
                </a:ln>
                <a:effectLst/>
                <a:extLst/>
              </p:spPr>
              <p:txBody>
                <a:bodyPr wrap="square" lIns="82058" tIns="41029" rIns="82058" bIns="41029">
                  <a:spAutoFit/>
                </a:bodyPr>
                <a:lstStyle>
                  <a:defPPr>
                    <a:defRPr lang="en-US"/>
                  </a:defPPr>
                  <a:lvl1pPr algn="ctr">
                    <a:spcBef>
                      <a:spcPct val="50000"/>
                    </a:spcBef>
                    <a:defRPr sz="2000" b="1">
                      <a:latin typeface="Arial Narrow" pitchFamily="34" charset="0"/>
                    </a:defRPr>
                  </a:lvl1pPr>
                  <a:lvl2pPr>
                    <a:spcBef>
                      <a:spcPct val="0"/>
                    </a:spcBef>
                    <a:defRPr>
                      <a:latin typeface="Arial" charset="0"/>
                    </a:defRPr>
                  </a:lvl2pPr>
                  <a:lvl3pPr>
                    <a:spcBef>
                      <a:spcPct val="0"/>
                    </a:spcBef>
                    <a:defRPr>
                      <a:latin typeface="Arial" charset="0"/>
                    </a:defRPr>
                  </a:lvl3pPr>
                  <a:lvl4pPr>
                    <a:spcBef>
                      <a:spcPct val="0"/>
                    </a:spcBef>
                    <a:defRPr>
                      <a:latin typeface="Arial" charset="0"/>
                    </a:defRPr>
                  </a:lvl4pPr>
                  <a:lvl5pPr>
                    <a:spcBef>
                      <a:spcPct val="0"/>
                    </a:spcBef>
                    <a:defRPr>
                      <a:latin typeface="Arial" charset="0"/>
                    </a:defRPr>
                  </a:lvl5pPr>
                  <a:lvl6pPr fontAlgn="base">
                    <a:spcBef>
                      <a:spcPct val="0"/>
                    </a:spcBef>
                    <a:spcAft>
                      <a:spcPct val="0"/>
                    </a:spcAft>
                    <a:defRPr>
                      <a:latin typeface="Arial" charset="0"/>
                    </a:defRPr>
                  </a:lvl6pPr>
                  <a:lvl7pPr fontAlgn="base">
                    <a:spcBef>
                      <a:spcPct val="0"/>
                    </a:spcBef>
                    <a:spcAft>
                      <a:spcPct val="0"/>
                    </a:spcAft>
                    <a:defRPr>
                      <a:latin typeface="Arial" charset="0"/>
                    </a:defRPr>
                  </a:lvl7pPr>
                  <a:lvl8pPr fontAlgn="base">
                    <a:spcBef>
                      <a:spcPct val="0"/>
                    </a:spcBef>
                    <a:spcAft>
                      <a:spcPct val="0"/>
                    </a:spcAft>
                    <a:defRPr>
                      <a:latin typeface="Arial" charset="0"/>
                    </a:defRPr>
                  </a:lvl8pPr>
                  <a:lvl9pPr fontAlgn="base">
                    <a:spcBef>
                      <a:spcPct val="0"/>
                    </a:spcBef>
                    <a:spcAft>
                      <a:spcPct val="0"/>
                    </a:spcAft>
                    <a:defRPr>
                      <a:latin typeface="Arial" charset="0"/>
                    </a:defRPr>
                  </a:lvl9pPr>
                </a:lstStyle>
                <a:p>
                  <a:r>
                    <a:rPr lang="en-US" altLang="en-US" dirty="0" smtClean="0">
                      <a:solidFill>
                        <a:prstClr val="black"/>
                      </a:solidFill>
                    </a:rPr>
                    <a:t>Offshore Co</a:t>
                  </a:r>
                  <a:endParaRPr lang="en-US" altLang="en-US" dirty="0">
                    <a:solidFill>
                      <a:prstClr val="black"/>
                    </a:solidFill>
                  </a:endParaRPr>
                </a:p>
              </p:txBody>
            </p:sp>
            <p:pic>
              <p:nvPicPr>
                <p:cNvPr id="22" name="Image 21"/>
                <p:cNvPicPr>
                  <a:picLocks noChangeAspect="1"/>
                </p:cNvPicPr>
                <p:nvPr/>
              </p:nvPicPr>
              <p:blipFill>
                <a:blip r:embed="rId3"/>
                <a:stretch>
                  <a:fillRect/>
                </a:stretch>
              </p:blipFill>
              <p:spPr>
                <a:xfrm>
                  <a:off x="8977231" y="1441899"/>
                  <a:ext cx="615757" cy="615757"/>
                </a:xfrm>
                <a:prstGeom prst="rect">
                  <a:avLst/>
                </a:prstGeom>
              </p:spPr>
            </p:pic>
            <p:cxnSp>
              <p:nvCxnSpPr>
                <p:cNvPr id="23" name="Straight Connector 23"/>
                <p:cNvCxnSpPr/>
                <p:nvPr/>
              </p:nvCxnSpPr>
              <p:spPr>
                <a:xfrm flipH="1">
                  <a:off x="9289709" y="2117203"/>
                  <a:ext cx="2419" cy="5400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4" name="Text Box 12"/>
                <p:cNvSpPr txBox="1">
                  <a:spLocks noChangeArrowheads="1"/>
                </p:cNvSpPr>
                <p:nvPr/>
              </p:nvSpPr>
              <p:spPr bwMode="auto">
                <a:xfrm>
                  <a:off x="8339664" y="3805689"/>
                  <a:ext cx="1876778" cy="806134"/>
                </a:xfrm>
                <a:prstGeom prst="rect">
                  <a:avLst/>
                </a:prstGeom>
                <a:solidFill>
                  <a:schemeClr val="bg1"/>
                </a:solidFill>
                <a:ln w="12700" cmpd="sng" algn="ctr">
                  <a:solidFill>
                    <a:schemeClr val="tx1"/>
                  </a:solidFill>
                  <a:miter lim="800000"/>
                  <a:headEnd/>
                  <a:tailEnd/>
                </a:ln>
                <a:effectLst/>
                <a:extLst/>
              </p:spPr>
              <p:txBody>
                <a:bodyPr wrap="square" lIns="82058" tIns="41029" rIns="82058" bIns="41029">
                  <a:spAutoFit/>
                </a:bodyPr>
                <a:lstStyle>
                  <a:defPPr>
                    <a:defRPr lang="en-US"/>
                  </a:defPPr>
                  <a:lvl1pPr algn="ctr">
                    <a:spcBef>
                      <a:spcPct val="50000"/>
                    </a:spcBef>
                    <a:defRPr sz="2000" b="1">
                      <a:latin typeface="Arial Narrow" pitchFamily="34" charset="0"/>
                    </a:defRPr>
                  </a:lvl1pPr>
                  <a:lvl2pPr>
                    <a:spcBef>
                      <a:spcPct val="0"/>
                    </a:spcBef>
                    <a:defRPr>
                      <a:latin typeface="Arial" charset="0"/>
                    </a:defRPr>
                  </a:lvl2pPr>
                  <a:lvl3pPr>
                    <a:spcBef>
                      <a:spcPct val="0"/>
                    </a:spcBef>
                    <a:defRPr>
                      <a:latin typeface="Arial" charset="0"/>
                    </a:defRPr>
                  </a:lvl3pPr>
                  <a:lvl4pPr>
                    <a:spcBef>
                      <a:spcPct val="0"/>
                    </a:spcBef>
                    <a:defRPr>
                      <a:latin typeface="Arial" charset="0"/>
                    </a:defRPr>
                  </a:lvl4pPr>
                  <a:lvl5pPr>
                    <a:spcBef>
                      <a:spcPct val="0"/>
                    </a:spcBef>
                    <a:defRPr>
                      <a:latin typeface="Arial" charset="0"/>
                    </a:defRPr>
                  </a:lvl5pPr>
                  <a:lvl6pPr fontAlgn="base">
                    <a:spcBef>
                      <a:spcPct val="0"/>
                    </a:spcBef>
                    <a:spcAft>
                      <a:spcPct val="0"/>
                    </a:spcAft>
                    <a:defRPr>
                      <a:latin typeface="Arial" charset="0"/>
                    </a:defRPr>
                  </a:lvl6pPr>
                  <a:lvl7pPr fontAlgn="base">
                    <a:spcBef>
                      <a:spcPct val="0"/>
                    </a:spcBef>
                    <a:spcAft>
                      <a:spcPct val="0"/>
                    </a:spcAft>
                    <a:defRPr>
                      <a:latin typeface="Arial" charset="0"/>
                    </a:defRPr>
                  </a:lvl7pPr>
                  <a:lvl8pPr fontAlgn="base">
                    <a:spcBef>
                      <a:spcPct val="0"/>
                    </a:spcBef>
                    <a:spcAft>
                      <a:spcPct val="0"/>
                    </a:spcAft>
                    <a:defRPr>
                      <a:latin typeface="Arial" charset="0"/>
                    </a:defRPr>
                  </a:lvl8pPr>
                  <a:lvl9pPr fontAlgn="base">
                    <a:spcBef>
                      <a:spcPct val="0"/>
                    </a:spcBef>
                    <a:spcAft>
                      <a:spcPct val="0"/>
                    </a:spcAft>
                    <a:defRPr>
                      <a:latin typeface="Arial" charset="0"/>
                    </a:defRPr>
                  </a:lvl9pPr>
                </a:lstStyle>
                <a:p>
                  <a:r>
                    <a:rPr lang="en-US" altLang="en-US" dirty="0" smtClean="0">
                      <a:solidFill>
                        <a:prstClr val="black"/>
                      </a:solidFill>
                    </a:rPr>
                    <a:t>X. Holding </a:t>
                  </a:r>
                  <a:r>
                    <a:rPr lang="en-US" altLang="en-US" dirty="0" err="1" smtClean="0">
                      <a:solidFill>
                        <a:prstClr val="black"/>
                      </a:solidFill>
                    </a:rPr>
                    <a:t>ApS</a:t>
                  </a:r>
                  <a:endParaRPr lang="en-US" altLang="en-US" dirty="0" smtClean="0">
                    <a:solidFill>
                      <a:prstClr val="black"/>
                    </a:solidFill>
                  </a:endParaRPr>
                </a:p>
                <a:p>
                  <a:r>
                    <a:rPr lang="en-US" altLang="en-US" sz="1800" dirty="0" smtClean="0">
                      <a:solidFill>
                        <a:prstClr val="black"/>
                      </a:solidFill>
                    </a:rPr>
                    <a:t>January 1999</a:t>
                  </a:r>
                  <a:endParaRPr lang="en-US" altLang="en-US" sz="1800" dirty="0">
                    <a:solidFill>
                      <a:prstClr val="black"/>
                    </a:solidFill>
                  </a:endParaRPr>
                </a:p>
              </p:txBody>
            </p:sp>
            <p:cxnSp>
              <p:nvCxnSpPr>
                <p:cNvPr id="27" name="Straight Connector 23"/>
                <p:cNvCxnSpPr/>
                <p:nvPr/>
              </p:nvCxnSpPr>
              <p:spPr>
                <a:xfrm flipH="1">
                  <a:off x="9300999" y="4633706"/>
                  <a:ext cx="2419" cy="8280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8" name="Text Box 4"/>
                <p:cNvSpPr txBox="1">
                  <a:spLocks noChangeArrowheads="1"/>
                </p:cNvSpPr>
                <p:nvPr/>
              </p:nvSpPr>
              <p:spPr bwMode="auto">
                <a:xfrm>
                  <a:off x="7576866" y="3330138"/>
                  <a:ext cx="1129691" cy="35985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dirty="0" err="1" smtClean="0">
                      <a:solidFill>
                        <a:prstClr val="black"/>
                      </a:solidFill>
                      <a:latin typeface="Arial Narrow" pitchFamily="34" charset="0"/>
                    </a:rPr>
                    <a:t>Danemark</a:t>
                  </a:r>
                  <a:endParaRPr lang="en-US" altLang="en-US" dirty="0">
                    <a:solidFill>
                      <a:prstClr val="black"/>
                    </a:solidFill>
                    <a:latin typeface="Arial Narrow" pitchFamily="34" charset="0"/>
                  </a:endParaRPr>
                </a:p>
              </p:txBody>
            </p:sp>
            <p:sp>
              <p:nvSpPr>
                <p:cNvPr id="29" name="Text Box 4"/>
                <p:cNvSpPr txBox="1">
                  <a:spLocks noChangeArrowheads="1"/>
                </p:cNvSpPr>
                <p:nvPr/>
              </p:nvSpPr>
              <p:spPr bwMode="auto">
                <a:xfrm>
                  <a:off x="7390601" y="5034756"/>
                  <a:ext cx="1555844" cy="35985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dirty="0" smtClean="0">
                      <a:solidFill>
                        <a:prstClr val="black"/>
                      </a:solidFill>
                      <a:latin typeface="Arial Narrow" pitchFamily="34" charset="0"/>
                    </a:rPr>
                    <a:t>Switzerland</a:t>
                  </a:r>
                  <a:endParaRPr lang="en-US" altLang="en-US" dirty="0">
                    <a:solidFill>
                      <a:prstClr val="black"/>
                    </a:solidFill>
                    <a:latin typeface="Arial Narrow" pitchFamily="34" charset="0"/>
                  </a:endParaRPr>
                </a:p>
              </p:txBody>
            </p:sp>
          </p:grpSp>
          <p:sp>
            <p:nvSpPr>
              <p:cNvPr id="34" name="Text Box 12"/>
              <p:cNvSpPr txBox="1">
                <a:spLocks noChangeArrowheads="1"/>
              </p:cNvSpPr>
              <p:nvPr/>
            </p:nvSpPr>
            <p:spPr bwMode="auto">
              <a:xfrm>
                <a:off x="8096955" y="5439756"/>
                <a:ext cx="1876778" cy="806134"/>
              </a:xfrm>
              <a:prstGeom prst="rect">
                <a:avLst/>
              </a:prstGeom>
              <a:solidFill>
                <a:schemeClr val="bg1"/>
              </a:solidFill>
              <a:ln w="12700" cmpd="sng" algn="ctr">
                <a:solidFill>
                  <a:schemeClr val="tx1"/>
                </a:solidFill>
                <a:miter lim="800000"/>
                <a:headEnd/>
                <a:tailEnd/>
              </a:ln>
              <a:effectLst/>
              <a:extLst/>
            </p:spPr>
            <p:txBody>
              <a:bodyPr wrap="square" lIns="82058" tIns="41029" rIns="82058" bIns="41029">
                <a:spAutoFit/>
              </a:bodyPr>
              <a:lstStyle>
                <a:defPPr>
                  <a:defRPr lang="en-US"/>
                </a:defPPr>
                <a:lvl1pPr algn="ctr">
                  <a:spcBef>
                    <a:spcPct val="50000"/>
                  </a:spcBef>
                  <a:defRPr sz="2000" b="1">
                    <a:latin typeface="Arial Narrow" pitchFamily="34" charset="0"/>
                  </a:defRPr>
                </a:lvl1pPr>
                <a:lvl2pPr>
                  <a:spcBef>
                    <a:spcPct val="0"/>
                  </a:spcBef>
                  <a:defRPr>
                    <a:latin typeface="Arial" charset="0"/>
                  </a:defRPr>
                </a:lvl2pPr>
                <a:lvl3pPr>
                  <a:spcBef>
                    <a:spcPct val="0"/>
                  </a:spcBef>
                  <a:defRPr>
                    <a:latin typeface="Arial" charset="0"/>
                  </a:defRPr>
                </a:lvl3pPr>
                <a:lvl4pPr>
                  <a:spcBef>
                    <a:spcPct val="0"/>
                  </a:spcBef>
                  <a:defRPr>
                    <a:latin typeface="Arial" charset="0"/>
                  </a:defRPr>
                </a:lvl4pPr>
                <a:lvl5pPr>
                  <a:spcBef>
                    <a:spcPct val="0"/>
                  </a:spcBef>
                  <a:defRPr>
                    <a:latin typeface="Arial" charset="0"/>
                  </a:defRPr>
                </a:lvl5pPr>
                <a:lvl6pPr fontAlgn="base">
                  <a:spcBef>
                    <a:spcPct val="0"/>
                  </a:spcBef>
                  <a:spcAft>
                    <a:spcPct val="0"/>
                  </a:spcAft>
                  <a:defRPr>
                    <a:latin typeface="Arial" charset="0"/>
                  </a:defRPr>
                </a:lvl6pPr>
                <a:lvl7pPr fontAlgn="base">
                  <a:spcBef>
                    <a:spcPct val="0"/>
                  </a:spcBef>
                  <a:spcAft>
                    <a:spcPct val="0"/>
                  </a:spcAft>
                  <a:defRPr>
                    <a:latin typeface="Arial" charset="0"/>
                  </a:defRPr>
                </a:lvl7pPr>
                <a:lvl8pPr fontAlgn="base">
                  <a:spcBef>
                    <a:spcPct val="0"/>
                  </a:spcBef>
                  <a:spcAft>
                    <a:spcPct val="0"/>
                  </a:spcAft>
                  <a:defRPr>
                    <a:latin typeface="Arial" charset="0"/>
                  </a:defRPr>
                </a:lvl8pPr>
                <a:lvl9pPr fontAlgn="base">
                  <a:spcBef>
                    <a:spcPct val="0"/>
                  </a:spcBef>
                  <a:spcAft>
                    <a:spcPct val="0"/>
                  </a:spcAft>
                  <a:defRPr>
                    <a:latin typeface="Arial" charset="0"/>
                  </a:defRPr>
                </a:lvl9pPr>
              </a:lstStyle>
              <a:p>
                <a:r>
                  <a:rPr lang="en-US" altLang="en-US" dirty="0" smtClean="0">
                    <a:solidFill>
                      <a:prstClr val="black"/>
                    </a:solidFill>
                  </a:rPr>
                  <a:t>H. AG</a:t>
                </a:r>
              </a:p>
              <a:p>
                <a:r>
                  <a:rPr lang="en-US" altLang="en-US" sz="1800" dirty="0" smtClean="0">
                    <a:solidFill>
                      <a:prstClr val="black"/>
                    </a:solidFill>
                  </a:rPr>
                  <a:t>December 1999</a:t>
                </a:r>
                <a:endParaRPr lang="en-US" altLang="en-US" sz="1800" dirty="0">
                  <a:solidFill>
                    <a:prstClr val="black"/>
                  </a:solidFill>
                </a:endParaRPr>
              </a:p>
            </p:txBody>
          </p:sp>
          <p:sp>
            <p:nvSpPr>
              <p:cNvPr id="38" name="Text Box 4"/>
              <p:cNvSpPr txBox="1">
                <a:spLocks noChangeArrowheads="1"/>
              </p:cNvSpPr>
              <p:nvPr/>
            </p:nvSpPr>
            <p:spPr bwMode="auto">
              <a:xfrm>
                <a:off x="10340246" y="4896205"/>
                <a:ext cx="1458538" cy="35985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dirty="0" smtClean="0">
                    <a:solidFill>
                      <a:prstClr val="black"/>
                    </a:solidFill>
                    <a:latin typeface="Arial Narrow" pitchFamily="34" charset="0"/>
                  </a:rPr>
                  <a:t>Dividend</a:t>
                </a:r>
                <a:endParaRPr lang="en-US" altLang="en-US" dirty="0">
                  <a:solidFill>
                    <a:prstClr val="black"/>
                  </a:solidFill>
                  <a:latin typeface="Arial Narrow" pitchFamily="34" charset="0"/>
                </a:endParaRPr>
              </a:p>
            </p:txBody>
          </p:sp>
          <p:sp>
            <p:nvSpPr>
              <p:cNvPr id="39" name="Freccia circolare a destra 8"/>
              <p:cNvSpPr/>
              <p:nvPr/>
            </p:nvSpPr>
            <p:spPr>
              <a:xfrm rot="10800000">
                <a:off x="10350658" y="4509776"/>
                <a:ext cx="252154" cy="122241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40" name="Text Box 4"/>
              <p:cNvSpPr txBox="1">
                <a:spLocks noChangeArrowheads="1"/>
              </p:cNvSpPr>
              <p:nvPr/>
            </p:nvSpPr>
            <p:spPr bwMode="auto">
              <a:xfrm>
                <a:off x="10379757" y="3256493"/>
                <a:ext cx="1458538" cy="35985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76200" cmpd="tri"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2058" tIns="41029" rIns="82058" bIns="41029">
                <a:spAutoFit/>
              </a:bodyPr>
              <a:lstStyle>
                <a:lvl1pPr defTabSz="457200">
                  <a:spcBef>
                    <a:spcPct val="0"/>
                  </a:spcBef>
                  <a:defRPr>
                    <a:solidFill>
                      <a:schemeClr val="tx1"/>
                    </a:solidFill>
                    <a:latin typeface="Arial" charset="0"/>
                  </a:defRPr>
                </a:lvl1pPr>
                <a:lvl2pPr defTabSz="457200">
                  <a:spcBef>
                    <a:spcPct val="0"/>
                  </a:spcBef>
                  <a:defRPr>
                    <a:solidFill>
                      <a:schemeClr val="tx1"/>
                    </a:solidFill>
                    <a:latin typeface="Arial" charset="0"/>
                  </a:defRPr>
                </a:lvl2pPr>
                <a:lvl3pPr defTabSz="457200">
                  <a:spcBef>
                    <a:spcPct val="0"/>
                  </a:spcBef>
                  <a:defRPr>
                    <a:solidFill>
                      <a:schemeClr val="tx1"/>
                    </a:solidFill>
                    <a:latin typeface="Arial" charset="0"/>
                  </a:defRPr>
                </a:lvl3pPr>
                <a:lvl4pPr defTabSz="457200">
                  <a:spcBef>
                    <a:spcPct val="0"/>
                  </a:spcBef>
                  <a:defRPr>
                    <a:solidFill>
                      <a:schemeClr val="tx1"/>
                    </a:solidFill>
                    <a:latin typeface="Arial" charset="0"/>
                  </a:defRPr>
                </a:lvl4pPr>
                <a:lvl5pPr defTabSz="457200">
                  <a:spcBef>
                    <a:spcPct val="0"/>
                  </a:spcBef>
                  <a:defRPr>
                    <a:solidFill>
                      <a:schemeClr val="tx1"/>
                    </a:solidFill>
                    <a:latin typeface="Arial" charset="0"/>
                  </a:defRPr>
                </a:lvl5pPr>
                <a:lvl6pPr defTabSz="457200" fontAlgn="base">
                  <a:spcBef>
                    <a:spcPct val="0"/>
                  </a:spcBef>
                  <a:spcAft>
                    <a:spcPct val="0"/>
                  </a:spcAft>
                  <a:defRPr>
                    <a:solidFill>
                      <a:schemeClr val="tx1"/>
                    </a:solidFill>
                    <a:latin typeface="Arial" charset="0"/>
                  </a:defRPr>
                </a:lvl6pPr>
                <a:lvl7pPr defTabSz="457200" fontAlgn="base">
                  <a:spcBef>
                    <a:spcPct val="0"/>
                  </a:spcBef>
                  <a:spcAft>
                    <a:spcPct val="0"/>
                  </a:spcAft>
                  <a:defRPr>
                    <a:solidFill>
                      <a:schemeClr val="tx1"/>
                    </a:solidFill>
                    <a:latin typeface="Arial" charset="0"/>
                  </a:defRPr>
                </a:lvl7pPr>
                <a:lvl8pPr defTabSz="457200" fontAlgn="base">
                  <a:spcBef>
                    <a:spcPct val="0"/>
                  </a:spcBef>
                  <a:spcAft>
                    <a:spcPct val="0"/>
                  </a:spcAft>
                  <a:defRPr>
                    <a:solidFill>
                      <a:schemeClr val="tx1"/>
                    </a:solidFill>
                    <a:latin typeface="Arial" charset="0"/>
                  </a:defRPr>
                </a:lvl8pPr>
                <a:lvl9pPr defTabSz="457200" fontAlgn="base">
                  <a:spcBef>
                    <a:spcPct val="0"/>
                  </a:spcBef>
                  <a:spcAft>
                    <a:spcPct val="0"/>
                  </a:spcAft>
                  <a:defRPr>
                    <a:solidFill>
                      <a:schemeClr val="tx1"/>
                    </a:solidFill>
                    <a:latin typeface="Arial" charset="0"/>
                  </a:defRPr>
                </a:lvl9pPr>
              </a:lstStyle>
              <a:p>
                <a:pPr algn="ctr">
                  <a:spcBef>
                    <a:spcPct val="50000"/>
                  </a:spcBef>
                </a:pPr>
                <a:r>
                  <a:rPr lang="en-US" altLang="en-US" dirty="0" smtClean="0">
                    <a:solidFill>
                      <a:prstClr val="black"/>
                    </a:solidFill>
                    <a:latin typeface="Arial Narrow" pitchFamily="34" charset="0"/>
                  </a:rPr>
                  <a:t>Dividend</a:t>
                </a:r>
                <a:endParaRPr lang="en-US" altLang="en-US" dirty="0">
                  <a:solidFill>
                    <a:prstClr val="black"/>
                  </a:solidFill>
                  <a:latin typeface="Arial Narrow" pitchFamily="34" charset="0"/>
                </a:endParaRPr>
              </a:p>
            </p:txBody>
          </p:sp>
          <p:sp>
            <p:nvSpPr>
              <p:cNvPr id="41" name="Freccia circolare a destra 8"/>
              <p:cNvSpPr/>
              <p:nvPr/>
            </p:nvSpPr>
            <p:spPr>
              <a:xfrm rot="10800000">
                <a:off x="10390169" y="2870064"/>
                <a:ext cx="252154" cy="122241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grpSp>
    </p:spTree>
    <p:extLst>
      <p:ext uri="{BB962C8B-B14F-4D97-AF65-F5344CB8AC3E}">
        <p14:creationId xmlns:p14="http://schemas.microsoft.com/office/powerpoint/2010/main" val="11358997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580765" y="2859600"/>
            <a:ext cx="7777722" cy="584776"/>
          </a:xfrm>
          <a:prstGeom prst="rect">
            <a:avLst/>
          </a:prstGeom>
          <a:noFill/>
        </p:spPr>
        <p:txBody>
          <a:bodyPr wrap="square" rtlCol="0">
            <a:spAutoFit/>
          </a:bodyPr>
          <a:lstStyle/>
          <a:p>
            <a:pPr algn="ctr"/>
            <a:r>
              <a:rPr lang="en-US" sz="3200" b="1" dirty="0" smtClean="0"/>
              <a:t>Principal Purpose Tests</a:t>
            </a:r>
          </a:p>
        </p:txBody>
      </p:sp>
    </p:spTree>
    <p:extLst>
      <p:ext uri="{BB962C8B-B14F-4D97-AF65-F5344CB8AC3E}">
        <p14:creationId xmlns:p14="http://schemas.microsoft.com/office/powerpoint/2010/main" val="794009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181505" y="485093"/>
            <a:ext cx="8120540" cy="3416320"/>
          </a:xfrm>
          <a:prstGeom prst="rect">
            <a:avLst/>
          </a:prstGeom>
          <a:noFill/>
        </p:spPr>
        <p:txBody>
          <a:bodyPr wrap="square" rtlCol="0">
            <a:spAutoFit/>
          </a:bodyPr>
          <a:lstStyle/>
          <a:p>
            <a:r>
              <a:rPr lang="en-US" sz="2800" b="1" dirty="0" smtClean="0"/>
              <a:t>Origins</a:t>
            </a:r>
          </a:p>
          <a:p>
            <a:endParaRPr lang="en-US" sz="2400" dirty="0" smtClean="0"/>
          </a:p>
          <a:p>
            <a:r>
              <a:rPr lang="en-US" sz="2400" dirty="0" smtClean="0"/>
              <a:t>● provisions introduced in UK treaties in the late 1960s denying treaty benefits for interest and royalties where the debt claim or right in respect of which interest or royalties are paid was created or assigned “mainly for the purpose of taking advantage” of the relevant treaty article and “not for </a:t>
            </a:r>
            <a:r>
              <a:rPr lang="en-US" sz="2400" i="1" dirty="0" smtClean="0"/>
              <a:t>bona fide </a:t>
            </a:r>
            <a:r>
              <a:rPr lang="en-US" sz="2400" dirty="0" smtClean="0"/>
              <a:t>commercial purposes”</a:t>
            </a:r>
          </a:p>
          <a:p>
            <a:endParaRPr lang="en-US" sz="2000" dirty="0" smtClean="0"/>
          </a:p>
        </p:txBody>
      </p:sp>
    </p:spTree>
    <p:extLst>
      <p:ext uri="{BB962C8B-B14F-4D97-AF65-F5344CB8AC3E}">
        <p14:creationId xmlns:p14="http://schemas.microsoft.com/office/powerpoint/2010/main" val="30538685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181505" y="485093"/>
            <a:ext cx="8331950" cy="4893647"/>
          </a:xfrm>
          <a:prstGeom prst="rect">
            <a:avLst/>
          </a:prstGeom>
          <a:noFill/>
        </p:spPr>
        <p:txBody>
          <a:bodyPr wrap="square" rtlCol="0">
            <a:spAutoFit/>
          </a:bodyPr>
          <a:lstStyle/>
          <a:p>
            <a:r>
              <a:rPr lang="en-US" sz="2800" b="1" dirty="0" smtClean="0"/>
              <a:t>Application</a:t>
            </a:r>
          </a:p>
          <a:p>
            <a:endParaRPr lang="en-US" sz="2000" dirty="0" smtClean="0"/>
          </a:p>
          <a:p>
            <a:r>
              <a:rPr lang="en-US" sz="2400" dirty="0" smtClean="0"/>
              <a:t>● although these treaty provisions do not appear to have been subject to judicial interpretation, guidance may be derived from cases addressing domestic anti-avoidance rules </a:t>
            </a:r>
            <a:r>
              <a:rPr lang="mr-IN" sz="2400" dirty="0" smtClean="0"/>
              <a:t>–</a:t>
            </a:r>
            <a:r>
              <a:rPr lang="en-US" sz="2400" dirty="0" smtClean="0"/>
              <a:t> e.g., </a:t>
            </a:r>
            <a:r>
              <a:rPr lang="en-US" sz="2400" i="1" dirty="0" err="1" smtClean="0"/>
              <a:t>Groupe</a:t>
            </a:r>
            <a:r>
              <a:rPr lang="en-US" sz="2400" i="1" dirty="0" smtClean="0"/>
              <a:t> </a:t>
            </a:r>
            <a:r>
              <a:rPr lang="en-US" sz="2400" i="1" dirty="0" err="1" smtClean="0"/>
              <a:t>Honco</a:t>
            </a:r>
            <a:r>
              <a:rPr lang="en-US" sz="2400" i="1" dirty="0" smtClean="0"/>
              <a:t> Inc. v. Canada</a:t>
            </a:r>
            <a:r>
              <a:rPr lang="en-US" sz="2400" dirty="0" smtClean="0"/>
              <a:t>, 2012 TCC 305. </a:t>
            </a:r>
            <a:r>
              <a:rPr lang="en-US" sz="2400" dirty="0" err="1" smtClean="0"/>
              <a:t>aff’d</a:t>
            </a:r>
            <a:r>
              <a:rPr lang="en-US" sz="2400" dirty="0" smtClean="0"/>
              <a:t> 2013 FCA 128; and </a:t>
            </a:r>
            <a:r>
              <a:rPr lang="en-US" sz="2400" i="1" dirty="0" smtClean="0"/>
              <a:t>AH Field (Holdings) Ltd. v. Revenue and Customs</a:t>
            </a:r>
            <a:r>
              <a:rPr lang="en-US" sz="2400" dirty="0" smtClean="0"/>
              <a:t>, [2012] TC 01800</a:t>
            </a:r>
          </a:p>
          <a:p>
            <a:endParaRPr lang="en-US" sz="2400" dirty="0" smtClean="0"/>
          </a:p>
          <a:p>
            <a:r>
              <a:rPr lang="en-US" sz="2400" dirty="0" smtClean="0"/>
              <a:t>● these cases suggest that the purpose of a transaction is “a question of fact” to be determined with “due regard for all of the circumstances” including “objective manifestations of purpose”</a:t>
            </a:r>
            <a:r>
              <a:rPr lang="en-US" sz="2400" dirty="0"/>
              <a:t> </a:t>
            </a:r>
            <a:r>
              <a:rPr lang="en-US" sz="2400" dirty="0" smtClean="0"/>
              <a:t>and taking into account “the inherent likelihood or probability of an event occurring” [</a:t>
            </a:r>
            <a:r>
              <a:rPr lang="en-US" sz="2400" i="1" dirty="0" err="1" smtClean="0"/>
              <a:t>Groupe</a:t>
            </a:r>
            <a:r>
              <a:rPr lang="en-US" sz="2400" i="1" dirty="0" smtClean="0"/>
              <a:t> </a:t>
            </a:r>
            <a:r>
              <a:rPr lang="en-US" sz="2400" i="1" dirty="0" err="1" smtClean="0"/>
              <a:t>Honco</a:t>
            </a:r>
            <a:r>
              <a:rPr lang="en-US" sz="2400" dirty="0" smtClean="0"/>
              <a:t>]</a:t>
            </a:r>
          </a:p>
        </p:txBody>
      </p:sp>
    </p:spTree>
    <p:extLst>
      <p:ext uri="{BB962C8B-B14F-4D97-AF65-F5344CB8AC3E}">
        <p14:creationId xmlns:p14="http://schemas.microsoft.com/office/powerpoint/2010/main" val="22207248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181505" y="485093"/>
            <a:ext cx="8331950" cy="3724096"/>
          </a:xfrm>
          <a:prstGeom prst="rect">
            <a:avLst/>
          </a:prstGeom>
          <a:noFill/>
        </p:spPr>
        <p:txBody>
          <a:bodyPr wrap="square" rtlCol="0">
            <a:spAutoFit/>
          </a:bodyPr>
          <a:lstStyle/>
          <a:p>
            <a:r>
              <a:rPr lang="en-US" sz="2800" b="1" dirty="0" smtClean="0"/>
              <a:t>Application</a:t>
            </a:r>
          </a:p>
          <a:p>
            <a:endParaRPr lang="en-US" sz="2000" dirty="0" smtClean="0"/>
          </a:p>
          <a:p>
            <a:endParaRPr lang="en-US" sz="2000" dirty="0"/>
          </a:p>
          <a:p>
            <a:r>
              <a:rPr lang="en-US" sz="2400" dirty="0"/>
              <a:t>● </a:t>
            </a:r>
            <a:r>
              <a:rPr lang="en-US" sz="2400" dirty="0" smtClean="0"/>
              <a:t>they also suggest that a tax advantage may be “one of the main purposes” of a transaction where a transaction has “some business purpose” but is “so influenced by [its] tax effect” that is it “reasonable to assume that the tax effect must have been one of the main purposes” </a:t>
            </a:r>
            <a:r>
              <a:rPr lang="mr-IN" sz="2400" dirty="0" smtClean="0"/>
              <a:t>–</a:t>
            </a:r>
            <a:r>
              <a:rPr lang="en-US" sz="2400" dirty="0" smtClean="0"/>
              <a:t> for example if the transaction as structured would not have been undertaken but for the tax effect [</a:t>
            </a:r>
            <a:r>
              <a:rPr lang="en-US" sz="2400" i="1" dirty="0" smtClean="0"/>
              <a:t>AH Field (Holding) Ltd.</a:t>
            </a:r>
            <a:r>
              <a:rPr lang="en-US" sz="2400" dirty="0" smtClean="0"/>
              <a:t>]</a:t>
            </a:r>
          </a:p>
        </p:txBody>
      </p:sp>
    </p:spTree>
    <p:extLst>
      <p:ext uri="{BB962C8B-B14F-4D97-AF65-F5344CB8AC3E}">
        <p14:creationId xmlns:p14="http://schemas.microsoft.com/office/powerpoint/2010/main" val="18444617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580765" y="2859600"/>
            <a:ext cx="7777722" cy="584776"/>
          </a:xfrm>
          <a:prstGeom prst="rect">
            <a:avLst/>
          </a:prstGeom>
          <a:noFill/>
        </p:spPr>
        <p:txBody>
          <a:bodyPr wrap="square" rtlCol="0">
            <a:spAutoFit/>
          </a:bodyPr>
          <a:lstStyle/>
          <a:p>
            <a:pPr algn="ctr"/>
            <a:r>
              <a:rPr lang="en-US" sz="3200" b="1" dirty="0" smtClean="0"/>
              <a:t>Limitation of Benefit Provisions</a:t>
            </a:r>
          </a:p>
        </p:txBody>
      </p:sp>
    </p:spTree>
    <p:extLst>
      <p:ext uri="{BB962C8B-B14F-4D97-AF65-F5344CB8AC3E}">
        <p14:creationId xmlns:p14="http://schemas.microsoft.com/office/powerpoint/2010/main" val="20860318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219989" y="323458"/>
            <a:ext cx="8120540" cy="5632311"/>
          </a:xfrm>
          <a:prstGeom prst="rect">
            <a:avLst/>
          </a:prstGeom>
          <a:noFill/>
        </p:spPr>
        <p:txBody>
          <a:bodyPr wrap="square" rtlCol="0">
            <a:spAutoFit/>
          </a:bodyPr>
          <a:lstStyle/>
          <a:p>
            <a:r>
              <a:rPr lang="en-US" sz="2800" b="1" dirty="0" smtClean="0"/>
              <a:t>History and General Structure</a:t>
            </a:r>
          </a:p>
          <a:p>
            <a:endParaRPr lang="en-US" sz="2400" dirty="0">
              <a:solidFill>
                <a:srgbClr val="2B2B2B"/>
              </a:solidFill>
            </a:endParaRPr>
          </a:p>
          <a:p>
            <a:r>
              <a:rPr lang="en-US" sz="2800" dirty="0" smtClean="0"/>
              <a:t>● first included in 1989 U.S.-Germany Tax Treaty</a:t>
            </a:r>
          </a:p>
          <a:p>
            <a:endParaRPr lang="en-US" sz="2800" dirty="0"/>
          </a:p>
          <a:p>
            <a:r>
              <a:rPr lang="en-US" sz="2800" dirty="0"/>
              <a:t>● </a:t>
            </a:r>
            <a:r>
              <a:rPr lang="en-US" sz="2800" dirty="0" smtClean="0"/>
              <a:t>subsequently included in U.S Model Treaty and all U.S. tax treaties, as well as a few other treaties (e.g., 2011 Japan-Netherlands Treaty and 2015 Germany-Japan Treaty)</a:t>
            </a:r>
          </a:p>
          <a:p>
            <a:endParaRPr lang="en-US" sz="2800" dirty="0" smtClean="0"/>
          </a:p>
          <a:p>
            <a:r>
              <a:rPr lang="en-US" sz="2800" dirty="0" smtClean="0"/>
              <a:t>● provisions generally limit all or most treaty benefits to persons or items of income that satisfy additional objective requirements beyond the basic treaty requirement of residence</a:t>
            </a:r>
          </a:p>
        </p:txBody>
      </p:sp>
    </p:spTree>
    <p:extLst>
      <p:ext uri="{BB962C8B-B14F-4D97-AF65-F5344CB8AC3E}">
        <p14:creationId xmlns:p14="http://schemas.microsoft.com/office/powerpoint/2010/main" val="39082685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580765" y="2859600"/>
            <a:ext cx="7777722" cy="1077218"/>
          </a:xfrm>
          <a:prstGeom prst="rect">
            <a:avLst/>
          </a:prstGeom>
          <a:noFill/>
        </p:spPr>
        <p:txBody>
          <a:bodyPr wrap="square" rtlCol="0">
            <a:spAutoFit/>
          </a:bodyPr>
          <a:lstStyle/>
          <a:p>
            <a:pPr algn="ctr"/>
            <a:r>
              <a:rPr lang="en-US" sz="3200" b="1" dirty="0" smtClean="0">
                <a:solidFill>
                  <a:prstClr val="black"/>
                </a:solidFill>
              </a:rPr>
              <a:t>The Minimum Standard on BEPS Action 6 and the Multilateral Instrument</a:t>
            </a:r>
          </a:p>
        </p:txBody>
      </p:sp>
    </p:spTree>
    <p:extLst>
      <p:ext uri="{BB962C8B-B14F-4D97-AF65-F5344CB8AC3E}">
        <p14:creationId xmlns:p14="http://schemas.microsoft.com/office/powerpoint/2010/main" val="17873465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195881" y="425471"/>
            <a:ext cx="8176719" cy="3724096"/>
          </a:xfrm>
          <a:prstGeom prst="rect">
            <a:avLst/>
          </a:prstGeom>
          <a:noFill/>
        </p:spPr>
        <p:txBody>
          <a:bodyPr wrap="square" rtlCol="0">
            <a:spAutoFit/>
          </a:bodyPr>
          <a:lstStyle/>
          <a:p>
            <a:r>
              <a:rPr lang="en-US" sz="2800" b="1" dirty="0" smtClean="0">
                <a:solidFill>
                  <a:prstClr val="black"/>
                </a:solidFill>
              </a:rPr>
              <a:t>Minimum Standard on BEPS Action 6</a:t>
            </a:r>
          </a:p>
          <a:p>
            <a:endParaRPr lang="en-US" sz="2000" dirty="0" smtClean="0">
              <a:solidFill>
                <a:prstClr val="black"/>
              </a:solidFill>
            </a:endParaRPr>
          </a:p>
          <a:p>
            <a:endParaRPr lang="en-US" sz="2400" b="1" dirty="0" smtClean="0">
              <a:solidFill>
                <a:prstClr val="black"/>
              </a:solidFill>
            </a:endParaRPr>
          </a:p>
          <a:p>
            <a:endParaRPr lang="en-US" sz="2400" b="1" dirty="0">
              <a:solidFill>
                <a:prstClr val="black"/>
              </a:solidFill>
            </a:endParaRPr>
          </a:p>
          <a:p>
            <a:r>
              <a:rPr lang="en-US" sz="2400" b="1" dirty="0" smtClean="0">
                <a:solidFill>
                  <a:prstClr val="black"/>
                </a:solidFill>
              </a:rPr>
              <a:t>FIRST REQUIREMENT</a:t>
            </a:r>
            <a:r>
              <a:rPr lang="en-US" sz="2400" dirty="0" smtClean="0">
                <a:solidFill>
                  <a:prstClr val="black"/>
                </a:solidFill>
              </a:rPr>
              <a:t>: statement in treaties that the common intention of the parties is to eliminate double taxation without creating opportunities for non-taxation or reduced taxation through tax evasion or avoidance (including through treaty shopping arrangements)</a:t>
            </a:r>
          </a:p>
          <a:p>
            <a:endParaRPr lang="en-US" sz="2000" dirty="0" smtClean="0">
              <a:solidFill>
                <a:prstClr val="black"/>
              </a:solidFill>
            </a:endParaRPr>
          </a:p>
        </p:txBody>
      </p:sp>
    </p:spTree>
    <p:extLst>
      <p:ext uri="{BB962C8B-B14F-4D97-AF65-F5344CB8AC3E}">
        <p14:creationId xmlns:p14="http://schemas.microsoft.com/office/powerpoint/2010/main" val="19836575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195881" y="425471"/>
            <a:ext cx="8645703" cy="5940088"/>
          </a:xfrm>
          <a:prstGeom prst="rect">
            <a:avLst/>
          </a:prstGeom>
          <a:noFill/>
        </p:spPr>
        <p:txBody>
          <a:bodyPr wrap="square" rtlCol="0">
            <a:spAutoFit/>
          </a:bodyPr>
          <a:lstStyle/>
          <a:p>
            <a:r>
              <a:rPr lang="en-US" sz="2800" b="1" dirty="0" smtClean="0">
                <a:solidFill>
                  <a:prstClr val="black"/>
                </a:solidFill>
              </a:rPr>
              <a:t>Minimum Standard on BEPS Action 6</a:t>
            </a:r>
          </a:p>
          <a:p>
            <a:endParaRPr lang="en-US" sz="2000" dirty="0" smtClean="0">
              <a:solidFill>
                <a:prstClr val="black"/>
              </a:solidFill>
            </a:endParaRPr>
          </a:p>
          <a:p>
            <a:r>
              <a:rPr lang="en-US" sz="2400" b="1" dirty="0" smtClean="0">
                <a:solidFill>
                  <a:prstClr val="black"/>
                </a:solidFill>
              </a:rPr>
              <a:t>SECOND REQUIREMENT</a:t>
            </a:r>
            <a:r>
              <a:rPr lang="en-US" sz="2400" dirty="0" smtClean="0">
                <a:solidFill>
                  <a:prstClr val="black"/>
                </a:solidFill>
              </a:rPr>
              <a:t>: implementation through one of three options;</a:t>
            </a:r>
          </a:p>
          <a:p>
            <a:pPr lvl="1">
              <a:spcBef>
                <a:spcPts val="800"/>
              </a:spcBef>
            </a:pPr>
            <a:r>
              <a:rPr lang="en-US" sz="2400" dirty="0" smtClean="0">
                <a:solidFill>
                  <a:prstClr val="black"/>
                </a:solidFill>
              </a:rPr>
              <a:t>(a) </a:t>
            </a:r>
            <a:r>
              <a:rPr lang="en-US" sz="2400" dirty="0">
                <a:solidFill>
                  <a:prstClr val="black"/>
                </a:solidFill>
              </a:rPr>
              <a:t>a</a:t>
            </a:r>
            <a:r>
              <a:rPr lang="en-US" sz="2400" dirty="0" smtClean="0">
                <a:solidFill>
                  <a:prstClr val="black"/>
                </a:solidFill>
              </a:rPr>
              <a:t> ”combined approach” with (</a:t>
            </a:r>
            <a:r>
              <a:rPr lang="en-US" sz="2400" dirty="0" err="1" smtClean="0">
                <a:solidFill>
                  <a:prstClr val="black"/>
                </a:solidFill>
              </a:rPr>
              <a:t>i</a:t>
            </a:r>
            <a:r>
              <a:rPr lang="en-US" sz="2400" dirty="0" smtClean="0">
                <a:solidFill>
                  <a:prstClr val="black"/>
                </a:solidFill>
              </a:rPr>
              <a:t>) a </a:t>
            </a:r>
            <a:r>
              <a:rPr lang="en-US" sz="2400" b="1" dirty="0" smtClean="0">
                <a:solidFill>
                  <a:prstClr val="black"/>
                </a:solidFill>
              </a:rPr>
              <a:t>specific anti-abuse rule </a:t>
            </a:r>
            <a:r>
              <a:rPr lang="en-US" sz="2400" dirty="0" smtClean="0">
                <a:solidFill>
                  <a:prstClr val="black"/>
                </a:solidFill>
              </a:rPr>
              <a:t>based on the limitation of benefits (LOB) provisions concluded by the U.S. and a few other countries, </a:t>
            </a:r>
            <a:r>
              <a:rPr lang="en-US" sz="2400" u="sng" dirty="0" smtClean="0">
                <a:solidFill>
                  <a:prstClr val="black"/>
                </a:solidFill>
              </a:rPr>
              <a:t>and</a:t>
            </a:r>
            <a:r>
              <a:rPr lang="en-US" sz="2400" dirty="0" smtClean="0">
                <a:solidFill>
                  <a:prstClr val="black"/>
                </a:solidFill>
              </a:rPr>
              <a:t> (ii) a more </a:t>
            </a:r>
            <a:r>
              <a:rPr lang="en-US" sz="2400" b="1" dirty="0" smtClean="0">
                <a:solidFill>
                  <a:prstClr val="black"/>
                </a:solidFill>
              </a:rPr>
              <a:t>general anti-abuse rule</a:t>
            </a:r>
            <a:r>
              <a:rPr lang="en-US" sz="2400" dirty="0" smtClean="0">
                <a:solidFill>
                  <a:prstClr val="black"/>
                </a:solidFill>
              </a:rPr>
              <a:t> denying the benefit of a tax treaty where one of the principal purposes of arrangements or transactions is to secure the benefit </a:t>
            </a:r>
            <a:r>
              <a:rPr lang="en-US" sz="2400" u="sng" dirty="0" smtClean="0">
                <a:solidFill>
                  <a:prstClr val="black"/>
                </a:solidFill>
              </a:rPr>
              <a:t>and</a:t>
            </a:r>
            <a:r>
              <a:rPr lang="en-US" sz="2400" dirty="0" smtClean="0">
                <a:solidFill>
                  <a:prstClr val="black"/>
                </a:solidFill>
              </a:rPr>
              <a:t> obtaining the benefit in these circumstances would be contrary to the object and purpose of the relevant provisions of the treaty (General PPT);</a:t>
            </a:r>
          </a:p>
          <a:p>
            <a:pPr lvl="1">
              <a:spcBef>
                <a:spcPts val="800"/>
              </a:spcBef>
            </a:pPr>
            <a:r>
              <a:rPr lang="en-US" sz="2400" dirty="0" smtClean="0">
                <a:solidFill>
                  <a:prstClr val="black"/>
                </a:solidFill>
              </a:rPr>
              <a:t>(b) </a:t>
            </a:r>
            <a:r>
              <a:rPr lang="en-US" sz="2400" dirty="0">
                <a:solidFill>
                  <a:prstClr val="black"/>
                </a:solidFill>
              </a:rPr>
              <a:t>a</a:t>
            </a:r>
            <a:r>
              <a:rPr lang="en-US" sz="2400" dirty="0" smtClean="0">
                <a:solidFill>
                  <a:prstClr val="black"/>
                </a:solidFill>
              </a:rPr>
              <a:t> General PPT alone; or</a:t>
            </a:r>
          </a:p>
          <a:p>
            <a:pPr lvl="1">
              <a:spcBef>
                <a:spcPts val="800"/>
              </a:spcBef>
            </a:pPr>
            <a:r>
              <a:rPr lang="de-DE" sz="2400" dirty="0" smtClean="0">
                <a:solidFill>
                  <a:prstClr val="black"/>
                </a:solidFill>
              </a:rPr>
              <a:t>(c) </a:t>
            </a:r>
            <a:r>
              <a:rPr lang="de-DE" sz="2400" dirty="0">
                <a:solidFill>
                  <a:prstClr val="black"/>
                </a:solidFill>
              </a:rPr>
              <a:t>a</a:t>
            </a:r>
            <a:r>
              <a:rPr lang="de-DE" sz="2400" dirty="0" smtClean="0">
                <a:solidFill>
                  <a:prstClr val="black"/>
                </a:solidFill>
              </a:rPr>
              <a:t> </a:t>
            </a:r>
            <a:r>
              <a:rPr lang="en-US" sz="2400" dirty="0" smtClean="0">
                <a:solidFill>
                  <a:prstClr val="black"/>
                </a:solidFill>
              </a:rPr>
              <a:t>LOB </a:t>
            </a:r>
            <a:r>
              <a:rPr lang="en-US" sz="2400" u="sng" dirty="0" smtClean="0">
                <a:solidFill>
                  <a:prstClr val="black"/>
                </a:solidFill>
              </a:rPr>
              <a:t>and</a:t>
            </a:r>
            <a:r>
              <a:rPr lang="en-US" sz="2400" dirty="0" smtClean="0">
                <a:solidFill>
                  <a:prstClr val="black"/>
                </a:solidFill>
              </a:rPr>
              <a:t> a mechanism to deal with conduit arrangements not already dealt with.</a:t>
            </a:r>
            <a:endParaRPr lang="en-US" sz="2800" dirty="0">
              <a:solidFill>
                <a:srgbClr val="2B2B2B"/>
              </a:solidFill>
            </a:endParaRPr>
          </a:p>
        </p:txBody>
      </p:sp>
    </p:spTree>
    <p:extLst>
      <p:ext uri="{BB962C8B-B14F-4D97-AF65-F5344CB8AC3E}">
        <p14:creationId xmlns:p14="http://schemas.microsoft.com/office/powerpoint/2010/main" val="32206095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531779" y="2722208"/>
            <a:ext cx="7777722" cy="1569660"/>
          </a:xfrm>
          <a:prstGeom prst="rect">
            <a:avLst/>
          </a:prstGeom>
          <a:noFill/>
        </p:spPr>
        <p:txBody>
          <a:bodyPr wrap="square" rtlCol="0">
            <a:spAutoFit/>
          </a:bodyPr>
          <a:lstStyle/>
          <a:p>
            <a:pPr algn="ctr"/>
            <a:r>
              <a:rPr lang="en-US" sz="3200" b="1" dirty="0" smtClean="0">
                <a:solidFill>
                  <a:prstClr val="black"/>
                </a:solidFill>
              </a:rPr>
              <a:t>Article 6 of the Multilateral Instrument addresses the First Requirement of the Minimum Standard on BEPS Action 6</a:t>
            </a:r>
          </a:p>
        </p:txBody>
      </p:sp>
    </p:spTree>
    <p:extLst>
      <p:ext uri="{BB962C8B-B14F-4D97-AF65-F5344CB8AC3E}">
        <p14:creationId xmlns:p14="http://schemas.microsoft.com/office/powerpoint/2010/main" val="457899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526782" y="2689013"/>
            <a:ext cx="7777722" cy="1569660"/>
          </a:xfrm>
          <a:prstGeom prst="rect">
            <a:avLst/>
          </a:prstGeom>
          <a:noFill/>
        </p:spPr>
        <p:txBody>
          <a:bodyPr wrap="square" rtlCol="0">
            <a:spAutoFit/>
          </a:bodyPr>
          <a:lstStyle/>
          <a:p>
            <a:pPr algn="ctr"/>
            <a:r>
              <a:rPr lang="en-US" sz="3200" b="1" dirty="0" smtClean="0">
                <a:solidFill>
                  <a:prstClr val="black"/>
                </a:solidFill>
              </a:rPr>
              <a:t>Article 7 of the Multilateral Instrument addresses the Second Requirement of the Minimum Standard on BEPS Action 6</a:t>
            </a:r>
          </a:p>
        </p:txBody>
      </p:sp>
    </p:spTree>
    <p:extLst>
      <p:ext uri="{BB962C8B-B14F-4D97-AF65-F5344CB8AC3E}">
        <p14:creationId xmlns:p14="http://schemas.microsoft.com/office/powerpoint/2010/main" val="42247374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121542" y="332418"/>
            <a:ext cx="8861952" cy="4873129"/>
          </a:xfrm>
          <a:prstGeom prst="rect">
            <a:avLst/>
          </a:prstGeom>
          <a:noFill/>
        </p:spPr>
        <p:txBody>
          <a:bodyPr wrap="square" rtlCol="0">
            <a:spAutoFit/>
          </a:bodyPr>
          <a:lstStyle/>
          <a:p>
            <a:r>
              <a:rPr lang="en-US" sz="2800" b="1" dirty="0" smtClean="0">
                <a:solidFill>
                  <a:prstClr val="black"/>
                </a:solidFill>
              </a:rPr>
              <a:t>Article 6 </a:t>
            </a:r>
            <a:r>
              <a:rPr lang="mr-IN" sz="2800" b="1" dirty="0" smtClean="0">
                <a:solidFill>
                  <a:prstClr val="black"/>
                </a:solidFill>
              </a:rPr>
              <a:t>–</a:t>
            </a:r>
            <a:r>
              <a:rPr lang="en-US" sz="2800" b="1" dirty="0" smtClean="0">
                <a:solidFill>
                  <a:prstClr val="black"/>
                </a:solidFill>
              </a:rPr>
              <a:t> Substantive Provisions</a:t>
            </a:r>
            <a:endParaRPr lang="en-US" sz="2400" dirty="0" smtClean="0">
              <a:solidFill>
                <a:prstClr val="black"/>
              </a:solidFill>
            </a:endParaRPr>
          </a:p>
          <a:p>
            <a:endParaRPr lang="en-US" sz="2400" dirty="0" smtClean="0">
              <a:solidFill>
                <a:prstClr val="black"/>
              </a:solidFill>
            </a:endParaRPr>
          </a:p>
          <a:p>
            <a:r>
              <a:rPr lang="en-US" sz="2800" dirty="0" smtClean="0">
                <a:solidFill>
                  <a:prstClr val="black"/>
                </a:solidFill>
              </a:rPr>
              <a:t>● paragraph 1 modifies the preambles of CTAs to include the following text:</a:t>
            </a:r>
          </a:p>
          <a:p>
            <a:pPr lvl="1">
              <a:spcBef>
                <a:spcPts val="800"/>
              </a:spcBef>
            </a:pPr>
            <a:r>
              <a:rPr lang="en-US" sz="2800" dirty="0" smtClean="0">
                <a:solidFill>
                  <a:prstClr val="black"/>
                </a:solidFill>
              </a:rPr>
              <a:t>“Intending to eliminate double taxation with respect to the taxes covered in this agreement without creating opportunities for </a:t>
            </a:r>
            <a:r>
              <a:rPr lang="en-US" sz="2800" dirty="0">
                <a:solidFill>
                  <a:prstClr val="black"/>
                </a:solidFill>
              </a:rPr>
              <a:t>non-taxation or reduced taxation through tax evasion or avoidance (including through treaty shopping </a:t>
            </a:r>
            <a:r>
              <a:rPr lang="en-US" sz="2800" dirty="0" smtClean="0">
                <a:solidFill>
                  <a:prstClr val="black"/>
                </a:solidFill>
              </a:rPr>
              <a:t>arrangements aimed at obtaining reliefs provided in this agreement for the indirect benefit of residents of third jurisdictions),”</a:t>
            </a:r>
            <a:endParaRPr lang="en-US" sz="2800" dirty="0">
              <a:solidFill>
                <a:prstClr val="black"/>
              </a:solidFill>
            </a:endParaRPr>
          </a:p>
        </p:txBody>
      </p:sp>
    </p:spTree>
    <p:extLst>
      <p:ext uri="{BB962C8B-B14F-4D97-AF65-F5344CB8AC3E}">
        <p14:creationId xmlns:p14="http://schemas.microsoft.com/office/powerpoint/2010/main" val="12887045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121542" y="332418"/>
            <a:ext cx="8861952" cy="3149580"/>
          </a:xfrm>
          <a:prstGeom prst="rect">
            <a:avLst/>
          </a:prstGeom>
          <a:noFill/>
        </p:spPr>
        <p:txBody>
          <a:bodyPr wrap="square" rtlCol="0">
            <a:spAutoFit/>
          </a:bodyPr>
          <a:lstStyle/>
          <a:p>
            <a:r>
              <a:rPr lang="en-US" sz="2800" b="1" dirty="0" smtClean="0">
                <a:solidFill>
                  <a:prstClr val="black"/>
                </a:solidFill>
              </a:rPr>
              <a:t>Article 6 </a:t>
            </a:r>
            <a:r>
              <a:rPr lang="mr-IN" sz="2800" b="1" dirty="0" smtClean="0">
                <a:solidFill>
                  <a:prstClr val="black"/>
                </a:solidFill>
              </a:rPr>
              <a:t>–</a:t>
            </a:r>
            <a:r>
              <a:rPr lang="en-US" sz="2800" b="1" dirty="0" smtClean="0">
                <a:solidFill>
                  <a:prstClr val="black"/>
                </a:solidFill>
              </a:rPr>
              <a:t> Substantive Provisions</a:t>
            </a:r>
            <a:endParaRPr lang="en-US" sz="2400" dirty="0" smtClean="0">
              <a:solidFill>
                <a:prstClr val="black"/>
              </a:solidFill>
            </a:endParaRPr>
          </a:p>
          <a:p>
            <a:endParaRPr lang="en-US" sz="2400" dirty="0" smtClean="0">
              <a:solidFill>
                <a:prstClr val="black"/>
              </a:solidFill>
            </a:endParaRPr>
          </a:p>
          <a:p>
            <a:r>
              <a:rPr lang="en-US" sz="2800" dirty="0" smtClean="0">
                <a:solidFill>
                  <a:prstClr val="black"/>
                </a:solidFill>
              </a:rPr>
              <a:t>● </a:t>
            </a:r>
            <a:r>
              <a:rPr lang="en-US" sz="2800" dirty="0">
                <a:solidFill>
                  <a:prstClr val="black"/>
                </a:solidFill>
              </a:rPr>
              <a:t>paragraph </a:t>
            </a:r>
            <a:r>
              <a:rPr lang="en-US" sz="2800" dirty="0" smtClean="0">
                <a:solidFill>
                  <a:prstClr val="black"/>
                </a:solidFill>
              </a:rPr>
              <a:t>3 gives Parties the option to also include the following text in CTAs that do not contain corresponding language:</a:t>
            </a:r>
            <a:endParaRPr lang="en-US" sz="2800" dirty="0">
              <a:solidFill>
                <a:prstClr val="black"/>
              </a:solidFill>
            </a:endParaRPr>
          </a:p>
          <a:p>
            <a:pPr lvl="1">
              <a:spcBef>
                <a:spcPts val="800"/>
              </a:spcBef>
            </a:pPr>
            <a:r>
              <a:rPr lang="en-US" sz="2800" dirty="0" smtClean="0">
                <a:solidFill>
                  <a:prstClr val="black"/>
                </a:solidFill>
              </a:rPr>
              <a:t>“Desiring to further develop their economic relationship and to enhance their cooperation in tax matters,”</a:t>
            </a:r>
          </a:p>
        </p:txBody>
      </p:sp>
    </p:spTree>
    <p:extLst>
      <p:ext uri="{BB962C8B-B14F-4D97-AF65-F5344CB8AC3E}">
        <p14:creationId xmlns:p14="http://schemas.microsoft.com/office/powerpoint/2010/main" val="6842677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122299" y="798820"/>
            <a:ext cx="8152329" cy="6432530"/>
          </a:xfrm>
          <a:prstGeom prst="rect">
            <a:avLst/>
          </a:prstGeom>
          <a:noFill/>
        </p:spPr>
        <p:txBody>
          <a:bodyPr wrap="square" rtlCol="0">
            <a:spAutoFit/>
          </a:bodyPr>
          <a:lstStyle/>
          <a:p>
            <a:r>
              <a:rPr lang="en-US" sz="2800" b="1" dirty="0" smtClean="0">
                <a:solidFill>
                  <a:prstClr val="black"/>
                </a:solidFill>
              </a:rPr>
              <a:t>Article 6 </a:t>
            </a:r>
            <a:r>
              <a:rPr lang="mr-IN" sz="2800" b="1" dirty="0" smtClean="0">
                <a:solidFill>
                  <a:prstClr val="black"/>
                </a:solidFill>
              </a:rPr>
              <a:t>–</a:t>
            </a:r>
            <a:r>
              <a:rPr lang="en-US" sz="2800" b="1" dirty="0" smtClean="0">
                <a:solidFill>
                  <a:prstClr val="black"/>
                </a:solidFill>
              </a:rPr>
              <a:t> Comments</a:t>
            </a:r>
          </a:p>
          <a:p>
            <a:endParaRPr lang="en-US" sz="2400" dirty="0" smtClean="0">
              <a:solidFill>
                <a:prstClr val="black"/>
              </a:solidFill>
            </a:endParaRPr>
          </a:p>
          <a:p>
            <a:r>
              <a:rPr lang="en-US" sz="2800" dirty="0" smtClean="0">
                <a:solidFill>
                  <a:prstClr val="black"/>
                </a:solidFill>
              </a:rPr>
              <a:t>● although described as a “clarification” these changes are clearly intended to affect the interpretation and application of tax treaties and are presumably intended to support the PPT in Article 7</a:t>
            </a:r>
          </a:p>
          <a:p>
            <a:endParaRPr lang="en-US" sz="2800" dirty="0">
              <a:solidFill>
                <a:prstClr val="black"/>
              </a:solidFill>
            </a:endParaRPr>
          </a:p>
          <a:p>
            <a:r>
              <a:rPr lang="en-US" sz="2800" dirty="0">
                <a:solidFill>
                  <a:prstClr val="black"/>
                </a:solidFill>
              </a:rPr>
              <a:t>● </a:t>
            </a:r>
            <a:r>
              <a:rPr lang="en-US" sz="2800" dirty="0" smtClean="0">
                <a:solidFill>
                  <a:prstClr val="black"/>
                </a:solidFill>
              </a:rPr>
              <a:t>according to </a:t>
            </a:r>
            <a:r>
              <a:rPr lang="en-US" sz="2800" dirty="0" err="1" smtClean="0">
                <a:solidFill>
                  <a:prstClr val="black"/>
                </a:solidFill>
              </a:rPr>
              <a:t>para</a:t>
            </a:r>
            <a:r>
              <a:rPr lang="en-US" sz="2800" dirty="0" smtClean="0">
                <a:solidFill>
                  <a:prstClr val="black"/>
                </a:solidFill>
              </a:rPr>
              <a:t>. 73 of the Final Report on BEPS Action 6:</a:t>
            </a:r>
          </a:p>
          <a:p>
            <a:endParaRPr lang="en-US" sz="2400" dirty="0">
              <a:solidFill>
                <a:prstClr val="black"/>
              </a:solidFill>
            </a:endParaRPr>
          </a:p>
          <a:p>
            <a:pPr lvl="1"/>
            <a:r>
              <a:rPr lang="en-US" sz="2400" dirty="0" smtClean="0">
                <a:solidFill>
                  <a:prstClr val="black"/>
                </a:solidFill>
              </a:rPr>
              <a:t>The clear statement of the intention of the signatories to a tax treaty that appears in the </a:t>
            </a:r>
            <a:r>
              <a:rPr lang="mr-IN" sz="2400" dirty="0" smtClean="0">
                <a:solidFill>
                  <a:prstClr val="black"/>
                </a:solidFill>
              </a:rPr>
              <a:t>…</a:t>
            </a:r>
            <a:r>
              <a:rPr lang="en-US" sz="2400" dirty="0" smtClean="0">
                <a:solidFill>
                  <a:prstClr val="black"/>
                </a:solidFill>
              </a:rPr>
              <a:t> preamble will be relevant to the interpretation and application of the provisions of that treaty.</a:t>
            </a:r>
            <a:endParaRPr lang="en-US" sz="2400" dirty="0">
              <a:solidFill>
                <a:prstClr val="black"/>
              </a:solidFill>
            </a:endParaRPr>
          </a:p>
          <a:p>
            <a:endParaRPr lang="en-US" sz="2400" dirty="0" smtClean="0">
              <a:solidFill>
                <a:prstClr val="black"/>
              </a:solidFill>
            </a:endParaRPr>
          </a:p>
          <a:p>
            <a:endParaRPr lang="en-US" sz="2000" dirty="0">
              <a:solidFill>
                <a:prstClr val="black"/>
              </a:solidFill>
            </a:endParaRPr>
          </a:p>
        </p:txBody>
      </p:sp>
    </p:spTree>
    <p:extLst>
      <p:ext uri="{BB962C8B-B14F-4D97-AF65-F5344CB8AC3E}">
        <p14:creationId xmlns:p14="http://schemas.microsoft.com/office/powerpoint/2010/main" val="3486920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012373" y="247823"/>
            <a:ext cx="8376556" cy="4708981"/>
          </a:xfrm>
          <a:prstGeom prst="rect">
            <a:avLst/>
          </a:prstGeom>
          <a:noFill/>
        </p:spPr>
        <p:txBody>
          <a:bodyPr wrap="square" rtlCol="0">
            <a:spAutoFit/>
          </a:bodyPr>
          <a:lstStyle/>
          <a:p>
            <a:r>
              <a:rPr lang="en-US" sz="2800" b="1" dirty="0" smtClean="0">
                <a:solidFill>
                  <a:prstClr val="black"/>
                </a:solidFill>
              </a:rPr>
              <a:t>Article 7 </a:t>
            </a:r>
            <a:r>
              <a:rPr lang="mr-IN" sz="2800" b="1" dirty="0" smtClean="0">
                <a:solidFill>
                  <a:prstClr val="black"/>
                </a:solidFill>
              </a:rPr>
              <a:t>–</a:t>
            </a:r>
            <a:r>
              <a:rPr lang="en-US" sz="2800" b="1" dirty="0" smtClean="0">
                <a:solidFill>
                  <a:prstClr val="black"/>
                </a:solidFill>
              </a:rPr>
              <a:t> Substantive Provisions</a:t>
            </a:r>
            <a:endParaRPr lang="en-US" sz="2400" dirty="0" smtClean="0">
              <a:solidFill>
                <a:prstClr val="black"/>
              </a:solidFill>
            </a:endParaRPr>
          </a:p>
          <a:p>
            <a:endParaRPr lang="en-US" sz="2000" dirty="0" smtClean="0">
              <a:solidFill>
                <a:prstClr val="black"/>
              </a:solidFill>
            </a:endParaRPr>
          </a:p>
          <a:p>
            <a:r>
              <a:rPr lang="en-US" sz="2800" dirty="0" smtClean="0">
                <a:solidFill>
                  <a:prstClr val="black"/>
                </a:solidFill>
              </a:rPr>
              <a:t>● paragraph 1 (the General PPT) denies a benefit in respect of an item of income or capital under a CTA if it is </a:t>
            </a:r>
            <a:r>
              <a:rPr lang="en-US" sz="2800" b="1" dirty="0" smtClean="0">
                <a:solidFill>
                  <a:prstClr val="black"/>
                </a:solidFill>
              </a:rPr>
              <a:t>reasonable to conclude that obtaining the benefit was one of the principal purposes of any transaction or arrangement that resulted directly or indirectly in the benefit, unless it is established that granting the benefit in these circumstances would be in accordance with the object and purpose of the  relevant provisions of the CTA</a:t>
            </a:r>
          </a:p>
        </p:txBody>
      </p:sp>
    </p:spTree>
    <p:extLst>
      <p:ext uri="{BB962C8B-B14F-4D97-AF65-F5344CB8AC3E}">
        <p14:creationId xmlns:p14="http://schemas.microsoft.com/office/powerpoint/2010/main" val="13294347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012373" y="247823"/>
            <a:ext cx="8376556" cy="3416320"/>
          </a:xfrm>
          <a:prstGeom prst="rect">
            <a:avLst/>
          </a:prstGeom>
          <a:noFill/>
        </p:spPr>
        <p:txBody>
          <a:bodyPr wrap="square" rtlCol="0">
            <a:spAutoFit/>
          </a:bodyPr>
          <a:lstStyle/>
          <a:p>
            <a:r>
              <a:rPr lang="en-US" sz="2800" b="1" dirty="0" smtClean="0">
                <a:solidFill>
                  <a:prstClr val="black"/>
                </a:solidFill>
              </a:rPr>
              <a:t>Article 7 </a:t>
            </a:r>
            <a:r>
              <a:rPr lang="mr-IN" sz="2800" b="1" dirty="0" smtClean="0">
                <a:solidFill>
                  <a:prstClr val="black"/>
                </a:solidFill>
              </a:rPr>
              <a:t>–</a:t>
            </a:r>
            <a:r>
              <a:rPr lang="en-US" sz="2800" b="1" dirty="0" smtClean="0">
                <a:solidFill>
                  <a:prstClr val="black"/>
                </a:solidFill>
              </a:rPr>
              <a:t> Substantive Provisions</a:t>
            </a:r>
            <a:endParaRPr lang="en-US" sz="2400" dirty="0" smtClean="0">
              <a:solidFill>
                <a:prstClr val="black"/>
              </a:solidFill>
            </a:endParaRPr>
          </a:p>
          <a:p>
            <a:endParaRPr lang="en-US" sz="2000" dirty="0" smtClean="0">
              <a:solidFill>
                <a:prstClr val="black"/>
              </a:solidFill>
            </a:endParaRPr>
          </a:p>
          <a:p>
            <a:r>
              <a:rPr lang="en-US" sz="2400" dirty="0" smtClean="0">
                <a:solidFill>
                  <a:prstClr val="black"/>
                </a:solidFill>
              </a:rPr>
              <a:t>● paragraph 4 is an optional provision allowing a Competent Authority that does not opt out of the General PPT to grant treaty benefits to a person if, upon request from that person and after consideration of the all the relevant facts and circumstances, the competent authority determines that the treaty benefit would have been granted to the person in the absence of the transaction or arrangement</a:t>
            </a:r>
          </a:p>
        </p:txBody>
      </p:sp>
    </p:spTree>
    <p:extLst>
      <p:ext uri="{BB962C8B-B14F-4D97-AF65-F5344CB8AC3E}">
        <p14:creationId xmlns:p14="http://schemas.microsoft.com/office/powerpoint/2010/main" val="10290156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012373" y="247823"/>
            <a:ext cx="8376556" cy="3416320"/>
          </a:xfrm>
          <a:prstGeom prst="rect">
            <a:avLst/>
          </a:prstGeom>
          <a:noFill/>
        </p:spPr>
        <p:txBody>
          <a:bodyPr wrap="square" rtlCol="0">
            <a:spAutoFit/>
          </a:bodyPr>
          <a:lstStyle/>
          <a:p>
            <a:r>
              <a:rPr lang="en-US" sz="2800" b="1" dirty="0" smtClean="0">
                <a:solidFill>
                  <a:prstClr val="black"/>
                </a:solidFill>
              </a:rPr>
              <a:t>Article 7 </a:t>
            </a:r>
            <a:r>
              <a:rPr lang="mr-IN" sz="2800" b="1" dirty="0" smtClean="0">
                <a:solidFill>
                  <a:prstClr val="black"/>
                </a:solidFill>
              </a:rPr>
              <a:t>–</a:t>
            </a:r>
            <a:r>
              <a:rPr lang="en-US" sz="2800" b="1" dirty="0" smtClean="0">
                <a:solidFill>
                  <a:prstClr val="black"/>
                </a:solidFill>
              </a:rPr>
              <a:t> Substantive Provisions</a:t>
            </a:r>
            <a:endParaRPr lang="en-US" sz="2400" dirty="0" smtClean="0">
              <a:solidFill>
                <a:prstClr val="black"/>
              </a:solidFill>
            </a:endParaRPr>
          </a:p>
          <a:p>
            <a:endParaRPr lang="en-US" sz="2000" dirty="0" smtClean="0">
              <a:solidFill>
                <a:prstClr val="black"/>
              </a:solidFill>
            </a:endParaRPr>
          </a:p>
          <a:p>
            <a:r>
              <a:rPr lang="en-US" sz="2800" dirty="0" smtClean="0">
                <a:solidFill>
                  <a:prstClr val="black"/>
                </a:solidFill>
              </a:rPr>
              <a:t>● paragraphs 8 to 13 set out a ”</a:t>
            </a:r>
            <a:r>
              <a:rPr lang="en-US" sz="2800" b="1" dirty="0" smtClean="0">
                <a:solidFill>
                  <a:prstClr val="black"/>
                </a:solidFill>
              </a:rPr>
              <a:t>Simplified Limitation of Benefits</a:t>
            </a:r>
            <a:r>
              <a:rPr lang="en-US" sz="2800" dirty="0" smtClean="0">
                <a:solidFill>
                  <a:prstClr val="black"/>
                </a:solidFill>
              </a:rPr>
              <a:t>” provision (Simplified LOB), that limits treaty benefits to qualified persons, items of income that satisfy an active business test or a derivative benefits test, and persons or items of income subject to discretionary relief</a:t>
            </a:r>
            <a:endParaRPr lang="en-US" sz="2800" dirty="0">
              <a:solidFill>
                <a:prstClr val="black"/>
              </a:solidFill>
            </a:endParaRPr>
          </a:p>
        </p:txBody>
      </p:sp>
    </p:spTree>
    <p:extLst>
      <p:ext uri="{BB962C8B-B14F-4D97-AF65-F5344CB8AC3E}">
        <p14:creationId xmlns:p14="http://schemas.microsoft.com/office/powerpoint/2010/main" val="34220977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012372" y="197390"/>
            <a:ext cx="8686800" cy="4632037"/>
          </a:xfrm>
          <a:prstGeom prst="rect">
            <a:avLst/>
          </a:prstGeom>
          <a:noFill/>
        </p:spPr>
        <p:txBody>
          <a:bodyPr wrap="square" rtlCol="0">
            <a:spAutoFit/>
          </a:bodyPr>
          <a:lstStyle/>
          <a:p>
            <a:r>
              <a:rPr lang="en-US" sz="2800" b="1" dirty="0" smtClean="0">
                <a:solidFill>
                  <a:prstClr val="black"/>
                </a:solidFill>
              </a:rPr>
              <a:t>Article 7 </a:t>
            </a:r>
            <a:r>
              <a:rPr lang="mr-IN" sz="2800" b="1" dirty="0" smtClean="0">
                <a:solidFill>
                  <a:prstClr val="black"/>
                </a:solidFill>
              </a:rPr>
              <a:t>–</a:t>
            </a:r>
            <a:r>
              <a:rPr lang="en-US" sz="2800" b="1" dirty="0" smtClean="0">
                <a:solidFill>
                  <a:prstClr val="black"/>
                </a:solidFill>
              </a:rPr>
              <a:t> Reservations</a:t>
            </a:r>
            <a:endParaRPr lang="en-US" sz="2400" dirty="0" smtClean="0">
              <a:solidFill>
                <a:prstClr val="black"/>
              </a:solidFill>
            </a:endParaRPr>
          </a:p>
          <a:p>
            <a:endParaRPr lang="en-US" sz="2000" dirty="0" smtClean="0">
              <a:solidFill>
                <a:prstClr val="black"/>
              </a:solidFill>
            </a:endParaRPr>
          </a:p>
          <a:p>
            <a:r>
              <a:rPr lang="en-US" sz="1900" dirty="0" smtClean="0">
                <a:solidFill>
                  <a:prstClr val="black"/>
                </a:solidFill>
              </a:rPr>
              <a:t>● </a:t>
            </a:r>
            <a:r>
              <a:rPr lang="en-US" sz="1900" dirty="0">
                <a:solidFill>
                  <a:prstClr val="black"/>
                </a:solidFill>
              </a:rPr>
              <a:t>paragraph </a:t>
            </a:r>
            <a:r>
              <a:rPr lang="en-US" sz="1900" dirty="0" smtClean="0">
                <a:solidFill>
                  <a:prstClr val="black"/>
                </a:solidFill>
              </a:rPr>
              <a:t>15(a) allows Parties to reserve the right not to apply the General PPT to a CTA on the </a:t>
            </a:r>
            <a:r>
              <a:rPr lang="en-US" sz="1900" dirty="0">
                <a:solidFill>
                  <a:prstClr val="black"/>
                </a:solidFill>
              </a:rPr>
              <a:t>b</a:t>
            </a:r>
            <a:r>
              <a:rPr lang="en-US" sz="1900" dirty="0" smtClean="0">
                <a:solidFill>
                  <a:prstClr val="black"/>
                </a:solidFill>
              </a:rPr>
              <a:t>asis that it intends to satisfy the minimum standard by adopting: (1) a detailed LOB, </a:t>
            </a:r>
            <a:r>
              <a:rPr lang="en-US" sz="1900" u="sng" dirty="0" smtClean="0">
                <a:solidFill>
                  <a:prstClr val="black"/>
                </a:solidFill>
              </a:rPr>
              <a:t>and</a:t>
            </a:r>
            <a:r>
              <a:rPr lang="en-US" sz="1900" dirty="0" smtClean="0">
                <a:solidFill>
                  <a:prstClr val="black"/>
                </a:solidFill>
              </a:rPr>
              <a:t> (2) a General PPT </a:t>
            </a:r>
            <a:r>
              <a:rPr lang="en-US" sz="1900" u="sng" dirty="0" smtClean="0">
                <a:solidFill>
                  <a:prstClr val="black"/>
                </a:solidFill>
              </a:rPr>
              <a:t>or</a:t>
            </a:r>
            <a:r>
              <a:rPr lang="en-US" sz="1900" dirty="0" smtClean="0">
                <a:solidFill>
                  <a:prstClr val="black"/>
                </a:solidFill>
              </a:rPr>
              <a:t> rules to address conduit financing arrangements; in this case, the Contracting Jurisdictions “shall </a:t>
            </a:r>
            <a:r>
              <a:rPr lang="en-US" sz="1900" dirty="0" err="1" smtClean="0">
                <a:solidFill>
                  <a:prstClr val="black"/>
                </a:solidFill>
              </a:rPr>
              <a:t>endeavour</a:t>
            </a:r>
            <a:r>
              <a:rPr lang="en-US" sz="1900" dirty="0" smtClean="0">
                <a:solidFill>
                  <a:prstClr val="black"/>
                </a:solidFill>
              </a:rPr>
              <a:t> to reach a mutually satisfactory solution which meets the minimum standard”</a:t>
            </a:r>
          </a:p>
          <a:p>
            <a:endParaRPr lang="en-US" sz="1900" dirty="0" smtClean="0">
              <a:solidFill>
                <a:prstClr val="black"/>
              </a:solidFill>
            </a:endParaRPr>
          </a:p>
          <a:p>
            <a:r>
              <a:rPr lang="en-US" sz="1900" dirty="0" smtClean="0">
                <a:solidFill>
                  <a:prstClr val="black"/>
                </a:solidFill>
              </a:rPr>
              <a:t>● paragraph 15(b)</a:t>
            </a:r>
            <a:r>
              <a:rPr lang="de-DE" sz="1900" dirty="0" smtClean="0">
                <a:solidFill>
                  <a:prstClr val="black"/>
                </a:solidFill>
              </a:rPr>
              <a:t> </a:t>
            </a:r>
            <a:r>
              <a:rPr lang="de-DE" sz="1900" dirty="0" err="1" smtClean="0">
                <a:solidFill>
                  <a:prstClr val="black"/>
                </a:solidFill>
              </a:rPr>
              <a:t>allows</a:t>
            </a:r>
            <a:r>
              <a:rPr lang="de-DE" sz="1900" dirty="0" smtClean="0">
                <a:solidFill>
                  <a:prstClr val="black"/>
                </a:solidFill>
              </a:rPr>
              <a:t> </a:t>
            </a:r>
            <a:r>
              <a:rPr lang="de-DE" sz="1900" dirty="0" err="1">
                <a:solidFill>
                  <a:prstClr val="black"/>
                </a:solidFill>
              </a:rPr>
              <a:t>P</a:t>
            </a:r>
            <a:r>
              <a:rPr lang="de-DE" sz="1900" dirty="0" err="1" smtClean="0">
                <a:solidFill>
                  <a:prstClr val="black"/>
                </a:solidFill>
              </a:rPr>
              <a:t>arties</a:t>
            </a:r>
            <a:r>
              <a:rPr lang="de-DE" sz="1900" dirty="0" smtClean="0">
                <a:solidFill>
                  <a:prstClr val="black"/>
                </a:solidFill>
              </a:rPr>
              <a:t> </a:t>
            </a:r>
            <a:r>
              <a:rPr lang="de-DE" sz="1900" dirty="0" err="1" smtClean="0">
                <a:solidFill>
                  <a:prstClr val="black"/>
                </a:solidFill>
              </a:rPr>
              <a:t>to</a:t>
            </a:r>
            <a:r>
              <a:rPr lang="de-DE" sz="1900" dirty="0" smtClean="0">
                <a:solidFill>
                  <a:prstClr val="black"/>
                </a:solidFill>
              </a:rPr>
              <a:t> </a:t>
            </a:r>
            <a:r>
              <a:rPr lang="de-DE" sz="1900" dirty="0" err="1" smtClean="0">
                <a:solidFill>
                  <a:prstClr val="black"/>
                </a:solidFill>
              </a:rPr>
              <a:t>reserve</a:t>
            </a:r>
            <a:r>
              <a:rPr lang="de-DE" sz="1900" dirty="0" smtClean="0">
                <a:solidFill>
                  <a:prstClr val="black"/>
                </a:solidFill>
              </a:rPr>
              <a:t> </a:t>
            </a:r>
            <a:r>
              <a:rPr lang="de-DE" sz="1900" dirty="0" err="1" smtClean="0">
                <a:solidFill>
                  <a:prstClr val="black"/>
                </a:solidFill>
              </a:rPr>
              <a:t>the</a:t>
            </a:r>
            <a:r>
              <a:rPr lang="de-DE" sz="1900" dirty="0" smtClean="0">
                <a:solidFill>
                  <a:prstClr val="black"/>
                </a:solidFill>
              </a:rPr>
              <a:t> </a:t>
            </a:r>
            <a:r>
              <a:rPr lang="de-DE" sz="1900" dirty="0" err="1" smtClean="0">
                <a:solidFill>
                  <a:prstClr val="black"/>
                </a:solidFill>
              </a:rPr>
              <a:t>right</a:t>
            </a:r>
            <a:r>
              <a:rPr lang="de-DE" sz="1900" dirty="0" smtClean="0">
                <a:solidFill>
                  <a:prstClr val="black"/>
                </a:solidFill>
              </a:rPr>
              <a:t> </a:t>
            </a:r>
            <a:r>
              <a:rPr lang="de-DE" sz="1900" dirty="0" err="1" smtClean="0">
                <a:solidFill>
                  <a:prstClr val="black"/>
                </a:solidFill>
              </a:rPr>
              <a:t>for</a:t>
            </a:r>
            <a:r>
              <a:rPr lang="de-DE" sz="1900" dirty="0" smtClean="0">
                <a:solidFill>
                  <a:prstClr val="black"/>
                </a:solidFill>
              </a:rPr>
              <a:t> </a:t>
            </a:r>
            <a:r>
              <a:rPr lang="de-DE" sz="1900" dirty="0" err="1" smtClean="0">
                <a:solidFill>
                  <a:prstClr val="black"/>
                </a:solidFill>
              </a:rPr>
              <a:t>the</a:t>
            </a:r>
            <a:r>
              <a:rPr lang="de-DE" sz="1900" dirty="0" smtClean="0">
                <a:solidFill>
                  <a:prstClr val="black"/>
                </a:solidFill>
              </a:rPr>
              <a:t> General PPT </a:t>
            </a:r>
            <a:r>
              <a:rPr lang="de-DE" sz="1900" dirty="0" err="1" smtClean="0">
                <a:solidFill>
                  <a:prstClr val="black"/>
                </a:solidFill>
              </a:rPr>
              <a:t>and</a:t>
            </a:r>
            <a:r>
              <a:rPr lang="de-DE" sz="1900" dirty="0" smtClean="0">
                <a:solidFill>
                  <a:prstClr val="black"/>
                </a:solidFill>
              </a:rPr>
              <a:t> </a:t>
            </a:r>
            <a:r>
              <a:rPr lang="de-DE" sz="1900" dirty="0" err="1" smtClean="0">
                <a:solidFill>
                  <a:prstClr val="black"/>
                </a:solidFill>
              </a:rPr>
              <a:t>the</a:t>
            </a:r>
            <a:r>
              <a:rPr lang="de-DE" sz="1900" dirty="0" smtClean="0">
                <a:solidFill>
                  <a:prstClr val="black"/>
                </a:solidFill>
              </a:rPr>
              <a:t> </a:t>
            </a:r>
            <a:r>
              <a:rPr lang="de-DE" sz="1900" dirty="0" err="1" smtClean="0">
                <a:solidFill>
                  <a:prstClr val="black"/>
                </a:solidFill>
              </a:rPr>
              <a:t>discretionary</a:t>
            </a:r>
            <a:r>
              <a:rPr lang="de-DE" sz="1900" dirty="0" smtClean="0">
                <a:solidFill>
                  <a:prstClr val="black"/>
                </a:solidFill>
              </a:rPr>
              <a:t> </a:t>
            </a:r>
            <a:r>
              <a:rPr lang="de-DE" sz="1900" dirty="0" err="1" smtClean="0">
                <a:solidFill>
                  <a:prstClr val="black"/>
                </a:solidFill>
              </a:rPr>
              <a:t>relief</a:t>
            </a:r>
            <a:r>
              <a:rPr lang="de-DE" sz="1900" dirty="0" smtClean="0">
                <a:solidFill>
                  <a:prstClr val="black"/>
                </a:solidFill>
              </a:rPr>
              <a:t> </a:t>
            </a:r>
            <a:r>
              <a:rPr lang="de-DE" sz="1900" dirty="0" err="1" smtClean="0">
                <a:solidFill>
                  <a:prstClr val="black"/>
                </a:solidFill>
              </a:rPr>
              <a:t>rule</a:t>
            </a:r>
            <a:r>
              <a:rPr lang="de-DE" sz="1900" dirty="0" smtClean="0">
                <a:solidFill>
                  <a:prstClr val="black"/>
                </a:solidFill>
              </a:rPr>
              <a:t> in </a:t>
            </a:r>
            <a:r>
              <a:rPr lang="de-DE" sz="1900" dirty="0" err="1" smtClean="0">
                <a:solidFill>
                  <a:prstClr val="black"/>
                </a:solidFill>
              </a:rPr>
              <a:t>paragraph</a:t>
            </a:r>
            <a:r>
              <a:rPr lang="de-DE" sz="1900" dirty="0" smtClean="0">
                <a:solidFill>
                  <a:prstClr val="black"/>
                </a:solidFill>
              </a:rPr>
              <a:t> 4 not </a:t>
            </a:r>
            <a:r>
              <a:rPr lang="de-DE" sz="1900" dirty="0" err="1" smtClean="0">
                <a:solidFill>
                  <a:prstClr val="black"/>
                </a:solidFill>
              </a:rPr>
              <a:t>to</a:t>
            </a:r>
            <a:r>
              <a:rPr lang="de-DE" sz="1900" dirty="0" smtClean="0">
                <a:solidFill>
                  <a:prstClr val="black"/>
                </a:solidFill>
              </a:rPr>
              <a:t> </a:t>
            </a:r>
            <a:r>
              <a:rPr lang="de-DE" sz="1900" dirty="0" err="1" smtClean="0">
                <a:solidFill>
                  <a:prstClr val="black"/>
                </a:solidFill>
              </a:rPr>
              <a:t>apply</a:t>
            </a:r>
            <a:r>
              <a:rPr lang="de-DE" sz="1900" dirty="0" smtClean="0">
                <a:solidFill>
                  <a:prstClr val="black"/>
                </a:solidFill>
              </a:rPr>
              <a:t> </a:t>
            </a:r>
            <a:r>
              <a:rPr lang="de-DE" sz="1900" dirty="0" err="1" smtClean="0">
                <a:solidFill>
                  <a:prstClr val="black"/>
                </a:solidFill>
              </a:rPr>
              <a:t>to</a:t>
            </a:r>
            <a:r>
              <a:rPr lang="de-DE" sz="1900" dirty="0" smtClean="0">
                <a:solidFill>
                  <a:prstClr val="black"/>
                </a:solidFill>
              </a:rPr>
              <a:t> CTAs </a:t>
            </a:r>
            <a:r>
              <a:rPr lang="de-DE" sz="1900" dirty="0" err="1" smtClean="0">
                <a:solidFill>
                  <a:prstClr val="black"/>
                </a:solidFill>
              </a:rPr>
              <a:t>that</a:t>
            </a:r>
            <a:r>
              <a:rPr lang="de-DE" sz="1900" dirty="0" smtClean="0">
                <a:solidFill>
                  <a:prstClr val="black"/>
                </a:solidFill>
              </a:rPr>
              <a:t> </a:t>
            </a:r>
            <a:r>
              <a:rPr lang="de-DE" sz="1900" dirty="0" err="1" smtClean="0">
                <a:solidFill>
                  <a:prstClr val="black"/>
                </a:solidFill>
              </a:rPr>
              <a:t>already</a:t>
            </a:r>
            <a:r>
              <a:rPr lang="de-DE" sz="1900" dirty="0" smtClean="0">
                <a:solidFill>
                  <a:prstClr val="black"/>
                </a:solidFill>
              </a:rPr>
              <a:t> </a:t>
            </a:r>
            <a:r>
              <a:rPr lang="de-DE" sz="1900" dirty="0" err="1" smtClean="0">
                <a:solidFill>
                  <a:prstClr val="black"/>
                </a:solidFill>
              </a:rPr>
              <a:t>contain</a:t>
            </a:r>
            <a:r>
              <a:rPr lang="de-DE" sz="1900" dirty="0" smtClean="0">
                <a:solidFill>
                  <a:prstClr val="black"/>
                </a:solidFill>
              </a:rPr>
              <a:t> a General PPT</a:t>
            </a:r>
          </a:p>
          <a:p>
            <a:endParaRPr lang="de-DE" sz="1900" dirty="0">
              <a:solidFill>
                <a:prstClr val="black"/>
              </a:solidFill>
            </a:endParaRPr>
          </a:p>
          <a:p>
            <a:r>
              <a:rPr lang="en-US" sz="1900" dirty="0">
                <a:solidFill>
                  <a:prstClr val="black"/>
                </a:solidFill>
              </a:rPr>
              <a:t>● </a:t>
            </a:r>
            <a:r>
              <a:rPr lang="en-US" sz="1900" dirty="0" smtClean="0">
                <a:solidFill>
                  <a:prstClr val="black"/>
                </a:solidFill>
              </a:rPr>
              <a:t>paragraph 15(c)</a:t>
            </a:r>
            <a:r>
              <a:rPr lang="de-DE" sz="1900" dirty="0" smtClean="0">
                <a:solidFill>
                  <a:prstClr val="black"/>
                </a:solidFill>
              </a:rPr>
              <a:t> </a:t>
            </a:r>
            <a:r>
              <a:rPr lang="de-DE" sz="1900" dirty="0" err="1">
                <a:solidFill>
                  <a:prstClr val="black"/>
                </a:solidFill>
              </a:rPr>
              <a:t>allows</a:t>
            </a:r>
            <a:r>
              <a:rPr lang="de-DE" sz="1900" dirty="0">
                <a:solidFill>
                  <a:prstClr val="black"/>
                </a:solidFill>
              </a:rPr>
              <a:t> </a:t>
            </a:r>
            <a:r>
              <a:rPr lang="de-DE" sz="1900" dirty="0" err="1">
                <a:solidFill>
                  <a:prstClr val="black"/>
                </a:solidFill>
              </a:rPr>
              <a:t>Parties</a:t>
            </a:r>
            <a:r>
              <a:rPr lang="de-DE" sz="1900" dirty="0">
                <a:solidFill>
                  <a:prstClr val="black"/>
                </a:solidFill>
              </a:rPr>
              <a:t> </a:t>
            </a:r>
            <a:r>
              <a:rPr lang="de-DE" sz="1900" dirty="0" err="1">
                <a:solidFill>
                  <a:prstClr val="black"/>
                </a:solidFill>
              </a:rPr>
              <a:t>to</a:t>
            </a:r>
            <a:r>
              <a:rPr lang="de-DE" sz="1900" dirty="0">
                <a:solidFill>
                  <a:prstClr val="black"/>
                </a:solidFill>
              </a:rPr>
              <a:t> </a:t>
            </a:r>
            <a:r>
              <a:rPr lang="de-DE" sz="1900" dirty="0" err="1">
                <a:solidFill>
                  <a:prstClr val="black"/>
                </a:solidFill>
              </a:rPr>
              <a:t>reserve</a:t>
            </a:r>
            <a:r>
              <a:rPr lang="de-DE" sz="1900" dirty="0">
                <a:solidFill>
                  <a:prstClr val="black"/>
                </a:solidFill>
              </a:rPr>
              <a:t> </a:t>
            </a:r>
            <a:r>
              <a:rPr lang="de-DE" sz="1900" dirty="0" err="1">
                <a:solidFill>
                  <a:prstClr val="black"/>
                </a:solidFill>
              </a:rPr>
              <a:t>the</a:t>
            </a:r>
            <a:r>
              <a:rPr lang="de-DE" sz="1900" dirty="0">
                <a:solidFill>
                  <a:prstClr val="black"/>
                </a:solidFill>
              </a:rPr>
              <a:t> </a:t>
            </a:r>
            <a:r>
              <a:rPr lang="de-DE" sz="1900" dirty="0" err="1">
                <a:solidFill>
                  <a:prstClr val="black"/>
                </a:solidFill>
              </a:rPr>
              <a:t>right</a:t>
            </a:r>
            <a:r>
              <a:rPr lang="de-DE" sz="1900" dirty="0">
                <a:solidFill>
                  <a:prstClr val="black"/>
                </a:solidFill>
              </a:rPr>
              <a:t> </a:t>
            </a:r>
            <a:r>
              <a:rPr lang="de-DE" sz="1900" dirty="0" err="1">
                <a:solidFill>
                  <a:prstClr val="black"/>
                </a:solidFill>
              </a:rPr>
              <a:t>for</a:t>
            </a:r>
            <a:r>
              <a:rPr lang="de-DE" sz="1900" dirty="0">
                <a:solidFill>
                  <a:prstClr val="black"/>
                </a:solidFill>
              </a:rPr>
              <a:t> </a:t>
            </a:r>
            <a:r>
              <a:rPr lang="de-DE" sz="1900" dirty="0" err="1" smtClean="0">
                <a:solidFill>
                  <a:prstClr val="black"/>
                </a:solidFill>
              </a:rPr>
              <a:t>the</a:t>
            </a:r>
            <a:r>
              <a:rPr lang="de-DE" sz="1900" dirty="0" smtClean="0">
                <a:solidFill>
                  <a:prstClr val="black"/>
                </a:solidFill>
              </a:rPr>
              <a:t> </a:t>
            </a:r>
            <a:r>
              <a:rPr lang="de-DE" sz="1900" dirty="0" err="1" smtClean="0">
                <a:solidFill>
                  <a:prstClr val="black"/>
                </a:solidFill>
              </a:rPr>
              <a:t>Simplified</a:t>
            </a:r>
            <a:r>
              <a:rPr lang="de-DE" sz="1900" dirty="0" smtClean="0">
                <a:solidFill>
                  <a:prstClr val="black"/>
                </a:solidFill>
              </a:rPr>
              <a:t> LOB </a:t>
            </a:r>
            <a:r>
              <a:rPr lang="de-DE" sz="1900" dirty="0" err="1" smtClean="0">
                <a:solidFill>
                  <a:prstClr val="black"/>
                </a:solidFill>
              </a:rPr>
              <a:t>provision</a:t>
            </a:r>
            <a:r>
              <a:rPr lang="de-DE" sz="1900" dirty="0" smtClean="0">
                <a:solidFill>
                  <a:prstClr val="black"/>
                </a:solidFill>
              </a:rPr>
              <a:t> not </a:t>
            </a:r>
            <a:r>
              <a:rPr lang="de-DE" sz="1900" dirty="0" err="1" smtClean="0">
                <a:solidFill>
                  <a:prstClr val="black"/>
                </a:solidFill>
              </a:rPr>
              <a:t>to</a:t>
            </a:r>
            <a:r>
              <a:rPr lang="de-DE" sz="1900" dirty="0" smtClean="0">
                <a:solidFill>
                  <a:prstClr val="black"/>
                </a:solidFill>
              </a:rPr>
              <a:t> </a:t>
            </a:r>
            <a:r>
              <a:rPr lang="de-DE" sz="1900" dirty="0" err="1" smtClean="0">
                <a:solidFill>
                  <a:prstClr val="black"/>
                </a:solidFill>
              </a:rPr>
              <a:t>apply</a:t>
            </a:r>
            <a:r>
              <a:rPr lang="de-DE" sz="1900" dirty="0" smtClean="0">
                <a:solidFill>
                  <a:prstClr val="black"/>
                </a:solidFill>
              </a:rPr>
              <a:t> </a:t>
            </a:r>
            <a:r>
              <a:rPr lang="de-DE" sz="1900" dirty="0" err="1" smtClean="0">
                <a:solidFill>
                  <a:prstClr val="black"/>
                </a:solidFill>
              </a:rPr>
              <a:t>to</a:t>
            </a:r>
            <a:r>
              <a:rPr lang="de-DE" sz="1900" dirty="0" smtClean="0">
                <a:solidFill>
                  <a:prstClr val="black"/>
                </a:solidFill>
              </a:rPr>
              <a:t> CTAs </a:t>
            </a:r>
            <a:r>
              <a:rPr lang="de-DE" sz="1900" dirty="0" err="1" smtClean="0">
                <a:solidFill>
                  <a:prstClr val="black"/>
                </a:solidFill>
              </a:rPr>
              <a:t>that</a:t>
            </a:r>
            <a:r>
              <a:rPr lang="de-DE" sz="1900" dirty="0" smtClean="0">
                <a:solidFill>
                  <a:prstClr val="black"/>
                </a:solidFill>
              </a:rPr>
              <a:t> </a:t>
            </a:r>
            <a:r>
              <a:rPr lang="de-DE" sz="1900" dirty="0" err="1" smtClean="0">
                <a:solidFill>
                  <a:prstClr val="black"/>
                </a:solidFill>
              </a:rPr>
              <a:t>already</a:t>
            </a:r>
            <a:r>
              <a:rPr lang="de-DE" sz="1900" dirty="0" smtClean="0">
                <a:solidFill>
                  <a:prstClr val="black"/>
                </a:solidFill>
              </a:rPr>
              <a:t> </a:t>
            </a:r>
            <a:r>
              <a:rPr lang="de-DE" sz="1900" dirty="0" err="1" smtClean="0">
                <a:solidFill>
                  <a:prstClr val="black"/>
                </a:solidFill>
              </a:rPr>
              <a:t>contain</a:t>
            </a:r>
            <a:r>
              <a:rPr lang="de-DE" sz="1900" dirty="0" smtClean="0">
                <a:solidFill>
                  <a:prstClr val="black"/>
                </a:solidFill>
              </a:rPr>
              <a:t> LOBs </a:t>
            </a:r>
            <a:r>
              <a:rPr lang="en-US" sz="1900" dirty="0" smtClean="0">
                <a:solidFill>
                  <a:prstClr val="black"/>
                </a:solidFill>
              </a:rPr>
              <a:t>that </a:t>
            </a:r>
            <a:r>
              <a:rPr lang="en-US" sz="1900" dirty="0">
                <a:solidFill>
                  <a:prstClr val="black"/>
                </a:solidFill>
              </a:rPr>
              <a:t>that </a:t>
            </a:r>
            <a:r>
              <a:rPr lang="en-US" sz="1900" dirty="0" smtClean="0">
                <a:solidFill>
                  <a:prstClr val="black"/>
                </a:solidFill>
              </a:rPr>
              <a:t>limit </a:t>
            </a:r>
            <a:r>
              <a:rPr lang="en-US" sz="1900" dirty="0">
                <a:solidFill>
                  <a:prstClr val="black"/>
                </a:solidFill>
              </a:rPr>
              <a:t>benefits only to </a:t>
            </a:r>
            <a:r>
              <a:rPr lang="en-US" sz="1900" dirty="0" smtClean="0">
                <a:solidFill>
                  <a:prstClr val="black"/>
                </a:solidFill>
              </a:rPr>
              <a:t>residents </a:t>
            </a:r>
            <a:r>
              <a:rPr lang="en-US" sz="1900" dirty="0">
                <a:solidFill>
                  <a:prstClr val="black"/>
                </a:solidFill>
              </a:rPr>
              <a:t>that </a:t>
            </a:r>
            <a:r>
              <a:rPr lang="en-US" sz="1900" dirty="0" smtClean="0">
                <a:solidFill>
                  <a:prstClr val="black"/>
                </a:solidFill>
              </a:rPr>
              <a:t>meet </a:t>
            </a:r>
            <a:r>
              <a:rPr lang="en-US" sz="1900" dirty="0">
                <a:solidFill>
                  <a:prstClr val="black"/>
                </a:solidFill>
              </a:rPr>
              <a:t>one or more categorical </a:t>
            </a:r>
            <a:r>
              <a:rPr lang="en-US" sz="1900" dirty="0" smtClean="0">
                <a:solidFill>
                  <a:prstClr val="black"/>
                </a:solidFill>
              </a:rPr>
              <a:t>tests</a:t>
            </a:r>
          </a:p>
        </p:txBody>
      </p:sp>
    </p:spTree>
    <p:extLst>
      <p:ext uri="{BB962C8B-B14F-4D97-AF65-F5344CB8AC3E}">
        <p14:creationId xmlns:p14="http://schemas.microsoft.com/office/powerpoint/2010/main" val="15868226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580765" y="2859600"/>
            <a:ext cx="7777722" cy="584776"/>
          </a:xfrm>
          <a:prstGeom prst="rect">
            <a:avLst/>
          </a:prstGeom>
          <a:noFill/>
        </p:spPr>
        <p:txBody>
          <a:bodyPr wrap="square" rtlCol="0">
            <a:spAutoFit/>
          </a:bodyPr>
          <a:lstStyle/>
          <a:p>
            <a:pPr algn="ctr"/>
            <a:r>
              <a:rPr lang="en-US" sz="3200" b="1" dirty="0" smtClean="0">
                <a:solidFill>
                  <a:prstClr val="black"/>
                </a:solidFill>
              </a:rPr>
              <a:t>The General PPT</a:t>
            </a:r>
          </a:p>
        </p:txBody>
      </p:sp>
    </p:spTree>
    <p:extLst>
      <p:ext uri="{BB962C8B-B14F-4D97-AF65-F5344CB8AC3E}">
        <p14:creationId xmlns:p14="http://schemas.microsoft.com/office/powerpoint/2010/main" val="24755398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942575" y="238359"/>
            <a:ext cx="8714558" cy="5816977"/>
          </a:xfrm>
          <a:prstGeom prst="rect">
            <a:avLst/>
          </a:prstGeom>
          <a:noFill/>
        </p:spPr>
        <p:txBody>
          <a:bodyPr wrap="square" rtlCol="0">
            <a:spAutoFit/>
          </a:bodyPr>
          <a:lstStyle/>
          <a:p>
            <a:r>
              <a:rPr lang="en-US" sz="2800" b="1" dirty="0" smtClean="0">
                <a:solidFill>
                  <a:prstClr val="black"/>
                </a:solidFill>
              </a:rPr>
              <a:t>Elements of the General PPT</a:t>
            </a:r>
          </a:p>
          <a:p>
            <a:endParaRPr lang="en-US" sz="2400" dirty="0" smtClean="0">
              <a:solidFill>
                <a:prstClr val="black"/>
              </a:solidFill>
            </a:endParaRPr>
          </a:p>
          <a:p>
            <a:r>
              <a:rPr lang="en-US" sz="2000" dirty="0" smtClean="0">
                <a:solidFill>
                  <a:prstClr val="black"/>
                </a:solidFill>
              </a:rPr>
              <a:t>● effect of the General PPT is to deny “a benefit under the Covered Tax Agreement” that would otherwise be granted in respect of an item of income or capital</a:t>
            </a:r>
          </a:p>
          <a:p>
            <a:endParaRPr lang="en-US" sz="2000" dirty="0">
              <a:solidFill>
                <a:prstClr val="black"/>
              </a:solidFill>
            </a:endParaRPr>
          </a:p>
          <a:p>
            <a:r>
              <a:rPr lang="en-US" sz="2000" dirty="0" smtClean="0">
                <a:solidFill>
                  <a:prstClr val="black"/>
                </a:solidFill>
              </a:rPr>
              <a:t>● the provision denies the benefit where the following three criteria are satisfied:</a:t>
            </a:r>
          </a:p>
          <a:p>
            <a:endParaRPr lang="en-US" sz="2000" dirty="0">
              <a:solidFill>
                <a:prstClr val="black"/>
              </a:solidFill>
            </a:endParaRPr>
          </a:p>
          <a:p>
            <a:pPr lvl="1"/>
            <a:r>
              <a:rPr lang="en-US" sz="2000" dirty="0" smtClean="0">
                <a:solidFill>
                  <a:prstClr val="black"/>
                </a:solidFill>
              </a:rPr>
              <a:t>(1) the benefit would otherwise result “directly or indirectly” from “any arrangement or transaction” [the result criterion];</a:t>
            </a:r>
          </a:p>
          <a:p>
            <a:pPr lvl="1"/>
            <a:endParaRPr lang="en-US" sz="2000" dirty="0" smtClean="0">
              <a:solidFill>
                <a:prstClr val="black"/>
              </a:solidFill>
            </a:endParaRPr>
          </a:p>
          <a:p>
            <a:pPr lvl="1"/>
            <a:r>
              <a:rPr lang="en-US" sz="2000" dirty="0" smtClean="0">
                <a:solidFill>
                  <a:prstClr val="black"/>
                </a:solidFill>
              </a:rPr>
              <a:t>(2) “it is reasonable to conclude, having regard to all relevant facts and circumstances” that obtaining the benefit was “one of the principal purposes” of the arrangement or transaction [the principal purpose criterion];</a:t>
            </a:r>
          </a:p>
          <a:p>
            <a:pPr lvl="1"/>
            <a:endParaRPr lang="en-US" sz="2000" dirty="0">
              <a:solidFill>
                <a:prstClr val="black"/>
              </a:solidFill>
            </a:endParaRPr>
          </a:p>
          <a:p>
            <a:pPr lvl="1"/>
            <a:r>
              <a:rPr lang="en-US" sz="2000" dirty="0" smtClean="0">
                <a:solidFill>
                  <a:prstClr val="black"/>
                </a:solidFill>
              </a:rPr>
              <a:t>(3) it is not established that granting the benefit in these circumstances</a:t>
            </a:r>
          </a:p>
          <a:p>
            <a:pPr lvl="1"/>
            <a:r>
              <a:rPr lang="en-US" sz="2000" dirty="0" smtClean="0">
                <a:solidFill>
                  <a:prstClr val="black"/>
                </a:solidFill>
              </a:rPr>
              <a:t>Is in accordance with the object and purpose of the relevant provisions</a:t>
            </a:r>
          </a:p>
          <a:p>
            <a:pPr lvl="1"/>
            <a:r>
              <a:rPr lang="en-US" sz="2000" dirty="0">
                <a:solidFill>
                  <a:prstClr val="black"/>
                </a:solidFill>
              </a:rPr>
              <a:t>o</a:t>
            </a:r>
            <a:r>
              <a:rPr lang="en-US" sz="2000" dirty="0" smtClean="0">
                <a:solidFill>
                  <a:prstClr val="black"/>
                </a:solidFill>
              </a:rPr>
              <a:t>f the CTA [the object and purpose criterion]</a:t>
            </a:r>
            <a:endParaRPr lang="en-US" sz="2400" dirty="0">
              <a:solidFill>
                <a:prstClr val="black"/>
              </a:solidFill>
            </a:endParaRPr>
          </a:p>
        </p:txBody>
      </p:sp>
    </p:spTree>
    <p:extLst>
      <p:ext uri="{BB962C8B-B14F-4D97-AF65-F5344CB8AC3E}">
        <p14:creationId xmlns:p14="http://schemas.microsoft.com/office/powerpoint/2010/main" val="17233981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029001" y="317714"/>
            <a:ext cx="8592212" cy="6063199"/>
          </a:xfrm>
          <a:prstGeom prst="rect">
            <a:avLst/>
          </a:prstGeom>
          <a:noFill/>
        </p:spPr>
        <p:txBody>
          <a:bodyPr wrap="square" rtlCol="0">
            <a:spAutoFit/>
          </a:bodyPr>
          <a:lstStyle/>
          <a:p>
            <a:r>
              <a:rPr lang="en-US" sz="2800" b="1" dirty="0" smtClean="0">
                <a:solidFill>
                  <a:prstClr val="black"/>
                </a:solidFill>
              </a:rPr>
              <a:t>General PPT </a:t>
            </a:r>
            <a:r>
              <a:rPr lang="mr-IN" sz="2800" b="1" dirty="0" smtClean="0">
                <a:solidFill>
                  <a:prstClr val="black"/>
                </a:solidFill>
              </a:rPr>
              <a:t>–</a:t>
            </a:r>
            <a:r>
              <a:rPr lang="en-US" sz="2800" b="1" dirty="0" smtClean="0">
                <a:solidFill>
                  <a:prstClr val="black"/>
                </a:solidFill>
              </a:rPr>
              <a:t> Final Comments</a:t>
            </a:r>
            <a:endParaRPr lang="en-US" sz="2400" dirty="0">
              <a:solidFill>
                <a:prstClr val="black"/>
              </a:solidFill>
            </a:endParaRPr>
          </a:p>
          <a:p>
            <a:endParaRPr lang="en-US" sz="2400" dirty="0" smtClean="0">
              <a:solidFill>
                <a:prstClr val="black"/>
              </a:solidFill>
            </a:endParaRPr>
          </a:p>
          <a:p>
            <a:r>
              <a:rPr lang="en-US" sz="2100" dirty="0">
                <a:solidFill>
                  <a:prstClr val="black"/>
                </a:solidFill>
              </a:rPr>
              <a:t>● </a:t>
            </a:r>
            <a:r>
              <a:rPr lang="en-US" sz="2100" dirty="0" smtClean="0">
                <a:solidFill>
                  <a:prstClr val="black"/>
                </a:solidFill>
              </a:rPr>
              <a:t>provision amounts to a GAAR for tax treaties, providing the same advantages and disadvantages as a statutory GAAR</a:t>
            </a:r>
          </a:p>
          <a:p>
            <a:endParaRPr lang="en-US" sz="2100" dirty="0">
              <a:solidFill>
                <a:prstClr val="black"/>
              </a:solidFill>
            </a:endParaRPr>
          </a:p>
          <a:p>
            <a:r>
              <a:rPr lang="en-US" sz="2100" dirty="0">
                <a:solidFill>
                  <a:prstClr val="black"/>
                </a:solidFill>
              </a:rPr>
              <a:t>● </a:t>
            </a:r>
            <a:r>
              <a:rPr lang="en-US" sz="2100" dirty="0" smtClean="0">
                <a:solidFill>
                  <a:prstClr val="black"/>
                </a:solidFill>
              </a:rPr>
              <a:t>advantage: discourages tax motivated transactions that are contrary to the object and purpose of the treaty without creating a roadmap for avoidance, which can be the case with specific anti-avoidance rules</a:t>
            </a:r>
          </a:p>
          <a:p>
            <a:endParaRPr lang="en-US" sz="2100" dirty="0">
              <a:solidFill>
                <a:prstClr val="black"/>
              </a:solidFill>
            </a:endParaRPr>
          </a:p>
          <a:p>
            <a:r>
              <a:rPr lang="en-US" sz="2100" dirty="0">
                <a:solidFill>
                  <a:prstClr val="black"/>
                </a:solidFill>
              </a:rPr>
              <a:t>● </a:t>
            </a:r>
            <a:r>
              <a:rPr lang="en-US" sz="2100" dirty="0" smtClean="0">
                <a:solidFill>
                  <a:prstClr val="black"/>
                </a:solidFill>
              </a:rPr>
              <a:t>disadvantage: uncertainty regarding potential application, particularly regarding the object and purpose criterion</a:t>
            </a:r>
          </a:p>
          <a:p>
            <a:endParaRPr lang="en-US" sz="2100" dirty="0">
              <a:solidFill>
                <a:prstClr val="black"/>
              </a:solidFill>
            </a:endParaRPr>
          </a:p>
          <a:p>
            <a:r>
              <a:rPr lang="en-US" sz="2100" dirty="0">
                <a:solidFill>
                  <a:prstClr val="black"/>
                </a:solidFill>
              </a:rPr>
              <a:t>● </a:t>
            </a:r>
            <a:r>
              <a:rPr lang="en-US" sz="2100" dirty="0" smtClean="0">
                <a:solidFill>
                  <a:prstClr val="black"/>
                </a:solidFill>
              </a:rPr>
              <a:t>criticized by some on the grounds that the principal purpose and object and purpose criteria </a:t>
            </a:r>
            <a:r>
              <a:rPr lang="en-US" sz="2100" dirty="0" err="1" smtClean="0">
                <a:solidFill>
                  <a:prstClr val="black"/>
                </a:solidFill>
              </a:rPr>
              <a:t>favour</a:t>
            </a:r>
            <a:r>
              <a:rPr lang="en-US" sz="2100" dirty="0" smtClean="0">
                <a:solidFill>
                  <a:prstClr val="black"/>
                </a:solidFill>
              </a:rPr>
              <a:t> the tax authority, and also suggested that the test may not survive constitutional challenges based on the legality principle that rules must be clear and their application predictable and not subject to administrative and judicial discretion (similar challenges often aimed at domestic GAARs, without much success)</a:t>
            </a:r>
            <a:endParaRPr lang="en-US" sz="2100" dirty="0">
              <a:solidFill>
                <a:prstClr val="black"/>
              </a:solidFill>
            </a:endParaRPr>
          </a:p>
        </p:txBody>
      </p:sp>
    </p:spTree>
    <p:extLst>
      <p:ext uri="{BB962C8B-B14F-4D97-AF65-F5344CB8AC3E}">
        <p14:creationId xmlns:p14="http://schemas.microsoft.com/office/powerpoint/2010/main" val="28124656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580765" y="2859600"/>
            <a:ext cx="7777722" cy="584776"/>
          </a:xfrm>
          <a:prstGeom prst="rect">
            <a:avLst/>
          </a:prstGeom>
          <a:noFill/>
        </p:spPr>
        <p:txBody>
          <a:bodyPr wrap="square" rtlCol="0">
            <a:spAutoFit/>
          </a:bodyPr>
          <a:lstStyle/>
          <a:p>
            <a:pPr algn="ctr"/>
            <a:r>
              <a:rPr lang="en-US" sz="3200" b="1" dirty="0" smtClean="0">
                <a:solidFill>
                  <a:prstClr val="black"/>
                </a:solidFill>
              </a:rPr>
              <a:t>The Simplified LOB</a:t>
            </a:r>
          </a:p>
        </p:txBody>
      </p:sp>
    </p:spTree>
    <p:extLst>
      <p:ext uri="{BB962C8B-B14F-4D97-AF65-F5344CB8AC3E}">
        <p14:creationId xmlns:p14="http://schemas.microsoft.com/office/powerpoint/2010/main" val="28573696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056047" y="460913"/>
            <a:ext cx="8688317" cy="5170646"/>
          </a:xfrm>
          <a:prstGeom prst="rect">
            <a:avLst/>
          </a:prstGeom>
          <a:noFill/>
        </p:spPr>
        <p:txBody>
          <a:bodyPr wrap="square" rtlCol="0">
            <a:spAutoFit/>
          </a:bodyPr>
          <a:lstStyle/>
          <a:p>
            <a:r>
              <a:rPr lang="en-CA" sz="2800" b="1" dirty="0" smtClean="0">
                <a:solidFill>
                  <a:prstClr val="black"/>
                </a:solidFill>
              </a:rPr>
              <a:t>Simplified LOB </a:t>
            </a:r>
            <a:r>
              <a:rPr lang="mr-IN" sz="2800" b="1" dirty="0" smtClean="0">
                <a:solidFill>
                  <a:prstClr val="black"/>
                </a:solidFill>
              </a:rPr>
              <a:t>–</a:t>
            </a:r>
            <a:r>
              <a:rPr lang="en-CA" sz="2800" b="1" dirty="0" smtClean="0">
                <a:solidFill>
                  <a:prstClr val="black"/>
                </a:solidFill>
              </a:rPr>
              <a:t> Overview</a:t>
            </a:r>
            <a:endParaRPr lang="en-US" sz="2400" dirty="0">
              <a:solidFill>
                <a:prstClr val="black"/>
              </a:solidFill>
            </a:endParaRPr>
          </a:p>
          <a:p>
            <a:endParaRPr lang="en-US" sz="2200" dirty="0">
              <a:solidFill>
                <a:prstClr val="black"/>
              </a:solidFill>
            </a:endParaRPr>
          </a:p>
          <a:p>
            <a:r>
              <a:rPr lang="en-US" sz="2800" dirty="0">
                <a:solidFill>
                  <a:prstClr val="black"/>
                </a:solidFill>
              </a:rPr>
              <a:t>● </a:t>
            </a:r>
            <a:r>
              <a:rPr lang="en-US" sz="2800" dirty="0" smtClean="0">
                <a:solidFill>
                  <a:prstClr val="black"/>
                </a:solidFill>
              </a:rPr>
              <a:t>adopts the general structure of the more detailed LOB provisions in U.S. treaties, denying most benefits otherwise provided to residents of a Contracting State under a CTA except for: (1) qualified persons, (2) items of income that qualify for limited benefits under an active business criterion, (3) items of income that qualify for limited benefits under an equivalent benefits criterion, and (4) residents or items of income subject to discretionary relief by the </a:t>
            </a:r>
            <a:r>
              <a:rPr lang="en-US" sz="2800" dirty="0">
                <a:solidFill>
                  <a:prstClr val="black"/>
                </a:solidFill>
              </a:rPr>
              <a:t>competent authority of the source </a:t>
            </a:r>
            <a:r>
              <a:rPr lang="en-US" sz="2800" dirty="0" smtClean="0">
                <a:solidFill>
                  <a:prstClr val="black"/>
                </a:solidFill>
              </a:rPr>
              <a:t>State</a:t>
            </a:r>
          </a:p>
        </p:txBody>
      </p:sp>
    </p:spTree>
    <p:extLst>
      <p:ext uri="{BB962C8B-B14F-4D97-AF65-F5344CB8AC3E}">
        <p14:creationId xmlns:p14="http://schemas.microsoft.com/office/powerpoint/2010/main" val="12297136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580765" y="2859600"/>
            <a:ext cx="7777722" cy="584775"/>
          </a:xfrm>
          <a:prstGeom prst="rect">
            <a:avLst/>
          </a:prstGeom>
          <a:noFill/>
        </p:spPr>
        <p:txBody>
          <a:bodyPr wrap="square" rtlCol="0">
            <a:spAutoFit/>
          </a:bodyPr>
          <a:lstStyle/>
          <a:p>
            <a:pPr algn="ctr"/>
            <a:r>
              <a:rPr lang="en-US" sz="3200" b="1" dirty="0" smtClean="0">
                <a:solidFill>
                  <a:prstClr val="black"/>
                </a:solidFill>
              </a:rPr>
              <a:t>Serbia’s Position on Articles 6 and 7</a:t>
            </a:r>
          </a:p>
        </p:txBody>
      </p:sp>
    </p:spTree>
    <p:extLst>
      <p:ext uri="{BB962C8B-B14F-4D97-AF65-F5344CB8AC3E}">
        <p14:creationId xmlns:p14="http://schemas.microsoft.com/office/powerpoint/2010/main" val="241924179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34698" y="708587"/>
            <a:ext cx="8120540" cy="6063198"/>
          </a:xfrm>
          <a:prstGeom prst="rect">
            <a:avLst/>
          </a:prstGeom>
          <a:noFill/>
        </p:spPr>
        <p:txBody>
          <a:bodyPr wrap="square" rtlCol="0">
            <a:spAutoFit/>
          </a:bodyPr>
          <a:lstStyle/>
          <a:p>
            <a:r>
              <a:rPr lang="en-US" sz="2800" b="1" dirty="0" smtClean="0"/>
              <a:t>Article 6</a:t>
            </a:r>
          </a:p>
          <a:p>
            <a:endParaRPr lang="en-US" sz="2400" dirty="0">
              <a:solidFill>
                <a:srgbClr val="2B2B2B"/>
              </a:solidFill>
            </a:endParaRPr>
          </a:p>
          <a:p>
            <a:r>
              <a:rPr lang="en-US" sz="2400" dirty="0" smtClean="0"/>
              <a:t>● Applies </a:t>
            </a:r>
            <a:r>
              <a:rPr lang="en-US" sz="2400" dirty="0"/>
              <a:t>Article </a:t>
            </a:r>
            <a:r>
              <a:rPr lang="en-US" sz="2400" dirty="0" smtClean="0"/>
              <a:t>6(1) to all 64 CTAs:</a:t>
            </a:r>
          </a:p>
          <a:p>
            <a:pPr marL="457200" lvl="2"/>
            <a:r>
              <a:rPr lang="en-US" sz="2400" dirty="0">
                <a:solidFill>
                  <a:prstClr val="black"/>
                </a:solidFill>
              </a:rPr>
              <a:t>“Intending to eliminate double taxation with respect to the taxes covered in this agreement without creating opportunities for non-taxation or reduced taxation through tax evasion or avoidance (including through treaty shopping arrangements aimed at obtaining reliefs provided in this agreement for the indirect benefit of residents of third jurisdictions</a:t>
            </a:r>
            <a:r>
              <a:rPr lang="en-US" sz="2400" dirty="0" smtClean="0">
                <a:solidFill>
                  <a:prstClr val="black"/>
                </a:solidFill>
              </a:rPr>
              <a:t>),”</a:t>
            </a:r>
          </a:p>
          <a:p>
            <a:pPr marL="457200" lvl="2"/>
            <a:endParaRPr lang="en-US" sz="2400" dirty="0">
              <a:solidFill>
                <a:prstClr val="black"/>
              </a:solidFill>
            </a:endParaRPr>
          </a:p>
          <a:p>
            <a:pPr marL="0" lvl="1"/>
            <a:r>
              <a:rPr lang="en-US" sz="2400" dirty="0"/>
              <a:t>● Adopts Article 6(3) – “Desiring to further develop their economic relationship and to enhance their co-operation in tax matters.”</a:t>
            </a:r>
          </a:p>
          <a:p>
            <a:pPr marL="457200" lvl="2"/>
            <a:endParaRPr lang="en-US" sz="2400" dirty="0">
              <a:solidFill>
                <a:prstClr val="black"/>
              </a:solidFill>
            </a:endParaRPr>
          </a:p>
          <a:p>
            <a:endParaRPr lang="en-US" sz="2400" dirty="0" smtClean="0"/>
          </a:p>
        </p:txBody>
      </p:sp>
    </p:spTree>
    <p:extLst>
      <p:ext uri="{BB962C8B-B14F-4D97-AF65-F5344CB8AC3E}">
        <p14:creationId xmlns:p14="http://schemas.microsoft.com/office/powerpoint/2010/main" val="42732972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t>© IFA 2017</a:t>
            </a:r>
            <a:endParaRPr lang="en-CA" sz="1200" b="1" i="1" dirty="0"/>
          </a:p>
        </p:txBody>
      </p:sp>
      <p:sp>
        <p:nvSpPr>
          <p:cNvPr id="5" name="TextBox 4"/>
          <p:cNvSpPr txBox="1"/>
          <p:nvPr/>
        </p:nvSpPr>
        <p:spPr>
          <a:xfrm>
            <a:off x="1034698" y="708587"/>
            <a:ext cx="8120540" cy="5386090"/>
          </a:xfrm>
          <a:prstGeom prst="rect">
            <a:avLst/>
          </a:prstGeom>
          <a:noFill/>
        </p:spPr>
        <p:txBody>
          <a:bodyPr wrap="square" rtlCol="0">
            <a:spAutoFit/>
          </a:bodyPr>
          <a:lstStyle/>
          <a:p>
            <a:r>
              <a:rPr lang="en-US" sz="2800" b="1" dirty="0" smtClean="0"/>
              <a:t>Article 7</a:t>
            </a:r>
          </a:p>
          <a:p>
            <a:endParaRPr lang="en-US" sz="2400" dirty="0">
              <a:solidFill>
                <a:srgbClr val="2B2B2B"/>
              </a:solidFill>
            </a:endParaRPr>
          </a:p>
          <a:p>
            <a:r>
              <a:rPr lang="en-US" sz="2800" dirty="0"/>
              <a:t>● </a:t>
            </a:r>
            <a:r>
              <a:rPr lang="en-US" sz="2800" dirty="0" smtClean="0"/>
              <a:t>Adopts the PPT as the default provision</a:t>
            </a:r>
          </a:p>
          <a:p>
            <a:endParaRPr lang="en-US" sz="2800" dirty="0" smtClean="0"/>
          </a:p>
          <a:p>
            <a:r>
              <a:rPr lang="en-US" sz="2800" dirty="0"/>
              <a:t>● </a:t>
            </a:r>
            <a:r>
              <a:rPr lang="en-US" sz="2800" dirty="0" smtClean="0"/>
              <a:t>Does not adopt Article 7(4) (competent authority override)</a:t>
            </a:r>
          </a:p>
          <a:p>
            <a:endParaRPr lang="en-US" sz="2800" dirty="0"/>
          </a:p>
          <a:p>
            <a:r>
              <a:rPr lang="en-US" sz="2800" dirty="0"/>
              <a:t>● </a:t>
            </a:r>
            <a:r>
              <a:rPr lang="en-US" sz="2800" dirty="0" smtClean="0"/>
              <a:t>Notifies existing provisions in DTCs with Indonesia, Kazakhstan, Korea, Norway and (in principle) Palestine</a:t>
            </a:r>
            <a:endParaRPr lang="en-US" sz="2800" dirty="0"/>
          </a:p>
          <a:p>
            <a:endParaRPr lang="en-US" sz="2400" dirty="0" smtClean="0"/>
          </a:p>
          <a:p>
            <a:endParaRPr lang="en-US" sz="2400" dirty="0"/>
          </a:p>
          <a:p>
            <a:endParaRPr lang="en-US" sz="2400" dirty="0"/>
          </a:p>
          <a:p>
            <a:endParaRPr lang="en-US" sz="2400" dirty="0" smtClean="0"/>
          </a:p>
        </p:txBody>
      </p:sp>
    </p:spTree>
    <p:extLst>
      <p:ext uri="{BB962C8B-B14F-4D97-AF65-F5344CB8AC3E}">
        <p14:creationId xmlns:p14="http://schemas.microsoft.com/office/powerpoint/2010/main" val="38030341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5" y="197390"/>
            <a:ext cx="654400" cy="569413"/>
          </a:xfrm>
          <a:prstGeom prst="rect">
            <a:avLst/>
          </a:prstGeom>
        </p:spPr>
      </p:pic>
      <p:sp>
        <p:nvSpPr>
          <p:cNvPr id="4" name="Rectangle 3"/>
          <p:cNvSpPr/>
          <p:nvPr/>
        </p:nvSpPr>
        <p:spPr>
          <a:xfrm>
            <a:off x="10952843" y="6488669"/>
            <a:ext cx="1137557" cy="276999"/>
          </a:xfrm>
          <a:prstGeom prst="rect">
            <a:avLst/>
          </a:prstGeom>
        </p:spPr>
        <p:txBody>
          <a:bodyPr wrap="square">
            <a:spAutoFit/>
          </a:bodyPr>
          <a:lstStyle/>
          <a:p>
            <a:pPr algn="ctr"/>
            <a:r>
              <a:rPr lang="en-CA" sz="1200" b="1" dirty="0">
                <a:solidFill>
                  <a:prstClr val="black"/>
                </a:solidFill>
              </a:rPr>
              <a:t>© IFA 2017</a:t>
            </a:r>
            <a:endParaRPr lang="en-CA" sz="1200" b="1" i="1" dirty="0">
              <a:solidFill>
                <a:prstClr val="black"/>
              </a:solidFill>
            </a:endParaRPr>
          </a:p>
        </p:txBody>
      </p:sp>
      <p:sp>
        <p:nvSpPr>
          <p:cNvPr id="5" name="TextBox 4"/>
          <p:cNvSpPr txBox="1"/>
          <p:nvPr/>
        </p:nvSpPr>
        <p:spPr>
          <a:xfrm>
            <a:off x="1580765" y="2859600"/>
            <a:ext cx="7777722" cy="584775"/>
          </a:xfrm>
          <a:prstGeom prst="rect">
            <a:avLst/>
          </a:prstGeom>
          <a:noFill/>
        </p:spPr>
        <p:txBody>
          <a:bodyPr wrap="square" rtlCol="0">
            <a:spAutoFit/>
          </a:bodyPr>
          <a:lstStyle/>
          <a:p>
            <a:pPr algn="ctr"/>
            <a:r>
              <a:rPr lang="en-US" sz="3200" b="1" dirty="0" smtClean="0">
                <a:solidFill>
                  <a:prstClr val="black"/>
                </a:solidFill>
              </a:rPr>
              <a:t>Concluding Comments</a:t>
            </a:r>
          </a:p>
        </p:txBody>
      </p:sp>
    </p:spTree>
    <p:extLst>
      <p:ext uri="{BB962C8B-B14F-4D97-AF65-F5344CB8AC3E}">
        <p14:creationId xmlns:p14="http://schemas.microsoft.com/office/powerpoint/2010/main" val="412333116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idx="4294967295"/>
          </p:nvPr>
        </p:nvSpPr>
        <p:spPr>
          <a:xfrm>
            <a:off x="0" y="1122363"/>
            <a:ext cx="9144000" cy="2387600"/>
          </a:xfrm>
        </p:spPr>
        <p:txBody>
          <a:bodyPr>
            <a:normAutofit/>
          </a:bodyPr>
          <a:lstStyle/>
          <a:p>
            <a:pPr lvl="0" eaLnBrk="0" fontAlgn="base" hangingPunct="0">
              <a:lnSpc>
                <a:spcPct val="100000"/>
              </a:lnSpc>
              <a:spcAft>
                <a:spcPct val="0"/>
              </a:spcAft>
            </a:pPr>
            <a:r>
              <a:rPr lang="en-CA" altLang="nl-NL" sz="2700" b="1" dirty="0">
                <a:solidFill>
                  <a:prstClr val="black"/>
                </a:solidFill>
                <a:latin typeface="Calibri" panose="020F0502020204030204" pitchFamily="34" charset="0"/>
                <a:ea typeface="Times New Roman" panose="02020603050405020304" pitchFamily="18" charset="0"/>
                <a:cs typeface="+mn-cs"/>
              </a:rPr>
              <a:t/>
            </a:r>
            <a:br>
              <a:rPr lang="en-CA" altLang="nl-NL" sz="2700" b="1" dirty="0">
                <a:solidFill>
                  <a:prstClr val="black"/>
                </a:solidFill>
                <a:latin typeface="Calibri" panose="020F0502020204030204" pitchFamily="34" charset="0"/>
                <a:ea typeface="Times New Roman" panose="02020603050405020304" pitchFamily="18" charset="0"/>
                <a:cs typeface="+mn-cs"/>
              </a:rPr>
            </a:br>
            <a:r>
              <a:rPr lang="en-CA" altLang="nl-NL" sz="2700" b="1" dirty="0">
                <a:solidFill>
                  <a:prstClr val="black"/>
                </a:solidFill>
                <a:latin typeface="Calibri" panose="020F0502020204030204" pitchFamily="34" charset="0"/>
                <a:ea typeface="Times New Roman" panose="02020603050405020304" pitchFamily="18" charset="0"/>
                <a:cs typeface="+mn-cs"/>
              </a:rPr>
              <a:t/>
            </a:r>
            <a:br>
              <a:rPr lang="en-CA" altLang="nl-NL" sz="2700" b="1" dirty="0">
                <a:solidFill>
                  <a:prstClr val="black"/>
                </a:solidFill>
                <a:latin typeface="Calibri" panose="020F0502020204030204" pitchFamily="34" charset="0"/>
                <a:ea typeface="Times New Roman" panose="02020603050405020304" pitchFamily="18" charset="0"/>
                <a:cs typeface="+mn-cs"/>
              </a:rPr>
            </a:br>
            <a:r>
              <a:rPr lang="en-CA" altLang="nl-NL" sz="2700" b="1" dirty="0">
                <a:solidFill>
                  <a:prstClr val="black"/>
                </a:solidFill>
                <a:latin typeface="Calibri" panose="020F0502020204030204" pitchFamily="34" charset="0"/>
                <a:ea typeface="Times New Roman" panose="02020603050405020304" pitchFamily="18" charset="0"/>
                <a:cs typeface="+mn-cs"/>
              </a:rPr>
              <a:t/>
            </a:r>
            <a:br>
              <a:rPr lang="en-CA" altLang="nl-NL" sz="2700" b="1" dirty="0">
                <a:solidFill>
                  <a:prstClr val="black"/>
                </a:solidFill>
                <a:latin typeface="Calibri" panose="020F0502020204030204" pitchFamily="34" charset="0"/>
                <a:ea typeface="Times New Roman" panose="02020603050405020304" pitchFamily="18" charset="0"/>
                <a:cs typeface="+mn-cs"/>
              </a:rPr>
            </a:br>
            <a:r>
              <a:rPr lang="nl-NL" altLang="nl-NL" sz="1500" dirty="0">
                <a:solidFill>
                  <a:prstClr val="black"/>
                </a:solidFill>
                <a:latin typeface="Calibri" panose="020F0502020204030204"/>
                <a:ea typeface="+mn-ea"/>
                <a:cs typeface="+mn-cs"/>
              </a:rPr>
              <a:t/>
            </a:r>
            <a:br>
              <a:rPr lang="nl-NL" altLang="nl-NL" sz="1500" dirty="0">
                <a:solidFill>
                  <a:prstClr val="black"/>
                </a:solidFill>
                <a:latin typeface="Calibri" panose="020F0502020204030204"/>
                <a:ea typeface="+mn-ea"/>
                <a:cs typeface="+mn-cs"/>
              </a:rPr>
            </a:br>
            <a:r>
              <a:rPr lang="en-CA" altLang="nl-NL" sz="1500" b="1" dirty="0">
                <a:solidFill>
                  <a:prstClr val="black"/>
                </a:solidFill>
                <a:latin typeface="Calibri" panose="020F0502020204030204" pitchFamily="34" charset="0"/>
                <a:ea typeface="Times New Roman" panose="02020603050405020304" pitchFamily="18" charset="0"/>
                <a:cs typeface="+mn-cs"/>
              </a:rPr>
              <a:t> </a:t>
            </a:r>
            <a:r>
              <a:rPr lang="nl-NL" altLang="nl-NL" sz="1500" dirty="0">
                <a:solidFill>
                  <a:prstClr val="black"/>
                </a:solidFill>
                <a:latin typeface="Calibri" panose="020F0502020204030204"/>
                <a:ea typeface="+mn-ea"/>
                <a:cs typeface="+mn-cs"/>
              </a:rPr>
              <a:t/>
            </a:r>
            <a:br>
              <a:rPr lang="nl-NL" altLang="nl-NL" sz="1500" dirty="0">
                <a:solidFill>
                  <a:prstClr val="black"/>
                </a:solidFill>
                <a:latin typeface="Calibri" panose="020F0502020204030204"/>
                <a:ea typeface="+mn-ea"/>
                <a:cs typeface="+mn-cs"/>
              </a:rPr>
            </a:br>
            <a:endParaRPr lang="nl-NL" dirty="0"/>
          </a:p>
        </p:txBody>
      </p:sp>
      <p:pic>
        <p:nvPicPr>
          <p:cNvPr id="6" name="Picture 5"/>
          <p:cNvPicPr>
            <a:picLocks noChangeAspect="1"/>
          </p:cNvPicPr>
          <p:nvPr/>
        </p:nvPicPr>
        <p:blipFill>
          <a:blip r:embed="rId2"/>
          <a:stretch>
            <a:fillRect/>
          </a:stretch>
        </p:blipFill>
        <p:spPr>
          <a:xfrm>
            <a:off x="2913591" y="676512"/>
            <a:ext cx="6122240" cy="1194584"/>
          </a:xfrm>
          <a:prstGeom prst="rect">
            <a:avLst/>
          </a:prstGeom>
        </p:spPr>
      </p:pic>
      <p:pic>
        <p:nvPicPr>
          <p:cNvPr id="9" name="Picture 8"/>
          <p:cNvPicPr>
            <a:picLocks noChangeAspect="1"/>
          </p:cNvPicPr>
          <p:nvPr/>
        </p:nvPicPr>
        <p:blipFill>
          <a:blip r:embed="rId3"/>
          <a:stretch>
            <a:fillRect/>
          </a:stretch>
        </p:blipFill>
        <p:spPr>
          <a:xfrm>
            <a:off x="1646622" y="5313940"/>
            <a:ext cx="561276" cy="359792"/>
          </a:xfrm>
          <a:prstGeom prst="rect">
            <a:avLst/>
          </a:prstGeom>
        </p:spPr>
      </p:pic>
      <p:pic>
        <p:nvPicPr>
          <p:cNvPr id="10" name="Picture 9"/>
          <p:cNvPicPr>
            <a:picLocks noChangeAspect="1"/>
          </p:cNvPicPr>
          <p:nvPr/>
        </p:nvPicPr>
        <p:blipFill>
          <a:blip r:embed="rId4"/>
          <a:stretch>
            <a:fillRect/>
          </a:stretch>
        </p:blipFill>
        <p:spPr>
          <a:xfrm>
            <a:off x="2494418" y="5332395"/>
            <a:ext cx="643016" cy="439134"/>
          </a:xfrm>
          <a:prstGeom prst="rect">
            <a:avLst/>
          </a:prstGeom>
        </p:spPr>
      </p:pic>
      <p:pic>
        <p:nvPicPr>
          <p:cNvPr id="11" name="Picture 10"/>
          <p:cNvPicPr>
            <a:picLocks noChangeAspect="1"/>
          </p:cNvPicPr>
          <p:nvPr/>
        </p:nvPicPr>
        <p:blipFill>
          <a:blip r:embed="rId5"/>
          <a:stretch>
            <a:fillRect/>
          </a:stretch>
        </p:blipFill>
        <p:spPr>
          <a:xfrm>
            <a:off x="3291207" y="5332395"/>
            <a:ext cx="829067" cy="423352"/>
          </a:xfrm>
          <a:prstGeom prst="rect">
            <a:avLst/>
          </a:prstGeom>
        </p:spPr>
      </p:pic>
      <p:pic>
        <p:nvPicPr>
          <p:cNvPr id="12" name="Picture 11"/>
          <p:cNvPicPr>
            <a:picLocks noChangeAspect="1"/>
          </p:cNvPicPr>
          <p:nvPr/>
        </p:nvPicPr>
        <p:blipFill>
          <a:blip r:embed="rId6"/>
          <a:stretch>
            <a:fillRect/>
          </a:stretch>
        </p:blipFill>
        <p:spPr>
          <a:xfrm>
            <a:off x="4294267" y="5313940"/>
            <a:ext cx="682955" cy="455303"/>
          </a:xfrm>
          <a:prstGeom prst="rect">
            <a:avLst/>
          </a:prstGeom>
        </p:spPr>
      </p:pic>
      <p:pic>
        <p:nvPicPr>
          <p:cNvPr id="13" name="Picture 12"/>
          <p:cNvPicPr>
            <a:picLocks noChangeAspect="1"/>
          </p:cNvPicPr>
          <p:nvPr/>
        </p:nvPicPr>
        <p:blipFill>
          <a:blip r:embed="rId7"/>
          <a:stretch>
            <a:fillRect/>
          </a:stretch>
        </p:blipFill>
        <p:spPr>
          <a:xfrm>
            <a:off x="5151216" y="5356205"/>
            <a:ext cx="602349" cy="413039"/>
          </a:xfrm>
          <a:prstGeom prst="rect">
            <a:avLst/>
          </a:prstGeom>
        </p:spPr>
      </p:pic>
      <p:pic>
        <p:nvPicPr>
          <p:cNvPr id="14" name="Picture 13"/>
          <p:cNvPicPr>
            <a:picLocks noChangeAspect="1"/>
          </p:cNvPicPr>
          <p:nvPr/>
        </p:nvPicPr>
        <p:blipFill>
          <a:blip r:embed="rId8"/>
          <a:stretch>
            <a:fillRect/>
          </a:stretch>
        </p:blipFill>
        <p:spPr>
          <a:xfrm>
            <a:off x="5927560" y="5273238"/>
            <a:ext cx="852398" cy="515926"/>
          </a:xfrm>
          <a:prstGeom prst="rect">
            <a:avLst/>
          </a:prstGeom>
        </p:spPr>
      </p:pic>
      <p:pic>
        <p:nvPicPr>
          <p:cNvPr id="15" name="Picture 14"/>
          <p:cNvPicPr>
            <a:picLocks noChangeAspect="1"/>
          </p:cNvPicPr>
          <p:nvPr/>
        </p:nvPicPr>
        <p:blipFill>
          <a:blip r:embed="rId9"/>
          <a:stretch>
            <a:fillRect/>
          </a:stretch>
        </p:blipFill>
        <p:spPr>
          <a:xfrm>
            <a:off x="7063591" y="5333519"/>
            <a:ext cx="849665" cy="435724"/>
          </a:xfrm>
          <a:prstGeom prst="rect">
            <a:avLst/>
          </a:prstGeom>
        </p:spPr>
      </p:pic>
      <p:pic>
        <p:nvPicPr>
          <p:cNvPr id="16" name="Picture 15"/>
          <p:cNvPicPr>
            <a:picLocks noChangeAspect="1"/>
          </p:cNvPicPr>
          <p:nvPr/>
        </p:nvPicPr>
        <p:blipFill>
          <a:blip r:embed="rId10"/>
          <a:stretch>
            <a:fillRect/>
          </a:stretch>
        </p:blipFill>
        <p:spPr>
          <a:xfrm>
            <a:off x="8241516" y="5286766"/>
            <a:ext cx="723527" cy="488869"/>
          </a:xfrm>
          <a:prstGeom prst="rect">
            <a:avLst/>
          </a:prstGeom>
        </p:spPr>
      </p:pic>
      <p:pic>
        <p:nvPicPr>
          <p:cNvPr id="17" name="Picture 16"/>
          <p:cNvPicPr>
            <a:picLocks noChangeAspect="1"/>
          </p:cNvPicPr>
          <p:nvPr/>
        </p:nvPicPr>
        <p:blipFill>
          <a:blip r:embed="rId11"/>
          <a:stretch>
            <a:fillRect/>
          </a:stretch>
        </p:blipFill>
        <p:spPr>
          <a:xfrm>
            <a:off x="9374814" y="5316469"/>
            <a:ext cx="805410" cy="469823"/>
          </a:xfrm>
          <a:prstGeom prst="rect">
            <a:avLst/>
          </a:prstGeom>
        </p:spPr>
      </p:pic>
      <p:sp>
        <p:nvSpPr>
          <p:cNvPr id="18" name="TextBox 17"/>
          <p:cNvSpPr txBox="1"/>
          <p:nvPr/>
        </p:nvSpPr>
        <p:spPr>
          <a:xfrm>
            <a:off x="2227943" y="2032635"/>
            <a:ext cx="8496300" cy="3323987"/>
          </a:xfrm>
          <a:prstGeom prst="rect">
            <a:avLst/>
          </a:prstGeom>
          <a:noFill/>
        </p:spPr>
        <p:txBody>
          <a:bodyPr wrap="square" rtlCol="0">
            <a:spAutoFit/>
          </a:bodyPr>
          <a:lstStyle/>
          <a:p>
            <a:pPr algn="ctr"/>
            <a:r>
              <a:rPr lang="en-CA" sz="2400" b="1" dirty="0"/>
              <a:t>Travelling Lectureship Programme</a:t>
            </a:r>
            <a:endParaRPr lang="nl-NL" sz="2400" dirty="0"/>
          </a:p>
          <a:p>
            <a:pPr algn="ctr"/>
            <a:r>
              <a:rPr lang="en-CA" dirty="0"/>
              <a:t> </a:t>
            </a:r>
            <a:endParaRPr lang="nl-NL" dirty="0"/>
          </a:p>
          <a:p>
            <a:pPr algn="ctr"/>
            <a:r>
              <a:rPr lang="en-CA" sz="2000" b="1" dirty="0"/>
              <a:t>Comprehensive Seminar on the Implementation of the Multilateral Convention (MLI)</a:t>
            </a:r>
            <a:endParaRPr lang="nl-NL" sz="2000" dirty="0"/>
          </a:p>
          <a:p>
            <a:pPr algn="ctr"/>
            <a:r>
              <a:rPr lang="en-CA" sz="2000" b="1" dirty="0"/>
              <a:t>and other BEPS related issues </a:t>
            </a:r>
          </a:p>
          <a:p>
            <a:pPr algn="ctr"/>
            <a:endParaRPr lang="en-CA" b="1" i="1" dirty="0"/>
          </a:p>
          <a:p>
            <a:pPr algn="ctr"/>
            <a:r>
              <a:rPr lang="en-CA" b="1" dirty="0" smtClean="0"/>
              <a:t>Belgrade, Serbia</a:t>
            </a:r>
          </a:p>
          <a:p>
            <a:pPr algn="ctr"/>
            <a:r>
              <a:rPr lang="en-CA" b="1" dirty="0" smtClean="0"/>
              <a:t>June 19 2017</a:t>
            </a:r>
          </a:p>
          <a:p>
            <a:pPr algn="ctr"/>
            <a:endParaRPr lang="en-CA" b="1" dirty="0"/>
          </a:p>
          <a:p>
            <a:pPr algn="ctr"/>
            <a:r>
              <a:rPr lang="en-CA" b="1" dirty="0" smtClean="0"/>
              <a:t>Philip Baker</a:t>
            </a:r>
            <a:endParaRPr lang="nl-NL" dirty="0"/>
          </a:p>
          <a:p>
            <a:pPr algn="ctr"/>
            <a:endParaRPr lang="nl-NL" dirty="0"/>
          </a:p>
        </p:txBody>
      </p:sp>
      <p:sp>
        <p:nvSpPr>
          <p:cNvPr id="3" name="Rectangle 2"/>
          <p:cNvSpPr/>
          <p:nvPr/>
        </p:nvSpPr>
        <p:spPr>
          <a:xfrm>
            <a:off x="10724243" y="6488668"/>
            <a:ext cx="1467757" cy="276999"/>
          </a:xfrm>
          <a:prstGeom prst="rect">
            <a:avLst/>
          </a:prstGeom>
        </p:spPr>
        <p:txBody>
          <a:bodyPr wrap="square">
            <a:spAutoFit/>
          </a:bodyPr>
          <a:lstStyle/>
          <a:p>
            <a:pPr algn="ctr"/>
            <a:r>
              <a:rPr lang="en-CA" sz="1200" b="1" dirty="0"/>
              <a:t>© IFA 2017</a:t>
            </a:r>
            <a:endParaRPr lang="en-CA" sz="1200" b="1" i="1" dirty="0"/>
          </a:p>
        </p:txBody>
      </p:sp>
    </p:spTree>
    <p:extLst>
      <p:ext uri="{BB962C8B-B14F-4D97-AF65-F5344CB8AC3E}">
        <p14:creationId xmlns:p14="http://schemas.microsoft.com/office/powerpoint/2010/main" val="67229727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1215</TotalTime>
  <Words>4669</Words>
  <Application>Microsoft Office PowerPoint</Application>
  <PresentationFormat>Widescreen</PresentationFormat>
  <Paragraphs>483</Paragraphs>
  <Slides>67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67</vt:i4>
      </vt:variant>
    </vt:vector>
  </HeadingPairs>
  <TitlesOfParts>
    <vt:vector size="76" baseType="lpstr">
      <vt:lpstr>Mangal</vt:lpstr>
      <vt:lpstr>Arial</vt:lpstr>
      <vt:lpstr>Arial Narrow</vt:lpstr>
      <vt:lpstr>Calibri</vt:lpstr>
      <vt:lpstr>Times New Roman</vt:lpstr>
      <vt:lpstr>Verdana</vt:lpstr>
      <vt:lpstr>Wingdings</vt:lpstr>
      <vt:lpstr>Wingdings 3</vt:lpstr>
      <vt:lpstr>Facet</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Cecile Riphagen</dc:creator>
  <cp:lastModifiedBy>Phillip Baker</cp:lastModifiedBy>
  <cp:revision>166</cp:revision>
  <dcterms:created xsi:type="dcterms:W3CDTF">2017-04-18T11:42:24Z</dcterms:created>
  <dcterms:modified xsi:type="dcterms:W3CDTF">2017-06-14T21:11:28Z</dcterms:modified>
</cp:coreProperties>
</file>