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6" r:id="rId1"/>
  </p:sldMasterIdLst>
  <p:sldIdLst>
    <p:sldId id="256" r:id="rId2"/>
    <p:sldId id="257" r:id="rId3"/>
    <p:sldId id="258" r:id="rId4"/>
    <p:sldId id="259" r:id="rId5"/>
    <p:sldId id="261" r:id="rId6"/>
    <p:sldId id="263" r:id="rId7"/>
    <p:sldId id="264" r:id="rId8"/>
    <p:sldId id="271" r:id="rId9"/>
    <p:sldId id="284" r:id="rId10"/>
    <p:sldId id="273" r:id="rId11"/>
    <p:sldId id="277" r:id="rId12"/>
    <p:sldId id="279" r:id="rId13"/>
    <p:sldId id="285" r:id="rId14"/>
    <p:sldId id="265" r:id="rId15"/>
    <p:sldId id="266" r:id="rId16"/>
    <p:sldId id="267" r:id="rId17"/>
    <p:sldId id="268"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14" d="100"/>
          <a:sy n="114" d="100"/>
        </p:scale>
        <p:origin x="47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9544A30-72F5-4D48-9D02-18E1E4D51582}" type="doc">
      <dgm:prSet loTypeId="urn:microsoft.com/office/officeart/2005/8/layout/hierarchy1" loCatId="hierarchy" qsTypeId="urn:microsoft.com/office/officeart/2005/8/quickstyle/simple1" qsCatId="simple" csTypeId="urn:microsoft.com/office/officeart/2005/8/colors/accent2_2" csCatId="accent2" phldr="1"/>
      <dgm:spPr/>
      <dgm:t>
        <a:bodyPr/>
        <a:lstStyle/>
        <a:p>
          <a:endParaRPr lang="en-US"/>
        </a:p>
      </dgm:t>
    </dgm:pt>
    <dgm:pt modelId="{73F14D56-5AF4-4F8C-ADC5-E92A11A8DBD8}">
      <dgm:prSet/>
      <dgm:spPr/>
      <dgm:t>
        <a:bodyPr/>
        <a:lstStyle/>
        <a:p>
          <a:r>
            <a:rPr lang="en-US" dirty="0"/>
            <a:t>Personalization</a:t>
          </a:r>
        </a:p>
      </dgm:t>
    </dgm:pt>
    <dgm:pt modelId="{4370DED6-B997-4D53-87C6-C337B3B1D767}" type="parTrans" cxnId="{69DAF0FC-1F43-4769-A290-1701A524BA13}">
      <dgm:prSet/>
      <dgm:spPr/>
      <dgm:t>
        <a:bodyPr/>
        <a:lstStyle/>
        <a:p>
          <a:endParaRPr lang="en-US"/>
        </a:p>
      </dgm:t>
    </dgm:pt>
    <dgm:pt modelId="{3B130138-6787-4C40-A988-28C63D8A4F55}" type="sibTrans" cxnId="{69DAF0FC-1F43-4769-A290-1701A524BA13}">
      <dgm:prSet/>
      <dgm:spPr/>
      <dgm:t>
        <a:bodyPr/>
        <a:lstStyle/>
        <a:p>
          <a:endParaRPr lang="en-US"/>
        </a:p>
      </dgm:t>
    </dgm:pt>
    <dgm:pt modelId="{941ECFC6-91B3-48C8-B32B-B503C541282C}">
      <dgm:prSet/>
      <dgm:spPr/>
      <dgm:t>
        <a:bodyPr/>
        <a:lstStyle/>
        <a:p>
          <a:r>
            <a:rPr lang="en-US" dirty="0"/>
            <a:t>Non-Qualified Statements</a:t>
          </a:r>
        </a:p>
      </dgm:t>
    </dgm:pt>
    <dgm:pt modelId="{1AF80777-D380-4FE7-8B56-28AA595123D9}" type="parTrans" cxnId="{0DDE9F7F-26EA-4A49-BDB9-7D38359A0E06}">
      <dgm:prSet/>
      <dgm:spPr/>
      <dgm:t>
        <a:bodyPr/>
        <a:lstStyle/>
        <a:p>
          <a:endParaRPr lang="en-US"/>
        </a:p>
      </dgm:t>
    </dgm:pt>
    <dgm:pt modelId="{003575D7-C93D-4F16-A64A-0A612E4C317E}" type="sibTrans" cxnId="{0DDE9F7F-26EA-4A49-BDB9-7D38359A0E06}">
      <dgm:prSet/>
      <dgm:spPr/>
      <dgm:t>
        <a:bodyPr/>
        <a:lstStyle/>
        <a:p>
          <a:endParaRPr lang="en-US"/>
        </a:p>
      </dgm:t>
    </dgm:pt>
    <dgm:pt modelId="{EE6762D0-C423-43A2-8820-61FEA77E0A4B}">
      <dgm:prSet/>
      <dgm:spPr/>
      <dgm:t>
        <a:bodyPr/>
        <a:lstStyle/>
        <a:p>
          <a:r>
            <a:rPr lang="en-US" dirty="0"/>
            <a:t>Immediate Response</a:t>
          </a:r>
        </a:p>
      </dgm:t>
    </dgm:pt>
    <dgm:pt modelId="{80D381B8-F79E-4AA8-92DE-996701B988DE}" type="parTrans" cxnId="{2926D9A3-DF89-4DBD-AAFA-4525DCEB06D9}">
      <dgm:prSet/>
      <dgm:spPr/>
      <dgm:t>
        <a:bodyPr/>
        <a:lstStyle/>
        <a:p>
          <a:endParaRPr lang="en-US"/>
        </a:p>
      </dgm:t>
    </dgm:pt>
    <dgm:pt modelId="{C82F56D5-2815-4E9B-B988-8CA4C814BB91}" type="sibTrans" cxnId="{2926D9A3-DF89-4DBD-AAFA-4525DCEB06D9}">
      <dgm:prSet/>
      <dgm:spPr/>
      <dgm:t>
        <a:bodyPr/>
        <a:lstStyle/>
        <a:p>
          <a:endParaRPr lang="en-US"/>
        </a:p>
      </dgm:t>
    </dgm:pt>
    <dgm:pt modelId="{D07A3475-C286-4365-932E-30A0BD996FEB}" type="pres">
      <dgm:prSet presAssocID="{C9544A30-72F5-4D48-9D02-18E1E4D51582}" presName="hierChild1" presStyleCnt="0">
        <dgm:presLayoutVars>
          <dgm:chPref val="1"/>
          <dgm:dir/>
          <dgm:animOne val="branch"/>
          <dgm:animLvl val="lvl"/>
          <dgm:resizeHandles/>
        </dgm:presLayoutVars>
      </dgm:prSet>
      <dgm:spPr/>
    </dgm:pt>
    <dgm:pt modelId="{9E160C02-6BE0-4FA4-A2DF-1F3E573453AD}" type="pres">
      <dgm:prSet presAssocID="{73F14D56-5AF4-4F8C-ADC5-E92A11A8DBD8}" presName="hierRoot1" presStyleCnt="0"/>
      <dgm:spPr/>
    </dgm:pt>
    <dgm:pt modelId="{93AD8370-3207-4B7F-A4E5-72C30E73F907}" type="pres">
      <dgm:prSet presAssocID="{73F14D56-5AF4-4F8C-ADC5-E92A11A8DBD8}" presName="composite" presStyleCnt="0"/>
      <dgm:spPr/>
    </dgm:pt>
    <dgm:pt modelId="{AD9A4DEE-1DC3-4B79-B42F-F2CD9F966D66}" type="pres">
      <dgm:prSet presAssocID="{73F14D56-5AF4-4F8C-ADC5-E92A11A8DBD8}" presName="background" presStyleLbl="node0" presStyleIdx="0" presStyleCnt="3"/>
      <dgm:spPr/>
    </dgm:pt>
    <dgm:pt modelId="{896E8035-96A3-4A74-AAA3-516D626AB780}" type="pres">
      <dgm:prSet presAssocID="{73F14D56-5AF4-4F8C-ADC5-E92A11A8DBD8}" presName="text" presStyleLbl="fgAcc0" presStyleIdx="0" presStyleCnt="3">
        <dgm:presLayoutVars>
          <dgm:chPref val="3"/>
        </dgm:presLayoutVars>
      </dgm:prSet>
      <dgm:spPr/>
    </dgm:pt>
    <dgm:pt modelId="{E705628B-C36D-4464-B04D-4EA8E758BFE3}" type="pres">
      <dgm:prSet presAssocID="{73F14D56-5AF4-4F8C-ADC5-E92A11A8DBD8}" presName="hierChild2" presStyleCnt="0"/>
      <dgm:spPr/>
    </dgm:pt>
    <dgm:pt modelId="{AA22B1DA-540F-40C7-9B29-4756FEF5387C}" type="pres">
      <dgm:prSet presAssocID="{941ECFC6-91B3-48C8-B32B-B503C541282C}" presName="hierRoot1" presStyleCnt="0"/>
      <dgm:spPr/>
    </dgm:pt>
    <dgm:pt modelId="{4333C063-992D-4B59-B5EF-F035D2BB1106}" type="pres">
      <dgm:prSet presAssocID="{941ECFC6-91B3-48C8-B32B-B503C541282C}" presName="composite" presStyleCnt="0"/>
      <dgm:spPr/>
    </dgm:pt>
    <dgm:pt modelId="{38A75AD4-8BE4-425D-9916-6933290A585F}" type="pres">
      <dgm:prSet presAssocID="{941ECFC6-91B3-48C8-B32B-B503C541282C}" presName="background" presStyleLbl="node0" presStyleIdx="1" presStyleCnt="3"/>
      <dgm:spPr/>
    </dgm:pt>
    <dgm:pt modelId="{D2D8D0EA-B712-4AA2-991D-DC7C6E1E310C}" type="pres">
      <dgm:prSet presAssocID="{941ECFC6-91B3-48C8-B32B-B503C541282C}" presName="text" presStyleLbl="fgAcc0" presStyleIdx="1" presStyleCnt="3" custLinFactNeighborX="-581" custLinFactNeighborY="196">
        <dgm:presLayoutVars>
          <dgm:chPref val="3"/>
        </dgm:presLayoutVars>
      </dgm:prSet>
      <dgm:spPr/>
    </dgm:pt>
    <dgm:pt modelId="{18057C33-9D61-4E28-9078-DD83DB6DA1E9}" type="pres">
      <dgm:prSet presAssocID="{941ECFC6-91B3-48C8-B32B-B503C541282C}" presName="hierChild2" presStyleCnt="0"/>
      <dgm:spPr/>
    </dgm:pt>
    <dgm:pt modelId="{CE1BAB29-C894-4A85-AB16-2BAFBECC3EE6}" type="pres">
      <dgm:prSet presAssocID="{EE6762D0-C423-43A2-8820-61FEA77E0A4B}" presName="hierRoot1" presStyleCnt="0"/>
      <dgm:spPr/>
    </dgm:pt>
    <dgm:pt modelId="{F38D1849-D40A-4DE1-B2B9-9469CFFE7425}" type="pres">
      <dgm:prSet presAssocID="{EE6762D0-C423-43A2-8820-61FEA77E0A4B}" presName="composite" presStyleCnt="0"/>
      <dgm:spPr/>
    </dgm:pt>
    <dgm:pt modelId="{65076787-0E0E-4950-B8A0-BECD9A68EB22}" type="pres">
      <dgm:prSet presAssocID="{EE6762D0-C423-43A2-8820-61FEA77E0A4B}" presName="background" presStyleLbl="node0" presStyleIdx="2" presStyleCnt="3"/>
      <dgm:spPr/>
    </dgm:pt>
    <dgm:pt modelId="{2C3F0741-11E8-48A1-83AF-EC2E51E3205C}" type="pres">
      <dgm:prSet presAssocID="{EE6762D0-C423-43A2-8820-61FEA77E0A4B}" presName="text" presStyleLbl="fgAcc0" presStyleIdx="2" presStyleCnt="3">
        <dgm:presLayoutVars>
          <dgm:chPref val="3"/>
        </dgm:presLayoutVars>
      </dgm:prSet>
      <dgm:spPr/>
    </dgm:pt>
    <dgm:pt modelId="{CE647353-9652-45B7-9ED1-DC46A1863D3A}" type="pres">
      <dgm:prSet presAssocID="{EE6762D0-C423-43A2-8820-61FEA77E0A4B}" presName="hierChild2" presStyleCnt="0"/>
      <dgm:spPr/>
    </dgm:pt>
  </dgm:ptLst>
  <dgm:cxnLst>
    <dgm:cxn modelId="{D5064610-CD2A-4C63-9CBA-C7ACD8D38A43}" type="presOf" srcId="{EE6762D0-C423-43A2-8820-61FEA77E0A4B}" destId="{2C3F0741-11E8-48A1-83AF-EC2E51E3205C}" srcOrd="0" destOrd="0" presId="urn:microsoft.com/office/officeart/2005/8/layout/hierarchy1"/>
    <dgm:cxn modelId="{679E3469-354A-4EF4-8125-7F11ACEE8201}" type="presOf" srcId="{C9544A30-72F5-4D48-9D02-18E1E4D51582}" destId="{D07A3475-C286-4365-932E-30A0BD996FEB}" srcOrd="0" destOrd="0" presId="urn:microsoft.com/office/officeart/2005/8/layout/hierarchy1"/>
    <dgm:cxn modelId="{0DDE9F7F-26EA-4A49-BDB9-7D38359A0E06}" srcId="{C9544A30-72F5-4D48-9D02-18E1E4D51582}" destId="{941ECFC6-91B3-48C8-B32B-B503C541282C}" srcOrd="1" destOrd="0" parTransId="{1AF80777-D380-4FE7-8B56-28AA595123D9}" sibTransId="{003575D7-C93D-4F16-A64A-0A612E4C317E}"/>
    <dgm:cxn modelId="{A2AE9792-3CB4-4501-8A28-C8EE5AD0DCCD}" type="presOf" srcId="{73F14D56-5AF4-4F8C-ADC5-E92A11A8DBD8}" destId="{896E8035-96A3-4A74-AAA3-516D626AB780}" srcOrd="0" destOrd="0" presId="urn:microsoft.com/office/officeart/2005/8/layout/hierarchy1"/>
    <dgm:cxn modelId="{2926D9A3-DF89-4DBD-AAFA-4525DCEB06D9}" srcId="{C9544A30-72F5-4D48-9D02-18E1E4D51582}" destId="{EE6762D0-C423-43A2-8820-61FEA77E0A4B}" srcOrd="2" destOrd="0" parTransId="{80D381B8-F79E-4AA8-92DE-996701B988DE}" sibTransId="{C82F56D5-2815-4E9B-B988-8CA4C814BB91}"/>
    <dgm:cxn modelId="{AE9B80D8-78ED-453A-8783-97101158087D}" type="presOf" srcId="{941ECFC6-91B3-48C8-B32B-B503C541282C}" destId="{D2D8D0EA-B712-4AA2-991D-DC7C6E1E310C}" srcOrd="0" destOrd="0" presId="urn:microsoft.com/office/officeart/2005/8/layout/hierarchy1"/>
    <dgm:cxn modelId="{69DAF0FC-1F43-4769-A290-1701A524BA13}" srcId="{C9544A30-72F5-4D48-9D02-18E1E4D51582}" destId="{73F14D56-5AF4-4F8C-ADC5-E92A11A8DBD8}" srcOrd="0" destOrd="0" parTransId="{4370DED6-B997-4D53-87C6-C337B3B1D767}" sibTransId="{3B130138-6787-4C40-A988-28C63D8A4F55}"/>
    <dgm:cxn modelId="{9EDB726D-4434-42F2-A2C0-083BA2C08F06}" type="presParOf" srcId="{D07A3475-C286-4365-932E-30A0BD996FEB}" destId="{9E160C02-6BE0-4FA4-A2DF-1F3E573453AD}" srcOrd="0" destOrd="0" presId="urn:microsoft.com/office/officeart/2005/8/layout/hierarchy1"/>
    <dgm:cxn modelId="{4C0670A9-86DD-49D5-A37E-9D22DF1F3921}" type="presParOf" srcId="{9E160C02-6BE0-4FA4-A2DF-1F3E573453AD}" destId="{93AD8370-3207-4B7F-A4E5-72C30E73F907}" srcOrd="0" destOrd="0" presId="urn:microsoft.com/office/officeart/2005/8/layout/hierarchy1"/>
    <dgm:cxn modelId="{E2F50FFE-42C3-4482-B807-D3394777EB00}" type="presParOf" srcId="{93AD8370-3207-4B7F-A4E5-72C30E73F907}" destId="{AD9A4DEE-1DC3-4B79-B42F-F2CD9F966D66}" srcOrd="0" destOrd="0" presId="urn:microsoft.com/office/officeart/2005/8/layout/hierarchy1"/>
    <dgm:cxn modelId="{3BF96A7B-2DF3-4211-A916-4DBF929AF3DB}" type="presParOf" srcId="{93AD8370-3207-4B7F-A4E5-72C30E73F907}" destId="{896E8035-96A3-4A74-AAA3-516D626AB780}" srcOrd="1" destOrd="0" presId="urn:microsoft.com/office/officeart/2005/8/layout/hierarchy1"/>
    <dgm:cxn modelId="{623E0CE4-158A-4156-9F29-23B84F0E2370}" type="presParOf" srcId="{9E160C02-6BE0-4FA4-A2DF-1F3E573453AD}" destId="{E705628B-C36D-4464-B04D-4EA8E758BFE3}" srcOrd="1" destOrd="0" presId="urn:microsoft.com/office/officeart/2005/8/layout/hierarchy1"/>
    <dgm:cxn modelId="{FD3CA07C-0FA3-4A14-A920-6A7E49EC062E}" type="presParOf" srcId="{D07A3475-C286-4365-932E-30A0BD996FEB}" destId="{AA22B1DA-540F-40C7-9B29-4756FEF5387C}" srcOrd="1" destOrd="0" presId="urn:microsoft.com/office/officeart/2005/8/layout/hierarchy1"/>
    <dgm:cxn modelId="{E88DD73A-154E-443D-B579-E0BE6A5199C8}" type="presParOf" srcId="{AA22B1DA-540F-40C7-9B29-4756FEF5387C}" destId="{4333C063-992D-4B59-B5EF-F035D2BB1106}" srcOrd="0" destOrd="0" presId="urn:microsoft.com/office/officeart/2005/8/layout/hierarchy1"/>
    <dgm:cxn modelId="{6867470C-7CDA-4801-8E35-CB4F9E929FAC}" type="presParOf" srcId="{4333C063-992D-4B59-B5EF-F035D2BB1106}" destId="{38A75AD4-8BE4-425D-9916-6933290A585F}" srcOrd="0" destOrd="0" presId="urn:microsoft.com/office/officeart/2005/8/layout/hierarchy1"/>
    <dgm:cxn modelId="{EF228669-9E6D-4A58-A9DF-DE039DCA358A}" type="presParOf" srcId="{4333C063-992D-4B59-B5EF-F035D2BB1106}" destId="{D2D8D0EA-B712-4AA2-991D-DC7C6E1E310C}" srcOrd="1" destOrd="0" presId="urn:microsoft.com/office/officeart/2005/8/layout/hierarchy1"/>
    <dgm:cxn modelId="{DD67994A-E3DF-4F0C-9B1A-73255F4701F3}" type="presParOf" srcId="{AA22B1DA-540F-40C7-9B29-4756FEF5387C}" destId="{18057C33-9D61-4E28-9078-DD83DB6DA1E9}" srcOrd="1" destOrd="0" presId="urn:microsoft.com/office/officeart/2005/8/layout/hierarchy1"/>
    <dgm:cxn modelId="{4DDE4EE0-A5D5-4F68-8982-98CD41CC0D17}" type="presParOf" srcId="{D07A3475-C286-4365-932E-30A0BD996FEB}" destId="{CE1BAB29-C894-4A85-AB16-2BAFBECC3EE6}" srcOrd="2" destOrd="0" presId="urn:microsoft.com/office/officeart/2005/8/layout/hierarchy1"/>
    <dgm:cxn modelId="{5D15FC13-CB96-40C3-B0CA-001827FB4C2A}" type="presParOf" srcId="{CE1BAB29-C894-4A85-AB16-2BAFBECC3EE6}" destId="{F38D1849-D40A-4DE1-B2B9-9469CFFE7425}" srcOrd="0" destOrd="0" presId="urn:microsoft.com/office/officeart/2005/8/layout/hierarchy1"/>
    <dgm:cxn modelId="{BE5D2FC6-25DE-4527-B4AE-DC9159E4758C}" type="presParOf" srcId="{F38D1849-D40A-4DE1-B2B9-9469CFFE7425}" destId="{65076787-0E0E-4950-B8A0-BECD9A68EB22}" srcOrd="0" destOrd="0" presId="urn:microsoft.com/office/officeart/2005/8/layout/hierarchy1"/>
    <dgm:cxn modelId="{CAC12CF5-BA8F-4578-8D32-0A96D8E70428}" type="presParOf" srcId="{F38D1849-D40A-4DE1-B2B9-9469CFFE7425}" destId="{2C3F0741-11E8-48A1-83AF-EC2E51E3205C}" srcOrd="1" destOrd="0" presId="urn:microsoft.com/office/officeart/2005/8/layout/hierarchy1"/>
    <dgm:cxn modelId="{6B2C0FC0-14C3-47CD-B223-ECBC224BD84E}" type="presParOf" srcId="{CE1BAB29-C894-4A85-AB16-2BAFBECC3EE6}" destId="{CE647353-9652-45B7-9ED1-DC46A1863D3A}"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8D72CD5-9917-430D-8076-A684F03B69DC}" type="doc">
      <dgm:prSet loTypeId="urn:microsoft.com/office/officeart/2008/layout/LinedList" loCatId="list" qsTypeId="urn:microsoft.com/office/officeart/2005/8/quickstyle/simple4" qsCatId="simple" csTypeId="urn:microsoft.com/office/officeart/2005/8/colors/colorful2" csCatId="colorful"/>
      <dgm:spPr/>
      <dgm:t>
        <a:bodyPr/>
        <a:lstStyle/>
        <a:p>
          <a:endParaRPr lang="en-US"/>
        </a:p>
      </dgm:t>
    </dgm:pt>
    <dgm:pt modelId="{140D6EF4-5B06-4BE3-BA60-B55A32285FF6}">
      <dgm:prSet/>
      <dgm:spPr/>
      <dgm:t>
        <a:bodyPr/>
        <a:lstStyle/>
        <a:p>
          <a:pPr algn="ctr"/>
          <a:r>
            <a:rPr lang="en-US" dirty="0"/>
            <a:t>Rules vs. Standards </a:t>
          </a:r>
        </a:p>
      </dgm:t>
    </dgm:pt>
    <dgm:pt modelId="{579309F6-4C75-4068-9084-B36D6F18026B}" type="parTrans" cxnId="{0AEBF83B-7150-4681-A061-6C8E894D43E3}">
      <dgm:prSet/>
      <dgm:spPr/>
      <dgm:t>
        <a:bodyPr/>
        <a:lstStyle/>
        <a:p>
          <a:endParaRPr lang="en-US"/>
        </a:p>
      </dgm:t>
    </dgm:pt>
    <dgm:pt modelId="{D710E206-EAD9-4B43-9882-43F8EC73763F}" type="sibTrans" cxnId="{0AEBF83B-7150-4681-A061-6C8E894D43E3}">
      <dgm:prSet/>
      <dgm:spPr/>
      <dgm:t>
        <a:bodyPr/>
        <a:lstStyle/>
        <a:p>
          <a:endParaRPr lang="en-US"/>
        </a:p>
      </dgm:t>
    </dgm:pt>
    <dgm:pt modelId="{279A97E0-22AD-41F3-B7F4-12E7C2CF9D49}">
      <dgm:prSet/>
      <dgm:spPr/>
      <dgm:t>
        <a:bodyPr/>
        <a:lstStyle/>
        <a:p>
          <a:pPr algn="ctr"/>
          <a:r>
            <a:rPr lang="en-US" u="sng" dirty="0"/>
            <a:t>OR</a:t>
          </a:r>
          <a:r>
            <a:rPr lang="en-US" dirty="0"/>
            <a:t> </a:t>
          </a:r>
        </a:p>
      </dgm:t>
    </dgm:pt>
    <dgm:pt modelId="{324A18C0-CBEE-4B2C-BA64-A50535B24026}" type="parTrans" cxnId="{B6716EE4-2DD1-483D-A203-98A35BCADF0F}">
      <dgm:prSet/>
      <dgm:spPr/>
      <dgm:t>
        <a:bodyPr/>
        <a:lstStyle/>
        <a:p>
          <a:endParaRPr lang="en-US"/>
        </a:p>
      </dgm:t>
    </dgm:pt>
    <dgm:pt modelId="{ABBE3461-643C-46A2-8B45-3C5F1AD08B54}" type="sibTrans" cxnId="{B6716EE4-2DD1-483D-A203-98A35BCADF0F}">
      <dgm:prSet/>
      <dgm:spPr/>
      <dgm:t>
        <a:bodyPr/>
        <a:lstStyle/>
        <a:p>
          <a:endParaRPr lang="en-US"/>
        </a:p>
      </dgm:t>
    </dgm:pt>
    <dgm:pt modelId="{D780D7B1-5534-46FC-A111-8701A896A224}">
      <dgm:prSet/>
      <dgm:spPr/>
      <dgm:t>
        <a:bodyPr/>
        <a:lstStyle/>
        <a:p>
          <a:pPr algn="ctr"/>
          <a:r>
            <a:rPr lang="en-US" dirty="0" err="1"/>
            <a:t>Simplexity</a:t>
          </a:r>
          <a:endParaRPr lang="en-US" dirty="0"/>
        </a:p>
      </dgm:t>
    </dgm:pt>
    <dgm:pt modelId="{CFC0652C-C9E6-4D9F-B7B5-E52E404FABEF}" type="parTrans" cxnId="{0CD59DEE-00F6-4B70-90A5-A49229BCB058}">
      <dgm:prSet/>
      <dgm:spPr/>
      <dgm:t>
        <a:bodyPr/>
        <a:lstStyle/>
        <a:p>
          <a:endParaRPr lang="en-US"/>
        </a:p>
      </dgm:t>
    </dgm:pt>
    <dgm:pt modelId="{056E66FE-1357-452B-A20F-F30C83288527}" type="sibTrans" cxnId="{0CD59DEE-00F6-4B70-90A5-A49229BCB058}">
      <dgm:prSet/>
      <dgm:spPr/>
      <dgm:t>
        <a:bodyPr/>
        <a:lstStyle/>
        <a:p>
          <a:endParaRPr lang="en-US"/>
        </a:p>
      </dgm:t>
    </dgm:pt>
    <dgm:pt modelId="{4F1F116F-181A-4490-8F7B-1B5335ECF856}">
      <dgm:prSet/>
      <dgm:spPr/>
      <dgm:t>
        <a:bodyPr/>
        <a:lstStyle/>
        <a:p>
          <a:pPr algn="ctr"/>
          <a:r>
            <a:rPr lang="en-US" dirty="0"/>
            <a:t>But for whom?  </a:t>
          </a:r>
        </a:p>
      </dgm:t>
    </dgm:pt>
    <dgm:pt modelId="{02ED0054-A7DF-4988-BA7E-04D57055971E}" type="parTrans" cxnId="{943C6394-9979-49E3-BE56-F68107B9990A}">
      <dgm:prSet/>
      <dgm:spPr/>
      <dgm:t>
        <a:bodyPr/>
        <a:lstStyle/>
        <a:p>
          <a:endParaRPr lang="en-US"/>
        </a:p>
      </dgm:t>
    </dgm:pt>
    <dgm:pt modelId="{54C8E06A-114B-4AFC-A293-4502D51E8DF9}" type="sibTrans" cxnId="{943C6394-9979-49E3-BE56-F68107B9990A}">
      <dgm:prSet/>
      <dgm:spPr/>
      <dgm:t>
        <a:bodyPr/>
        <a:lstStyle/>
        <a:p>
          <a:endParaRPr lang="en-US"/>
        </a:p>
      </dgm:t>
    </dgm:pt>
    <dgm:pt modelId="{D0E38E89-2EE2-43FF-8EFF-0DD2CA92454E}" type="pres">
      <dgm:prSet presAssocID="{18D72CD5-9917-430D-8076-A684F03B69DC}" presName="vert0" presStyleCnt="0">
        <dgm:presLayoutVars>
          <dgm:dir/>
          <dgm:animOne val="branch"/>
          <dgm:animLvl val="lvl"/>
        </dgm:presLayoutVars>
      </dgm:prSet>
      <dgm:spPr/>
    </dgm:pt>
    <dgm:pt modelId="{56B2736C-5038-4DB1-BC0F-3B8B0EDB4610}" type="pres">
      <dgm:prSet presAssocID="{140D6EF4-5B06-4BE3-BA60-B55A32285FF6}" presName="thickLine" presStyleLbl="alignNode1" presStyleIdx="0" presStyleCnt="4"/>
      <dgm:spPr/>
    </dgm:pt>
    <dgm:pt modelId="{0A75B208-739D-41A2-B6DF-5E6991A994B4}" type="pres">
      <dgm:prSet presAssocID="{140D6EF4-5B06-4BE3-BA60-B55A32285FF6}" presName="horz1" presStyleCnt="0"/>
      <dgm:spPr/>
    </dgm:pt>
    <dgm:pt modelId="{84F48000-899B-4FDA-AB39-14C259E3E372}" type="pres">
      <dgm:prSet presAssocID="{140D6EF4-5B06-4BE3-BA60-B55A32285FF6}" presName="tx1" presStyleLbl="revTx" presStyleIdx="0" presStyleCnt="4"/>
      <dgm:spPr/>
    </dgm:pt>
    <dgm:pt modelId="{CBE22848-63B4-49C1-A820-949983F03DE9}" type="pres">
      <dgm:prSet presAssocID="{140D6EF4-5B06-4BE3-BA60-B55A32285FF6}" presName="vert1" presStyleCnt="0"/>
      <dgm:spPr/>
    </dgm:pt>
    <dgm:pt modelId="{78367FB4-5504-4681-8A72-43618290038E}" type="pres">
      <dgm:prSet presAssocID="{279A97E0-22AD-41F3-B7F4-12E7C2CF9D49}" presName="thickLine" presStyleLbl="alignNode1" presStyleIdx="1" presStyleCnt="4"/>
      <dgm:spPr/>
    </dgm:pt>
    <dgm:pt modelId="{6C5929A9-6137-4AB5-A7D4-48CA8C6785F5}" type="pres">
      <dgm:prSet presAssocID="{279A97E0-22AD-41F3-B7F4-12E7C2CF9D49}" presName="horz1" presStyleCnt="0"/>
      <dgm:spPr/>
    </dgm:pt>
    <dgm:pt modelId="{24C07997-A3D9-404E-93F5-8650677386B1}" type="pres">
      <dgm:prSet presAssocID="{279A97E0-22AD-41F3-B7F4-12E7C2CF9D49}" presName="tx1" presStyleLbl="revTx" presStyleIdx="1" presStyleCnt="4"/>
      <dgm:spPr/>
    </dgm:pt>
    <dgm:pt modelId="{E52BC45A-47E6-40D6-B8F5-8692109F0D41}" type="pres">
      <dgm:prSet presAssocID="{279A97E0-22AD-41F3-B7F4-12E7C2CF9D49}" presName="vert1" presStyleCnt="0"/>
      <dgm:spPr/>
    </dgm:pt>
    <dgm:pt modelId="{540AA450-6E76-40E9-B5D3-2C72E1A1C06C}" type="pres">
      <dgm:prSet presAssocID="{D780D7B1-5534-46FC-A111-8701A896A224}" presName="thickLine" presStyleLbl="alignNode1" presStyleIdx="2" presStyleCnt="4"/>
      <dgm:spPr/>
    </dgm:pt>
    <dgm:pt modelId="{3F34ADA4-4C76-4D2D-BAA9-119B5A2A7FF0}" type="pres">
      <dgm:prSet presAssocID="{D780D7B1-5534-46FC-A111-8701A896A224}" presName="horz1" presStyleCnt="0"/>
      <dgm:spPr/>
    </dgm:pt>
    <dgm:pt modelId="{FD8C4560-BE82-47C7-8A01-E4C2DCFA9E54}" type="pres">
      <dgm:prSet presAssocID="{D780D7B1-5534-46FC-A111-8701A896A224}" presName="tx1" presStyleLbl="revTx" presStyleIdx="2" presStyleCnt="4"/>
      <dgm:spPr/>
    </dgm:pt>
    <dgm:pt modelId="{97538E65-EC94-4463-AABB-5A78290F7F26}" type="pres">
      <dgm:prSet presAssocID="{D780D7B1-5534-46FC-A111-8701A896A224}" presName="vert1" presStyleCnt="0"/>
      <dgm:spPr/>
    </dgm:pt>
    <dgm:pt modelId="{83D68733-4665-47CC-B784-70A2DA2BE5CF}" type="pres">
      <dgm:prSet presAssocID="{4F1F116F-181A-4490-8F7B-1B5335ECF856}" presName="thickLine" presStyleLbl="alignNode1" presStyleIdx="3" presStyleCnt="4"/>
      <dgm:spPr/>
    </dgm:pt>
    <dgm:pt modelId="{2758A9A6-44B3-4B42-A55E-0A2E47525185}" type="pres">
      <dgm:prSet presAssocID="{4F1F116F-181A-4490-8F7B-1B5335ECF856}" presName="horz1" presStyleCnt="0"/>
      <dgm:spPr/>
    </dgm:pt>
    <dgm:pt modelId="{97A6FC46-562C-4D1C-8A5D-DCC7FC50E171}" type="pres">
      <dgm:prSet presAssocID="{4F1F116F-181A-4490-8F7B-1B5335ECF856}" presName="tx1" presStyleLbl="revTx" presStyleIdx="3" presStyleCnt="4"/>
      <dgm:spPr/>
    </dgm:pt>
    <dgm:pt modelId="{A2530085-61FD-424C-B4CE-003D56F2B209}" type="pres">
      <dgm:prSet presAssocID="{4F1F116F-181A-4490-8F7B-1B5335ECF856}" presName="vert1" presStyleCnt="0"/>
      <dgm:spPr/>
    </dgm:pt>
  </dgm:ptLst>
  <dgm:cxnLst>
    <dgm:cxn modelId="{53AF4A31-7F29-4535-9826-7AE636A8FE19}" type="presOf" srcId="{140D6EF4-5B06-4BE3-BA60-B55A32285FF6}" destId="{84F48000-899B-4FDA-AB39-14C259E3E372}" srcOrd="0" destOrd="0" presId="urn:microsoft.com/office/officeart/2008/layout/LinedList"/>
    <dgm:cxn modelId="{0AEBF83B-7150-4681-A061-6C8E894D43E3}" srcId="{18D72CD5-9917-430D-8076-A684F03B69DC}" destId="{140D6EF4-5B06-4BE3-BA60-B55A32285FF6}" srcOrd="0" destOrd="0" parTransId="{579309F6-4C75-4068-9084-B36D6F18026B}" sibTransId="{D710E206-EAD9-4B43-9882-43F8EC73763F}"/>
    <dgm:cxn modelId="{0E4C6C5B-E231-4DEE-B934-663228DAB286}" type="presOf" srcId="{18D72CD5-9917-430D-8076-A684F03B69DC}" destId="{D0E38E89-2EE2-43FF-8EFF-0DD2CA92454E}" srcOrd="0" destOrd="0" presId="urn:microsoft.com/office/officeart/2008/layout/LinedList"/>
    <dgm:cxn modelId="{57287842-E65C-4D03-A2A2-47630477C18F}" type="presOf" srcId="{279A97E0-22AD-41F3-B7F4-12E7C2CF9D49}" destId="{24C07997-A3D9-404E-93F5-8650677386B1}" srcOrd="0" destOrd="0" presId="urn:microsoft.com/office/officeart/2008/layout/LinedList"/>
    <dgm:cxn modelId="{DE931B47-B7C3-4C60-A740-CD519C42B9FF}" type="presOf" srcId="{D780D7B1-5534-46FC-A111-8701A896A224}" destId="{FD8C4560-BE82-47C7-8A01-E4C2DCFA9E54}" srcOrd="0" destOrd="0" presId="urn:microsoft.com/office/officeart/2008/layout/LinedList"/>
    <dgm:cxn modelId="{943C6394-9979-49E3-BE56-F68107B9990A}" srcId="{18D72CD5-9917-430D-8076-A684F03B69DC}" destId="{4F1F116F-181A-4490-8F7B-1B5335ECF856}" srcOrd="3" destOrd="0" parTransId="{02ED0054-A7DF-4988-BA7E-04D57055971E}" sibTransId="{54C8E06A-114B-4AFC-A293-4502D51E8DF9}"/>
    <dgm:cxn modelId="{2ED8E5A3-931D-4DDE-AAA1-215A1D295B4C}" type="presOf" srcId="{4F1F116F-181A-4490-8F7B-1B5335ECF856}" destId="{97A6FC46-562C-4D1C-8A5D-DCC7FC50E171}" srcOrd="0" destOrd="0" presId="urn:microsoft.com/office/officeart/2008/layout/LinedList"/>
    <dgm:cxn modelId="{B6716EE4-2DD1-483D-A203-98A35BCADF0F}" srcId="{18D72CD5-9917-430D-8076-A684F03B69DC}" destId="{279A97E0-22AD-41F3-B7F4-12E7C2CF9D49}" srcOrd="1" destOrd="0" parTransId="{324A18C0-CBEE-4B2C-BA64-A50535B24026}" sibTransId="{ABBE3461-643C-46A2-8B45-3C5F1AD08B54}"/>
    <dgm:cxn modelId="{0CD59DEE-00F6-4B70-90A5-A49229BCB058}" srcId="{18D72CD5-9917-430D-8076-A684F03B69DC}" destId="{D780D7B1-5534-46FC-A111-8701A896A224}" srcOrd="2" destOrd="0" parTransId="{CFC0652C-C9E6-4D9F-B7B5-E52E404FABEF}" sibTransId="{056E66FE-1357-452B-A20F-F30C83288527}"/>
    <dgm:cxn modelId="{0B36A9C4-B87F-4A75-AD0D-432E33AF0A71}" type="presParOf" srcId="{D0E38E89-2EE2-43FF-8EFF-0DD2CA92454E}" destId="{56B2736C-5038-4DB1-BC0F-3B8B0EDB4610}" srcOrd="0" destOrd="0" presId="urn:microsoft.com/office/officeart/2008/layout/LinedList"/>
    <dgm:cxn modelId="{27DE93E1-C2CB-4EF4-9CDC-FBF49B4A9163}" type="presParOf" srcId="{D0E38E89-2EE2-43FF-8EFF-0DD2CA92454E}" destId="{0A75B208-739D-41A2-B6DF-5E6991A994B4}" srcOrd="1" destOrd="0" presId="urn:microsoft.com/office/officeart/2008/layout/LinedList"/>
    <dgm:cxn modelId="{1BAE60E0-6011-4ED1-AF4A-5FE22CD5B0E4}" type="presParOf" srcId="{0A75B208-739D-41A2-B6DF-5E6991A994B4}" destId="{84F48000-899B-4FDA-AB39-14C259E3E372}" srcOrd="0" destOrd="0" presId="urn:microsoft.com/office/officeart/2008/layout/LinedList"/>
    <dgm:cxn modelId="{B9E5E2F4-DAB5-46D4-8CEC-33D99DF5259A}" type="presParOf" srcId="{0A75B208-739D-41A2-B6DF-5E6991A994B4}" destId="{CBE22848-63B4-49C1-A820-949983F03DE9}" srcOrd="1" destOrd="0" presId="urn:microsoft.com/office/officeart/2008/layout/LinedList"/>
    <dgm:cxn modelId="{8E66852C-10D6-47B3-912C-A45F91038D93}" type="presParOf" srcId="{D0E38E89-2EE2-43FF-8EFF-0DD2CA92454E}" destId="{78367FB4-5504-4681-8A72-43618290038E}" srcOrd="2" destOrd="0" presId="urn:microsoft.com/office/officeart/2008/layout/LinedList"/>
    <dgm:cxn modelId="{86718776-8FBF-466A-AC23-FFBEF416C0E9}" type="presParOf" srcId="{D0E38E89-2EE2-43FF-8EFF-0DD2CA92454E}" destId="{6C5929A9-6137-4AB5-A7D4-48CA8C6785F5}" srcOrd="3" destOrd="0" presId="urn:microsoft.com/office/officeart/2008/layout/LinedList"/>
    <dgm:cxn modelId="{13A53DB6-52CD-440E-AAC6-D86DD920F786}" type="presParOf" srcId="{6C5929A9-6137-4AB5-A7D4-48CA8C6785F5}" destId="{24C07997-A3D9-404E-93F5-8650677386B1}" srcOrd="0" destOrd="0" presId="urn:microsoft.com/office/officeart/2008/layout/LinedList"/>
    <dgm:cxn modelId="{BCFDBF38-F5F2-4FAE-BB23-0EE8B1B03A1D}" type="presParOf" srcId="{6C5929A9-6137-4AB5-A7D4-48CA8C6785F5}" destId="{E52BC45A-47E6-40D6-B8F5-8692109F0D41}" srcOrd="1" destOrd="0" presId="urn:microsoft.com/office/officeart/2008/layout/LinedList"/>
    <dgm:cxn modelId="{01212D5E-0DA5-4A48-9BA1-2CBA00C65633}" type="presParOf" srcId="{D0E38E89-2EE2-43FF-8EFF-0DD2CA92454E}" destId="{540AA450-6E76-40E9-B5D3-2C72E1A1C06C}" srcOrd="4" destOrd="0" presId="urn:microsoft.com/office/officeart/2008/layout/LinedList"/>
    <dgm:cxn modelId="{34F3844C-28F5-40E9-8F15-547581DFB15D}" type="presParOf" srcId="{D0E38E89-2EE2-43FF-8EFF-0DD2CA92454E}" destId="{3F34ADA4-4C76-4D2D-BAA9-119B5A2A7FF0}" srcOrd="5" destOrd="0" presId="urn:microsoft.com/office/officeart/2008/layout/LinedList"/>
    <dgm:cxn modelId="{82F83385-624F-40E7-A745-89F1274448AA}" type="presParOf" srcId="{3F34ADA4-4C76-4D2D-BAA9-119B5A2A7FF0}" destId="{FD8C4560-BE82-47C7-8A01-E4C2DCFA9E54}" srcOrd="0" destOrd="0" presId="urn:microsoft.com/office/officeart/2008/layout/LinedList"/>
    <dgm:cxn modelId="{B7BC49A0-0808-4C76-B6A4-07509A598CBC}" type="presParOf" srcId="{3F34ADA4-4C76-4D2D-BAA9-119B5A2A7FF0}" destId="{97538E65-EC94-4463-AABB-5A78290F7F26}" srcOrd="1" destOrd="0" presId="urn:microsoft.com/office/officeart/2008/layout/LinedList"/>
    <dgm:cxn modelId="{27B13516-FBBA-4B07-B92A-4FBB509F8F3C}" type="presParOf" srcId="{D0E38E89-2EE2-43FF-8EFF-0DD2CA92454E}" destId="{83D68733-4665-47CC-B784-70A2DA2BE5CF}" srcOrd="6" destOrd="0" presId="urn:microsoft.com/office/officeart/2008/layout/LinedList"/>
    <dgm:cxn modelId="{A5F7A7FE-5E3E-4534-99F2-A8F9B9A359A8}" type="presParOf" srcId="{D0E38E89-2EE2-43FF-8EFF-0DD2CA92454E}" destId="{2758A9A6-44B3-4B42-A55E-0A2E47525185}" srcOrd="7" destOrd="0" presId="urn:microsoft.com/office/officeart/2008/layout/LinedList"/>
    <dgm:cxn modelId="{2D6F186B-27CF-4F48-BFEA-C316A26C73CE}" type="presParOf" srcId="{2758A9A6-44B3-4B42-A55E-0A2E47525185}" destId="{97A6FC46-562C-4D1C-8A5D-DCC7FC50E171}" srcOrd="0" destOrd="0" presId="urn:microsoft.com/office/officeart/2008/layout/LinedList"/>
    <dgm:cxn modelId="{518B9BE2-80EA-4D11-8528-7DDCC69E3065}" type="presParOf" srcId="{2758A9A6-44B3-4B42-A55E-0A2E47525185}" destId="{A2530085-61FD-424C-B4CE-003D56F2B209}"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9A4DEE-1DC3-4B79-B42F-F2CD9F966D66}">
      <dsp:nvSpPr>
        <dsp:cNvPr id="0" name=""/>
        <dsp:cNvSpPr/>
      </dsp:nvSpPr>
      <dsp:spPr>
        <a:xfrm>
          <a:off x="0" y="482338"/>
          <a:ext cx="2886075" cy="1832657"/>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96E8035-96A3-4A74-AAA3-516D626AB780}">
      <dsp:nvSpPr>
        <dsp:cNvPr id="0" name=""/>
        <dsp:cNvSpPr/>
      </dsp:nvSpPr>
      <dsp:spPr>
        <a:xfrm>
          <a:off x="320675" y="786979"/>
          <a:ext cx="2886075" cy="1832657"/>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t>Personalization</a:t>
          </a:r>
        </a:p>
      </dsp:txBody>
      <dsp:txXfrm>
        <a:off x="374352" y="840656"/>
        <a:ext cx="2778721" cy="1725303"/>
      </dsp:txXfrm>
    </dsp:sp>
    <dsp:sp modelId="{38A75AD4-8BE4-425D-9916-6933290A585F}">
      <dsp:nvSpPr>
        <dsp:cNvPr id="0" name=""/>
        <dsp:cNvSpPr/>
      </dsp:nvSpPr>
      <dsp:spPr>
        <a:xfrm>
          <a:off x="3510656" y="485930"/>
          <a:ext cx="2886075" cy="1832657"/>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2D8D0EA-B712-4AA2-991D-DC7C6E1E310C}">
      <dsp:nvSpPr>
        <dsp:cNvPr id="0" name=""/>
        <dsp:cNvSpPr/>
      </dsp:nvSpPr>
      <dsp:spPr>
        <a:xfrm>
          <a:off x="3831331" y="790571"/>
          <a:ext cx="2886075" cy="1832657"/>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t>Non-Qualified Statements</a:t>
          </a:r>
        </a:p>
      </dsp:txBody>
      <dsp:txXfrm>
        <a:off x="3885008" y="844248"/>
        <a:ext cx="2778721" cy="1725303"/>
      </dsp:txXfrm>
    </dsp:sp>
    <dsp:sp modelId="{65076787-0E0E-4950-B8A0-BECD9A68EB22}">
      <dsp:nvSpPr>
        <dsp:cNvPr id="0" name=""/>
        <dsp:cNvSpPr/>
      </dsp:nvSpPr>
      <dsp:spPr>
        <a:xfrm>
          <a:off x="7054850" y="482338"/>
          <a:ext cx="2886075" cy="1832657"/>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C3F0741-11E8-48A1-83AF-EC2E51E3205C}">
      <dsp:nvSpPr>
        <dsp:cNvPr id="0" name=""/>
        <dsp:cNvSpPr/>
      </dsp:nvSpPr>
      <dsp:spPr>
        <a:xfrm>
          <a:off x="7375524" y="786979"/>
          <a:ext cx="2886075" cy="1832657"/>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t>Immediate Response</a:t>
          </a:r>
        </a:p>
      </dsp:txBody>
      <dsp:txXfrm>
        <a:off x="7429201" y="840656"/>
        <a:ext cx="2778721" cy="172530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B2736C-5038-4DB1-BC0F-3B8B0EDB4610}">
      <dsp:nvSpPr>
        <dsp:cNvPr id="0" name=""/>
        <dsp:cNvSpPr/>
      </dsp:nvSpPr>
      <dsp:spPr>
        <a:xfrm>
          <a:off x="0" y="0"/>
          <a:ext cx="5607050" cy="0"/>
        </a:xfrm>
        <a:prstGeom prst="line">
          <a:avLst/>
        </a:prstGeom>
        <a:gradFill rotWithShape="0">
          <a:gsLst>
            <a:gs pos="0">
              <a:schemeClr val="accent2">
                <a:hueOff val="0"/>
                <a:satOff val="0"/>
                <a:lumOff val="0"/>
                <a:alphaOff val="0"/>
                <a:tint val="97000"/>
                <a:satMod val="100000"/>
                <a:lumMod val="102000"/>
              </a:schemeClr>
            </a:gs>
            <a:gs pos="50000">
              <a:schemeClr val="accent2">
                <a:hueOff val="0"/>
                <a:satOff val="0"/>
                <a:lumOff val="0"/>
                <a:alphaOff val="0"/>
                <a:shade val="100000"/>
                <a:satMod val="103000"/>
                <a:lumMod val="100000"/>
              </a:schemeClr>
            </a:gs>
            <a:gs pos="100000">
              <a:schemeClr val="accent2">
                <a:hueOff val="0"/>
                <a:satOff val="0"/>
                <a:lumOff val="0"/>
                <a:alphaOff val="0"/>
                <a:shade val="93000"/>
                <a:satMod val="110000"/>
                <a:lumMod val="99000"/>
              </a:schemeClr>
            </a:gs>
          </a:gsLst>
          <a:lin ang="5400000" scaled="0"/>
        </a:gradFill>
        <a:ln w="6350" cap="flat" cmpd="sng" algn="ctr">
          <a:solidFill>
            <a:schemeClr val="accent2">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84F48000-899B-4FDA-AB39-14C259E3E372}">
      <dsp:nvSpPr>
        <dsp:cNvPr id="0" name=""/>
        <dsp:cNvSpPr/>
      </dsp:nvSpPr>
      <dsp:spPr>
        <a:xfrm>
          <a:off x="0" y="0"/>
          <a:ext cx="5607050" cy="12318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1930" tIns="201930" rIns="201930" bIns="201930" numCol="1" spcCol="1270" anchor="t" anchorCtr="0">
          <a:noAutofit/>
        </a:bodyPr>
        <a:lstStyle/>
        <a:p>
          <a:pPr marL="0" lvl="0" indent="0" algn="ctr" defTabSz="2355850">
            <a:lnSpc>
              <a:spcPct val="90000"/>
            </a:lnSpc>
            <a:spcBef>
              <a:spcPct val="0"/>
            </a:spcBef>
            <a:spcAft>
              <a:spcPct val="35000"/>
            </a:spcAft>
            <a:buNone/>
          </a:pPr>
          <a:r>
            <a:rPr lang="en-US" sz="5300" kern="1200" dirty="0"/>
            <a:t>Rules vs. Standards </a:t>
          </a:r>
        </a:p>
      </dsp:txBody>
      <dsp:txXfrm>
        <a:off x="0" y="0"/>
        <a:ext cx="5607050" cy="1231899"/>
      </dsp:txXfrm>
    </dsp:sp>
    <dsp:sp modelId="{78367FB4-5504-4681-8A72-43618290038E}">
      <dsp:nvSpPr>
        <dsp:cNvPr id="0" name=""/>
        <dsp:cNvSpPr/>
      </dsp:nvSpPr>
      <dsp:spPr>
        <a:xfrm>
          <a:off x="0" y="1231899"/>
          <a:ext cx="5607050" cy="0"/>
        </a:xfrm>
        <a:prstGeom prst="line">
          <a:avLst/>
        </a:prstGeom>
        <a:gradFill rotWithShape="0">
          <a:gsLst>
            <a:gs pos="0">
              <a:schemeClr val="accent2">
                <a:hueOff val="-3450629"/>
                <a:satOff val="15286"/>
                <a:lumOff val="-5621"/>
                <a:alphaOff val="0"/>
                <a:tint val="97000"/>
                <a:satMod val="100000"/>
                <a:lumMod val="102000"/>
              </a:schemeClr>
            </a:gs>
            <a:gs pos="50000">
              <a:schemeClr val="accent2">
                <a:hueOff val="-3450629"/>
                <a:satOff val="15286"/>
                <a:lumOff val="-5621"/>
                <a:alphaOff val="0"/>
                <a:shade val="100000"/>
                <a:satMod val="103000"/>
                <a:lumMod val="100000"/>
              </a:schemeClr>
            </a:gs>
            <a:gs pos="100000">
              <a:schemeClr val="accent2">
                <a:hueOff val="-3450629"/>
                <a:satOff val="15286"/>
                <a:lumOff val="-5621"/>
                <a:alphaOff val="0"/>
                <a:shade val="93000"/>
                <a:satMod val="110000"/>
                <a:lumMod val="99000"/>
              </a:schemeClr>
            </a:gs>
          </a:gsLst>
          <a:lin ang="5400000" scaled="0"/>
        </a:gradFill>
        <a:ln w="6350" cap="flat" cmpd="sng" algn="ctr">
          <a:solidFill>
            <a:schemeClr val="accent2">
              <a:hueOff val="-3450629"/>
              <a:satOff val="15286"/>
              <a:lumOff val="-5621"/>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24C07997-A3D9-404E-93F5-8650677386B1}">
      <dsp:nvSpPr>
        <dsp:cNvPr id="0" name=""/>
        <dsp:cNvSpPr/>
      </dsp:nvSpPr>
      <dsp:spPr>
        <a:xfrm>
          <a:off x="0" y="1231899"/>
          <a:ext cx="5607050" cy="12318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1930" tIns="201930" rIns="201930" bIns="201930" numCol="1" spcCol="1270" anchor="t" anchorCtr="0">
          <a:noAutofit/>
        </a:bodyPr>
        <a:lstStyle/>
        <a:p>
          <a:pPr marL="0" lvl="0" indent="0" algn="ctr" defTabSz="2355850">
            <a:lnSpc>
              <a:spcPct val="90000"/>
            </a:lnSpc>
            <a:spcBef>
              <a:spcPct val="0"/>
            </a:spcBef>
            <a:spcAft>
              <a:spcPct val="35000"/>
            </a:spcAft>
            <a:buNone/>
          </a:pPr>
          <a:r>
            <a:rPr lang="en-US" sz="5300" u="sng" kern="1200" dirty="0"/>
            <a:t>OR</a:t>
          </a:r>
          <a:r>
            <a:rPr lang="en-US" sz="5300" kern="1200" dirty="0"/>
            <a:t> </a:t>
          </a:r>
        </a:p>
      </dsp:txBody>
      <dsp:txXfrm>
        <a:off x="0" y="1231899"/>
        <a:ext cx="5607050" cy="1231899"/>
      </dsp:txXfrm>
    </dsp:sp>
    <dsp:sp modelId="{540AA450-6E76-40E9-B5D3-2C72E1A1C06C}">
      <dsp:nvSpPr>
        <dsp:cNvPr id="0" name=""/>
        <dsp:cNvSpPr/>
      </dsp:nvSpPr>
      <dsp:spPr>
        <a:xfrm>
          <a:off x="0" y="2463799"/>
          <a:ext cx="5607050" cy="0"/>
        </a:xfrm>
        <a:prstGeom prst="line">
          <a:avLst/>
        </a:prstGeom>
        <a:gradFill rotWithShape="0">
          <a:gsLst>
            <a:gs pos="0">
              <a:schemeClr val="accent2">
                <a:hueOff val="-6901259"/>
                <a:satOff val="30573"/>
                <a:lumOff val="-11243"/>
                <a:alphaOff val="0"/>
                <a:tint val="97000"/>
                <a:satMod val="100000"/>
                <a:lumMod val="102000"/>
              </a:schemeClr>
            </a:gs>
            <a:gs pos="50000">
              <a:schemeClr val="accent2">
                <a:hueOff val="-6901259"/>
                <a:satOff val="30573"/>
                <a:lumOff val="-11243"/>
                <a:alphaOff val="0"/>
                <a:shade val="100000"/>
                <a:satMod val="103000"/>
                <a:lumMod val="100000"/>
              </a:schemeClr>
            </a:gs>
            <a:gs pos="100000">
              <a:schemeClr val="accent2">
                <a:hueOff val="-6901259"/>
                <a:satOff val="30573"/>
                <a:lumOff val="-11243"/>
                <a:alphaOff val="0"/>
                <a:shade val="93000"/>
                <a:satMod val="110000"/>
                <a:lumMod val="99000"/>
              </a:schemeClr>
            </a:gs>
          </a:gsLst>
          <a:lin ang="5400000" scaled="0"/>
        </a:gradFill>
        <a:ln w="6350" cap="flat" cmpd="sng" algn="ctr">
          <a:solidFill>
            <a:schemeClr val="accent2">
              <a:hueOff val="-6901259"/>
              <a:satOff val="30573"/>
              <a:lumOff val="-11243"/>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FD8C4560-BE82-47C7-8A01-E4C2DCFA9E54}">
      <dsp:nvSpPr>
        <dsp:cNvPr id="0" name=""/>
        <dsp:cNvSpPr/>
      </dsp:nvSpPr>
      <dsp:spPr>
        <a:xfrm>
          <a:off x="0" y="2463799"/>
          <a:ext cx="5607050" cy="12318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1930" tIns="201930" rIns="201930" bIns="201930" numCol="1" spcCol="1270" anchor="t" anchorCtr="0">
          <a:noAutofit/>
        </a:bodyPr>
        <a:lstStyle/>
        <a:p>
          <a:pPr marL="0" lvl="0" indent="0" algn="ctr" defTabSz="2355850">
            <a:lnSpc>
              <a:spcPct val="90000"/>
            </a:lnSpc>
            <a:spcBef>
              <a:spcPct val="0"/>
            </a:spcBef>
            <a:spcAft>
              <a:spcPct val="35000"/>
            </a:spcAft>
            <a:buNone/>
          </a:pPr>
          <a:r>
            <a:rPr lang="en-US" sz="5300" kern="1200" dirty="0" err="1"/>
            <a:t>Simplexity</a:t>
          </a:r>
          <a:endParaRPr lang="en-US" sz="5300" kern="1200" dirty="0"/>
        </a:p>
      </dsp:txBody>
      <dsp:txXfrm>
        <a:off x="0" y="2463799"/>
        <a:ext cx="5607050" cy="1231899"/>
      </dsp:txXfrm>
    </dsp:sp>
    <dsp:sp modelId="{83D68733-4665-47CC-B784-70A2DA2BE5CF}">
      <dsp:nvSpPr>
        <dsp:cNvPr id="0" name=""/>
        <dsp:cNvSpPr/>
      </dsp:nvSpPr>
      <dsp:spPr>
        <a:xfrm>
          <a:off x="0" y="3695699"/>
          <a:ext cx="5607050" cy="0"/>
        </a:xfrm>
        <a:prstGeom prst="line">
          <a:avLst/>
        </a:prstGeom>
        <a:gradFill rotWithShape="0">
          <a:gsLst>
            <a:gs pos="0">
              <a:schemeClr val="accent2">
                <a:hueOff val="-10351888"/>
                <a:satOff val="45859"/>
                <a:lumOff val="-16864"/>
                <a:alphaOff val="0"/>
                <a:tint val="97000"/>
                <a:satMod val="100000"/>
                <a:lumMod val="102000"/>
              </a:schemeClr>
            </a:gs>
            <a:gs pos="50000">
              <a:schemeClr val="accent2">
                <a:hueOff val="-10351888"/>
                <a:satOff val="45859"/>
                <a:lumOff val="-16864"/>
                <a:alphaOff val="0"/>
                <a:shade val="100000"/>
                <a:satMod val="103000"/>
                <a:lumMod val="100000"/>
              </a:schemeClr>
            </a:gs>
            <a:gs pos="100000">
              <a:schemeClr val="accent2">
                <a:hueOff val="-10351888"/>
                <a:satOff val="45859"/>
                <a:lumOff val="-16864"/>
                <a:alphaOff val="0"/>
                <a:shade val="93000"/>
                <a:satMod val="110000"/>
                <a:lumMod val="99000"/>
              </a:schemeClr>
            </a:gs>
          </a:gsLst>
          <a:lin ang="5400000" scaled="0"/>
        </a:gradFill>
        <a:ln w="6350" cap="flat" cmpd="sng" algn="ctr">
          <a:solidFill>
            <a:schemeClr val="accent2">
              <a:hueOff val="-10351888"/>
              <a:satOff val="45859"/>
              <a:lumOff val="-16864"/>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97A6FC46-562C-4D1C-8A5D-DCC7FC50E171}">
      <dsp:nvSpPr>
        <dsp:cNvPr id="0" name=""/>
        <dsp:cNvSpPr/>
      </dsp:nvSpPr>
      <dsp:spPr>
        <a:xfrm>
          <a:off x="0" y="3695699"/>
          <a:ext cx="5607050" cy="12318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1930" tIns="201930" rIns="201930" bIns="201930" numCol="1" spcCol="1270" anchor="t" anchorCtr="0">
          <a:noAutofit/>
        </a:bodyPr>
        <a:lstStyle/>
        <a:p>
          <a:pPr marL="0" lvl="0" indent="0" algn="ctr" defTabSz="2355850">
            <a:lnSpc>
              <a:spcPct val="90000"/>
            </a:lnSpc>
            <a:spcBef>
              <a:spcPct val="0"/>
            </a:spcBef>
            <a:spcAft>
              <a:spcPct val="35000"/>
            </a:spcAft>
            <a:buNone/>
          </a:pPr>
          <a:r>
            <a:rPr lang="en-US" sz="5300" kern="1200" dirty="0"/>
            <a:t>But for whom?  </a:t>
          </a:r>
        </a:p>
      </dsp:txBody>
      <dsp:txXfrm>
        <a:off x="0" y="3695699"/>
        <a:ext cx="5607050" cy="1231899"/>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1160EA64-D806-43AC-9DF2-F8C432F32B4C}" type="datetimeFigureOut">
              <a:rPr lang="en-US" dirty="0"/>
              <a:t>10/3/2022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070A7B3-6521-4DCA-87E5-044747A908C1}" type="datetimeFigureOut">
              <a:rPr lang="en-US" dirty="0"/>
              <a:t>10/3/2022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fld id="{1160EA64-D806-43AC-9DF2-F8C432F32B4C}" type="datetimeFigureOut">
              <a:rPr lang="en-US" dirty="0"/>
              <a:t>10/3/2022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AB134690-1557-4C89-A502-4959FE7FAD70}" type="datetimeFigureOut">
              <a:rPr lang="en-US" dirty="0"/>
              <a:t>10/3/2022</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4F7D4976-E339-4826-83B7-FBD03F55ECF8}" type="datetimeFigureOut">
              <a:rPr lang="en-US" dirty="0"/>
              <a:t>10/3/2022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t>‹#›</a:t>
            </a:fld>
            <a:endParaRPr lang="en-US" dirty="0"/>
          </a:p>
        </p:txBody>
      </p:sp>
      <p:sp>
        <p:nvSpPr>
          <p:cNvPr id="10" name="Title 9"/>
          <p:cNvSpPr>
            <a:spLocks noGrp="1"/>
          </p:cNvSpPr>
          <p:nvPr>
            <p:ph type="title"/>
          </p:nvPr>
        </p:nvSpPr>
        <p:spPr/>
        <p:txBody>
          <a:bodyPr/>
          <a:lstStyle/>
          <a:p>
            <a:r>
              <a:rPr lang="en-US"/>
              <a:t>Click to edit Master title style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1037C31-9E7A-4F99-8774-A0E530DE1A42}" type="datetimeFigureOut">
              <a:rPr lang="en-US" dirty="0"/>
              <a:t>10/3/2022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78504F-A551-4DE0-9316-4DCD1D8CC752}" type="datetimeFigureOut">
              <a:rPr lang="en-US" dirty="0"/>
              <a:t>10/3/2022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p:cNvSpPr>
            <a:spLocks noGrp="1"/>
          </p:cNvSpPr>
          <p:nvPr>
            <p:ph type="dt" sz="half" idx="10"/>
          </p:nvPr>
        </p:nvSpPr>
        <p:spPr/>
        <p:txBody>
          <a:bodyPr/>
          <a:lstStyle/>
          <a:p>
            <a:fld id="{D1BE4249-C0D0-4B06-8692-E8BB871AF643}" type="datetimeFigureOut">
              <a:rPr lang="en-US" dirty="0"/>
              <a:t>10/3/2022</a:t>
            </a:fld>
            <a:endParaRPr lang="en-US" dirty="0"/>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1" name="Slide Number Placeholder 10"/>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042B0DB6-F5C7-45FB-8CF3-31B45F9C2DAC}" type="datetimeFigureOut">
              <a:rPr lang="en-US" dirty="0"/>
              <a:t>10/3/2022</a:t>
            </a:fld>
            <a:endParaRPr lang="en-US" dirty="0"/>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F9C37B-1D36-470B-8223-D6C91242EC14}" type="datetimeFigureOut">
              <a:rPr lang="en-US" dirty="0"/>
              <a:t>10/3/2022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7C6F52A-A82B-47A2-A83A-8C4C91F2D59F}" type="datetimeFigureOut">
              <a:rPr lang="en-US" dirty="0"/>
              <a:t>10/3/2022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1160EA64-D806-43AC-9DF2-F8C432F32B4C}" type="datetimeFigureOut">
              <a:rPr lang="en-US" dirty="0"/>
              <a:t>10/3/2022</a:t>
            </a:fld>
            <a:endParaRPr lang="en-US"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dirty="0"/>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8A7A6979-0714-4377-B894-6BE4C2D6E202}"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ftr="0" dt="0"/>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0AB3A6-92F5-4745-A7D4-F41424A21A8B}"/>
              </a:ext>
            </a:extLst>
          </p:cNvPr>
          <p:cNvSpPr>
            <a:spLocks noGrp="1"/>
          </p:cNvSpPr>
          <p:nvPr>
            <p:ph type="ctrTitle"/>
          </p:nvPr>
        </p:nvSpPr>
        <p:spPr/>
        <p:txBody>
          <a:bodyPr>
            <a:normAutofit/>
          </a:bodyPr>
          <a:lstStyle/>
          <a:p>
            <a:r>
              <a:rPr lang="en-US" sz="4000" dirty="0"/>
              <a:t>Automated Tax Guidance in the United States</a:t>
            </a:r>
          </a:p>
        </p:txBody>
      </p:sp>
      <p:sp>
        <p:nvSpPr>
          <p:cNvPr id="3" name="Subtitle 2">
            <a:extLst>
              <a:ext uri="{FF2B5EF4-FFF2-40B4-BE49-F238E27FC236}">
                <a16:creationId xmlns:a16="http://schemas.microsoft.com/office/drawing/2014/main" id="{8409E89C-2268-49DC-A027-6E5E83EE208F}"/>
              </a:ext>
            </a:extLst>
          </p:cNvPr>
          <p:cNvSpPr>
            <a:spLocks noGrp="1"/>
          </p:cNvSpPr>
          <p:nvPr>
            <p:ph type="subTitle" idx="1"/>
          </p:nvPr>
        </p:nvSpPr>
        <p:spPr>
          <a:xfrm>
            <a:off x="1998921" y="4352543"/>
            <a:ext cx="8229599" cy="2314071"/>
          </a:xfrm>
        </p:spPr>
        <p:txBody>
          <a:bodyPr>
            <a:normAutofit/>
          </a:bodyPr>
          <a:lstStyle/>
          <a:p>
            <a:r>
              <a:rPr lang="en-US" sz="3200" dirty="0"/>
              <a:t>Joshua Blank, UC-Irvine School of Law</a:t>
            </a:r>
          </a:p>
          <a:p>
            <a:r>
              <a:rPr lang="en-US" sz="3200" dirty="0"/>
              <a:t>Leigh Osofsky, UNC School of Law</a:t>
            </a:r>
          </a:p>
        </p:txBody>
      </p:sp>
    </p:spTree>
    <p:extLst>
      <p:ext uri="{BB962C8B-B14F-4D97-AF65-F5344CB8AC3E}">
        <p14:creationId xmlns:p14="http://schemas.microsoft.com/office/powerpoint/2010/main" val="5472388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E9F26AF7-9AC1-49A4-8F89-2C63E1C0A0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91851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F42A40A-2D6D-455F-8818-AC95B2352738}"/>
              </a:ext>
            </a:extLst>
          </p:cNvPr>
          <p:cNvSpPr>
            <a:spLocks noGrp="1"/>
          </p:cNvSpPr>
          <p:nvPr>
            <p:ph type="title"/>
          </p:nvPr>
        </p:nvSpPr>
        <p:spPr>
          <a:xfrm>
            <a:off x="1600200" y="4269282"/>
            <a:ext cx="8991600" cy="1264762"/>
          </a:xfrm>
        </p:spPr>
        <p:txBody>
          <a:bodyPr vert="horz" lIns="274320" tIns="182880" rIns="274320" bIns="182880" rtlCol="0" anchor="ctr" anchorCtr="1">
            <a:normAutofit/>
          </a:bodyPr>
          <a:lstStyle/>
          <a:p>
            <a:r>
              <a:rPr lang="en-US" sz="3200"/>
              <a:t>the rise of artificial intelligence</a:t>
            </a:r>
          </a:p>
        </p:txBody>
      </p:sp>
      <p:pic>
        <p:nvPicPr>
          <p:cNvPr id="1026" name="Picture 2" descr="Image result for da vinci si">
            <a:extLst>
              <a:ext uri="{FF2B5EF4-FFF2-40B4-BE49-F238E27FC236}">
                <a16:creationId xmlns:a16="http://schemas.microsoft.com/office/drawing/2014/main" id="{263243DC-2038-4298-8B7B-59B4CE28800A}"/>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969794" y="587858"/>
            <a:ext cx="3883889" cy="3301307"/>
          </a:xfrm>
          <a:prstGeom prst="rect">
            <a:avLst/>
          </a:prstGeom>
          <a:noFill/>
          <a:extLst>
            <a:ext uri="{909E8E84-426E-40DD-AFC4-6F175D3DCCD1}">
              <a14:hiddenFill xmlns:a14="http://schemas.microsoft.com/office/drawing/2010/main">
                <a:solidFill>
                  <a:srgbClr val="FFFFFF"/>
                </a:solidFill>
              </a14:hiddenFill>
            </a:ext>
          </a:extLst>
        </p:spPr>
      </p:pic>
      <p:pic>
        <p:nvPicPr>
          <p:cNvPr id="4" name="Content Placeholder 3">
            <a:extLst>
              <a:ext uri="{FF2B5EF4-FFF2-40B4-BE49-F238E27FC236}">
                <a16:creationId xmlns:a16="http://schemas.microsoft.com/office/drawing/2014/main" id="{B55134E4-49EF-46E8-869F-E87AE46D231E}"/>
              </a:ext>
            </a:extLst>
          </p:cNvPr>
          <p:cNvPicPr>
            <a:picLocks noGrp="1" noChangeAspect="1"/>
          </p:cNvPicPr>
          <p:nvPr>
            <p:ph idx="1"/>
          </p:nvPr>
        </p:nvPicPr>
        <p:blipFill>
          <a:blip r:embed="rId3"/>
          <a:stretch>
            <a:fillRect/>
          </a:stretch>
        </p:blipFill>
        <p:spPr>
          <a:xfrm>
            <a:off x="6338316" y="1164091"/>
            <a:ext cx="4297680" cy="2148840"/>
          </a:xfrm>
          <a:prstGeom prst="rect">
            <a:avLst/>
          </a:prstGeom>
        </p:spPr>
      </p:pic>
    </p:spTree>
    <p:extLst>
      <p:ext uri="{BB962C8B-B14F-4D97-AF65-F5344CB8AC3E}">
        <p14:creationId xmlns:p14="http://schemas.microsoft.com/office/powerpoint/2010/main" val="22412225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33976D1-3430-450C-A978-87A9A6E8E7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D6AAC78-7D86-415A-ADC1-2B47480796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49680" y="1248156"/>
            <a:ext cx="9692640" cy="436168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2A658D9-F185-44F1-BA33-D50320D1D0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2228" y="1060704"/>
            <a:ext cx="10067544" cy="4736592"/>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F831551-CC49-4C66-ADB1-1FC1937AAB6F}"/>
              </a:ext>
            </a:extLst>
          </p:cNvPr>
          <p:cNvSpPr>
            <a:spLocks noGrp="1"/>
          </p:cNvSpPr>
          <p:nvPr>
            <p:ph type="title"/>
          </p:nvPr>
        </p:nvSpPr>
        <p:spPr>
          <a:xfrm>
            <a:off x="2231136" y="467418"/>
            <a:ext cx="7729728" cy="1188720"/>
          </a:xfrm>
          <a:solidFill>
            <a:srgbClr val="FFFFFF"/>
          </a:solidFill>
        </p:spPr>
        <p:txBody>
          <a:bodyPr>
            <a:normAutofit/>
          </a:bodyPr>
          <a:lstStyle/>
          <a:p>
            <a:r>
              <a:rPr lang="en-US"/>
              <a:t>Government attention to artificial intelligence</a:t>
            </a:r>
            <a:endParaRPr lang="en-US" dirty="0"/>
          </a:p>
        </p:txBody>
      </p:sp>
      <p:sp>
        <p:nvSpPr>
          <p:cNvPr id="17" name="Content Placeholder 2">
            <a:extLst>
              <a:ext uri="{FF2B5EF4-FFF2-40B4-BE49-F238E27FC236}">
                <a16:creationId xmlns:a16="http://schemas.microsoft.com/office/drawing/2014/main" id="{4C174785-66BF-4757-A023-D28EDFEC9D7B}"/>
              </a:ext>
            </a:extLst>
          </p:cNvPr>
          <p:cNvSpPr>
            <a:spLocks noGrp="1"/>
          </p:cNvSpPr>
          <p:nvPr>
            <p:ph idx="1"/>
          </p:nvPr>
        </p:nvSpPr>
        <p:spPr>
          <a:xfrm>
            <a:off x="1706062" y="2291262"/>
            <a:ext cx="8779512" cy="2879256"/>
          </a:xfrm>
        </p:spPr>
        <p:txBody>
          <a:bodyPr>
            <a:noAutofit/>
          </a:bodyPr>
          <a:lstStyle/>
          <a:p>
            <a:r>
              <a:rPr lang="en-US" sz="2400" dirty="0">
                <a:solidFill>
                  <a:srgbClr val="404040"/>
                </a:solidFill>
              </a:rPr>
              <a:t>Feb. 11, 2019: Executive Order on Maintaining American Leadership in AI – directs federal agencies to promote U.S. advancement in AI</a:t>
            </a:r>
          </a:p>
          <a:p>
            <a:r>
              <a:rPr lang="en-US" sz="2400" dirty="0">
                <a:solidFill>
                  <a:srgbClr val="404040"/>
                </a:solidFill>
              </a:rPr>
              <a:t>2018 Summit on Artificial Intelligence for American Industry – emphasizes use by industry and by government</a:t>
            </a:r>
          </a:p>
          <a:p>
            <a:r>
              <a:rPr lang="en-US" sz="2400" dirty="0">
                <a:solidFill>
                  <a:srgbClr val="404040"/>
                </a:solidFill>
              </a:rPr>
              <a:t>2016 report from National Science and Technology Council Committee on Technology: “Agencies should . . . share standards and best practices around the use of AI in government operations.”</a:t>
            </a:r>
          </a:p>
        </p:txBody>
      </p:sp>
    </p:spTree>
    <p:extLst>
      <p:ext uri="{BB962C8B-B14F-4D97-AF65-F5344CB8AC3E}">
        <p14:creationId xmlns:p14="http://schemas.microsoft.com/office/powerpoint/2010/main" val="30828002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pic>
        <p:nvPicPr>
          <p:cNvPr id="2052" name="Picture 4" descr="Image result for artificial intelligence sentencing decisions">
            <a:extLst>
              <a:ext uri="{FF2B5EF4-FFF2-40B4-BE49-F238E27FC236}">
                <a16:creationId xmlns:a16="http://schemas.microsoft.com/office/drawing/2014/main" id="{7516155A-0200-4FC5-9A7C-F0C2CBCBC00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86" r="31154"/>
          <a:stretch/>
        </p:blipFill>
        <p:spPr bwMode="auto">
          <a:xfrm>
            <a:off x="8128409" y="12984"/>
            <a:ext cx="4063593" cy="4572001"/>
          </a:xfrm>
          <a:prstGeom prst="rect">
            <a:avLst/>
          </a:prstGeom>
          <a:noFill/>
          <a:extLst>
            <a:ext uri="{909E8E84-426E-40DD-AFC4-6F175D3DCCD1}">
              <a14:hiddenFill xmlns:a14="http://schemas.microsoft.com/office/drawing/2010/main">
                <a:solidFill>
                  <a:srgbClr val="FFFFFF"/>
                </a:solidFill>
              </a14:hiddenFill>
            </a:ext>
          </a:extLst>
        </p:spPr>
      </p:pic>
      <p:pic>
        <p:nvPicPr>
          <p:cNvPr id="4" name="Content Placeholder 3">
            <a:extLst>
              <a:ext uri="{FF2B5EF4-FFF2-40B4-BE49-F238E27FC236}">
                <a16:creationId xmlns:a16="http://schemas.microsoft.com/office/drawing/2014/main" id="{A202069F-532F-4850-BA9C-A138F84D644B}"/>
              </a:ext>
            </a:extLst>
          </p:cNvPr>
          <p:cNvPicPr>
            <a:picLocks noGrp="1" noChangeAspect="1"/>
          </p:cNvPicPr>
          <p:nvPr>
            <p:ph idx="1"/>
          </p:nvPr>
        </p:nvPicPr>
        <p:blipFill rotWithShape="1">
          <a:blip r:embed="rId3"/>
          <a:srcRect l="26836" r="6504"/>
          <a:stretch/>
        </p:blipFill>
        <p:spPr>
          <a:xfrm>
            <a:off x="0" y="0"/>
            <a:ext cx="4063593" cy="4572001"/>
          </a:xfrm>
          <a:prstGeom prst="rect">
            <a:avLst/>
          </a:prstGeom>
        </p:spPr>
      </p:pic>
      <p:pic>
        <p:nvPicPr>
          <p:cNvPr id="2050" name="Picture 2" descr="Image result for government surveillance artificial intelligence">
            <a:extLst>
              <a:ext uri="{FF2B5EF4-FFF2-40B4-BE49-F238E27FC236}">
                <a16:creationId xmlns:a16="http://schemas.microsoft.com/office/drawing/2014/main" id="{B2DA635E-BBF5-422D-B52A-5A5DF92F7BA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0784" r="10111"/>
          <a:stretch/>
        </p:blipFill>
        <p:spPr bwMode="auto">
          <a:xfrm>
            <a:off x="4064816" y="6492"/>
            <a:ext cx="4063593" cy="4572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D5823EE-21FB-4C61-97CC-F18A773F8341}"/>
              </a:ext>
            </a:extLst>
          </p:cNvPr>
          <p:cNvSpPr>
            <a:spLocks noGrp="1"/>
          </p:cNvSpPr>
          <p:nvPr>
            <p:ph type="title"/>
          </p:nvPr>
        </p:nvSpPr>
        <p:spPr>
          <a:xfrm>
            <a:off x="1600200" y="4901609"/>
            <a:ext cx="8991600" cy="1645759"/>
          </a:xfrm>
        </p:spPr>
        <p:txBody>
          <a:bodyPr vert="horz" lIns="274320" tIns="182880" rIns="274320" bIns="182880" rtlCol="0" anchor="ctr" anchorCtr="1">
            <a:normAutofit/>
          </a:bodyPr>
          <a:lstStyle/>
          <a:p>
            <a:r>
              <a:rPr lang="en-US" sz="3800"/>
              <a:t>government enforcement through ai</a:t>
            </a:r>
          </a:p>
        </p:txBody>
      </p:sp>
    </p:spTree>
    <p:extLst>
      <p:ext uri="{BB962C8B-B14F-4D97-AF65-F5344CB8AC3E}">
        <p14:creationId xmlns:p14="http://schemas.microsoft.com/office/powerpoint/2010/main" val="21741695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AEFFFF2-9EB4-4B6C-B9F8-2BA3EF89A2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307017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D65299F-028F-4AFC-B46A-8DB33E20F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0172" y="0"/>
            <a:ext cx="912182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23" y="1443035"/>
            <a:ext cx="3971932" cy="3971930"/>
          </a:xfrm>
          <a:prstGeom prst="ellipse">
            <a:avLst/>
          </a:prstGeom>
          <a:solidFill>
            <a:srgbClr val="FFFFFF"/>
          </a:solidFill>
          <a:ln w="317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F0EF326-F1E5-417E-96F1-C37DD461CF9D}"/>
              </a:ext>
            </a:extLst>
          </p:cNvPr>
          <p:cNvSpPr>
            <a:spLocks noGrp="1"/>
          </p:cNvSpPr>
          <p:nvPr>
            <p:ph type="title"/>
          </p:nvPr>
        </p:nvSpPr>
        <p:spPr>
          <a:xfrm>
            <a:off x="1260873" y="1586484"/>
            <a:ext cx="3685032" cy="3685032"/>
          </a:xfrm>
          <a:prstGeom prst="ellipse">
            <a:avLst/>
          </a:prstGeom>
          <a:solidFill>
            <a:schemeClr val="accent2">
              <a:lumMod val="75000"/>
            </a:schemeClr>
          </a:solidFill>
          <a:ln>
            <a:noFill/>
          </a:ln>
        </p:spPr>
        <p:txBody>
          <a:bodyPr>
            <a:normAutofit/>
          </a:bodyPr>
          <a:lstStyle/>
          <a:p>
            <a:r>
              <a:rPr lang="en-US" sz="2300">
                <a:solidFill>
                  <a:srgbClr val="FFFFFF"/>
                </a:solidFill>
              </a:rPr>
              <a:t>Government service</a:t>
            </a:r>
          </a:p>
        </p:txBody>
      </p:sp>
      <p:sp>
        <p:nvSpPr>
          <p:cNvPr id="3" name="Content Placeholder 2">
            <a:extLst>
              <a:ext uri="{FF2B5EF4-FFF2-40B4-BE49-F238E27FC236}">
                <a16:creationId xmlns:a16="http://schemas.microsoft.com/office/drawing/2014/main" id="{D28CD1BE-85E8-4EF1-819A-995BF3AC44D1}"/>
              </a:ext>
            </a:extLst>
          </p:cNvPr>
          <p:cNvSpPr>
            <a:spLocks noGrp="1"/>
          </p:cNvSpPr>
          <p:nvPr>
            <p:ph idx="1"/>
          </p:nvPr>
        </p:nvSpPr>
        <p:spPr>
          <a:xfrm>
            <a:off x="5232804" y="243840"/>
            <a:ext cx="6644235" cy="6380480"/>
          </a:xfrm>
        </p:spPr>
        <p:txBody>
          <a:bodyPr anchor="ctr">
            <a:normAutofit/>
          </a:bodyPr>
          <a:lstStyle/>
          <a:p>
            <a:pPr marL="0" indent="0">
              <a:buNone/>
            </a:pPr>
            <a:r>
              <a:rPr lang="en-US" sz="2800" u="sng" dirty="0"/>
              <a:t>Taxpayer Bill of Rights, Right to Be Informed</a:t>
            </a:r>
            <a:endParaRPr lang="en-US" sz="2800" dirty="0"/>
          </a:p>
          <a:p>
            <a:pPr marL="0" indent="0">
              <a:buNone/>
            </a:pPr>
            <a:r>
              <a:rPr lang="en-US" sz="2800" dirty="0"/>
              <a:t>“Taxpayers have the right to know what they need to do to comply with the tax laws. They are entitled to clear explanations of the laws and IRS procedures in all tax forms, instructions, publications, notices, and correspondence. They have the right to be informed of IRS decisions about their tax accounts and to receive clear explanations of the outcomes.”</a:t>
            </a:r>
          </a:p>
        </p:txBody>
      </p:sp>
    </p:spTree>
    <p:extLst>
      <p:ext uri="{BB962C8B-B14F-4D97-AF65-F5344CB8AC3E}">
        <p14:creationId xmlns:p14="http://schemas.microsoft.com/office/powerpoint/2010/main" val="25734515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192" name="Rectangle 191">
            <a:extLst>
              <a:ext uri="{FF2B5EF4-FFF2-40B4-BE49-F238E27FC236}">
                <a16:creationId xmlns:a16="http://schemas.microsoft.com/office/drawing/2014/main" id="{930BC020-BDBF-49EB-9898-BAB5BF5593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3" name="Rectangle 192">
            <a:extLst>
              <a:ext uri="{FF2B5EF4-FFF2-40B4-BE49-F238E27FC236}">
                <a16:creationId xmlns:a16="http://schemas.microsoft.com/office/drawing/2014/main" id="{64950C64-5D81-40F1-9601-8BA0D63BAE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429000"/>
            <a:ext cx="12192000" cy="3429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F5260DE-B981-491F-A4D0-093DCDF725B7}"/>
              </a:ext>
            </a:extLst>
          </p:cNvPr>
          <p:cNvSpPr>
            <a:spLocks noGrp="1"/>
          </p:cNvSpPr>
          <p:nvPr>
            <p:ph type="title"/>
          </p:nvPr>
        </p:nvSpPr>
        <p:spPr>
          <a:xfrm>
            <a:off x="2353733" y="4715797"/>
            <a:ext cx="7729729" cy="855406"/>
          </a:xfrm>
          <a:noFill/>
          <a:ln>
            <a:solidFill>
              <a:schemeClr val="bg1"/>
            </a:solidFill>
          </a:ln>
        </p:spPr>
        <p:txBody>
          <a:bodyPr vert="horz" lIns="274320" tIns="182880" rIns="274320" bIns="182880" rtlCol="0" anchorCtr="1">
            <a:normAutofit/>
          </a:bodyPr>
          <a:lstStyle/>
          <a:p>
            <a:r>
              <a:rPr lang="en-US" sz="2400" dirty="0">
                <a:solidFill>
                  <a:schemeClr val="bg1"/>
                </a:solidFill>
              </a:rPr>
              <a:t>Automated legal guidance</a:t>
            </a:r>
          </a:p>
        </p:txBody>
      </p:sp>
      <p:pic>
        <p:nvPicPr>
          <p:cNvPr id="3074" name="Picture 2" descr="Image result for missi chatbot">
            <a:extLst>
              <a:ext uri="{FF2B5EF4-FFF2-40B4-BE49-F238E27FC236}">
                <a16:creationId xmlns:a16="http://schemas.microsoft.com/office/drawing/2014/main" id="{8C0FF47E-E793-4508-8299-0E5AAF26E2F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683" r="10625" b="1"/>
          <a:stretch/>
        </p:blipFill>
        <p:spPr bwMode="auto">
          <a:xfrm>
            <a:off x="288663" y="941490"/>
            <a:ext cx="3594568" cy="1546018"/>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Image result for emma immigration chatbot images">
            <a:extLst>
              <a:ext uri="{FF2B5EF4-FFF2-40B4-BE49-F238E27FC236}">
                <a16:creationId xmlns:a16="http://schemas.microsoft.com/office/drawing/2014/main" id="{9AC851FC-14A1-49C0-B9AA-24913BC9B57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0367" r="-3" b="17602"/>
          <a:stretch/>
        </p:blipFill>
        <p:spPr bwMode="auto">
          <a:xfrm>
            <a:off x="3960482" y="934324"/>
            <a:ext cx="3594616" cy="1546018"/>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Image result for alex australian virtual assistant">
            <a:extLst>
              <a:ext uri="{FF2B5EF4-FFF2-40B4-BE49-F238E27FC236}">
                <a16:creationId xmlns:a16="http://schemas.microsoft.com/office/drawing/2014/main" id="{4599BBB7-F650-4CF0-9CAF-8EE167AF6E2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3" b="23878"/>
          <a:stretch/>
        </p:blipFill>
        <p:spPr bwMode="auto">
          <a:xfrm>
            <a:off x="7632349" y="934324"/>
            <a:ext cx="3471080" cy="14929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1334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fade">
                                      <p:cBhvr>
                                        <p:cTn id="7" dur="500"/>
                                        <p:tgtEl>
                                          <p:spTgt spid="307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076"/>
                                        </p:tgtEl>
                                        <p:attrNameLst>
                                          <p:attrName>style.visibility</p:attrName>
                                        </p:attrNameLst>
                                      </p:cBhvr>
                                      <p:to>
                                        <p:strVal val="visible"/>
                                      </p:to>
                                    </p:set>
                                    <p:animEffect transition="in" filter="fade">
                                      <p:cBhvr>
                                        <p:cTn id="12" dur="500"/>
                                        <p:tgtEl>
                                          <p:spTgt spid="307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078"/>
                                        </p:tgtEl>
                                        <p:attrNameLst>
                                          <p:attrName>style.visibility</p:attrName>
                                        </p:attrNameLst>
                                      </p:cBhvr>
                                      <p:to>
                                        <p:strVal val="visible"/>
                                      </p:to>
                                    </p:set>
                                    <p:animEffect transition="in" filter="fade">
                                      <p:cBhvr>
                                        <p:cTn id="17" dur="500"/>
                                        <p:tgtEl>
                                          <p:spTgt spid="30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0">
            <a:extLst>
              <a:ext uri="{FF2B5EF4-FFF2-40B4-BE49-F238E27FC236}">
                <a16:creationId xmlns:a16="http://schemas.microsoft.com/office/drawing/2014/main" id="{419501C6-F015-4273-AF88-E0F6C8538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2">
            <a:extLst>
              <a:ext uri="{FF2B5EF4-FFF2-40B4-BE49-F238E27FC236}">
                <a16:creationId xmlns:a16="http://schemas.microsoft.com/office/drawing/2014/main" id="{CA677DB7-5829-45BD-9754-5EC484CC42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654296"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7894AE5-4475-4C98-92C4-DB85A1D379A4}"/>
              </a:ext>
            </a:extLst>
          </p:cNvPr>
          <p:cNvSpPr>
            <a:spLocks noGrp="1"/>
          </p:cNvSpPr>
          <p:nvPr>
            <p:ph type="title"/>
          </p:nvPr>
        </p:nvSpPr>
        <p:spPr>
          <a:xfrm>
            <a:off x="527374" y="2387828"/>
            <a:ext cx="3599549" cy="1767636"/>
          </a:xfrm>
        </p:spPr>
        <p:txBody>
          <a:bodyPr vert="horz" lIns="274320" tIns="182880" rIns="274320" bIns="182880" rtlCol="0" anchor="ctr" anchorCtr="1">
            <a:normAutofit/>
          </a:bodyPr>
          <a:lstStyle/>
          <a:p>
            <a:r>
              <a:rPr lang="en-US" dirty="0"/>
              <a:t>Interactive Tax assistant </a:t>
            </a:r>
            <a:br>
              <a:rPr lang="en-US" dirty="0"/>
            </a:br>
            <a:r>
              <a:rPr lang="en-US" dirty="0"/>
              <a:t>(“</a:t>
            </a:r>
            <a:r>
              <a:rPr lang="en-US" dirty="0" err="1"/>
              <a:t>ita</a:t>
            </a:r>
            <a:r>
              <a:rPr lang="en-US" dirty="0"/>
              <a:t>”)</a:t>
            </a:r>
          </a:p>
        </p:txBody>
      </p:sp>
      <p:pic>
        <p:nvPicPr>
          <p:cNvPr id="6" name="Picture 5">
            <a:extLst>
              <a:ext uri="{FF2B5EF4-FFF2-40B4-BE49-F238E27FC236}">
                <a16:creationId xmlns:a16="http://schemas.microsoft.com/office/drawing/2014/main" id="{F0E00834-7510-44AE-8B5C-CED96B54F42F}"/>
              </a:ext>
            </a:extLst>
          </p:cNvPr>
          <p:cNvPicPr>
            <a:picLocks noChangeAspect="1"/>
          </p:cNvPicPr>
          <p:nvPr/>
        </p:nvPicPr>
        <p:blipFill>
          <a:blip r:embed="rId2"/>
          <a:stretch>
            <a:fillRect/>
          </a:stretch>
        </p:blipFill>
        <p:spPr>
          <a:xfrm>
            <a:off x="5294376" y="878136"/>
            <a:ext cx="6257544" cy="4787021"/>
          </a:xfrm>
          <a:prstGeom prst="rect">
            <a:avLst/>
          </a:prstGeom>
        </p:spPr>
      </p:pic>
    </p:spTree>
    <p:extLst>
      <p:ext uri="{BB962C8B-B14F-4D97-AF65-F5344CB8AC3E}">
        <p14:creationId xmlns:p14="http://schemas.microsoft.com/office/powerpoint/2010/main" val="25202654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3EC3CA0-A2E0-40FB-B04F-082B5509FFB8}"/>
              </a:ext>
            </a:extLst>
          </p:cNvPr>
          <p:cNvPicPr>
            <a:picLocks noChangeAspect="1"/>
          </p:cNvPicPr>
          <p:nvPr/>
        </p:nvPicPr>
        <p:blipFill>
          <a:blip r:embed="rId2"/>
          <a:stretch>
            <a:fillRect/>
          </a:stretch>
        </p:blipFill>
        <p:spPr>
          <a:xfrm>
            <a:off x="0" y="439615"/>
            <a:ext cx="12273094" cy="5978769"/>
          </a:xfrm>
          <a:prstGeom prst="rect">
            <a:avLst/>
          </a:prstGeom>
        </p:spPr>
      </p:pic>
    </p:spTree>
    <p:extLst>
      <p:ext uri="{BB962C8B-B14F-4D97-AF65-F5344CB8AC3E}">
        <p14:creationId xmlns:p14="http://schemas.microsoft.com/office/powerpoint/2010/main" val="11567671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E8A0D5-FE7D-4B06-BF9A-C914E4A33E31}"/>
              </a:ext>
            </a:extLst>
          </p:cNvPr>
          <p:cNvSpPr>
            <a:spLocks noGrp="1"/>
          </p:cNvSpPr>
          <p:nvPr>
            <p:ph type="title"/>
          </p:nvPr>
        </p:nvSpPr>
        <p:spPr/>
        <p:txBody>
          <a:bodyPr/>
          <a:lstStyle/>
          <a:p>
            <a:pPr algn="ctr"/>
            <a:r>
              <a:rPr lang="en-US" sz="4000" dirty="0" err="1"/>
              <a:t>Simplexity</a:t>
            </a:r>
            <a:endParaRPr lang="en-US" dirty="0"/>
          </a:p>
        </p:txBody>
      </p:sp>
      <p:sp>
        <p:nvSpPr>
          <p:cNvPr id="3" name="Content Placeholder 2">
            <a:extLst>
              <a:ext uri="{FF2B5EF4-FFF2-40B4-BE49-F238E27FC236}">
                <a16:creationId xmlns:a16="http://schemas.microsoft.com/office/drawing/2014/main" id="{B13FE72D-A7C7-4904-887F-D4DAF844268D}"/>
              </a:ext>
            </a:extLst>
          </p:cNvPr>
          <p:cNvSpPr>
            <a:spLocks noGrp="1"/>
          </p:cNvSpPr>
          <p:nvPr>
            <p:ph idx="1"/>
          </p:nvPr>
        </p:nvSpPr>
        <p:spPr>
          <a:xfrm>
            <a:off x="2231136" y="2638044"/>
            <a:ext cx="8241934" cy="3667063"/>
          </a:xfrm>
        </p:spPr>
        <p:txBody>
          <a:bodyPr>
            <a:normAutofit/>
          </a:bodyPr>
          <a:lstStyle/>
          <a:p>
            <a:pPr marL="0" indent="0" algn="just">
              <a:buNone/>
            </a:pPr>
            <a:r>
              <a:rPr lang="en-US" sz="3600" dirty="0" err="1"/>
              <a:t>Simplexity</a:t>
            </a:r>
            <a:r>
              <a:rPr lang="en-US" sz="3600" dirty="0"/>
              <a:t> = when the government offers clear and simple explanations of the law without highlighting its underlying complexity or reducing this complexity through formal legal changes</a:t>
            </a:r>
          </a:p>
        </p:txBody>
      </p:sp>
    </p:spTree>
    <p:extLst>
      <p:ext uri="{BB962C8B-B14F-4D97-AF65-F5344CB8AC3E}">
        <p14:creationId xmlns:p14="http://schemas.microsoft.com/office/powerpoint/2010/main" val="11040849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4D66AF2C-0B16-48F6-9390-ECC49797B65A}"/>
              </a:ext>
            </a:extLst>
          </p:cNvPr>
          <p:cNvSpPr txBox="1">
            <a:spLocks/>
          </p:cNvSpPr>
          <p:nvPr/>
        </p:nvSpPr>
        <p:spPr>
          <a:xfrm>
            <a:off x="543274" y="32112"/>
            <a:ext cx="9905998" cy="147857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all" spc="0" normalizeH="0" baseline="0" noProof="0" dirty="0">
                <a:ln>
                  <a:noFill/>
                </a:ln>
                <a:solidFill>
                  <a:sysClr val="windowText" lastClr="000000"/>
                </a:solidFill>
                <a:effectLst/>
                <a:uLnTx/>
                <a:uFillTx/>
                <a:latin typeface="Tw Cen MT" panose="020B0602020104020603"/>
                <a:ea typeface="+mj-ea"/>
                <a:cs typeface="+mj-cs"/>
              </a:rPr>
              <a:t>Consistent with the tax law: </a:t>
            </a:r>
            <a:br>
              <a:rPr kumimoji="0" lang="en-US" sz="3600" b="0" i="0" u="none" strike="noStrike" kern="1200" cap="all" spc="0" normalizeH="0" baseline="0" noProof="0" dirty="0">
                <a:ln>
                  <a:noFill/>
                </a:ln>
                <a:solidFill>
                  <a:sysClr val="windowText" lastClr="000000"/>
                </a:solidFill>
                <a:effectLst/>
                <a:uLnTx/>
                <a:uFillTx/>
                <a:latin typeface="Tw Cen MT" panose="020B0602020104020603"/>
                <a:ea typeface="+mj-ea"/>
                <a:cs typeface="+mj-cs"/>
              </a:rPr>
            </a:br>
            <a:r>
              <a:rPr kumimoji="0" lang="en-US" sz="3600" b="0" i="0" u="none" strike="noStrike" kern="1200" cap="all" spc="0" normalizeH="0" baseline="0" noProof="0" dirty="0">
                <a:ln>
                  <a:noFill/>
                </a:ln>
                <a:solidFill>
                  <a:sysClr val="windowText" lastClr="000000"/>
                </a:solidFill>
                <a:effectLst/>
                <a:uLnTx/>
                <a:uFillTx/>
                <a:latin typeface="Tw Cen MT" panose="020B0602020104020603"/>
                <a:ea typeface="+mj-ea"/>
                <a:cs typeface="+mj-cs"/>
              </a:rPr>
              <a:t>filing deadlines</a:t>
            </a:r>
          </a:p>
        </p:txBody>
      </p:sp>
      <p:pic>
        <p:nvPicPr>
          <p:cNvPr id="2" name="Picture 1">
            <a:extLst>
              <a:ext uri="{FF2B5EF4-FFF2-40B4-BE49-F238E27FC236}">
                <a16:creationId xmlns:a16="http://schemas.microsoft.com/office/drawing/2014/main" id="{100971CF-AA6F-4C8E-8DF4-0B63975AFEB7}"/>
              </a:ext>
            </a:extLst>
          </p:cNvPr>
          <p:cNvPicPr>
            <a:picLocks noChangeAspect="1"/>
          </p:cNvPicPr>
          <p:nvPr/>
        </p:nvPicPr>
        <p:blipFill>
          <a:blip r:embed="rId2"/>
          <a:stretch>
            <a:fillRect/>
          </a:stretch>
        </p:blipFill>
        <p:spPr>
          <a:xfrm>
            <a:off x="8829965" y="342497"/>
            <a:ext cx="2818762" cy="2818762"/>
          </a:xfrm>
          <a:prstGeom prst="rect">
            <a:avLst/>
          </a:prstGeom>
        </p:spPr>
      </p:pic>
      <p:pic>
        <p:nvPicPr>
          <p:cNvPr id="9" name="Picture 8">
            <a:extLst>
              <a:ext uri="{FF2B5EF4-FFF2-40B4-BE49-F238E27FC236}">
                <a16:creationId xmlns:a16="http://schemas.microsoft.com/office/drawing/2014/main" id="{8EB5508A-ECB6-44FA-BAA1-E81AFCDEE9BB}"/>
              </a:ext>
            </a:extLst>
          </p:cNvPr>
          <p:cNvPicPr>
            <a:picLocks noChangeAspect="1"/>
          </p:cNvPicPr>
          <p:nvPr/>
        </p:nvPicPr>
        <p:blipFill>
          <a:blip r:embed="rId3"/>
          <a:stretch>
            <a:fillRect/>
          </a:stretch>
        </p:blipFill>
        <p:spPr>
          <a:xfrm>
            <a:off x="343208" y="1319720"/>
            <a:ext cx="5153065" cy="2218321"/>
          </a:xfrm>
          <a:prstGeom prst="rect">
            <a:avLst/>
          </a:prstGeom>
        </p:spPr>
      </p:pic>
      <p:pic>
        <p:nvPicPr>
          <p:cNvPr id="10" name="Picture 9">
            <a:extLst>
              <a:ext uri="{FF2B5EF4-FFF2-40B4-BE49-F238E27FC236}">
                <a16:creationId xmlns:a16="http://schemas.microsoft.com/office/drawing/2014/main" id="{98D5689C-553A-4BD4-A7F5-FB3530AE7BFD}"/>
              </a:ext>
            </a:extLst>
          </p:cNvPr>
          <p:cNvPicPr>
            <a:picLocks noChangeAspect="1"/>
          </p:cNvPicPr>
          <p:nvPr/>
        </p:nvPicPr>
        <p:blipFill>
          <a:blip r:embed="rId4"/>
          <a:stretch>
            <a:fillRect/>
          </a:stretch>
        </p:blipFill>
        <p:spPr>
          <a:xfrm>
            <a:off x="3523670" y="2699573"/>
            <a:ext cx="4987513" cy="2065005"/>
          </a:xfrm>
          <a:prstGeom prst="rect">
            <a:avLst/>
          </a:prstGeom>
        </p:spPr>
      </p:pic>
      <p:pic>
        <p:nvPicPr>
          <p:cNvPr id="11" name="Picture 10">
            <a:extLst>
              <a:ext uri="{FF2B5EF4-FFF2-40B4-BE49-F238E27FC236}">
                <a16:creationId xmlns:a16="http://schemas.microsoft.com/office/drawing/2014/main" id="{041FD92D-F019-48AF-A41B-766D7A503EE8}"/>
              </a:ext>
            </a:extLst>
          </p:cNvPr>
          <p:cNvPicPr>
            <a:picLocks noChangeAspect="1"/>
          </p:cNvPicPr>
          <p:nvPr/>
        </p:nvPicPr>
        <p:blipFill>
          <a:blip r:embed="rId5"/>
          <a:stretch>
            <a:fillRect/>
          </a:stretch>
        </p:blipFill>
        <p:spPr>
          <a:xfrm>
            <a:off x="7091215" y="4302891"/>
            <a:ext cx="4987514" cy="2522997"/>
          </a:xfrm>
          <a:prstGeom prst="rect">
            <a:avLst/>
          </a:prstGeom>
        </p:spPr>
      </p:pic>
    </p:spTree>
    <p:extLst>
      <p:ext uri="{BB962C8B-B14F-4D97-AF65-F5344CB8AC3E}">
        <p14:creationId xmlns:p14="http://schemas.microsoft.com/office/powerpoint/2010/main" val="4293210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94D1A31-F4A7-461A-BC5C-B43EFC5DF1F8}"/>
              </a:ext>
            </a:extLst>
          </p:cNvPr>
          <p:cNvPicPr>
            <a:picLocks noChangeAspect="1"/>
          </p:cNvPicPr>
          <p:nvPr/>
        </p:nvPicPr>
        <p:blipFill>
          <a:blip r:embed="rId2"/>
          <a:stretch>
            <a:fillRect/>
          </a:stretch>
        </p:blipFill>
        <p:spPr>
          <a:xfrm>
            <a:off x="9772884" y="441105"/>
            <a:ext cx="1779779" cy="1178420"/>
          </a:xfrm>
          <a:prstGeom prst="rect">
            <a:avLst/>
          </a:prstGeom>
        </p:spPr>
      </p:pic>
      <p:pic>
        <p:nvPicPr>
          <p:cNvPr id="4" name="Picture 3">
            <a:extLst>
              <a:ext uri="{FF2B5EF4-FFF2-40B4-BE49-F238E27FC236}">
                <a16:creationId xmlns:a16="http://schemas.microsoft.com/office/drawing/2014/main" id="{A37C6F38-009A-4E56-BBBA-EDDF776C8467}"/>
              </a:ext>
            </a:extLst>
          </p:cNvPr>
          <p:cNvPicPr>
            <a:picLocks noChangeAspect="1"/>
          </p:cNvPicPr>
          <p:nvPr/>
        </p:nvPicPr>
        <p:blipFill>
          <a:blip r:embed="rId3"/>
          <a:stretch>
            <a:fillRect/>
          </a:stretch>
        </p:blipFill>
        <p:spPr>
          <a:xfrm>
            <a:off x="235105" y="1293077"/>
            <a:ext cx="4691910" cy="1751206"/>
          </a:xfrm>
          <a:prstGeom prst="rect">
            <a:avLst/>
          </a:prstGeom>
        </p:spPr>
      </p:pic>
      <p:sp>
        <p:nvSpPr>
          <p:cNvPr id="8" name="Title 1">
            <a:extLst>
              <a:ext uri="{FF2B5EF4-FFF2-40B4-BE49-F238E27FC236}">
                <a16:creationId xmlns:a16="http://schemas.microsoft.com/office/drawing/2014/main" id="{4D66AF2C-0B16-48F6-9390-ECC49797B65A}"/>
              </a:ext>
            </a:extLst>
          </p:cNvPr>
          <p:cNvSpPr txBox="1">
            <a:spLocks/>
          </p:cNvSpPr>
          <p:nvPr/>
        </p:nvSpPr>
        <p:spPr>
          <a:xfrm>
            <a:off x="543274" y="32112"/>
            <a:ext cx="9905998" cy="147857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all" spc="0" normalizeH="0" baseline="0" noProof="0" dirty="0">
                <a:ln>
                  <a:noFill/>
                </a:ln>
                <a:solidFill>
                  <a:sysClr val="windowText" lastClr="000000"/>
                </a:solidFill>
                <a:effectLst/>
                <a:uLnTx/>
                <a:uFillTx/>
                <a:latin typeface="Tw Cen MT" panose="020B0602020104020603"/>
                <a:ea typeface="+mj-ea"/>
                <a:cs typeface="+mj-cs"/>
              </a:rPr>
              <a:t>Taxpayer-favorable:  artificial teeth</a:t>
            </a:r>
          </a:p>
        </p:txBody>
      </p:sp>
      <p:pic>
        <p:nvPicPr>
          <p:cNvPr id="2" name="Picture 1">
            <a:extLst>
              <a:ext uri="{FF2B5EF4-FFF2-40B4-BE49-F238E27FC236}">
                <a16:creationId xmlns:a16="http://schemas.microsoft.com/office/drawing/2014/main" id="{09F231F1-2B58-496D-96B4-50BC01D43FDD}"/>
              </a:ext>
            </a:extLst>
          </p:cNvPr>
          <p:cNvPicPr>
            <a:picLocks noChangeAspect="1"/>
          </p:cNvPicPr>
          <p:nvPr/>
        </p:nvPicPr>
        <p:blipFill>
          <a:blip r:embed="rId4"/>
          <a:stretch>
            <a:fillRect/>
          </a:stretch>
        </p:blipFill>
        <p:spPr>
          <a:xfrm>
            <a:off x="3139186" y="2221020"/>
            <a:ext cx="3933825" cy="2124075"/>
          </a:xfrm>
          <a:prstGeom prst="rect">
            <a:avLst/>
          </a:prstGeom>
        </p:spPr>
      </p:pic>
      <p:pic>
        <p:nvPicPr>
          <p:cNvPr id="7" name="Picture 6">
            <a:extLst>
              <a:ext uri="{FF2B5EF4-FFF2-40B4-BE49-F238E27FC236}">
                <a16:creationId xmlns:a16="http://schemas.microsoft.com/office/drawing/2014/main" id="{77163E7B-3F2A-40EA-A4AC-53ED7418B24F}"/>
              </a:ext>
            </a:extLst>
          </p:cNvPr>
          <p:cNvPicPr>
            <a:picLocks noChangeAspect="1"/>
          </p:cNvPicPr>
          <p:nvPr/>
        </p:nvPicPr>
        <p:blipFill>
          <a:blip r:embed="rId5"/>
          <a:stretch>
            <a:fillRect/>
          </a:stretch>
        </p:blipFill>
        <p:spPr>
          <a:xfrm>
            <a:off x="6332730" y="3428999"/>
            <a:ext cx="4907699" cy="3018194"/>
          </a:xfrm>
          <a:prstGeom prst="rect">
            <a:avLst/>
          </a:prstGeom>
        </p:spPr>
      </p:pic>
    </p:spTree>
    <p:extLst>
      <p:ext uri="{BB962C8B-B14F-4D97-AF65-F5344CB8AC3E}">
        <p14:creationId xmlns:p14="http://schemas.microsoft.com/office/powerpoint/2010/main" val="1134542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A8A9C0EE-0C81-45CE-BA11-E3FC71A6CF23}"/>
              </a:ext>
            </a:extLst>
          </p:cNvPr>
          <p:cNvSpPr txBox="1">
            <a:spLocks/>
          </p:cNvSpPr>
          <p:nvPr/>
        </p:nvSpPr>
        <p:spPr>
          <a:xfrm>
            <a:off x="1208292" y="0"/>
            <a:ext cx="9905998" cy="147857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all" spc="0" normalizeH="0" baseline="0" noProof="0" dirty="0">
                <a:ln>
                  <a:noFill/>
                </a:ln>
                <a:solidFill>
                  <a:sysClr val="windowText" lastClr="000000"/>
                </a:solidFill>
                <a:effectLst/>
                <a:uLnTx/>
                <a:uFillTx/>
                <a:latin typeface="Tw Cen MT" panose="020B0602020104020603"/>
                <a:ea typeface="+mj-ea"/>
                <a:cs typeface="+mj-cs"/>
              </a:rPr>
              <a:t>Taxpayer-Adverse: Teeth Whitening </a:t>
            </a:r>
          </a:p>
        </p:txBody>
      </p:sp>
      <p:pic>
        <p:nvPicPr>
          <p:cNvPr id="9" name="Picture 8">
            <a:extLst>
              <a:ext uri="{FF2B5EF4-FFF2-40B4-BE49-F238E27FC236}">
                <a16:creationId xmlns:a16="http://schemas.microsoft.com/office/drawing/2014/main" id="{10C7420A-87DC-48A8-8A8D-DE6D7D649A06}"/>
              </a:ext>
            </a:extLst>
          </p:cNvPr>
          <p:cNvPicPr>
            <a:picLocks noChangeAspect="1"/>
          </p:cNvPicPr>
          <p:nvPr/>
        </p:nvPicPr>
        <p:blipFill>
          <a:blip r:embed="rId2"/>
          <a:stretch>
            <a:fillRect/>
          </a:stretch>
        </p:blipFill>
        <p:spPr>
          <a:xfrm>
            <a:off x="272780" y="1293076"/>
            <a:ext cx="5518503" cy="2059723"/>
          </a:xfrm>
          <a:prstGeom prst="rect">
            <a:avLst/>
          </a:prstGeom>
        </p:spPr>
      </p:pic>
      <p:pic>
        <p:nvPicPr>
          <p:cNvPr id="2" name="Picture 1">
            <a:extLst>
              <a:ext uri="{FF2B5EF4-FFF2-40B4-BE49-F238E27FC236}">
                <a16:creationId xmlns:a16="http://schemas.microsoft.com/office/drawing/2014/main" id="{BF7D1814-0A0D-40E2-A7D2-9F6F005B9563}"/>
              </a:ext>
            </a:extLst>
          </p:cNvPr>
          <p:cNvPicPr>
            <a:picLocks noChangeAspect="1"/>
          </p:cNvPicPr>
          <p:nvPr/>
        </p:nvPicPr>
        <p:blipFill>
          <a:blip r:embed="rId3"/>
          <a:stretch>
            <a:fillRect/>
          </a:stretch>
        </p:blipFill>
        <p:spPr>
          <a:xfrm>
            <a:off x="4044999" y="2537979"/>
            <a:ext cx="4102002" cy="2228723"/>
          </a:xfrm>
          <a:prstGeom prst="rect">
            <a:avLst/>
          </a:prstGeom>
        </p:spPr>
      </p:pic>
      <p:pic>
        <p:nvPicPr>
          <p:cNvPr id="4" name="Picture 3">
            <a:extLst>
              <a:ext uri="{FF2B5EF4-FFF2-40B4-BE49-F238E27FC236}">
                <a16:creationId xmlns:a16="http://schemas.microsoft.com/office/drawing/2014/main" id="{F01D4F4A-7CF8-4BD4-A78D-EA76B97ADC6F}"/>
              </a:ext>
            </a:extLst>
          </p:cNvPr>
          <p:cNvPicPr>
            <a:picLocks noChangeAspect="1"/>
          </p:cNvPicPr>
          <p:nvPr/>
        </p:nvPicPr>
        <p:blipFill>
          <a:blip r:embed="rId4"/>
          <a:stretch>
            <a:fillRect/>
          </a:stretch>
        </p:blipFill>
        <p:spPr>
          <a:xfrm>
            <a:off x="6345369" y="4496224"/>
            <a:ext cx="5523359" cy="2152205"/>
          </a:xfrm>
          <a:prstGeom prst="rect">
            <a:avLst/>
          </a:prstGeom>
        </p:spPr>
      </p:pic>
      <p:pic>
        <p:nvPicPr>
          <p:cNvPr id="2050" name="Picture 2" descr="Image result for teeth whitening">
            <a:extLst>
              <a:ext uri="{FF2B5EF4-FFF2-40B4-BE49-F238E27FC236}">
                <a16:creationId xmlns:a16="http://schemas.microsoft.com/office/drawing/2014/main" id="{4E347703-591F-4AF4-AA00-289C1534EB3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11228" y="1293076"/>
            <a:ext cx="2857500" cy="1914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6941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AA226-B291-4B63-ADAA-3C71D9C6D2EA}"/>
              </a:ext>
            </a:extLst>
          </p:cNvPr>
          <p:cNvSpPr>
            <a:spLocks noGrp="1"/>
          </p:cNvSpPr>
          <p:nvPr>
            <p:ph type="title"/>
          </p:nvPr>
        </p:nvSpPr>
        <p:spPr>
          <a:xfrm>
            <a:off x="2231136" y="964692"/>
            <a:ext cx="7729728" cy="1188720"/>
          </a:xfrm>
        </p:spPr>
        <p:txBody>
          <a:bodyPr>
            <a:normAutofit fontScale="90000"/>
          </a:bodyPr>
          <a:lstStyle/>
          <a:p>
            <a:r>
              <a:rPr lang="en-US" dirty="0"/>
              <a:t>Automated Legal Guidance</a:t>
            </a:r>
            <a:br>
              <a:rPr lang="en-US" dirty="0"/>
            </a:br>
            <a:r>
              <a:rPr lang="en-US" dirty="0"/>
              <a:t>vs. </a:t>
            </a:r>
            <a:br>
              <a:rPr lang="en-US" dirty="0"/>
            </a:br>
            <a:r>
              <a:rPr lang="en-US" dirty="0"/>
              <a:t>publications</a:t>
            </a:r>
          </a:p>
        </p:txBody>
      </p:sp>
      <p:graphicFrame>
        <p:nvGraphicFramePr>
          <p:cNvPr id="5" name="Content Placeholder 2">
            <a:extLst>
              <a:ext uri="{FF2B5EF4-FFF2-40B4-BE49-F238E27FC236}">
                <a16:creationId xmlns:a16="http://schemas.microsoft.com/office/drawing/2014/main" id="{B1587BC1-961C-4ADE-BAD4-2F130FB02D9E}"/>
              </a:ext>
            </a:extLst>
          </p:cNvPr>
          <p:cNvGraphicFramePr>
            <a:graphicFrameLocks noGrp="1"/>
          </p:cNvGraphicFramePr>
          <p:nvPr>
            <p:ph idx="1"/>
            <p:extLst>
              <p:ext uri="{D42A27DB-BD31-4B8C-83A1-F6EECF244321}">
                <p14:modId xmlns:p14="http://schemas.microsoft.com/office/powerpoint/2010/main" val="616228395"/>
              </p:ext>
            </p:extLst>
          </p:nvPr>
        </p:nvGraphicFramePr>
        <p:xfrm>
          <a:off x="965201" y="2638425"/>
          <a:ext cx="10261600" cy="31019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907776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3F0ADB5-A0B4-4B01-A8C4-FDC34CE22B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A6D0FDE-0241-4C21-A720-A694753582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9124BC5-9EA3-4291-945B-823F1BCEA4EE}"/>
              </a:ext>
            </a:extLst>
          </p:cNvPr>
          <p:cNvSpPr>
            <a:spLocks noGrp="1"/>
          </p:cNvSpPr>
          <p:nvPr>
            <p:ph type="title"/>
          </p:nvPr>
        </p:nvSpPr>
        <p:spPr>
          <a:xfrm>
            <a:off x="643467" y="2681103"/>
            <a:ext cx="3363974" cy="1495794"/>
          </a:xfrm>
          <a:noFill/>
          <a:ln>
            <a:solidFill>
              <a:schemeClr val="bg1"/>
            </a:solidFill>
          </a:ln>
        </p:spPr>
        <p:txBody>
          <a:bodyPr wrap="square">
            <a:normAutofit/>
          </a:bodyPr>
          <a:lstStyle/>
          <a:p>
            <a:r>
              <a:rPr lang="en-US" sz="2600" dirty="0">
                <a:solidFill>
                  <a:schemeClr val="bg1"/>
                </a:solidFill>
              </a:rPr>
              <a:t>Reaching different user populations</a:t>
            </a:r>
          </a:p>
        </p:txBody>
      </p:sp>
      <p:graphicFrame>
        <p:nvGraphicFramePr>
          <p:cNvPr id="5" name="Content Placeholder 2">
            <a:extLst>
              <a:ext uri="{FF2B5EF4-FFF2-40B4-BE49-F238E27FC236}">
                <a16:creationId xmlns:a16="http://schemas.microsoft.com/office/drawing/2014/main" id="{5772D41C-FEA5-4714-A8AE-018152F63CF5}"/>
              </a:ext>
            </a:extLst>
          </p:cNvPr>
          <p:cNvGraphicFramePr>
            <a:graphicFrameLocks noGrp="1"/>
          </p:cNvGraphicFramePr>
          <p:nvPr>
            <p:ph idx="1"/>
            <p:extLst>
              <p:ext uri="{D42A27DB-BD31-4B8C-83A1-F6EECF244321}">
                <p14:modId xmlns:p14="http://schemas.microsoft.com/office/powerpoint/2010/main" val="204772012"/>
              </p:ext>
            </p:extLst>
          </p:nvPr>
        </p:nvGraphicFramePr>
        <p:xfrm>
          <a:off x="5619750" y="965200"/>
          <a:ext cx="5607050" cy="4927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269566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419501C6-F015-4273-AF88-E0F6C8538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CA677DB7-5829-45BD-9754-5EC484CC42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654296"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2FD3038-6385-44AC-945B-54995B7CBC72}"/>
              </a:ext>
            </a:extLst>
          </p:cNvPr>
          <p:cNvSpPr>
            <a:spLocks noGrp="1"/>
          </p:cNvSpPr>
          <p:nvPr>
            <p:ph type="title"/>
          </p:nvPr>
        </p:nvSpPr>
        <p:spPr>
          <a:xfrm>
            <a:off x="804672" y="2404872"/>
            <a:ext cx="3044950" cy="1627792"/>
          </a:xfrm>
        </p:spPr>
        <p:txBody>
          <a:bodyPr vert="horz" lIns="274320" tIns="182880" rIns="274320" bIns="182880" rtlCol="0" anchor="ctr" anchorCtr="1">
            <a:normAutofit/>
          </a:bodyPr>
          <a:lstStyle/>
          <a:p>
            <a:r>
              <a:rPr lang="en-US" sz="2200"/>
              <a:t>Administrative process</a:t>
            </a:r>
          </a:p>
        </p:txBody>
      </p:sp>
      <p:pic>
        <p:nvPicPr>
          <p:cNvPr id="4098" name="Picture 2" descr="Image result for notice and comment">
            <a:extLst>
              <a:ext uri="{FF2B5EF4-FFF2-40B4-BE49-F238E27FC236}">
                <a16:creationId xmlns:a16="http://schemas.microsoft.com/office/drawing/2014/main" id="{D4F21963-239E-444D-9AD9-13F3DDC95A9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4654293" y="0"/>
            <a:ext cx="7537706"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28195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35" name="Rectangle 134">
            <a:extLst>
              <a:ext uri="{FF2B5EF4-FFF2-40B4-BE49-F238E27FC236}">
                <a16:creationId xmlns:a16="http://schemas.microsoft.com/office/drawing/2014/main" id="{466A9AE5-69DF-4153-B35A-94BDEF32EB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6B9C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 name="Rectangle 136">
            <a:extLst>
              <a:ext uri="{FF2B5EF4-FFF2-40B4-BE49-F238E27FC236}">
                <a16:creationId xmlns:a16="http://schemas.microsoft.com/office/drawing/2014/main" id="{159B5318-27A8-4E50-80D9-B92D4F28EA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6196" y="804672"/>
            <a:ext cx="10579608" cy="5248656"/>
          </a:xfrm>
          <a:prstGeom prst="rect">
            <a:avLst/>
          </a:prstGeom>
          <a:solidFill>
            <a:schemeClr val="bg1"/>
          </a:solidFill>
          <a:ln w="2540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2" name="Picture 2" descr="Image result for penalties image">
            <a:extLst>
              <a:ext uri="{FF2B5EF4-FFF2-40B4-BE49-F238E27FC236}">
                <a16:creationId xmlns:a16="http://schemas.microsoft.com/office/drawing/2014/main" id="{5CDA6004-86A4-48B7-BCEE-BC19F0380F83}"/>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5709" t="11436" r="1" b="168"/>
          <a:stretch/>
        </p:blipFill>
        <p:spPr bwMode="auto">
          <a:xfrm>
            <a:off x="1999447" y="1124712"/>
            <a:ext cx="8193105" cy="46085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92394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6146" name="Picture 2" descr="Image result for automated legal guidance">
            <a:extLst>
              <a:ext uri="{FF2B5EF4-FFF2-40B4-BE49-F238E27FC236}">
                <a16:creationId xmlns:a16="http://schemas.microsoft.com/office/drawing/2014/main" id="{56E500D0-CEFD-4FC1-8E4E-3417E71B6394}"/>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9091" t="15133" b="8258"/>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05A034FD-CE1C-472D-AC8F-04B1FA383CD5}"/>
              </a:ext>
            </a:extLst>
          </p:cNvPr>
          <p:cNvSpPr>
            <a:spLocks noGrp="1"/>
          </p:cNvSpPr>
          <p:nvPr>
            <p:ph type="title"/>
          </p:nvPr>
        </p:nvSpPr>
        <p:spPr>
          <a:xfrm>
            <a:off x="2231136" y="5045160"/>
            <a:ext cx="7729728" cy="731520"/>
          </a:xfrm>
          <a:solidFill>
            <a:srgbClr val="000000">
              <a:alpha val="70000"/>
            </a:srgbClr>
          </a:solidFill>
          <a:ln>
            <a:noFill/>
          </a:ln>
        </p:spPr>
        <p:txBody>
          <a:bodyPr vert="horz" lIns="182880" tIns="182880" rIns="182880" bIns="182880" rtlCol="0" anchor="ctr">
            <a:normAutofit fontScale="90000"/>
          </a:bodyPr>
          <a:lstStyle/>
          <a:p>
            <a:r>
              <a:rPr lang="en-US" sz="2400" kern="1200" cap="all" spc="200" baseline="0" dirty="0">
                <a:solidFill>
                  <a:srgbClr val="FFFFFF"/>
                </a:solidFill>
                <a:latin typeface="+mj-lt"/>
                <a:ea typeface="+mj-ea"/>
                <a:cs typeface="+mj-cs"/>
              </a:rPr>
              <a:t>The future of automated legal guidance?</a:t>
            </a:r>
          </a:p>
        </p:txBody>
      </p:sp>
      <p:sp>
        <p:nvSpPr>
          <p:cNvPr id="71" name="Rectangle 70">
            <a:extLst>
              <a:ext uri="{FF2B5EF4-FFF2-40B4-BE49-F238E27FC236}">
                <a16:creationId xmlns:a16="http://schemas.microsoft.com/office/drawing/2014/main" id="{A70E44F7-1AE7-45C1-BB2F-447BC47E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068068" y="4880568"/>
            <a:ext cx="8055864" cy="1060704"/>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127652664"/>
      </p:ext>
    </p:extLst>
  </p:cSld>
  <p:clrMapOvr>
    <a:masterClrMapping/>
  </p:clrMapOvr>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docProps/app.xml><?xml version="1.0" encoding="utf-8"?>
<Properties xmlns="http://schemas.openxmlformats.org/officeDocument/2006/extended-properties" xmlns:vt="http://schemas.openxmlformats.org/officeDocument/2006/docPropsVTypes">
  <TotalTime>139</TotalTime>
  <Words>279</Words>
  <Application>Microsoft Office PowerPoint</Application>
  <PresentationFormat>Widescreen</PresentationFormat>
  <Paragraphs>30</Paragraphs>
  <Slides>17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Gill Sans MT</vt:lpstr>
      <vt:lpstr>Tw Cen MT</vt:lpstr>
      <vt:lpstr>Parcel</vt:lpstr>
      <vt:lpstr>Automated Tax Guidance in the United States</vt:lpstr>
      <vt:lpstr>the rise of artificial intelligence</vt:lpstr>
      <vt:lpstr>Government attention to artificial intelligence</vt:lpstr>
      <vt:lpstr>government enforcement through ai</vt:lpstr>
      <vt:lpstr>Government service</vt:lpstr>
      <vt:lpstr>Automated legal guidance</vt:lpstr>
      <vt:lpstr>Interactive Tax assistant  (“ita”)</vt:lpstr>
      <vt:lpstr>PowerPoint Presentation</vt:lpstr>
      <vt:lpstr>Simplexity</vt:lpstr>
      <vt:lpstr>PowerPoint Presentation</vt:lpstr>
      <vt:lpstr>PowerPoint Presentation</vt:lpstr>
      <vt:lpstr>PowerPoint Presentation</vt:lpstr>
      <vt:lpstr>Automated Legal Guidance vs.  publications</vt:lpstr>
      <vt:lpstr>Reaching different user populations</vt:lpstr>
      <vt:lpstr>Administrative process</vt:lpstr>
      <vt:lpstr>PowerPoint Presentation</vt:lpstr>
      <vt:lpstr>The future of automated legal guidance?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Automated Legal Guidance</dc:title>
  <dc:creator>Joshua Blank</dc:creator>
  <cp:lastModifiedBy>Joshua Blank</cp:lastModifiedBy>
  <cp:revision>23</cp:revision>
  <dcterms:created xsi:type="dcterms:W3CDTF">2019-12-08T05:27:56Z</dcterms:created>
  <dcterms:modified xsi:type="dcterms:W3CDTF">2022-10-04T02:18:56Z</dcterms:modified>
</cp:coreProperties>
</file>