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01"/>
  </p:normalViewPr>
  <p:slideViewPr>
    <p:cSldViewPr snapToGrid="0" snapToObjects="1">
      <p:cViewPr varScale="1">
        <p:scale>
          <a:sx n="105" d="100"/>
          <a:sy n="105" d="100"/>
        </p:scale>
        <p:origin x="8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10/1/22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10/1/22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10/1/22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10/1/22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10/1/22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10/1/22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pl-PL"/>
              <a:t>Edytuj style wzorca tekstu
Drugi poziom
Trzeci poziom
Czwarty poziom
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94F1D9-8B6B-9B40-A83C-720C9540BE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Rethinking taxation of artistes and sportsmen under tax treaties </a:t>
            </a:r>
            <a:br>
              <a:rPr lang="en-US" sz="4000" dirty="0"/>
            </a:br>
            <a:r>
              <a:rPr lang="en-US" sz="4000" dirty="0"/>
              <a:t>in the digital age </a:t>
            </a:r>
            <a:br>
              <a:rPr lang="en-US" sz="4000" dirty="0"/>
            </a:br>
            <a:endParaRPr lang="pl-PL" sz="40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7D347C4-881F-D04D-9364-DC65F0964C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Dr Karolina Tetłak, LL.M.</a:t>
            </a:r>
          </a:p>
          <a:p>
            <a:r>
              <a:rPr lang="pl-PL" dirty="0"/>
              <a:t>University of </a:t>
            </a:r>
            <a:r>
              <a:rPr lang="pl-PL" dirty="0" err="1"/>
              <a:t>Warsaw</a:t>
            </a:r>
            <a:r>
              <a:rPr lang="pl-PL" dirty="0"/>
              <a:t>, Poland</a:t>
            </a:r>
          </a:p>
        </p:txBody>
      </p:sp>
    </p:spTree>
    <p:extLst>
      <p:ext uri="{BB962C8B-B14F-4D97-AF65-F5344CB8AC3E}">
        <p14:creationId xmlns:p14="http://schemas.microsoft.com/office/powerpoint/2010/main" val="2240660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68CA0B-511E-074A-B0A2-CD9D59CB3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Article</a:t>
            </a:r>
            <a:r>
              <a:rPr lang="pl-PL" dirty="0"/>
              <a:t> 17 of the OECD Model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39C280-949A-5A4C-A168-66949E4BC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Entertainers</a:t>
            </a:r>
            <a:r>
              <a:rPr lang="pl-PL" dirty="0"/>
              <a:t> and </a:t>
            </a:r>
            <a:r>
              <a:rPr lang="pl-PL" dirty="0" err="1"/>
              <a:t>sportspersons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taxable</a:t>
            </a:r>
            <a:r>
              <a:rPr lang="pl-PL" dirty="0"/>
              <a:t> in the </a:t>
            </a:r>
            <a:r>
              <a:rPr lang="pl-PL" dirty="0" err="1"/>
              <a:t>state</a:t>
            </a:r>
            <a:r>
              <a:rPr lang="pl-PL" dirty="0"/>
              <a:t> </a:t>
            </a:r>
            <a:r>
              <a:rPr lang="pl-PL" dirty="0" err="1"/>
              <a:t>where</a:t>
            </a:r>
            <a:r>
              <a:rPr lang="pl-PL" dirty="0"/>
              <a:t>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activity</a:t>
            </a:r>
            <a:r>
              <a:rPr lang="pl-PL" dirty="0"/>
              <a:t> as </a:t>
            </a:r>
            <a:r>
              <a:rPr lang="pl-PL" dirty="0" err="1"/>
              <a:t>such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exercised</a:t>
            </a:r>
            <a:endParaRPr lang="pl-PL" dirty="0"/>
          </a:p>
          <a:p>
            <a:r>
              <a:rPr lang="pl-PL" dirty="0" err="1"/>
              <a:t>Physical</a:t>
            </a:r>
            <a:r>
              <a:rPr lang="pl-PL" dirty="0"/>
              <a:t> performance as a </a:t>
            </a:r>
            <a:r>
              <a:rPr lang="pl-PL" dirty="0" err="1"/>
              <a:t>nexus</a:t>
            </a:r>
            <a:r>
              <a:rPr lang="pl-PL" dirty="0"/>
              <a:t> and </a:t>
            </a:r>
            <a:r>
              <a:rPr lang="pl-PL" dirty="0" err="1"/>
              <a:t>condition</a:t>
            </a:r>
            <a:r>
              <a:rPr lang="pl-PL" dirty="0"/>
              <a:t> of </a:t>
            </a:r>
            <a:r>
              <a:rPr lang="pl-PL" dirty="0" err="1"/>
              <a:t>taxing</a:t>
            </a:r>
            <a:r>
              <a:rPr lang="pl-PL" dirty="0"/>
              <a:t> </a:t>
            </a:r>
            <a:r>
              <a:rPr lang="pl-PL" dirty="0" err="1"/>
              <a:t>right</a:t>
            </a:r>
            <a:endParaRPr lang="pl-PL" dirty="0"/>
          </a:p>
          <a:p>
            <a:r>
              <a:rPr lang="pl-PL" dirty="0" err="1"/>
              <a:t>Applicable</a:t>
            </a:r>
            <a:r>
              <a:rPr lang="pl-PL" dirty="0"/>
              <a:t> to </a:t>
            </a:r>
            <a:r>
              <a:rPr lang="pl-PL" dirty="0" err="1"/>
              <a:t>stage</a:t>
            </a:r>
            <a:r>
              <a:rPr lang="pl-PL" dirty="0"/>
              <a:t> </a:t>
            </a:r>
            <a:r>
              <a:rPr lang="pl-PL" dirty="0" err="1"/>
              <a:t>performers</a:t>
            </a:r>
            <a:r>
              <a:rPr lang="pl-PL" dirty="0"/>
              <a:t> and </a:t>
            </a:r>
            <a:r>
              <a:rPr lang="pl-PL" dirty="0" err="1"/>
              <a:t>sports</a:t>
            </a:r>
            <a:r>
              <a:rPr lang="pl-PL" dirty="0"/>
              <a:t> </a:t>
            </a:r>
            <a:r>
              <a:rPr lang="pl-PL" dirty="0" err="1"/>
              <a:t>competitors</a:t>
            </a:r>
            <a:endParaRPr lang="pl-PL" dirty="0"/>
          </a:p>
          <a:p>
            <a:r>
              <a:rPr lang="pl-PL" dirty="0" err="1"/>
              <a:t>Scope</a:t>
            </a:r>
            <a:r>
              <a:rPr lang="pl-PL" dirty="0"/>
              <a:t> </a:t>
            </a:r>
            <a:r>
              <a:rPr lang="pl-PL" dirty="0" err="1"/>
              <a:t>problems</a:t>
            </a:r>
            <a:r>
              <a:rPr lang="pl-PL" dirty="0"/>
              <a:t> with </a:t>
            </a:r>
            <a:r>
              <a:rPr lang="pl-PL" dirty="0" err="1"/>
              <a:t>who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sportsman and </a:t>
            </a:r>
            <a:r>
              <a:rPr lang="pl-PL" dirty="0" err="1"/>
              <a:t>artiste</a:t>
            </a:r>
            <a:endParaRPr lang="pl-PL" dirty="0"/>
          </a:p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income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taxable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34411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7670A1-AA35-AC49-944B-0B44151E2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Entertainment in the </a:t>
            </a:r>
            <a:r>
              <a:rPr lang="pl-PL" dirty="0" err="1"/>
              <a:t>digital</a:t>
            </a:r>
            <a:r>
              <a:rPr lang="pl-PL" dirty="0"/>
              <a:t> era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B43F95-3FBC-4447-9A33-460E6ACA7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Esports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YouTube</a:t>
            </a:r>
          </a:p>
          <a:p>
            <a:pPr marL="0" indent="0">
              <a:buNone/>
            </a:pPr>
            <a:r>
              <a:rPr lang="pl-PL" dirty="0"/>
              <a:t>Instagram</a:t>
            </a:r>
          </a:p>
          <a:p>
            <a:pPr marL="0" indent="0">
              <a:buNone/>
            </a:pPr>
            <a:r>
              <a:rPr lang="pl-PL" dirty="0"/>
              <a:t>Tik Tok</a:t>
            </a:r>
          </a:p>
        </p:txBody>
      </p:sp>
    </p:spTree>
    <p:extLst>
      <p:ext uri="{BB962C8B-B14F-4D97-AF65-F5344CB8AC3E}">
        <p14:creationId xmlns:p14="http://schemas.microsoft.com/office/powerpoint/2010/main" val="3218943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09FDBC-1F87-654E-8546-42A3FDFF2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A18A81-722E-7A4C-8541-BD51083B5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err="1"/>
              <a:t>Income</a:t>
            </a:r>
            <a:r>
              <a:rPr lang="pl-PL" dirty="0"/>
              <a:t> </a:t>
            </a:r>
            <a:r>
              <a:rPr lang="pl-PL" dirty="0" err="1"/>
              <a:t>may</a:t>
            </a:r>
            <a:r>
              <a:rPr lang="pl-PL" dirty="0"/>
              <a:t> be </a:t>
            </a:r>
            <a:r>
              <a:rPr lang="pl-PL" dirty="0" err="1"/>
              <a:t>earned</a:t>
            </a:r>
            <a:r>
              <a:rPr lang="pl-PL" dirty="0"/>
              <a:t> from </a:t>
            </a:r>
            <a:r>
              <a:rPr lang="pl-PL" dirty="0" err="1"/>
              <a:t>activities</a:t>
            </a:r>
            <a:r>
              <a:rPr lang="pl-PL" dirty="0"/>
              <a:t> online </a:t>
            </a:r>
            <a:r>
              <a:rPr lang="pl-PL" dirty="0" err="1"/>
              <a:t>streamed</a:t>
            </a:r>
            <a:r>
              <a:rPr lang="pl-PL" dirty="0"/>
              <a:t> and </a:t>
            </a:r>
            <a:r>
              <a:rPr lang="pl-PL" dirty="0" err="1"/>
              <a:t>accessible</a:t>
            </a:r>
            <a:r>
              <a:rPr lang="pl-PL" dirty="0"/>
              <a:t> from </a:t>
            </a:r>
            <a:r>
              <a:rPr lang="pl-PL" dirty="0" err="1"/>
              <a:t>anywhere</a:t>
            </a:r>
            <a:r>
              <a:rPr lang="pl-PL" dirty="0"/>
              <a:t> to </a:t>
            </a:r>
            <a:r>
              <a:rPr lang="pl-PL" dirty="0" err="1"/>
              <a:t>everywhere</a:t>
            </a:r>
            <a:r>
              <a:rPr lang="pl-PL" dirty="0"/>
              <a:t> in the </a:t>
            </a:r>
            <a:r>
              <a:rPr lang="pl-PL" dirty="0" err="1"/>
              <a:t>world</a:t>
            </a:r>
            <a:endParaRPr lang="pl-PL" dirty="0"/>
          </a:p>
          <a:p>
            <a:r>
              <a:rPr lang="pl-PL" dirty="0" err="1"/>
              <a:t>Who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an</a:t>
            </a:r>
            <a:r>
              <a:rPr lang="pl-PL" dirty="0"/>
              <a:t> </a:t>
            </a:r>
            <a:r>
              <a:rPr lang="pl-PL" dirty="0" err="1"/>
              <a:t>entertainer</a:t>
            </a:r>
            <a:r>
              <a:rPr lang="pl-PL" dirty="0"/>
              <a:t> </a:t>
            </a:r>
            <a:r>
              <a:rPr lang="pl-PL" dirty="0" err="1"/>
              <a:t>today</a:t>
            </a:r>
            <a:r>
              <a:rPr lang="pl-PL" dirty="0"/>
              <a:t>?</a:t>
            </a:r>
          </a:p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sport? </a:t>
            </a:r>
          </a:p>
          <a:p>
            <a:r>
              <a:rPr lang="pl-PL" dirty="0" err="1"/>
              <a:t>Does</a:t>
            </a:r>
            <a:r>
              <a:rPr lang="pl-PL" dirty="0"/>
              <a:t> </a:t>
            </a:r>
            <a:r>
              <a:rPr lang="pl-PL" dirty="0" err="1"/>
              <a:t>esport</a:t>
            </a:r>
            <a:r>
              <a:rPr lang="pl-PL" dirty="0"/>
              <a:t> </a:t>
            </a:r>
            <a:r>
              <a:rPr lang="pl-PL" dirty="0" err="1"/>
              <a:t>qualify</a:t>
            </a:r>
            <a:r>
              <a:rPr lang="pl-PL" dirty="0"/>
              <a:t>?</a:t>
            </a:r>
          </a:p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kinds</a:t>
            </a:r>
            <a:r>
              <a:rPr lang="pl-PL" dirty="0"/>
              <a:t> of </a:t>
            </a:r>
            <a:r>
              <a:rPr lang="pl-PL" dirty="0" err="1"/>
              <a:t>income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derived</a:t>
            </a:r>
            <a:r>
              <a:rPr lang="pl-PL" dirty="0"/>
              <a:t> from </a:t>
            </a:r>
            <a:r>
              <a:rPr lang="pl-PL" dirty="0" err="1"/>
              <a:t>normal</a:t>
            </a:r>
            <a:r>
              <a:rPr lang="pl-PL" dirty="0"/>
              <a:t> </a:t>
            </a:r>
            <a:r>
              <a:rPr lang="pl-PL" dirty="0" err="1"/>
              <a:t>activites</a:t>
            </a:r>
            <a:r>
              <a:rPr lang="pl-PL" dirty="0"/>
              <a:t> of </a:t>
            </a:r>
            <a:r>
              <a:rPr lang="pl-PL" dirty="0" err="1"/>
              <a:t>such</a:t>
            </a:r>
            <a:r>
              <a:rPr lang="pl-PL" dirty="0"/>
              <a:t> </a:t>
            </a:r>
            <a:r>
              <a:rPr lang="pl-PL" dirty="0" err="1"/>
              <a:t>persons</a:t>
            </a:r>
            <a:r>
              <a:rPr lang="pl-PL" dirty="0"/>
              <a:t>?</a:t>
            </a:r>
          </a:p>
          <a:p>
            <a:r>
              <a:rPr lang="pl-PL" dirty="0" err="1"/>
              <a:t>Where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income</a:t>
            </a:r>
            <a:r>
              <a:rPr lang="pl-PL" dirty="0"/>
              <a:t> </a:t>
            </a:r>
            <a:r>
              <a:rPr lang="pl-PL" dirty="0" err="1"/>
              <a:t>earned</a:t>
            </a:r>
            <a:r>
              <a:rPr lang="pl-PL" dirty="0"/>
              <a:t>?</a:t>
            </a:r>
          </a:p>
          <a:p>
            <a:r>
              <a:rPr lang="pl-PL" dirty="0" err="1"/>
              <a:t>Which</a:t>
            </a:r>
            <a:r>
              <a:rPr lang="pl-PL" dirty="0"/>
              <a:t> country </a:t>
            </a:r>
            <a:r>
              <a:rPr lang="pl-PL" dirty="0" err="1"/>
              <a:t>is</a:t>
            </a:r>
            <a:r>
              <a:rPr lang="pl-PL" dirty="0"/>
              <a:t> the </a:t>
            </a:r>
            <a:r>
              <a:rPr lang="pl-PL" dirty="0" err="1"/>
              <a:t>source</a:t>
            </a:r>
            <a:r>
              <a:rPr lang="pl-PL" dirty="0"/>
              <a:t> country?</a:t>
            </a:r>
          </a:p>
        </p:txBody>
      </p:sp>
    </p:spTree>
    <p:extLst>
      <p:ext uri="{BB962C8B-B14F-4D97-AF65-F5344CB8AC3E}">
        <p14:creationId xmlns:p14="http://schemas.microsoft.com/office/powerpoint/2010/main" val="2969612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B9DA77-CF6E-5447-92AF-85E43EDAB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Digital </a:t>
            </a:r>
            <a:r>
              <a:rPr lang="pl-PL" dirty="0" err="1"/>
              <a:t>taxation</a:t>
            </a:r>
            <a:r>
              <a:rPr lang="pl-PL" dirty="0"/>
              <a:t> </a:t>
            </a:r>
            <a:r>
              <a:rPr lang="pl-PL" dirty="0" err="1"/>
              <a:t>trends</a:t>
            </a:r>
            <a:r>
              <a:rPr lang="pl-PL" dirty="0"/>
              <a:t> and </a:t>
            </a:r>
            <a:r>
              <a:rPr lang="pl-PL" dirty="0" err="1"/>
              <a:t>article</a:t>
            </a:r>
            <a:r>
              <a:rPr lang="pl-PL" dirty="0"/>
              <a:t> 17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58361A-E67C-134B-84C5-3AFA7230E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In </a:t>
            </a:r>
            <a:r>
              <a:rPr lang="pl-PL" dirty="0" err="1"/>
              <a:t>line</a:t>
            </a:r>
            <a:r>
              <a:rPr lang="pl-PL" dirty="0"/>
              <a:t> with </a:t>
            </a:r>
            <a:r>
              <a:rPr lang="pl-PL" dirty="0" err="1"/>
              <a:t>Pillar</a:t>
            </a:r>
            <a:r>
              <a:rPr lang="pl-PL" dirty="0"/>
              <a:t> 1</a:t>
            </a:r>
          </a:p>
          <a:p>
            <a:r>
              <a:rPr lang="pl-PL" dirty="0" err="1"/>
              <a:t>Scope</a:t>
            </a:r>
            <a:r>
              <a:rPr lang="pl-PL" dirty="0"/>
              <a:t> </a:t>
            </a:r>
            <a:r>
              <a:rPr lang="pl-PL" dirty="0" err="1"/>
              <a:t>both</a:t>
            </a:r>
            <a:r>
              <a:rPr lang="pl-PL" dirty="0"/>
              <a:t> </a:t>
            </a:r>
            <a:r>
              <a:rPr lang="pl-PL" dirty="0" err="1"/>
              <a:t>underinclusive</a:t>
            </a:r>
            <a:r>
              <a:rPr lang="pl-PL" dirty="0"/>
              <a:t> and </a:t>
            </a:r>
            <a:r>
              <a:rPr lang="pl-PL" dirty="0" err="1"/>
              <a:t>overinclusive</a:t>
            </a:r>
            <a:endParaRPr lang="pl-PL" dirty="0"/>
          </a:p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lessons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we </a:t>
            </a:r>
            <a:r>
              <a:rPr lang="pl-PL" dirty="0" err="1"/>
              <a:t>learn</a:t>
            </a:r>
            <a:r>
              <a:rPr lang="pl-PL" dirty="0"/>
              <a:t> for </a:t>
            </a:r>
            <a:r>
              <a:rPr lang="pl-PL" dirty="0" err="1"/>
              <a:t>digital</a:t>
            </a:r>
            <a:r>
              <a:rPr lang="pl-PL" dirty="0"/>
              <a:t> </a:t>
            </a:r>
            <a:r>
              <a:rPr lang="pl-PL" dirty="0" err="1"/>
              <a:t>taxation</a:t>
            </a:r>
            <a:r>
              <a:rPr lang="pl-PL" dirty="0"/>
              <a:t> from </a:t>
            </a:r>
            <a:r>
              <a:rPr lang="pl-PL" dirty="0" err="1"/>
              <a:t>Article</a:t>
            </a:r>
            <a:r>
              <a:rPr lang="pl-PL" dirty="0"/>
              <a:t> 17?</a:t>
            </a:r>
          </a:p>
        </p:txBody>
      </p:sp>
    </p:spTree>
    <p:extLst>
      <p:ext uri="{BB962C8B-B14F-4D97-AF65-F5344CB8AC3E}">
        <p14:creationId xmlns:p14="http://schemas.microsoft.com/office/powerpoint/2010/main" val="12639529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425</TotalTime>
  <Words>175</Words>
  <Application>Microsoft Macintosh PowerPoint</Application>
  <PresentationFormat>Panoramiczny</PresentationFormat>
  <Paragraphs>25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MS Shell Dlg 2</vt:lpstr>
      <vt:lpstr>Arial</vt:lpstr>
      <vt:lpstr>Wingdings</vt:lpstr>
      <vt:lpstr>Wingdings 3</vt:lpstr>
      <vt:lpstr>Madison</vt:lpstr>
      <vt:lpstr>Rethinking taxation of artistes and sportsmen under tax treaties  in the digital age  </vt:lpstr>
      <vt:lpstr>Article 17 of the OECD Model </vt:lpstr>
      <vt:lpstr>Entertainment in the digital era </vt:lpstr>
      <vt:lpstr>Prezentacja programu PowerPoint</vt:lpstr>
      <vt:lpstr>Digital taxation trends and article 17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Rethinking taxation of artists and sportsman under tax treaties in the digital age  </dc:title>
  <dc:creator>Karolina Tetlak</dc:creator>
  <cp:lastModifiedBy>Karolina Tetlak</cp:lastModifiedBy>
  <cp:revision>5</cp:revision>
  <dcterms:created xsi:type="dcterms:W3CDTF">2022-10-01T00:17:28Z</dcterms:created>
  <dcterms:modified xsi:type="dcterms:W3CDTF">2022-10-01T07:23:15Z</dcterms:modified>
</cp:coreProperties>
</file>