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90" r:id="rId3"/>
    <p:sldId id="257" r:id="rId4"/>
    <p:sldId id="288" r:id="rId5"/>
    <p:sldId id="289" r:id="rId6"/>
    <p:sldId id="286" r:id="rId7"/>
  </p:sldIdLst>
  <p:sldSz cx="9144000" cy="6858000" type="screen4x3"/>
  <p:notesSz cx="6797675" cy="9928225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8F96"/>
    <a:srgbClr val="15253D"/>
    <a:srgbClr val="41BAC3"/>
    <a:srgbClr val="711331"/>
    <a:srgbClr val="0F4B0F"/>
    <a:srgbClr val="061617"/>
    <a:srgbClr val="023F05"/>
    <a:srgbClr val="1F2C4E"/>
    <a:srgbClr val="990000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37" autoAdjust="0"/>
    <p:restoredTop sz="94660"/>
  </p:normalViewPr>
  <p:slideViewPr>
    <p:cSldViewPr>
      <p:cViewPr varScale="1">
        <p:scale>
          <a:sx n="104" d="100"/>
          <a:sy n="104" d="100"/>
        </p:scale>
        <p:origin x="1890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86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D427190-7955-4D1E-9E07-E1B3D2D7F8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F339FD9-4C00-4A6F-9DF5-4DF0890B27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C212E4-4BC3-4011-ABB6-B2BB7A288FD1}" type="datetimeFigureOut">
              <a:rPr lang="it-IT" smtClean="0"/>
              <a:t>06/10/2022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170ED07-A76A-442E-88F9-4F8890A76E0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E00FBE6-085F-44FB-B91F-3BC128ED0A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46BC84-FD01-48EB-8C9B-A77EFD2F83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6360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2FB86-4007-4AEC-B055-CFE06A2796C4}" type="datetimeFigureOut">
              <a:rPr lang="it-IT" smtClean="0"/>
              <a:t>06/10/2022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CE69F9-35A1-4219-88D7-376D222F0F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9924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CE69F9-35A1-4219-88D7-376D222F0F5B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8926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CE69F9-35A1-4219-88D7-376D222F0F5B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9175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CE69F9-35A1-4219-88D7-376D222F0F5B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6280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CE69F9-35A1-4219-88D7-376D222F0F5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2070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CE69F9-35A1-4219-88D7-376D222F0F5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9321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CE69F9-35A1-4219-88D7-376D222F0F5B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6959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9F554730-FDA7-368C-3C26-FBB977756643}"/>
              </a:ext>
            </a:extLst>
          </p:cNvPr>
          <p:cNvSpPr/>
          <p:nvPr userDrawn="1"/>
        </p:nvSpPr>
        <p:spPr>
          <a:xfrm>
            <a:off x="0" y="0"/>
            <a:ext cx="9144000" cy="3192545"/>
          </a:xfrm>
          <a:prstGeom prst="rect">
            <a:avLst/>
          </a:prstGeom>
          <a:solidFill>
            <a:srgbClr val="258F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u="sng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B119C04-E94A-466D-88A1-DF3F443C2751}"/>
              </a:ext>
            </a:extLst>
          </p:cNvPr>
          <p:cNvSpPr txBox="1"/>
          <p:nvPr userDrawn="1"/>
        </p:nvSpPr>
        <p:spPr>
          <a:xfrm>
            <a:off x="6660232" y="562161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0" u="none" dirty="0">
                <a:solidFill>
                  <a:schemeClr val="bg1"/>
                </a:solidFill>
                <a:latin typeface="Be Vietnam Pro Medium" pitchFamily="2" charset="0"/>
                <a:ea typeface="Optima" panose="02020500000000000000" pitchFamily="18" charset="0"/>
                <a:cs typeface="Optima" panose="02020500000000000000" pitchFamily="18" charset="0"/>
              </a:rPr>
              <a:t>CORSO INTERNO</a:t>
            </a:r>
          </a:p>
          <a:p>
            <a:pPr algn="ctr"/>
            <a:r>
              <a:rPr lang="it-IT" sz="1600" b="0" u="none" dirty="0">
                <a:solidFill>
                  <a:schemeClr val="bg1"/>
                </a:solidFill>
                <a:latin typeface="Be Vietnam Pro Medium" pitchFamily="2" charset="0"/>
                <a:ea typeface="Optima" panose="02020500000000000000" pitchFamily="18" charset="0"/>
                <a:cs typeface="Optima" panose="02020500000000000000" pitchFamily="18" charset="0"/>
              </a:rPr>
              <a:t>27 settembre 2022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3039931-2223-4961-9F99-02B6507D4511}"/>
              </a:ext>
            </a:extLst>
          </p:cNvPr>
          <p:cNvSpPr txBox="1"/>
          <p:nvPr userDrawn="1"/>
        </p:nvSpPr>
        <p:spPr>
          <a:xfrm>
            <a:off x="3496765" y="6429360"/>
            <a:ext cx="2125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u="sng" dirty="0">
                <a:solidFill>
                  <a:schemeClr val="tx1"/>
                </a:solidFill>
                <a:latin typeface="Be Vietnam Pro" pitchFamily="2" charset="0"/>
              </a:rPr>
              <a:t>www.pirolapennutozei.it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D660D99-78F6-9B5E-C7B9-B2BF57DBF030}"/>
              </a:ext>
            </a:extLst>
          </p:cNvPr>
          <p:cNvSpPr txBox="1"/>
          <p:nvPr userDrawn="1"/>
        </p:nvSpPr>
        <p:spPr>
          <a:xfrm>
            <a:off x="261397" y="2060848"/>
            <a:ext cx="85966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u="none" dirty="0">
                <a:solidFill>
                  <a:schemeClr val="bg1"/>
                </a:solidFill>
                <a:latin typeface="Be Vietnam Pro" pitchFamily="2" charset="0"/>
              </a:rPr>
              <a:t>Novità in tema di Processo Tributario </a:t>
            </a:r>
          </a:p>
          <a:p>
            <a:pPr algn="ctr"/>
            <a:r>
              <a:rPr lang="it-IT" sz="2800" b="1" u="none" dirty="0">
                <a:solidFill>
                  <a:schemeClr val="bg1"/>
                </a:solidFill>
                <a:latin typeface="Be Vietnam Pro" pitchFamily="2" charset="0"/>
              </a:rPr>
              <a:t>(Legge n. 130 del 31.08.2022)</a:t>
            </a:r>
          </a:p>
        </p:txBody>
      </p: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93B302D3-4619-7D59-278C-4DA95A5F2984}"/>
              </a:ext>
            </a:extLst>
          </p:cNvPr>
          <p:cNvCxnSpPr>
            <a:cxnSpLocks/>
          </p:cNvCxnSpPr>
          <p:nvPr userDrawn="1"/>
        </p:nvCxnSpPr>
        <p:spPr>
          <a:xfrm>
            <a:off x="-14395" y="3192551"/>
            <a:ext cx="9158395" cy="0"/>
          </a:xfrm>
          <a:prstGeom prst="line">
            <a:avLst/>
          </a:prstGeom>
          <a:ln w="34925">
            <a:solidFill>
              <a:srgbClr val="258F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magine 15" descr="Immagine che contiene testo&#10;&#10;Descrizione generata automaticamente">
            <a:extLst>
              <a:ext uri="{FF2B5EF4-FFF2-40B4-BE49-F238E27FC236}">
                <a16:creationId xmlns:a16="http://schemas.microsoft.com/office/drawing/2014/main" id="{17593308-8A31-2939-3E8E-987006F7E1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26490"/>
            <a:ext cx="936104" cy="105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48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17F2D-1E7B-4CC0-AFA8-80C2B1DB1BFB}" type="datetimeFigureOut">
              <a:rPr lang="it-IT" smtClean="0"/>
              <a:t>06/10/2022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3">
            <a:extLst>
              <a:ext uri="{FF2B5EF4-FFF2-40B4-BE49-F238E27FC236}">
                <a16:creationId xmlns:a16="http://schemas.microsoft.com/office/drawing/2014/main" id="{F16A80C8-5145-0F54-5CCE-6B10403A80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8482" y="6578691"/>
            <a:ext cx="364794" cy="26161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15253D"/>
                </a:solidFill>
              </a:defRPr>
            </a:lvl1pPr>
          </a:lstStyle>
          <a:p>
            <a:fld id="{CED3AD7C-6C82-42B1-BD72-B96BDDF1B4B9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36826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17F2D-1E7B-4CC0-AFA8-80C2B1DB1BFB}" type="datetimeFigureOut">
              <a:rPr lang="it-IT" smtClean="0"/>
              <a:t>06/10/2022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3">
            <a:extLst>
              <a:ext uri="{FF2B5EF4-FFF2-40B4-BE49-F238E27FC236}">
                <a16:creationId xmlns:a16="http://schemas.microsoft.com/office/drawing/2014/main" id="{390620D7-BF84-EC38-BF07-2C81838456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8482" y="6578691"/>
            <a:ext cx="364794" cy="26161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15253D"/>
                </a:solidFill>
              </a:defRPr>
            </a:lvl1pPr>
          </a:lstStyle>
          <a:p>
            <a:fld id="{CED3AD7C-6C82-42B1-BD72-B96BDDF1B4B9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08921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17F2D-1E7B-4CC0-AFA8-80C2B1DB1BFB}" type="datetimeFigureOut">
              <a:rPr lang="it-IT" smtClean="0"/>
              <a:t>06/10/2022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3">
            <a:extLst>
              <a:ext uri="{FF2B5EF4-FFF2-40B4-BE49-F238E27FC236}">
                <a16:creationId xmlns:a16="http://schemas.microsoft.com/office/drawing/2014/main" id="{E908DB36-646B-4873-8436-41028BF8C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8482" y="6578691"/>
            <a:ext cx="364794" cy="26161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15253D"/>
                </a:solidFill>
              </a:defRPr>
            </a:lvl1pPr>
          </a:lstStyle>
          <a:p>
            <a:fld id="{CED3AD7C-6C82-42B1-BD72-B96BDDF1B4B9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496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17F2D-1E7B-4CC0-AFA8-80C2B1DB1BFB}" type="datetimeFigureOut">
              <a:rPr lang="it-IT" smtClean="0"/>
              <a:t>06/10/2022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3">
            <a:extLst>
              <a:ext uri="{FF2B5EF4-FFF2-40B4-BE49-F238E27FC236}">
                <a16:creationId xmlns:a16="http://schemas.microsoft.com/office/drawing/2014/main" id="{2A27F56F-2D90-6073-A2C0-4AD8EDD56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8482" y="6578691"/>
            <a:ext cx="364794" cy="26161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15253D"/>
                </a:solidFill>
              </a:defRPr>
            </a:lvl1pPr>
          </a:lstStyle>
          <a:p>
            <a:fld id="{CED3AD7C-6C82-42B1-BD72-B96BDDF1B4B9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1171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17F2D-1E7B-4CC0-AFA8-80C2B1DB1BFB}" type="datetimeFigureOut">
              <a:rPr lang="it-IT" smtClean="0"/>
              <a:t>06/10/2022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3">
            <a:extLst>
              <a:ext uri="{FF2B5EF4-FFF2-40B4-BE49-F238E27FC236}">
                <a16:creationId xmlns:a16="http://schemas.microsoft.com/office/drawing/2014/main" id="{3A7E168D-78F8-E6CB-D1D1-ECEE879F9A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8482" y="6578691"/>
            <a:ext cx="364794" cy="26161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15253D"/>
                </a:solidFill>
              </a:defRPr>
            </a:lvl1pPr>
          </a:lstStyle>
          <a:p>
            <a:fld id="{CED3AD7C-6C82-42B1-BD72-B96BDDF1B4B9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50800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17F2D-1E7B-4CC0-AFA8-80C2B1DB1BFB}" type="datetimeFigureOut">
              <a:rPr lang="it-IT" smtClean="0"/>
              <a:t>06/10/2022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3FB922B-F2B5-6A4E-D5FB-5C69D715C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8482" y="6578691"/>
            <a:ext cx="364794" cy="26161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15253D"/>
                </a:solidFill>
              </a:defRPr>
            </a:lvl1pPr>
          </a:lstStyle>
          <a:p>
            <a:fld id="{CED3AD7C-6C82-42B1-BD72-B96BDDF1B4B9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0740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17F2D-1E7B-4CC0-AFA8-80C2B1DB1BFB}" type="datetimeFigureOut">
              <a:rPr lang="it-IT" smtClean="0"/>
              <a:t>06/10/2022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3">
            <a:extLst>
              <a:ext uri="{FF2B5EF4-FFF2-40B4-BE49-F238E27FC236}">
                <a16:creationId xmlns:a16="http://schemas.microsoft.com/office/drawing/2014/main" id="{36DEF932-BB43-28C1-06FB-6E5936A5D1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8482" y="6578691"/>
            <a:ext cx="364794" cy="26161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15253D"/>
                </a:solidFill>
              </a:defRPr>
            </a:lvl1pPr>
          </a:lstStyle>
          <a:p>
            <a:fld id="{CED3AD7C-6C82-42B1-BD72-B96BDDF1B4B9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84302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17F2D-1E7B-4CC0-AFA8-80C2B1DB1BFB}" type="datetimeFigureOut">
              <a:rPr lang="it-IT" smtClean="0"/>
              <a:t>06/10/2022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3">
            <a:extLst>
              <a:ext uri="{FF2B5EF4-FFF2-40B4-BE49-F238E27FC236}">
                <a16:creationId xmlns:a16="http://schemas.microsoft.com/office/drawing/2014/main" id="{BFECBAB6-6EFC-DC4B-E0AA-CA6B60F671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8482" y="6578691"/>
            <a:ext cx="364794" cy="26161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15253D"/>
                </a:solidFill>
              </a:defRPr>
            </a:lvl1pPr>
          </a:lstStyle>
          <a:p>
            <a:fld id="{CED3AD7C-6C82-42B1-BD72-B96BDDF1B4B9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5658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17F2D-1E7B-4CC0-AFA8-80C2B1DB1BFB}" type="datetimeFigureOut">
              <a:rPr lang="it-IT" smtClean="0"/>
              <a:t>06/10/2022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3">
            <a:extLst>
              <a:ext uri="{FF2B5EF4-FFF2-40B4-BE49-F238E27FC236}">
                <a16:creationId xmlns:a16="http://schemas.microsoft.com/office/drawing/2014/main" id="{41161918-C4A9-E7D6-3203-E62089E40A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8482" y="6578691"/>
            <a:ext cx="364794" cy="26161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15253D"/>
                </a:solidFill>
              </a:defRPr>
            </a:lvl1pPr>
          </a:lstStyle>
          <a:p>
            <a:fld id="{CED3AD7C-6C82-42B1-BD72-B96BDDF1B4B9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23922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17F2D-1E7B-4CC0-AFA8-80C2B1DB1BFB}" type="datetimeFigureOut">
              <a:rPr lang="it-IT" smtClean="0"/>
              <a:t>06/10/2022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3">
            <a:extLst>
              <a:ext uri="{FF2B5EF4-FFF2-40B4-BE49-F238E27FC236}">
                <a16:creationId xmlns:a16="http://schemas.microsoft.com/office/drawing/2014/main" id="{6EDB1CCD-F230-2A52-1868-8313E0B920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8482" y="6578691"/>
            <a:ext cx="364794" cy="26161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15253D"/>
                </a:solidFill>
              </a:defRPr>
            </a:lvl1pPr>
          </a:lstStyle>
          <a:p>
            <a:fld id="{CED3AD7C-6C82-42B1-BD72-B96BDDF1B4B9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19789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3" name="Segnaposto numero diapositiva 3">
            <a:extLst>
              <a:ext uri="{FF2B5EF4-FFF2-40B4-BE49-F238E27FC236}">
                <a16:creationId xmlns:a16="http://schemas.microsoft.com/office/drawing/2014/main" id="{485CA8AD-6997-3C9B-26F2-1E2A3EB748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8482" y="6578691"/>
            <a:ext cx="364794" cy="26161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15253D"/>
                </a:solidFill>
              </a:defRPr>
            </a:lvl1pPr>
          </a:lstStyle>
          <a:p>
            <a:fld id="{CED3AD7C-6C82-42B1-BD72-B96BDDF1B4B9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0475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EF7C4D92-D29D-F58D-F19B-93805BB80633}"/>
              </a:ext>
            </a:extLst>
          </p:cNvPr>
          <p:cNvSpPr/>
          <p:nvPr userDrawn="1"/>
        </p:nvSpPr>
        <p:spPr>
          <a:xfrm>
            <a:off x="0" y="3902"/>
            <a:ext cx="9144000" cy="959768"/>
          </a:xfrm>
          <a:prstGeom prst="rect">
            <a:avLst/>
          </a:prstGeom>
          <a:solidFill>
            <a:srgbClr val="258F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Segnaposto numero diapositiva 3">
            <a:extLst>
              <a:ext uri="{FF2B5EF4-FFF2-40B4-BE49-F238E27FC236}">
                <a16:creationId xmlns:a16="http://schemas.microsoft.com/office/drawing/2014/main" id="{7217A17E-E3DA-4936-A437-D94A7B80A5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8482" y="6578691"/>
            <a:ext cx="364794" cy="26161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15253D"/>
                </a:solidFill>
              </a:defRPr>
            </a:lvl1pPr>
          </a:lstStyle>
          <a:p>
            <a:fld id="{CED3AD7C-6C82-42B1-BD72-B96BDDF1B4B9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3C6F7E5-FB4C-4E6A-86CC-A66CF3D14F33}"/>
              </a:ext>
            </a:extLst>
          </p:cNvPr>
          <p:cNvSpPr txBox="1"/>
          <p:nvPr userDrawn="1"/>
        </p:nvSpPr>
        <p:spPr>
          <a:xfrm>
            <a:off x="107504" y="260647"/>
            <a:ext cx="514331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200" b="1" dirty="0">
                <a:solidFill>
                  <a:schemeClr val="bg1"/>
                </a:solidFill>
                <a:latin typeface="Be Vietnam Pro" pitchFamily="2" charset="0"/>
              </a:rPr>
              <a:t>27 settembre 2022</a:t>
            </a:r>
          </a:p>
          <a:p>
            <a:pPr algn="l"/>
            <a:r>
              <a:rPr lang="it-IT" sz="1100" b="1" dirty="0">
                <a:solidFill>
                  <a:schemeClr val="bg1"/>
                </a:solidFill>
                <a:latin typeface="Be Vietnam Pro" pitchFamily="2" charset="0"/>
              </a:rPr>
              <a:t>Novità in tema di Processo Tributario (Legge n. 130 del 31.08.2022)</a:t>
            </a:r>
          </a:p>
        </p:txBody>
      </p:sp>
      <p:pic>
        <p:nvPicPr>
          <p:cNvPr id="4" name="Immagine 3" descr="Immagine che contiene testo&#10;&#10;Descrizione generata automaticamente">
            <a:extLst>
              <a:ext uri="{FF2B5EF4-FFF2-40B4-BE49-F238E27FC236}">
                <a16:creationId xmlns:a16="http://schemas.microsoft.com/office/drawing/2014/main" id="{2098650D-501D-F589-4E55-BFE7E0BC7AF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375" y="148504"/>
            <a:ext cx="594361" cy="67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00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32D05F4D-98C2-40EE-9800-C1013A2BA42F}"/>
              </a:ext>
            </a:extLst>
          </p:cNvPr>
          <p:cNvSpPr/>
          <p:nvPr/>
        </p:nvSpPr>
        <p:spPr>
          <a:xfrm>
            <a:off x="251520" y="5301208"/>
            <a:ext cx="8640960" cy="789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00"/>
              </a:spcBef>
            </a:pPr>
            <a:r>
              <a:rPr lang="it-IT" sz="3600" b="1" baseline="30000" dirty="0">
                <a:latin typeface="+mj-lt"/>
                <a:ea typeface="Optima" panose="02020500000000000000" pitchFamily="18" charset="0"/>
                <a:cs typeface="Optima" panose="02020500000000000000" pitchFamily="18" charset="0"/>
              </a:rPr>
              <a:t>Dr. Mario Tenore</a:t>
            </a:r>
            <a:br>
              <a:rPr lang="it-IT" sz="3200" baseline="30000" dirty="0">
                <a:latin typeface="+mj-lt"/>
                <a:ea typeface="Optima" panose="02020500000000000000" pitchFamily="18" charset="0"/>
                <a:cs typeface="Optima" panose="02020500000000000000" pitchFamily="18" charset="0"/>
              </a:rPr>
            </a:br>
            <a:r>
              <a:rPr lang="it-IT" sz="3200" i="1" baseline="30000" dirty="0">
                <a:latin typeface="+mj-lt"/>
                <a:ea typeface="Optima" panose="02020500000000000000" pitchFamily="18" charset="0"/>
                <a:cs typeface="Optima" panose="02020500000000000000" pitchFamily="18" charset="0"/>
              </a:rPr>
              <a:t>Pirola Pennuto </a:t>
            </a:r>
            <a:r>
              <a:rPr lang="it-IT" sz="3200" i="1" baseline="30000" dirty="0" err="1">
                <a:latin typeface="+mj-lt"/>
                <a:ea typeface="Optima" panose="02020500000000000000" pitchFamily="18" charset="0"/>
                <a:cs typeface="Optima" panose="02020500000000000000" pitchFamily="18" charset="0"/>
              </a:rPr>
              <a:t>Zei</a:t>
            </a:r>
            <a:r>
              <a:rPr lang="it-IT" sz="3200" i="1" baseline="30000" dirty="0">
                <a:latin typeface="+mj-lt"/>
                <a:ea typeface="Optima" panose="02020500000000000000" pitchFamily="18" charset="0"/>
                <a:cs typeface="Optima" panose="02020500000000000000" pitchFamily="18" charset="0"/>
              </a:rPr>
              <a:t> &amp; Associati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94994DC-7194-47ED-A19C-1C579508FE4C}"/>
              </a:ext>
            </a:extLst>
          </p:cNvPr>
          <p:cNvSpPr txBox="1"/>
          <p:nvPr/>
        </p:nvSpPr>
        <p:spPr>
          <a:xfrm>
            <a:off x="251520" y="3501008"/>
            <a:ext cx="85689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j-lt"/>
                <a:ea typeface="Optima" panose="02020500000000000000" pitchFamily="18" charset="0"/>
                <a:cs typeface="Optima" panose="02020500000000000000" pitchFamily="18" charset="0"/>
              </a:rPr>
              <a:t>What are the latest special tax regime which boost the relocation of senior executives / High net worth individuals?</a:t>
            </a:r>
            <a:endParaRPr lang="it-IT" sz="2800" b="1" dirty="0">
              <a:latin typeface="+mj-lt"/>
              <a:ea typeface="Optima" panose="02020500000000000000" pitchFamily="18" charset="0"/>
              <a:cs typeface="Optima" panose="02020500000000000000" pitchFamily="18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F91F1F1-7540-72AF-6EB2-9BE8BE75BB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47664" y="1988840"/>
            <a:ext cx="5904656" cy="1008112"/>
          </a:xfrm>
          <a:prstGeom prst="rect">
            <a:avLst/>
          </a:prstGeom>
          <a:solidFill>
            <a:srgbClr val="258F96"/>
          </a:solidFill>
          <a:ln>
            <a:solidFill>
              <a:srgbClr val="258F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B6B44C1-0640-BA59-2D41-E34A4F3BAD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31840" y="207804"/>
            <a:ext cx="5904656" cy="1008112"/>
          </a:xfrm>
          <a:prstGeom prst="rect">
            <a:avLst/>
          </a:prstGeom>
          <a:solidFill>
            <a:srgbClr val="258F96"/>
          </a:solidFill>
          <a:ln>
            <a:solidFill>
              <a:srgbClr val="258F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1D5E11A-40F6-583E-2D22-CB1E3E1BC3D4}"/>
              </a:ext>
            </a:extLst>
          </p:cNvPr>
          <p:cNvSpPr txBox="1"/>
          <p:nvPr/>
        </p:nvSpPr>
        <p:spPr>
          <a:xfrm>
            <a:off x="1547664" y="1186555"/>
            <a:ext cx="7056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INTERNATIONAL TAX CHALLENGES RAISED BY MOBILITY OF INDIVIDUALS / WORK FORCE AS A RESULT OF DIGITALIZATION</a:t>
            </a: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5C7CAE0-2D02-3E77-4FD8-B0FE754663C8}"/>
              </a:ext>
            </a:extLst>
          </p:cNvPr>
          <p:cNvSpPr txBox="1"/>
          <p:nvPr/>
        </p:nvSpPr>
        <p:spPr>
          <a:xfrm>
            <a:off x="5940152" y="481608"/>
            <a:ext cx="3079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Belgrade, 6 October 2022</a:t>
            </a:r>
          </a:p>
        </p:txBody>
      </p:sp>
    </p:spTree>
    <p:extLst>
      <p:ext uri="{BB962C8B-B14F-4D97-AF65-F5344CB8AC3E}">
        <p14:creationId xmlns:p14="http://schemas.microsoft.com/office/powerpoint/2010/main" val="2740135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3">
            <a:extLst>
              <a:ext uri="{FF2B5EF4-FFF2-40B4-BE49-F238E27FC236}">
                <a16:creationId xmlns:a16="http://schemas.microsoft.com/office/drawing/2014/main" id="{55E42C01-175A-4DB5-82E5-2AEC1020C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94948" y="6476845"/>
            <a:ext cx="341548" cy="252354"/>
          </a:xfrm>
        </p:spPr>
        <p:txBody>
          <a:bodyPr/>
          <a:lstStyle/>
          <a:p>
            <a:fld id="{CED3AD7C-6C82-42B1-BD72-B96BDDF1B4B9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8430C76-CA60-425C-9039-19846BB9D3EA}"/>
              </a:ext>
            </a:extLst>
          </p:cNvPr>
          <p:cNvSpPr txBox="1"/>
          <p:nvPr/>
        </p:nvSpPr>
        <p:spPr>
          <a:xfrm>
            <a:off x="467544" y="1484784"/>
            <a:ext cx="839235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alibri" panose="020F0502020204030204" pitchFamily="34" charset="0"/>
              <a:buChar char="─"/>
            </a:pPr>
            <a:r>
              <a:rPr lang="it-IT" sz="2200" dirty="0">
                <a:latin typeface="+mj-lt"/>
              </a:rPr>
              <a:t>Tax benefits on </a:t>
            </a:r>
            <a:r>
              <a:rPr lang="it-IT" sz="2200" b="1" i="1" dirty="0" err="1">
                <a:latin typeface="+mj-lt"/>
              </a:rPr>
              <a:t>foreign</a:t>
            </a:r>
            <a:r>
              <a:rPr lang="it-IT" sz="2200" b="1" i="1" dirty="0">
                <a:latin typeface="+mj-lt"/>
              </a:rPr>
              <a:t>-source </a:t>
            </a:r>
            <a:r>
              <a:rPr lang="it-IT" sz="2200" b="1" i="1" dirty="0" err="1">
                <a:latin typeface="+mj-lt"/>
              </a:rPr>
              <a:t>income</a:t>
            </a:r>
            <a:endParaRPr lang="it-IT" sz="2200" b="1" i="1" dirty="0">
              <a:latin typeface="+mj-lt"/>
            </a:endParaRPr>
          </a:p>
          <a:p>
            <a:pPr marL="696912" lvl="1" indent="-342900">
              <a:buFont typeface="Calibri" panose="020F0502020204030204" pitchFamily="34" charset="0"/>
              <a:buChar char="─"/>
            </a:pPr>
            <a:r>
              <a:rPr lang="it-IT" sz="2200" dirty="0" err="1">
                <a:latin typeface="+mj-lt"/>
              </a:rPr>
              <a:t>Exemption</a:t>
            </a:r>
            <a:r>
              <a:rPr lang="it-IT" sz="2200" dirty="0">
                <a:latin typeface="+mj-lt"/>
              </a:rPr>
              <a:t> of </a:t>
            </a:r>
            <a:r>
              <a:rPr lang="it-IT" sz="2200" dirty="0" err="1">
                <a:latin typeface="+mj-lt"/>
              </a:rPr>
              <a:t>income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derived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abroad</a:t>
            </a:r>
            <a:r>
              <a:rPr lang="it-IT" sz="2200" dirty="0">
                <a:latin typeface="+mj-lt"/>
              </a:rPr>
              <a:t> (</a:t>
            </a:r>
            <a:r>
              <a:rPr lang="it-IT" sz="2200" i="1" dirty="0">
                <a:latin typeface="+mj-lt"/>
              </a:rPr>
              <a:t>Israel, </a:t>
            </a:r>
            <a:r>
              <a:rPr lang="it-IT" sz="2200" i="1" dirty="0" err="1">
                <a:latin typeface="+mj-lt"/>
              </a:rPr>
              <a:t>Switzerland</a:t>
            </a:r>
            <a:r>
              <a:rPr lang="it-IT" sz="2200" dirty="0">
                <a:latin typeface="+mj-lt"/>
              </a:rPr>
              <a:t>)</a:t>
            </a:r>
          </a:p>
          <a:p>
            <a:pPr marL="1257300" lvl="2" indent="-342900">
              <a:buFont typeface="Calibri" panose="020F0502020204030204" pitchFamily="34" charset="0"/>
              <a:buChar char="─"/>
            </a:pPr>
            <a:r>
              <a:rPr lang="it-IT" sz="2200" dirty="0" err="1">
                <a:latin typeface="+mj-lt"/>
              </a:rPr>
              <a:t>Remittance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mechanism</a:t>
            </a:r>
            <a:r>
              <a:rPr lang="it-IT" sz="2200" dirty="0">
                <a:latin typeface="+mj-lt"/>
              </a:rPr>
              <a:t> (</a:t>
            </a:r>
            <a:r>
              <a:rPr lang="it-IT" sz="2200" i="1" dirty="0">
                <a:latin typeface="+mj-lt"/>
              </a:rPr>
              <a:t>UK, Malta</a:t>
            </a:r>
            <a:r>
              <a:rPr lang="it-IT" sz="2200" dirty="0">
                <a:latin typeface="+mj-lt"/>
              </a:rPr>
              <a:t>)</a:t>
            </a:r>
          </a:p>
          <a:p>
            <a:pPr marL="696912" lvl="1" indent="-342900">
              <a:buFont typeface="Calibri" panose="020F0502020204030204" pitchFamily="34" charset="0"/>
              <a:buChar char="─"/>
            </a:pPr>
            <a:r>
              <a:rPr lang="it-IT" sz="2200" dirty="0" err="1">
                <a:latin typeface="+mj-lt"/>
              </a:rPr>
              <a:t>Flat</a:t>
            </a:r>
            <a:r>
              <a:rPr lang="it-IT" sz="2200" dirty="0">
                <a:latin typeface="+mj-lt"/>
              </a:rPr>
              <a:t> tax on </a:t>
            </a:r>
            <a:r>
              <a:rPr lang="it-IT" sz="2200" dirty="0" err="1">
                <a:latin typeface="+mj-lt"/>
              </a:rPr>
              <a:t>foreign</a:t>
            </a:r>
            <a:r>
              <a:rPr lang="it-IT" sz="2200" dirty="0">
                <a:latin typeface="+mj-lt"/>
              </a:rPr>
              <a:t> source </a:t>
            </a:r>
            <a:r>
              <a:rPr lang="it-IT" sz="2200" dirty="0" err="1">
                <a:latin typeface="+mj-lt"/>
              </a:rPr>
              <a:t>income</a:t>
            </a:r>
            <a:r>
              <a:rPr lang="it-IT" sz="2200" dirty="0">
                <a:latin typeface="+mj-lt"/>
              </a:rPr>
              <a:t> (</a:t>
            </a:r>
            <a:r>
              <a:rPr lang="it-IT" sz="2200" i="1" dirty="0" err="1">
                <a:latin typeface="+mj-lt"/>
              </a:rPr>
              <a:t>Italy</a:t>
            </a:r>
            <a:r>
              <a:rPr lang="it-IT" sz="2200" i="1" dirty="0">
                <a:latin typeface="+mj-lt"/>
              </a:rPr>
              <a:t>, </a:t>
            </a:r>
            <a:r>
              <a:rPr lang="it-IT" sz="2200" i="1" dirty="0" err="1">
                <a:latin typeface="+mj-lt"/>
              </a:rPr>
              <a:t>Greece</a:t>
            </a:r>
            <a:r>
              <a:rPr lang="it-IT" sz="2200" dirty="0">
                <a:latin typeface="+mj-lt"/>
              </a:rPr>
              <a:t>)</a:t>
            </a:r>
          </a:p>
          <a:p>
            <a:pPr marL="342900" indent="-342900">
              <a:buFont typeface="Calibri" panose="020F0502020204030204" pitchFamily="34" charset="0"/>
              <a:buChar char="─"/>
            </a:pPr>
            <a:endParaRPr lang="it-IT" sz="2200" dirty="0">
              <a:latin typeface="+mj-lt"/>
            </a:endParaRPr>
          </a:p>
          <a:p>
            <a:pPr marL="342900" indent="-342900">
              <a:buFont typeface="Calibri" panose="020F0502020204030204" pitchFamily="34" charset="0"/>
              <a:buChar char="─"/>
            </a:pPr>
            <a:r>
              <a:rPr lang="it-IT" sz="2200" dirty="0">
                <a:latin typeface="+mj-lt"/>
              </a:rPr>
              <a:t>Combination of tax benefits on </a:t>
            </a:r>
            <a:r>
              <a:rPr lang="it-IT" sz="2200" b="1" i="1" dirty="0" err="1">
                <a:latin typeface="+mj-lt"/>
              </a:rPr>
              <a:t>foreign</a:t>
            </a:r>
            <a:r>
              <a:rPr lang="it-IT" sz="2200" b="1" i="1" dirty="0">
                <a:latin typeface="+mj-lt"/>
              </a:rPr>
              <a:t> and </a:t>
            </a:r>
            <a:r>
              <a:rPr lang="it-IT" sz="2200" b="1" i="1" dirty="0" err="1">
                <a:latin typeface="+mj-lt"/>
              </a:rPr>
              <a:t>domestic</a:t>
            </a:r>
            <a:r>
              <a:rPr lang="it-IT" sz="2200" b="1" i="1" dirty="0">
                <a:latin typeface="+mj-lt"/>
              </a:rPr>
              <a:t>-source </a:t>
            </a:r>
            <a:r>
              <a:rPr lang="it-IT" sz="2200" b="1" i="1" dirty="0" err="1">
                <a:latin typeface="+mj-lt"/>
              </a:rPr>
              <a:t>income</a:t>
            </a:r>
            <a:r>
              <a:rPr lang="it-IT" sz="2200" b="1" i="1" dirty="0">
                <a:latin typeface="+mj-lt"/>
              </a:rPr>
              <a:t> </a:t>
            </a:r>
            <a:r>
              <a:rPr lang="it-IT" sz="2200" i="1" dirty="0">
                <a:latin typeface="+mj-lt"/>
              </a:rPr>
              <a:t>(Portugal, </a:t>
            </a:r>
            <a:r>
              <a:rPr lang="it-IT" sz="2200" i="1" dirty="0" err="1">
                <a:latin typeface="+mj-lt"/>
              </a:rPr>
              <a:t>Spain</a:t>
            </a:r>
            <a:r>
              <a:rPr lang="it-IT" sz="2200" i="1" dirty="0">
                <a:latin typeface="+mj-lt"/>
              </a:rPr>
              <a:t>)</a:t>
            </a:r>
          </a:p>
          <a:p>
            <a:pPr marL="342900" indent="-342900">
              <a:buFont typeface="Calibri" panose="020F0502020204030204" pitchFamily="34" charset="0"/>
              <a:buChar char="─"/>
            </a:pPr>
            <a:endParaRPr lang="it-IT" sz="2200" dirty="0">
              <a:latin typeface="+mj-lt"/>
            </a:endParaRPr>
          </a:p>
          <a:p>
            <a:pPr marL="342900" indent="-342900">
              <a:buFont typeface="Calibri" panose="020F0502020204030204" pitchFamily="34" charset="0"/>
              <a:buChar char="─"/>
            </a:pPr>
            <a:r>
              <a:rPr lang="it-IT" sz="2200" dirty="0">
                <a:latin typeface="+mj-lt"/>
              </a:rPr>
              <a:t>Tax benefits </a:t>
            </a:r>
            <a:r>
              <a:rPr lang="it-IT" sz="2200" dirty="0" err="1">
                <a:latin typeface="+mj-lt"/>
              </a:rPr>
              <a:t>granted</a:t>
            </a:r>
            <a:r>
              <a:rPr lang="it-IT" sz="2200" dirty="0">
                <a:latin typeface="+mj-lt"/>
              </a:rPr>
              <a:t> to </a:t>
            </a:r>
            <a:r>
              <a:rPr lang="it-IT" sz="2200" b="1" dirty="0" err="1">
                <a:latin typeface="+mj-lt"/>
              </a:rPr>
              <a:t>inward</a:t>
            </a:r>
            <a:r>
              <a:rPr lang="it-IT" sz="2200" b="1" dirty="0">
                <a:latin typeface="+mj-lt"/>
              </a:rPr>
              <a:t> </a:t>
            </a:r>
            <a:r>
              <a:rPr lang="it-IT" sz="2200" b="1" dirty="0" err="1">
                <a:latin typeface="+mj-lt"/>
              </a:rPr>
              <a:t>expatriates</a:t>
            </a:r>
            <a:r>
              <a:rPr lang="it-IT" sz="2200" b="1" dirty="0">
                <a:latin typeface="+mj-lt"/>
              </a:rPr>
              <a:t> </a:t>
            </a:r>
            <a:r>
              <a:rPr lang="it-IT" sz="2200" i="1" dirty="0">
                <a:latin typeface="+mj-lt"/>
              </a:rPr>
              <a:t>(</a:t>
            </a:r>
            <a:r>
              <a:rPr lang="it-IT" sz="2200" i="1" dirty="0" err="1">
                <a:latin typeface="+mj-lt"/>
              </a:rPr>
              <a:t>several</a:t>
            </a:r>
            <a:r>
              <a:rPr lang="it-IT" sz="2200" i="1" dirty="0">
                <a:latin typeface="+mj-lt"/>
              </a:rPr>
              <a:t> EU States)</a:t>
            </a:r>
            <a:endParaRPr lang="it-IT" sz="2200" dirty="0">
              <a:latin typeface="+mj-lt"/>
            </a:endParaRPr>
          </a:p>
          <a:p>
            <a:pPr marL="696912" lvl="1" indent="-342900">
              <a:buFont typeface="Calibri" panose="020F0502020204030204" pitchFamily="34" charset="0"/>
              <a:buChar char="─"/>
            </a:pPr>
            <a:r>
              <a:rPr lang="it-IT" sz="2200" dirty="0" err="1">
                <a:latin typeface="+mj-lt"/>
              </a:rPr>
              <a:t>Favorable</a:t>
            </a:r>
            <a:r>
              <a:rPr lang="it-IT" sz="2200" dirty="0">
                <a:latin typeface="+mj-lt"/>
              </a:rPr>
              <a:t> tax treatment of </a:t>
            </a:r>
            <a:r>
              <a:rPr lang="it-IT" sz="2200" dirty="0" err="1">
                <a:latin typeface="+mj-lt"/>
              </a:rPr>
              <a:t>certain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remunerations</a:t>
            </a:r>
            <a:r>
              <a:rPr lang="it-IT" sz="2200" dirty="0">
                <a:latin typeface="+mj-lt"/>
              </a:rPr>
              <a:t> (e.g., «</a:t>
            </a:r>
            <a:r>
              <a:rPr lang="it-IT" sz="2200" dirty="0" err="1">
                <a:latin typeface="+mj-lt"/>
              </a:rPr>
              <a:t>carried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interest</a:t>
            </a:r>
            <a:r>
              <a:rPr lang="it-IT" sz="2200" dirty="0">
                <a:latin typeface="+mj-lt"/>
              </a:rPr>
              <a:t>») (</a:t>
            </a:r>
            <a:r>
              <a:rPr lang="it-IT" sz="2200" i="1" dirty="0" err="1">
                <a:latin typeface="+mj-lt"/>
              </a:rPr>
              <a:t>Italy</a:t>
            </a:r>
            <a:r>
              <a:rPr lang="it-IT" sz="2200" i="1" dirty="0">
                <a:latin typeface="+mj-lt"/>
              </a:rPr>
              <a:t>, France, </a:t>
            </a:r>
            <a:r>
              <a:rPr lang="it-IT" sz="2200" i="1" dirty="0" err="1">
                <a:latin typeface="+mj-lt"/>
              </a:rPr>
              <a:t>Basque</a:t>
            </a:r>
            <a:r>
              <a:rPr lang="it-IT" sz="2200" i="1" dirty="0">
                <a:latin typeface="+mj-lt"/>
              </a:rPr>
              <a:t> country, Navarra)</a:t>
            </a:r>
            <a:endParaRPr lang="it-IT" sz="2200" dirty="0">
              <a:latin typeface="+mj-l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F5DC62C-BC62-AC2C-7AF0-A26DB0B320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7504" y="227665"/>
            <a:ext cx="5904656" cy="569053"/>
          </a:xfrm>
          <a:prstGeom prst="rect">
            <a:avLst/>
          </a:prstGeom>
          <a:solidFill>
            <a:srgbClr val="258F96"/>
          </a:solidFill>
          <a:ln>
            <a:solidFill>
              <a:srgbClr val="258F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9466A43-613D-47D0-9223-1551CC4692F8}"/>
              </a:ext>
            </a:extLst>
          </p:cNvPr>
          <p:cNvSpPr txBox="1"/>
          <p:nvPr/>
        </p:nvSpPr>
        <p:spPr>
          <a:xfrm>
            <a:off x="196878" y="300413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buClrTx/>
            </a:pPr>
            <a:r>
              <a:rPr lang="it-IT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Possible</a:t>
            </a:r>
            <a:r>
              <a:rPr lang="it-IT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Clustering</a:t>
            </a:r>
            <a:endParaRPr lang="it-IT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6216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3">
            <a:extLst>
              <a:ext uri="{FF2B5EF4-FFF2-40B4-BE49-F238E27FC236}">
                <a16:creationId xmlns:a16="http://schemas.microsoft.com/office/drawing/2014/main" id="{55E42C01-175A-4DB5-82E5-2AEC1020C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94948" y="6476845"/>
            <a:ext cx="341548" cy="252354"/>
          </a:xfrm>
        </p:spPr>
        <p:txBody>
          <a:bodyPr/>
          <a:lstStyle/>
          <a:p>
            <a:fld id="{CED3AD7C-6C82-42B1-BD72-B96BDDF1B4B9}" type="slidenum">
              <a:rPr lang="it-IT" smtClean="0"/>
              <a:pPr/>
              <a:t>3</a:t>
            </a:fld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8430C76-CA60-425C-9039-19846BB9D3EA}"/>
              </a:ext>
            </a:extLst>
          </p:cNvPr>
          <p:cNvSpPr txBox="1"/>
          <p:nvPr/>
        </p:nvSpPr>
        <p:spPr>
          <a:xfrm>
            <a:off x="218942" y="1484784"/>
            <a:ext cx="86409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it-IT" sz="2200" dirty="0">
              <a:latin typeface="+mj-lt"/>
            </a:endParaRPr>
          </a:p>
          <a:p>
            <a:pPr marL="914400" lvl="1" indent="-514350" algn="just">
              <a:buFont typeface="+mj-lt"/>
              <a:buAutoNum type="alphaLcParenR"/>
            </a:pPr>
            <a:r>
              <a:rPr lang="it-IT" sz="2200" dirty="0" err="1">
                <a:latin typeface="+mj-lt"/>
              </a:rPr>
              <a:t>Notion</a:t>
            </a:r>
            <a:r>
              <a:rPr lang="it-IT" sz="2200" dirty="0">
                <a:latin typeface="+mj-lt"/>
              </a:rPr>
              <a:t> of «Residence» and </a:t>
            </a:r>
            <a:r>
              <a:rPr lang="it-IT" sz="2200" dirty="0" err="1">
                <a:latin typeface="+mj-lt"/>
              </a:rPr>
              <a:t>Treaty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Entitlement</a:t>
            </a:r>
            <a:endParaRPr lang="it-IT" sz="2200" dirty="0">
              <a:latin typeface="+mj-lt"/>
            </a:endParaRPr>
          </a:p>
          <a:p>
            <a:pPr lvl="1">
              <a:buFont typeface="+mj-lt"/>
              <a:buAutoNum type="alphaLcParenR"/>
            </a:pPr>
            <a:endParaRPr lang="it-IT" sz="2200" dirty="0">
              <a:latin typeface="+mj-lt"/>
            </a:endParaRPr>
          </a:p>
          <a:p>
            <a:pPr marL="914400" lvl="1" indent="-514350" algn="just">
              <a:buFont typeface="+mj-lt"/>
              <a:buAutoNum type="alphaLcParenR"/>
            </a:pPr>
            <a:r>
              <a:rPr lang="it-IT" sz="2200" dirty="0">
                <a:latin typeface="+mj-lt"/>
              </a:rPr>
              <a:t>Sourcing of the </a:t>
            </a:r>
            <a:r>
              <a:rPr lang="it-IT" sz="2200" dirty="0" err="1">
                <a:latin typeface="+mj-lt"/>
              </a:rPr>
              <a:t>income</a:t>
            </a:r>
            <a:endParaRPr lang="it-IT" sz="2200" dirty="0">
              <a:latin typeface="+mj-lt"/>
            </a:endParaRPr>
          </a:p>
          <a:p>
            <a:pPr lvl="1">
              <a:buFont typeface="+mj-lt"/>
              <a:buAutoNum type="alphaLcParenR"/>
            </a:pPr>
            <a:endParaRPr lang="it-IT" sz="2200" dirty="0">
              <a:latin typeface="+mj-lt"/>
            </a:endParaRPr>
          </a:p>
          <a:p>
            <a:pPr marL="914400" lvl="1" indent="-514350">
              <a:buFont typeface="+mj-lt"/>
              <a:buAutoNum type="alphaLcParenR"/>
            </a:pPr>
            <a:r>
              <a:rPr lang="it-IT" sz="2200" dirty="0" err="1">
                <a:latin typeface="+mj-lt"/>
              </a:rPr>
              <a:t>Conflicts</a:t>
            </a:r>
            <a:r>
              <a:rPr lang="it-IT" sz="2200" dirty="0">
                <a:latin typeface="+mj-lt"/>
              </a:rPr>
              <a:t> of </a:t>
            </a:r>
            <a:r>
              <a:rPr lang="it-IT" sz="2200" dirty="0" err="1">
                <a:latin typeface="+mj-lt"/>
              </a:rPr>
              <a:t>qualification</a:t>
            </a:r>
            <a:endParaRPr lang="it-IT" sz="2200" dirty="0">
              <a:latin typeface="+mj-l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F5DC62C-BC62-AC2C-7AF0-A26DB0B320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7504" y="227665"/>
            <a:ext cx="5904656" cy="569053"/>
          </a:xfrm>
          <a:prstGeom prst="rect">
            <a:avLst/>
          </a:prstGeom>
          <a:solidFill>
            <a:srgbClr val="258F96"/>
          </a:solidFill>
          <a:ln>
            <a:solidFill>
              <a:srgbClr val="258F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9466A43-613D-47D0-9223-1551CC4692F8}"/>
              </a:ext>
            </a:extLst>
          </p:cNvPr>
          <p:cNvSpPr txBox="1"/>
          <p:nvPr/>
        </p:nvSpPr>
        <p:spPr>
          <a:xfrm>
            <a:off x="-36512" y="300413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buClrTx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Interaction between special tax regimes and tax treaty?</a:t>
            </a:r>
          </a:p>
        </p:txBody>
      </p:sp>
    </p:spTree>
    <p:extLst>
      <p:ext uri="{BB962C8B-B14F-4D97-AF65-F5344CB8AC3E}">
        <p14:creationId xmlns:p14="http://schemas.microsoft.com/office/powerpoint/2010/main" val="307354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3">
            <a:extLst>
              <a:ext uri="{FF2B5EF4-FFF2-40B4-BE49-F238E27FC236}">
                <a16:creationId xmlns:a16="http://schemas.microsoft.com/office/drawing/2014/main" id="{55E42C01-175A-4DB5-82E5-2AEC1020C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94948" y="6476845"/>
            <a:ext cx="341548" cy="252354"/>
          </a:xfrm>
        </p:spPr>
        <p:txBody>
          <a:bodyPr/>
          <a:lstStyle/>
          <a:p>
            <a:fld id="{CED3AD7C-6C82-42B1-BD72-B96BDDF1B4B9}" type="slidenum">
              <a:rPr lang="it-IT" smtClean="0"/>
              <a:pPr/>
              <a:t>4</a:t>
            </a:fld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8430C76-CA60-425C-9039-19846BB9D3EA}"/>
              </a:ext>
            </a:extLst>
          </p:cNvPr>
          <p:cNvSpPr txBox="1"/>
          <p:nvPr/>
        </p:nvSpPr>
        <p:spPr>
          <a:xfrm>
            <a:off x="218942" y="1268760"/>
            <a:ext cx="864095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11187" lvl="1" indent="-342900">
              <a:buFont typeface="Calibri" panose="020F0502020204030204" pitchFamily="34" charset="0"/>
              <a:buChar char="─"/>
            </a:pPr>
            <a:r>
              <a:rPr lang="it-IT" sz="2200" dirty="0">
                <a:latin typeface="+mj-lt"/>
              </a:rPr>
              <a:t>Analysis to do on </a:t>
            </a:r>
            <a:r>
              <a:rPr lang="it-IT" sz="2200" i="1" dirty="0">
                <a:latin typeface="+mj-lt"/>
              </a:rPr>
              <a:t>a regime-by-regime </a:t>
            </a:r>
            <a:r>
              <a:rPr lang="it-IT" sz="2200" i="1" dirty="0" err="1">
                <a:latin typeface="+mj-lt"/>
              </a:rPr>
              <a:t>basis</a:t>
            </a:r>
            <a:r>
              <a:rPr lang="it-IT" sz="2200" i="1" dirty="0">
                <a:latin typeface="+mj-lt"/>
              </a:rPr>
              <a:t> </a:t>
            </a:r>
            <a:r>
              <a:rPr lang="it-IT" sz="2200" b="1" u="sng" dirty="0">
                <a:latin typeface="+mj-lt"/>
              </a:rPr>
              <a:t>and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taking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into</a:t>
            </a:r>
            <a:r>
              <a:rPr lang="it-IT" sz="2200" dirty="0">
                <a:latin typeface="+mj-lt"/>
              </a:rPr>
              <a:t> account the </a:t>
            </a:r>
            <a:r>
              <a:rPr lang="it-IT" sz="2200" i="1" dirty="0" err="1">
                <a:latin typeface="+mj-lt"/>
              </a:rPr>
              <a:t>specific</a:t>
            </a:r>
            <a:r>
              <a:rPr lang="it-IT" sz="2200" i="1" dirty="0">
                <a:latin typeface="+mj-lt"/>
              </a:rPr>
              <a:t> </a:t>
            </a:r>
            <a:r>
              <a:rPr lang="it-IT" sz="2200" i="1" dirty="0" err="1">
                <a:latin typeface="+mj-lt"/>
              </a:rPr>
              <a:t>treaty</a:t>
            </a:r>
            <a:r>
              <a:rPr lang="it-IT" sz="2200" i="1" dirty="0">
                <a:latin typeface="+mj-lt"/>
              </a:rPr>
              <a:t> </a:t>
            </a:r>
            <a:r>
              <a:rPr lang="it-IT" sz="2200" i="1" dirty="0" err="1">
                <a:latin typeface="+mj-lt"/>
              </a:rPr>
              <a:t>wording</a:t>
            </a:r>
            <a:r>
              <a:rPr lang="it-IT" sz="2200" dirty="0">
                <a:latin typeface="+mj-lt"/>
              </a:rPr>
              <a:t>, </a:t>
            </a:r>
            <a:r>
              <a:rPr lang="it-IT" sz="2200" dirty="0" err="1">
                <a:latin typeface="+mj-lt"/>
              </a:rPr>
              <a:t>if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any</a:t>
            </a:r>
            <a:endParaRPr lang="it-IT" sz="2200" dirty="0"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it-IT" sz="1200" dirty="0">
              <a:latin typeface="+mj-lt"/>
            </a:endParaRPr>
          </a:p>
          <a:p>
            <a:pPr marL="611187" lvl="1" indent="-342900">
              <a:buFont typeface="Calibri" panose="020F0502020204030204" pitchFamily="34" charset="0"/>
              <a:buChar char="─"/>
            </a:pPr>
            <a:r>
              <a:rPr lang="it-IT" sz="2200" dirty="0">
                <a:latin typeface="+mj-lt"/>
              </a:rPr>
              <a:t>Art. 4 (1), second </a:t>
            </a:r>
            <a:r>
              <a:rPr lang="it-IT" sz="2200" dirty="0" err="1">
                <a:latin typeface="+mj-lt"/>
              </a:rPr>
              <a:t>sentence</a:t>
            </a:r>
            <a:r>
              <a:rPr lang="it-IT" sz="2200" dirty="0">
                <a:latin typeface="+mj-lt"/>
              </a:rPr>
              <a:t>, OECD Model – «</a:t>
            </a:r>
            <a:r>
              <a:rPr lang="it-IT" sz="2200" i="1" dirty="0" err="1">
                <a:latin typeface="+mj-lt"/>
              </a:rPr>
              <a:t>comprehensive</a:t>
            </a:r>
            <a:r>
              <a:rPr lang="it-IT" sz="2200" i="1" dirty="0">
                <a:latin typeface="+mj-lt"/>
              </a:rPr>
              <a:t> </a:t>
            </a:r>
            <a:r>
              <a:rPr lang="it-IT" sz="2200" i="1" dirty="0" err="1">
                <a:latin typeface="+mj-lt"/>
              </a:rPr>
              <a:t>taxation</a:t>
            </a:r>
            <a:r>
              <a:rPr lang="it-IT" sz="2200" i="1" dirty="0">
                <a:latin typeface="+mj-lt"/>
              </a:rPr>
              <a:t> (full tax liability)</a:t>
            </a:r>
            <a:r>
              <a:rPr lang="it-IT" sz="2200" dirty="0">
                <a:latin typeface="+mj-lt"/>
              </a:rPr>
              <a:t>» </a:t>
            </a:r>
          </a:p>
          <a:p>
            <a:pPr marL="989013" lvl="2" indent="-268288" algn="just">
              <a:buFont typeface="Wingdings" panose="05000000000000000000" pitchFamily="2" charset="2"/>
              <a:buChar char="Ø"/>
            </a:pPr>
            <a:r>
              <a:rPr lang="it-IT" sz="2000" i="1" dirty="0" err="1">
                <a:latin typeface="+mj-lt"/>
              </a:rPr>
              <a:t>liable</a:t>
            </a:r>
            <a:r>
              <a:rPr lang="it-IT" sz="2000" i="1" dirty="0">
                <a:latin typeface="+mj-lt"/>
              </a:rPr>
              <a:t> to tax vs. </a:t>
            </a:r>
            <a:r>
              <a:rPr lang="it-IT" sz="2000" i="1" dirty="0" err="1">
                <a:latin typeface="+mj-lt"/>
              </a:rPr>
              <a:t>subject</a:t>
            </a:r>
            <a:r>
              <a:rPr lang="it-IT" sz="2000" i="1" dirty="0">
                <a:latin typeface="+mj-lt"/>
              </a:rPr>
              <a:t> to tax - UK Tax Chamber, Weiser v. HMRC (2012) TC/2010/3902</a:t>
            </a:r>
          </a:p>
          <a:p>
            <a:pPr marL="989013" lvl="2" indent="-268288">
              <a:buFont typeface="Wingdings" panose="05000000000000000000" pitchFamily="2" charset="2"/>
              <a:buChar char="Ø"/>
            </a:pPr>
            <a:r>
              <a:rPr lang="it-IT" sz="2000" dirty="0">
                <a:latin typeface="+mj-lt"/>
              </a:rPr>
              <a:t>OECD Comm </a:t>
            </a:r>
            <a:r>
              <a:rPr lang="it-IT" sz="2000" dirty="0" err="1">
                <a:latin typeface="+mj-lt"/>
              </a:rPr>
              <a:t>is</a:t>
            </a:r>
            <a:r>
              <a:rPr lang="it-IT" sz="2000" dirty="0">
                <a:latin typeface="+mj-lt"/>
              </a:rPr>
              <a:t> </a:t>
            </a:r>
            <a:r>
              <a:rPr lang="it-IT" sz="2000" dirty="0" err="1">
                <a:latin typeface="+mj-lt"/>
              </a:rPr>
              <a:t>ambiguos</a:t>
            </a:r>
            <a:r>
              <a:rPr lang="it-IT" sz="2000" dirty="0">
                <a:latin typeface="+mj-lt"/>
              </a:rPr>
              <a:t>: «</a:t>
            </a:r>
            <a:r>
              <a:rPr lang="en-US" sz="2000" b="1" i="1" u="sng" dirty="0">
                <a:latin typeface="+mj-lt"/>
              </a:rPr>
              <a:t>he is</a:t>
            </a:r>
            <a:r>
              <a:rPr lang="en-US" sz="2000" i="1" dirty="0">
                <a:latin typeface="+mj-lt"/>
              </a:rPr>
              <a:t> considered to be a resident according to the domestic laws </a:t>
            </a:r>
            <a:r>
              <a:rPr lang="it-IT" sz="2000" b="1" i="1" u="sng" dirty="0" err="1">
                <a:latin typeface="+mj-lt"/>
              </a:rPr>
              <a:t>but</a:t>
            </a:r>
            <a:r>
              <a:rPr lang="it-IT" sz="2000" b="1" i="1" u="sng" dirty="0">
                <a:latin typeface="+mj-lt"/>
              </a:rPr>
              <a:t> </a:t>
            </a:r>
            <a:r>
              <a:rPr lang="it-IT" sz="2000" b="1" i="1" u="sng" dirty="0" err="1">
                <a:latin typeface="+mj-lt"/>
              </a:rPr>
              <a:t>is</a:t>
            </a:r>
            <a:r>
              <a:rPr lang="it-IT" sz="2000" dirty="0">
                <a:latin typeface="+mj-lt"/>
              </a:rPr>
              <a:t> </a:t>
            </a:r>
            <a:r>
              <a:rPr lang="it-IT" sz="2000" i="1" dirty="0" err="1">
                <a:latin typeface="+mj-lt"/>
              </a:rPr>
              <a:t>subject</a:t>
            </a:r>
            <a:r>
              <a:rPr lang="it-IT" sz="2000" i="1" dirty="0">
                <a:latin typeface="+mj-lt"/>
              </a:rPr>
              <a:t> </a:t>
            </a:r>
            <a:r>
              <a:rPr lang="it-IT" sz="2000" i="1" dirty="0" err="1">
                <a:latin typeface="+mj-lt"/>
              </a:rPr>
              <a:t>only</a:t>
            </a:r>
            <a:r>
              <a:rPr lang="it-IT" sz="2000" i="1" dirty="0">
                <a:latin typeface="+mj-lt"/>
              </a:rPr>
              <a:t> to a </a:t>
            </a:r>
            <a:r>
              <a:rPr lang="it-IT" sz="2000" i="1" dirty="0" err="1">
                <a:latin typeface="+mj-lt"/>
              </a:rPr>
              <a:t>taxation</a:t>
            </a:r>
            <a:r>
              <a:rPr lang="it-IT" sz="2000" i="1" dirty="0">
                <a:latin typeface="+mj-lt"/>
              </a:rPr>
              <a:t> limited to the </a:t>
            </a:r>
            <a:r>
              <a:rPr lang="it-IT" sz="2000" i="1" dirty="0" err="1">
                <a:latin typeface="+mj-lt"/>
              </a:rPr>
              <a:t>income</a:t>
            </a:r>
            <a:r>
              <a:rPr lang="it-IT" sz="2000" i="1" dirty="0">
                <a:latin typeface="+mj-lt"/>
              </a:rPr>
              <a:t> from sources in </a:t>
            </a:r>
            <a:r>
              <a:rPr lang="it-IT" sz="2000" i="1" dirty="0" err="1">
                <a:latin typeface="+mj-lt"/>
              </a:rPr>
              <a:t>that</a:t>
            </a:r>
            <a:r>
              <a:rPr lang="it-IT" sz="2000" i="1" dirty="0">
                <a:latin typeface="+mj-lt"/>
              </a:rPr>
              <a:t> State [..]</a:t>
            </a:r>
            <a:r>
              <a:rPr lang="it-IT" sz="2000" dirty="0">
                <a:latin typeface="+mj-lt"/>
              </a:rPr>
              <a:t>»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it-IT" sz="1200" dirty="0">
              <a:latin typeface="+mj-lt"/>
            </a:endParaRPr>
          </a:p>
          <a:p>
            <a:pPr marL="611187" lvl="1" indent="-342900">
              <a:buFont typeface="Calibri" panose="020F0502020204030204" pitchFamily="34" charset="0"/>
              <a:buChar char="─"/>
            </a:pPr>
            <a:r>
              <a:rPr lang="it-IT" sz="2200" dirty="0" err="1">
                <a:latin typeface="+mj-lt"/>
              </a:rPr>
              <a:t>Treaty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entitlement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not</a:t>
            </a:r>
            <a:r>
              <a:rPr lang="it-IT" sz="2200" dirty="0">
                <a:latin typeface="+mj-lt"/>
              </a:rPr>
              <a:t> </a:t>
            </a:r>
            <a:r>
              <a:rPr lang="it-IT" sz="2200" i="1" dirty="0" err="1">
                <a:latin typeface="+mj-lt"/>
              </a:rPr>
              <a:t>unanimously</a:t>
            </a:r>
            <a:r>
              <a:rPr lang="it-IT" sz="2200" i="1" dirty="0">
                <a:latin typeface="+mj-lt"/>
              </a:rPr>
              <a:t> </a:t>
            </a:r>
            <a:r>
              <a:rPr lang="it-IT" sz="2200" i="1" dirty="0" err="1">
                <a:latin typeface="+mj-lt"/>
              </a:rPr>
              <a:t>viewed</a:t>
            </a:r>
            <a:r>
              <a:rPr lang="it-IT" sz="2200" i="1" dirty="0">
                <a:latin typeface="+mj-lt"/>
              </a:rPr>
              <a:t> </a:t>
            </a:r>
            <a:r>
              <a:rPr lang="it-IT" sz="2200" dirty="0">
                <a:latin typeface="+mj-lt"/>
              </a:rPr>
              <a:t>– cf. Supreme </a:t>
            </a:r>
            <a:r>
              <a:rPr lang="it-IT" sz="2200" dirty="0" err="1">
                <a:latin typeface="+mj-lt"/>
              </a:rPr>
              <a:t>Courts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decisions</a:t>
            </a:r>
            <a:endParaRPr lang="it-IT" sz="2200" dirty="0">
              <a:latin typeface="+mj-lt"/>
            </a:endParaRPr>
          </a:p>
          <a:p>
            <a:pPr marL="989013" lvl="2" indent="-268288">
              <a:buFont typeface="Wingdings" panose="05000000000000000000" pitchFamily="2" charset="2"/>
              <a:buChar char="Ø"/>
            </a:pPr>
            <a:r>
              <a:rPr lang="it-IT" sz="2000" i="1" dirty="0">
                <a:latin typeface="+mj-lt"/>
              </a:rPr>
              <a:t>Tiziano Ferro </a:t>
            </a:r>
            <a:r>
              <a:rPr lang="it-IT" sz="2000" dirty="0">
                <a:latin typeface="+mj-lt"/>
              </a:rPr>
              <a:t>(</a:t>
            </a:r>
            <a:r>
              <a:rPr lang="it-IT" sz="2000" i="1" dirty="0" err="1">
                <a:latin typeface="+mj-lt"/>
              </a:rPr>
              <a:t>Italian</a:t>
            </a:r>
            <a:r>
              <a:rPr lang="it-IT" sz="2000" i="1" dirty="0">
                <a:latin typeface="+mj-lt"/>
              </a:rPr>
              <a:t> Corte di Cassazione</a:t>
            </a:r>
            <a:r>
              <a:rPr lang="it-IT" sz="2000" dirty="0">
                <a:latin typeface="+mj-lt"/>
              </a:rPr>
              <a:t>, 8 </a:t>
            </a:r>
            <a:r>
              <a:rPr lang="it-IT" sz="2000" dirty="0" err="1">
                <a:latin typeface="+mj-lt"/>
              </a:rPr>
              <a:t>October</a:t>
            </a:r>
            <a:r>
              <a:rPr lang="it-IT" sz="2000" dirty="0">
                <a:latin typeface="+mj-lt"/>
              </a:rPr>
              <a:t> 2020, n. 21696)</a:t>
            </a:r>
          </a:p>
          <a:p>
            <a:pPr marL="989013" lvl="2" indent="-268288">
              <a:buFont typeface="Wingdings" panose="05000000000000000000" pitchFamily="2" charset="2"/>
              <a:buChar char="Ø"/>
            </a:pPr>
            <a:r>
              <a:rPr lang="it-IT" sz="2000" i="1" dirty="0">
                <a:latin typeface="+mj-lt"/>
              </a:rPr>
              <a:t>Ragazzacci</a:t>
            </a:r>
            <a:r>
              <a:rPr lang="it-IT" sz="2000" dirty="0">
                <a:latin typeface="+mj-lt"/>
              </a:rPr>
              <a:t> (</a:t>
            </a:r>
            <a:r>
              <a:rPr lang="it-IT" sz="2000" i="1" dirty="0">
                <a:latin typeface="+mj-lt"/>
              </a:rPr>
              <a:t>French </a:t>
            </a:r>
            <a:r>
              <a:rPr lang="it-IT" sz="2000" i="1" dirty="0" err="1">
                <a:latin typeface="+mj-lt"/>
              </a:rPr>
              <a:t>Conseil</a:t>
            </a:r>
            <a:r>
              <a:rPr lang="it-IT" sz="2000" i="1" dirty="0">
                <a:latin typeface="+mj-lt"/>
              </a:rPr>
              <a:t> d’</a:t>
            </a:r>
            <a:r>
              <a:rPr lang="it-IT" sz="2000" i="1" dirty="0" err="1">
                <a:latin typeface="+mj-lt"/>
              </a:rPr>
              <a:t>Etat</a:t>
            </a:r>
            <a:r>
              <a:rPr lang="it-IT" sz="2000" dirty="0">
                <a:latin typeface="+mj-lt"/>
              </a:rPr>
              <a:t>, 27 </a:t>
            </a:r>
            <a:r>
              <a:rPr lang="it-IT" sz="2000" dirty="0" err="1">
                <a:latin typeface="+mj-lt"/>
              </a:rPr>
              <a:t>July</a:t>
            </a:r>
            <a:r>
              <a:rPr lang="it-IT" sz="2000" dirty="0">
                <a:latin typeface="+mj-lt"/>
              </a:rPr>
              <a:t> 2012, n. 337656, 337810)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F5DC62C-BC62-AC2C-7AF0-A26DB0B320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7504" y="227665"/>
            <a:ext cx="5904656" cy="569053"/>
          </a:xfrm>
          <a:prstGeom prst="rect">
            <a:avLst/>
          </a:prstGeom>
          <a:solidFill>
            <a:srgbClr val="258F96"/>
          </a:solidFill>
          <a:ln>
            <a:solidFill>
              <a:srgbClr val="258F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B1B4432-9594-A609-49D6-DAC2727951C1}"/>
              </a:ext>
            </a:extLst>
          </p:cNvPr>
          <p:cNvSpPr txBox="1"/>
          <p:nvPr/>
        </p:nvSpPr>
        <p:spPr>
          <a:xfrm>
            <a:off x="196878" y="300413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buClrTx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Notion of Residence and Treaty Entitlement </a:t>
            </a:r>
          </a:p>
        </p:txBody>
      </p:sp>
    </p:spTree>
    <p:extLst>
      <p:ext uri="{BB962C8B-B14F-4D97-AF65-F5344CB8AC3E}">
        <p14:creationId xmlns:p14="http://schemas.microsoft.com/office/powerpoint/2010/main" val="954069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3">
            <a:extLst>
              <a:ext uri="{FF2B5EF4-FFF2-40B4-BE49-F238E27FC236}">
                <a16:creationId xmlns:a16="http://schemas.microsoft.com/office/drawing/2014/main" id="{55E42C01-175A-4DB5-82E5-2AEC1020C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94948" y="6476845"/>
            <a:ext cx="341548" cy="252354"/>
          </a:xfrm>
        </p:spPr>
        <p:txBody>
          <a:bodyPr/>
          <a:lstStyle/>
          <a:p>
            <a:fld id="{CED3AD7C-6C82-42B1-BD72-B96BDDF1B4B9}" type="slidenum">
              <a:rPr lang="it-IT" smtClean="0"/>
              <a:pPr/>
              <a:t>5</a:t>
            </a:fld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8430C76-CA60-425C-9039-19846BB9D3EA}"/>
              </a:ext>
            </a:extLst>
          </p:cNvPr>
          <p:cNvSpPr txBox="1"/>
          <p:nvPr/>
        </p:nvSpPr>
        <p:spPr>
          <a:xfrm>
            <a:off x="90016" y="1484784"/>
            <a:ext cx="8640959" cy="378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4863" lvl="1" indent="-347663">
              <a:lnSpc>
                <a:spcPct val="90000"/>
              </a:lnSpc>
              <a:buFont typeface="Calibri" panose="020F0502020204030204" pitchFamily="34" charset="0"/>
              <a:buChar char="─"/>
              <a:tabLst>
                <a:tab pos="901700" algn="l"/>
              </a:tabLst>
            </a:pPr>
            <a:r>
              <a:rPr lang="it-IT" sz="2200" dirty="0" err="1">
                <a:latin typeface="+mj-lt"/>
              </a:rPr>
              <a:t>Conflicts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between</a:t>
            </a:r>
            <a:r>
              <a:rPr lang="it-IT" sz="2200" dirty="0">
                <a:latin typeface="+mj-lt"/>
              </a:rPr>
              <a:t> sourcing </a:t>
            </a:r>
            <a:r>
              <a:rPr lang="it-IT" sz="2200" dirty="0" err="1">
                <a:latin typeface="+mj-lt"/>
              </a:rPr>
              <a:t>criteria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identifying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foreign</a:t>
            </a:r>
            <a:r>
              <a:rPr lang="it-IT" sz="2200" dirty="0">
                <a:latin typeface="+mj-lt"/>
              </a:rPr>
              <a:t> vs. </a:t>
            </a:r>
            <a:r>
              <a:rPr lang="it-IT" sz="2200" dirty="0" err="1">
                <a:latin typeface="+mj-lt"/>
              </a:rPr>
              <a:t>domestic</a:t>
            </a:r>
            <a:r>
              <a:rPr lang="it-IT" sz="2200" dirty="0">
                <a:latin typeface="+mj-lt"/>
              </a:rPr>
              <a:t> source </a:t>
            </a:r>
            <a:r>
              <a:rPr lang="it-IT" sz="2200" dirty="0" err="1">
                <a:latin typeface="+mj-lt"/>
              </a:rPr>
              <a:t>income</a:t>
            </a:r>
            <a:endParaRPr lang="it-IT" sz="2200" dirty="0">
              <a:latin typeface="+mj-lt"/>
            </a:endParaRPr>
          </a:p>
          <a:p>
            <a:pPr marL="987425" lvl="2" indent="-268288">
              <a:lnSpc>
                <a:spcPct val="90000"/>
              </a:lnSpc>
              <a:buFont typeface="Calibri" panose="020F0502020204030204" pitchFamily="34" charset="0"/>
              <a:buChar char="─"/>
            </a:pPr>
            <a:r>
              <a:rPr lang="it-IT" sz="2200" dirty="0">
                <a:latin typeface="+mj-lt"/>
              </a:rPr>
              <a:t>E.g., </a:t>
            </a:r>
            <a:r>
              <a:rPr lang="it-IT" sz="2200" dirty="0" err="1">
                <a:latin typeface="+mj-lt"/>
              </a:rPr>
              <a:t>conflict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between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treaty</a:t>
            </a:r>
            <a:r>
              <a:rPr lang="it-IT" sz="2200" dirty="0">
                <a:latin typeface="+mj-lt"/>
              </a:rPr>
              <a:t> place of activity and </a:t>
            </a:r>
            <a:r>
              <a:rPr lang="it-IT" sz="2200" dirty="0" err="1">
                <a:latin typeface="+mj-lt"/>
              </a:rPr>
              <a:t>domestic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deeming</a:t>
            </a:r>
            <a:r>
              <a:rPr lang="it-IT" sz="2200" dirty="0">
                <a:latin typeface="+mj-lt"/>
              </a:rPr>
              <a:t> rules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it-IT" sz="2200" dirty="0">
              <a:latin typeface="+mj-lt"/>
            </a:endParaRPr>
          </a:p>
          <a:p>
            <a:pPr marL="804863" lvl="1" indent="-347663">
              <a:lnSpc>
                <a:spcPct val="90000"/>
              </a:lnSpc>
              <a:buFont typeface="Calibri" panose="020F0502020204030204" pitchFamily="34" charset="0"/>
              <a:buChar char="─"/>
              <a:tabLst>
                <a:tab pos="901700" algn="l"/>
              </a:tabLst>
            </a:pPr>
            <a:r>
              <a:rPr lang="it-IT" sz="2200" dirty="0" err="1">
                <a:latin typeface="+mj-lt"/>
              </a:rPr>
              <a:t>Conflicts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between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domestic</a:t>
            </a:r>
            <a:r>
              <a:rPr lang="it-IT" sz="2200" dirty="0">
                <a:latin typeface="+mj-lt"/>
              </a:rPr>
              <a:t> and </a:t>
            </a:r>
            <a:r>
              <a:rPr lang="it-IT" sz="2200" dirty="0" err="1">
                <a:latin typeface="+mj-lt"/>
              </a:rPr>
              <a:t>treaty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income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characterization</a:t>
            </a:r>
            <a:endParaRPr lang="it-IT" sz="2200" dirty="0">
              <a:latin typeface="+mj-lt"/>
            </a:endParaRPr>
          </a:p>
          <a:p>
            <a:pPr marL="987425" lvl="2" indent="-268288">
              <a:lnSpc>
                <a:spcPct val="90000"/>
              </a:lnSpc>
              <a:buFont typeface="Calibri" panose="020F0502020204030204" pitchFamily="34" charset="0"/>
              <a:buChar char="─"/>
            </a:pPr>
            <a:r>
              <a:rPr lang="it-IT" sz="2200" dirty="0">
                <a:latin typeface="+mj-lt"/>
              </a:rPr>
              <a:t>E.g., </a:t>
            </a:r>
            <a:r>
              <a:rPr lang="it-IT" sz="2200" dirty="0" err="1">
                <a:latin typeface="+mj-lt"/>
              </a:rPr>
              <a:t>carried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interest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may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either</a:t>
            </a:r>
            <a:r>
              <a:rPr lang="it-IT" sz="2200" dirty="0">
                <a:latin typeface="+mj-lt"/>
              </a:rPr>
              <a:t> be </a:t>
            </a:r>
            <a:r>
              <a:rPr lang="it-IT" sz="2200" dirty="0" err="1">
                <a:latin typeface="+mj-lt"/>
              </a:rPr>
              <a:t>employment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income</a:t>
            </a:r>
            <a:r>
              <a:rPr lang="it-IT" sz="2200" dirty="0">
                <a:latin typeface="+mj-lt"/>
              </a:rPr>
              <a:t> or </a:t>
            </a:r>
            <a:r>
              <a:rPr lang="it-IT" sz="2200" dirty="0" err="1">
                <a:latin typeface="+mj-lt"/>
              </a:rPr>
              <a:t>income</a:t>
            </a:r>
            <a:r>
              <a:rPr lang="it-IT" sz="2200" dirty="0">
                <a:latin typeface="+mj-lt"/>
              </a:rPr>
              <a:t> of </a:t>
            </a:r>
            <a:r>
              <a:rPr lang="it-IT" sz="2200" dirty="0" err="1">
                <a:latin typeface="+mj-lt"/>
              </a:rPr>
              <a:t>financial</a:t>
            </a:r>
            <a:r>
              <a:rPr lang="it-IT" sz="2200" dirty="0">
                <a:latin typeface="+mj-lt"/>
              </a:rPr>
              <a:t> nature (e.g., </a:t>
            </a:r>
            <a:r>
              <a:rPr lang="it-IT" sz="2200" dirty="0" err="1">
                <a:latin typeface="+mj-lt"/>
              </a:rPr>
              <a:t>dividends</a:t>
            </a:r>
            <a:r>
              <a:rPr lang="it-IT" sz="2200" dirty="0">
                <a:latin typeface="+mj-lt"/>
              </a:rPr>
              <a:t> or capital gain)</a:t>
            </a:r>
          </a:p>
          <a:p>
            <a:pPr marL="987425" lvl="2" indent="-268288">
              <a:lnSpc>
                <a:spcPct val="90000"/>
              </a:lnSpc>
              <a:buFont typeface="Calibri" panose="020F0502020204030204" pitchFamily="34" charset="0"/>
              <a:buChar char="─"/>
            </a:pPr>
            <a:r>
              <a:rPr lang="it-IT" sz="2200" dirty="0">
                <a:latin typeface="+mj-lt"/>
              </a:rPr>
              <a:t>Art. 3(2) OECD </a:t>
            </a:r>
            <a:r>
              <a:rPr lang="it-IT" sz="2200" dirty="0" err="1">
                <a:latin typeface="+mj-lt"/>
              </a:rPr>
              <a:t>reference</a:t>
            </a:r>
            <a:r>
              <a:rPr lang="it-IT" sz="2200" dirty="0">
                <a:latin typeface="+mj-lt"/>
              </a:rPr>
              <a:t> to </a:t>
            </a:r>
            <a:r>
              <a:rPr lang="it-IT" sz="2200" dirty="0" err="1">
                <a:latin typeface="+mj-lt"/>
              </a:rPr>
              <a:t>domestic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law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unless</a:t>
            </a:r>
            <a:r>
              <a:rPr lang="it-IT" sz="2200" dirty="0">
                <a:latin typeface="+mj-lt"/>
              </a:rPr>
              <a:t> the </a:t>
            </a:r>
            <a:r>
              <a:rPr lang="it-IT" sz="2200" dirty="0" err="1">
                <a:latin typeface="+mj-lt"/>
              </a:rPr>
              <a:t>context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otherwise</a:t>
            </a:r>
            <a:r>
              <a:rPr lang="it-IT" sz="2200" dirty="0">
                <a:latin typeface="+mj-lt"/>
              </a:rPr>
              <a:t> </a:t>
            </a:r>
            <a:r>
              <a:rPr lang="it-IT" sz="2200" dirty="0" err="1">
                <a:latin typeface="+mj-lt"/>
              </a:rPr>
              <a:t>requires</a:t>
            </a:r>
            <a:endParaRPr lang="it-IT" sz="2200" dirty="0">
              <a:latin typeface="+mj-lt"/>
            </a:endParaRPr>
          </a:p>
          <a:p>
            <a:pPr marL="1444625" lvl="3" indent="-268288">
              <a:lnSpc>
                <a:spcPct val="90000"/>
              </a:lnSpc>
              <a:buFont typeface="Calibri" panose="020F0502020204030204" pitchFamily="34" charset="0"/>
              <a:buChar char="─"/>
            </a:pPr>
            <a:r>
              <a:rPr lang="en-US" sz="2200" dirty="0">
                <a:latin typeface="+mj-lt"/>
              </a:rPr>
              <a:t>OECD Comm. to Art. 23, § 32.3 </a:t>
            </a:r>
          </a:p>
          <a:p>
            <a:pPr marL="530225" lvl="1" indent="-268288">
              <a:buFont typeface="Calibri" panose="020F0502020204030204" pitchFamily="34" charset="0"/>
              <a:buChar char="─"/>
            </a:pPr>
            <a:endParaRPr lang="en-US" sz="2200" dirty="0">
              <a:latin typeface="+mj-l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F5DC62C-BC62-AC2C-7AF0-A26DB0B320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7504" y="227665"/>
            <a:ext cx="5904656" cy="569053"/>
          </a:xfrm>
          <a:prstGeom prst="rect">
            <a:avLst/>
          </a:prstGeom>
          <a:solidFill>
            <a:srgbClr val="258F96"/>
          </a:solidFill>
          <a:ln>
            <a:solidFill>
              <a:srgbClr val="258F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99D6B85A-2085-AEFC-400B-4954D89CA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96" y="-65958"/>
            <a:ext cx="8290044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Other recurring treaty issues</a:t>
            </a:r>
          </a:p>
        </p:txBody>
      </p:sp>
    </p:spTree>
    <p:extLst>
      <p:ext uri="{BB962C8B-B14F-4D97-AF65-F5344CB8AC3E}">
        <p14:creationId xmlns:p14="http://schemas.microsoft.com/office/powerpoint/2010/main" val="4021913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78DB0491-D94A-445E-91AF-776652356AEF}"/>
              </a:ext>
            </a:extLst>
          </p:cNvPr>
          <p:cNvSpPr txBox="1"/>
          <p:nvPr/>
        </p:nvSpPr>
        <p:spPr>
          <a:xfrm>
            <a:off x="4139952" y="1412776"/>
            <a:ext cx="4752528" cy="4379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it-IT" sz="2400" b="1" i="1" dirty="0">
              <a:solidFill>
                <a:srgbClr val="4D4D4D"/>
              </a:solidFill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it-IT" sz="4800" b="1" i="1" dirty="0"/>
              <a:t>Thanks for the </a:t>
            </a:r>
            <a:r>
              <a:rPr lang="it-IT" sz="4800" b="1" i="1" dirty="0" err="1"/>
              <a:t>attention</a:t>
            </a:r>
            <a:r>
              <a:rPr lang="it-IT" sz="4800" b="1" i="1" dirty="0"/>
              <a:t>!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it-IT" altLang="zh-TW" sz="2400" b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zh-TW" sz="2200" b="1" dirty="0">
                <a:solidFill>
                  <a:srgbClr val="15253D"/>
                </a:solidFill>
                <a:latin typeface="+mj-lt"/>
              </a:rPr>
              <a:t>Dr. Mario Tenore: </a:t>
            </a:r>
            <a:r>
              <a:rPr lang="it-IT" altLang="zh-TW" sz="2200" dirty="0">
                <a:solidFill>
                  <a:srgbClr val="258F96"/>
                </a:solidFill>
                <a:latin typeface="+mj-lt"/>
              </a:rPr>
              <a:t>mario.tenore@studiopirola.com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972F7FC-3AB1-DEFB-7D02-D01E5FE287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7504" y="227665"/>
            <a:ext cx="5904656" cy="569053"/>
          </a:xfrm>
          <a:prstGeom prst="rect">
            <a:avLst/>
          </a:prstGeom>
          <a:solidFill>
            <a:srgbClr val="258F96"/>
          </a:solidFill>
          <a:ln>
            <a:solidFill>
              <a:srgbClr val="258F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9D2F7AE-41EE-D390-2C10-D6E5729598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56" y="2229820"/>
            <a:ext cx="3699856" cy="239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358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Gradazioni di grigio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1328</TotalTime>
  <Words>418</Words>
  <Application>Microsoft Office PowerPoint</Application>
  <PresentationFormat>Presentazione su schermo (4:3)</PresentationFormat>
  <Paragraphs>53</Paragraphs>
  <Slides>6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Arial</vt:lpstr>
      <vt:lpstr>Be Vietnam Pro</vt:lpstr>
      <vt:lpstr>Be Vietnam Pro Medium</vt:lpstr>
      <vt:lpstr>Calibri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Other recurring treaty issues</vt:lpstr>
      <vt:lpstr>Presentazione standard di PowerPoint</vt:lpstr>
    </vt:vector>
  </TitlesOfParts>
  <Company>Pirola Pennuto Zei &amp; Associati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Leonardi Sara</dc:creator>
  <cp:lastModifiedBy>Mario Tenore</cp:lastModifiedBy>
  <cp:revision>102</cp:revision>
  <cp:lastPrinted>2022-10-04T17:08:33Z</cp:lastPrinted>
  <dcterms:created xsi:type="dcterms:W3CDTF">2017-02-01T09:48:49Z</dcterms:created>
  <dcterms:modified xsi:type="dcterms:W3CDTF">2022-10-06T21:08:42Z</dcterms:modified>
</cp:coreProperties>
</file>