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4"/>
    <p:sldMasterId id="2147483891" r:id="rId5"/>
  </p:sldMasterIdLst>
  <p:notesMasterIdLst>
    <p:notesMasterId r:id="rId17"/>
  </p:notesMasterIdLst>
  <p:handoutMasterIdLst>
    <p:handoutMasterId r:id="rId18"/>
  </p:handoutMasterIdLst>
  <p:sldIdLst>
    <p:sldId id="267" r:id="rId6"/>
    <p:sldId id="264" r:id="rId7"/>
    <p:sldId id="266" r:id="rId8"/>
    <p:sldId id="268" r:id="rId9"/>
    <p:sldId id="276" r:id="rId10"/>
    <p:sldId id="280" r:id="rId11"/>
    <p:sldId id="269" r:id="rId12"/>
    <p:sldId id="279" r:id="rId13"/>
    <p:sldId id="270" r:id="rId14"/>
    <p:sldId id="271" r:id="rId15"/>
    <p:sldId id="273" r:id="rId16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4" userDrawn="1">
          <p15:clr>
            <a:srgbClr val="A4A3A4"/>
          </p15:clr>
        </p15:guide>
        <p15:guide id="2" pos="264" userDrawn="1">
          <p15:clr>
            <a:srgbClr val="A4A3A4"/>
          </p15:clr>
        </p15:guide>
        <p15:guide id="3" pos="5640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16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54" userDrawn="1">
          <p15:clr>
            <a:srgbClr val="A4A3A4"/>
          </p15:clr>
        </p15:guide>
        <p15:guide id="2" pos="3082" userDrawn="1">
          <p15:clr>
            <a:srgbClr val="A4A3A4"/>
          </p15:clr>
        </p15:guide>
        <p15:guide id="3" orient="horz" pos="3006" userDrawn="1">
          <p15:clr>
            <a:srgbClr val="A4A3A4"/>
          </p15:clr>
        </p15:guide>
        <p15:guide id="4" pos="230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iepenburg, Marianne" initials="MP" lastIdx="1" clrIdx="0"/>
  <p:cmAuthor id="1" name="Sutton, Brad" initials="SB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202"/>
    <a:srgbClr val="D49D1B"/>
    <a:srgbClr val="FFCC33"/>
    <a:srgbClr val="F2A835"/>
    <a:srgbClr val="BB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876" autoAdjust="0"/>
    <p:restoredTop sz="84878" autoAdjust="0"/>
  </p:normalViewPr>
  <p:slideViewPr>
    <p:cSldViewPr snapToGrid="0">
      <p:cViewPr varScale="1">
        <p:scale>
          <a:sx n="90" d="100"/>
          <a:sy n="90" d="100"/>
        </p:scale>
        <p:origin x="192" y="648"/>
      </p:cViewPr>
      <p:guideLst>
        <p:guide orient="horz" pos="804"/>
        <p:guide pos="264"/>
        <p:guide pos="564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59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>
        <p:scale>
          <a:sx n="50" d="100"/>
          <a:sy n="50" d="100"/>
        </p:scale>
        <p:origin x="4116" y="66"/>
      </p:cViewPr>
      <p:guideLst>
        <p:guide orient="horz" pos="2254"/>
        <p:guide pos="3082"/>
        <p:guide orient="horz" pos="3006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9" y="1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/>
          <a:lstStyle>
            <a:lvl1pPr algn="r">
              <a:defRPr sz="1200"/>
            </a:lvl1pPr>
          </a:lstStyle>
          <a:p>
            <a:fld id="{05E48B40-F575-F045-AF98-7241656AD336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 anchor="b"/>
          <a:lstStyle>
            <a:lvl1pPr algn="r">
              <a:defRPr sz="1200"/>
            </a:lvl1pPr>
          </a:lstStyle>
          <a:p>
            <a:fld id="{99DF1ECE-AF69-F740-9EB1-7C3F346519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18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1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/>
          <a:lstStyle>
            <a:lvl1pPr algn="r">
              <a:defRPr sz="1200"/>
            </a:lvl1pPr>
          </a:lstStyle>
          <a:p>
            <a:fld id="{5503108B-28A2-4A1F-97E4-23F53BEF9B1F}" type="datetimeFigureOut">
              <a:rPr lang="en-US" smtClean="0"/>
              <a:pPr/>
              <a:t>9/22/22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5" tIns="48323" rIns="96645" bIns="483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5" tIns="48323" rIns="96645" bIns="483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 anchor="b"/>
          <a:lstStyle>
            <a:lvl1pPr algn="r">
              <a:defRPr sz="1200"/>
            </a:lvl1pPr>
          </a:lstStyle>
          <a:p>
            <a:fld id="{1A47E64D-F0A2-43B3-B0BA-78A854B03B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34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47E64D-F0A2-43B3-B0BA-78A854B03B2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54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47E64D-F0A2-43B3-B0BA-78A854B03B2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3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4808306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718299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67209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183699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4" y="0"/>
            <a:ext cx="4752531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134665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0" t="553" r="25185"/>
          <a:stretch/>
        </p:blipFill>
        <p:spPr>
          <a:xfrm>
            <a:off x="0" y="0"/>
            <a:ext cx="4695986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68481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4673601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096169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00750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888641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742682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373046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87900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820385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241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9520"/>
            <a:ext cx="9144000" cy="213955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559315"/>
            <a:ext cx="9144000" cy="112514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25716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2513350" y="3817621"/>
            <a:ext cx="4163020" cy="86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548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9520"/>
            <a:ext cx="9144000" cy="213955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559315"/>
            <a:ext cx="9144000" cy="1125140"/>
          </a:xfrm>
        </p:spPr>
        <p:txBody>
          <a:bodyPr>
            <a:normAutofit/>
          </a:bodyPr>
          <a:lstStyle>
            <a:lvl1pPr marL="0" indent="0" algn="ctr">
              <a:buNone/>
              <a:defRPr sz="1800" i="0">
                <a:solidFill>
                  <a:schemeClr val="bg1"/>
                </a:solidFill>
              </a:defRPr>
            </a:lvl1pPr>
            <a:lvl2pPr marL="25716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2513350" y="3817621"/>
            <a:ext cx="4163020" cy="86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716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174625" indent="-17462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400050" indent="-14287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77052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99" y="1178074"/>
            <a:ext cx="4196953" cy="34186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178074"/>
            <a:ext cx="4244579" cy="34186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788064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5469" y="1184672"/>
            <a:ext cx="4182714" cy="617934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257168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8" indent="0">
              <a:buNone/>
              <a:defRPr sz="9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5469" y="1802606"/>
            <a:ext cx="4182714" cy="2763441"/>
          </a:xfrm>
        </p:spPr>
        <p:txBody>
          <a:bodyPr>
            <a:normAutofit/>
          </a:bodyPr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84672"/>
            <a:ext cx="4322344" cy="617934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257168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8" indent="0">
              <a:buNone/>
              <a:defRPr sz="9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02606"/>
            <a:ext cx="4322344" cy="2763441"/>
          </a:xfrm>
        </p:spPr>
        <p:txBody>
          <a:bodyPr>
            <a:normAutofit/>
          </a:bodyPr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299973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01470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451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26830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hot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6194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8"/>
          <p:cNvSpPr/>
          <p:nvPr/>
        </p:nvSpPr>
        <p:spPr>
          <a:xfrm>
            <a:off x="2459831" y="0"/>
            <a:ext cx="6743700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0" h="6858000">
                <a:moveTo>
                  <a:pt x="0" y="0"/>
                </a:moveTo>
                <a:lnTo>
                  <a:pt x="8991600" y="0"/>
                </a:lnTo>
                <a:lnTo>
                  <a:pt x="8991600" y="6858000"/>
                </a:lnTo>
                <a:lnTo>
                  <a:pt x="0" y="6858000"/>
                </a:lnTo>
                <a:cubicBezTo>
                  <a:pt x="437322" y="5695122"/>
                  <a:pt x="1749287" y="265374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5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207526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824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7035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hoto blue">
    <p:bg>
      <p:bgPr>
        <a:gradFill rotWithShape="1">
          <a:gsLst>
            <a:gs pos="0">
              <a:srgbClr val="32A3FF"/>
            </a:gs>
            <a:gs pos="71001">
              <a:srgbClr val="002E55"/>
            </a:gs>
            <a:gs pos="100000">
              <a:srgbClr val="002E55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24591" y="0"/>
            <a:ext cx="46194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3" name="Rectangle 8"/>
          <p:cNvSpPr/>
          <p:nvPr/>
        </p:nvSpPr>
        <p:spPr>
          <a:xfrm flipH="1">
            <a:off x="0" y="0"/>
            <a:ext cx="6743700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0" h="6858000">
                <a:moveTo>
                  <a:pt x="0" y="0"/>
                </a:moveTo>
                <a:lnTo>
                  <a:pt x="8991600" y="0"/>
                </a:lnTo>
                <a:lnTo>
                  <a:pt x="8991600" y="6858000"/>
                </a:lnTo>
                <a:lnTo>
                  <a:pt x="0" y="6858000"/>
                </a:lnTo>
                <a:cubicBezTo>
                  <a:pt x="437322" y="5695122"/>
                  <a:pt x="1749287" y="2653749"/>
                  <a:pt x="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4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 flipH="1">
            <a:off x="5897167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73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64127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dSideBa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23574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4625" indent="-17462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789126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SideBa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3381608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4625" indent="-17462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593264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ue S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33816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0006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241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99" y="1216819"/>
            <a:ext cx="4196953" cy="34694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216819"/>
            <a:ext cx="4244579" cy="34694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73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06507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59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808306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4808306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3479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4" y="0"/>
            <a:ext cx="4752531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4" y="0"/>
            <a:ext cx="4752531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9759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4673601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4673601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56972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00750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00750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4127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742682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742682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547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87900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87900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66891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0" t="-185" r="25230" b="-1"/>
          <a:stretch/>
        </p:blipFill>
        <p:spPr>
          <a:xfrm>
            <a:off x="0" y="0"/>
            <a:ext cx="4649492" cy="5143500"/>
          </a:xfrm>
          <a:prstGeom prst="rect">
            <a:avLst/>
          </a:prstGeom>
          <a:ln>
            <a:noFill/>
          </a:ln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258662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862" r="4471"/>
          <a:stretch/>
        </p:blipFill>
        <p:spPr bwMode="hidden">
          <a:xfrm>
            <a:off x="5509260" y="0"/>
            <a:ext cx="362712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9520"/>
            <a:ext cx="9144000" cy="213955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559315"/>
            <a:ext cx="9144000" cy="112514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25716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2513350" y="3817621"/>
            <a:ext cx="4163020" cy="8688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2513350" y="3817621"/>
            <a:ext cx="4163020" cy="86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5818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9520"/>
            <a:ext cx="9144000" cy="213955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559315"/>
            <a:ext cx="9144000" cy="1125140"/>
          </a:xfrm>
        </p:spPr>
        <p:txBody>
          <a:bodyPr>
            <a:normAutofit/>
          </a:bodyPr>
          <a:lstStyle>
            <a:lvl1pPr marL="0" indent="0" algn="ctr">
              <a:buNone/>
              <a:defRPr sz="1800" i="0">
                <a:solidFill>
                  <a:schemeClr val="bg1"/>
                </a:solidFill>
              </a:defRPr>
            </a:lvl1pPr>
            <a:lvl2pPr marL="25716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2513350" y="3817621"/>
            <a:ext cx="4163020" cy="8688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2513350" y="3817621"/>
            <a:ext cx="4163020" cy="86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4222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174625" indent="-17462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400050" indent="-14287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40917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99" y="1216819"/>
            <a:ext cx="4196953" cy="34186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216819"/>
            <a:ext cx="4244579" cy="34186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61419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5469" y="1184672"/>
            <a:ext cx="4182714" cy="617934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257168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8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5469" y="1802606"/>
            <a:ext cx="4182714" cy="2763441"/>
          </a:xfrm>
        </p:spPr>
        <p:txBody>
          <a:bodyPr>
            <a:normAutofit/>
          </a:bodyPr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84672"/>
            <a:ext cx="4322344" cy="617934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257168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8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02606"/>
            <a:ext cx="4322344" cy="2763441"/>
          </a:xfrm>
        </p:spPr>
        <p:txBody>
          <a:bodyPr>
            <a:normAutofit/>
          </a:bodyPr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81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148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451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11614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hot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6194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8"/>
          <p:cNvSpPr/>
          <p:nvPr/>
        </p:nvSpPr>
        <p:spPr>
          <a:xfrm>
            <a:off x="2459831" y="0"/>
            <a:ext cx="6743700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0" h="6858000">
                <a:moveTo>
                  <a:pt x="0" y="0"/>
                </a:moveTo>
                <a:lnTo>
                  <a:pt x="8991600" y="0"/>
                </a:lnTo>
                <a:lnTo>
                  <a:pt x="8991600" y="6858000"/>
                </a:lnTo>
                <a:lnTo>
                  <a:pt x="0" y="6858000"/>
                </a:lnTo>
                <a:cubicBezTo>
                  <a:pt x="437322" y="5695122"/>
                  <a:pt x="1749287" y="265374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5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207526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824" y="4666971"/>
            <a:ext cx="404813" cy="3896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6194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824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8579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hoto blue">
    <p:bg>
      <p:bgPr>
        <a:gradFill rotWithShape="1">
          <a:gsLst>
            <a:gs pos="0">
              <a:srgbClr val="32A3FF"/>
            </a:gs>
            <a:gs pos="71001">
              <a:srgbClr val="002E55"/>
            </a:gs>
            <a:gs pos="100000">
              <a:srgbClr val="002E55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24591" y="0"/>
            <a:ext cx="46194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3" name="Rectangle 8"/>
          <p:cNvSpPr/>
          <p:nvPr/>
        </p:nvSpPr>
        <p:spPr>
          <a:xfrm flipH="1">
            <a:off x="0" y="0"/>
            <a:ext cx="6743700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0" h="6858000">
                <a:moveTo>
                  <a:pt x="0" y="0"/>
                </a:moveTo>
                <a:lnTo>
                  <a:pt x="8991600" y="0"/>
                </a:lnTo>
                <a:lnTo>
                  <a:pt x="8991600" y="6858000"/>
                </a:lnTo>
                <a:lnTo>
                  <a:pt x="0" y="6858000"/>
                </a:lnTo>
                <a:cubicBezTo>
                  <a:pt x="437322" y="5695122"/>
                  <a:pt x="1749287" y="2653749"/>
                  <a:pt x="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4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 flipH="1">
            <a:off x="5897167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105273" y="4666971"/>
            <a:ext cx="404813" cy="3896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73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53036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dSideBa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hidden">
          <a:xfrm>
            <a:off x="-14288" y="0"/>
            <a:ext cx="23574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4625" indent="-17462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90176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SideBa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hidden">
          <a:xfrm flipH="1">
            <a:off x="1" y="0"/>
            <a:ext cx="3381608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4625" indent="-17462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33816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31923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ue S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hidden">
          <a:xfrm flipH="1">
            <a:off x="1" y="0"/>
            <a:ext cx="3381608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33816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62529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hidden">
          <a:xfrm>
            <a:off x="401241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99" y="1216819"/>
            <a:ext cx="4196953" cy="34694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216819"/>
            <a:ext cx="4244579" cy="34694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105273" y="4666971"/>
            <a:ext cx="404813" cy="3896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73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79177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1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chemeClr val="tx2"/>
            </a:gs>
            <a:gs pos="0">
              <a:schemeClr val="tx2">
                <a:lumMod val="5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17899" y="0"/>
            <a:ext cx="8555831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17899" y="1181101"/>
            <a:ext cx="8555831" cy="345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AutoShape 11"/>
          <p:cNvSpPr>
            <a:spLocks noChangeAspect="1" noChangeArrowheads="1" noTextEdit="1"/>
          </p:cNvSpPr>
          <p:nvPr userDrawn="1"/>
        </p:nvSpPr>
        <p:spPr bwMode="auto">
          <a:xfrm>
            <a:off x="7602141" y="4575573"/>
            <a:ext cx="1360884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ea typeface="ＭＳ Ｐゴシック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824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2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9" r:id="rId2"/>
    <p:sldLayoutId id="2147483887" r:id="rId3"/>
    <p:sldLayoutId id="2147483888" r:id="rId4"/>
    <p:sldLayoutId id="2147483886" r:id="rId5"/>
    <p:sldLayoutId id="2147483882" r:id="rId6"/>
    <p:sldLayoutId id="2147483883" r:id="rId7"/>
    <p:sldLayoutId id="2147483885" r:id="rId8"/>
    <p:sldLayoutId id="2147483865" r:id="rId9"/>
    <p:sldLayoutId id="2147483854" r:id="rId10"/>
    <p:sldLayoutId id="2147483853" r:id="rId11"/>
    <p:sldLayoutId id="2147483855" r:id="rId12"/>
    <p:sldLayoutId id="2147483856" r:id="rId13"/>
    <p:sldLayoutId id="2147483857" r:id="rId14"/>
    <p:sldLayoutId id="2147483858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6" r:id="rId21"/>
    <p:sldLayoutId id="2147483890" r:id="rId2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Palatino Linotype" panose="02040502050505030304" pitchFamily="18" charset="0"/>
          <a:ea typeface="+mj-ea"/>
          <a:cs typeface="+mj-cs"/>
        </a:defRPr>
      </a:lvl1pPr>
      <a:lvl2pPr algn="l" defTabSz="51433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2pPr>
      <a:lvl3pPr algn="l" defTabSz="51433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3pPr>
      <a:lvl4pPr algn="l" defTabSz="51433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4pPr>
      <a:lvl5pPr algn="l" defTabSz="51433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5pPr>
      <a:lvl6pPr marL="342892" algn="l" defTabSz="514337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6pPr>
      <a:lvl7pPr marL="685783" algn="l" defTabSz="514337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7pPr>
      <a:lvl8pPr marL="1028675" algn="l" defTabSz="514337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8pPr>
      <a:lvl9pPr marL="1371566" algn="l" defTabSz="514337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9pPr>
    </p:titleStyle>
    <p:bodyStyle>
      <a:lvl1pPr marL="128585" indent="-128585" algn="l" defTabSz="514337" rtl="0" eaLnBrk="0" fontAlgn="base" hangingPunct="0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1pPr>
      <a:lvl2pPr marL="385754" indent="-128585" algn="l" defTabSz="514337" rtl="0" eaLnBrk="0" fontAlgn="base" hangingPunct="0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2pPr>
      <a:lvl3pPr marL="642922" indent="-128585" algn="l" defTabSz="514337" rtl="0" eaLnBrk="0" fontAlgn="base" hangingPunct="0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3pPr>
      <a:lvl4pPr marL="900091" indent="-128585" algn="l" defTabSz="514337" rtl="0" eaLnBrk="0" fontAlgn="base" hangingPunct="0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4pPr>
      <a:lvl5pPr marL="1157259" indent="-128585" algn="l" defTabSz="514337" rtl="0" eaLnBrk="0" fontAlgn="base" hangingPunct="0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5pPr>
      <a:lvl6pPr marL="1414428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4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8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2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8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chemeClr val="tx2"/>
            </a:gs>
            <a:gs pos="0">
              <a:schemeClr val="tx2">
                <a:lumMod val="5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17899" y="0"/>
            <a:ext cx="8555831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17899" y="1181101"/>
            <a:ext cx="8555831" cy="345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29" name="AutoShape 11"/>
          <p:cNvSpPr>
            <a:spLocks noChangeAspect="1" noChangeArrowheads="1" noTextEdit="1"/>
          </p:cNvSpPr>
          <p:nvPr/>
        </p:nvSpPr>
        <p:spPr bwMode="auto">
          <a:xfrm>
            <a:off x="7602141" y="4575573"/>
            <a:ext cx="1360884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ea typeface="ＭＳ Ｐゴシック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8632824" y="4666971"/>
            <a:ext cx="404813" cy="389614"/>
          </a:xfrm>
          <a:prstGeom prst="rect">
            <a:avLst/>
          </a:prstGeom>
        </p:spPr>
      </p:pic>
      <p:sp>
        <p:nvSpPr>
          <p:cNvPr id="7" name="AutoShape 11"/>
          <p:cNvSpPr>
            <a:spLocks noChangeAspect="1" noChangeArrowheads="1" noTextEdit="1"/>
          </p:cNvSpPr>
          <p:nvPr userDrawn="1"/>
        </p:nvSpPr>
        <p:spPr bwMode="auto">
          <a:xfrm>
            <a:off x="7602141" y="4575573"/>
            <a:ext cx="1360884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ea typeface="ＭＳ Ｐゴシック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824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87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Palatino Linotype" panose="02040502050505030304" pitchFamily="18" charset="0"/>
          <a:ea typeface="+mj-ea"/>
          <a:cs typeface="+mj-cs"/>
        </a:defRPr>
      </a:lvl1pPr>
      <a:lvl2pPr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2pPr>
      <a:lvl3pPr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3pPr>
      <a:lvl4pPr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4pPr>
      <a:lvl5pPr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5pPr>
      <a:lvl6pPr marL="342892"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6pPr>
      <a:lvl7pPr marL="685783"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7pPr>
      <a:lvl8pPr marL="1028675"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8pPr>
      <a:lvl9pPr marL="1371566"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9pPr>
    </p:titleStyle>
    <p:bodyStyle>
      <a:lvl1pPr marL="128585" indent="-128585" algn="l" defTabSz="514337" rtl="0" eaLnBrk="1" fontAlgn="base" hangingPunct="1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1pPr>
      <a:lvl2pPr marL="385754" indent="-128585" algn="l" defTabSz="514337" rtl="0" eaLnBrk="1" fontAlgn="base" hangingPunct="1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2pPr>
      <a:lvl3pPr marL="642922" indent="-128585" algn="l" defTabSz="514337" rtl="0" eaLnBrk="1" fontAlgn="base" hangingPunct="1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3pPr>
      <a:lvl4pPr marL="900091" indent="-128585" algn="l" defTabSz="514337" rtl="0" eaLnBrk="1" fontAlgn="base" hangingPunct="1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4pPr>
      <a:lvl5pPr marL="1157259" indent="-128585" algn="l" defTabSz="514337" rtl="0" eaLnBrk="1" fontAlgn="base" hangingPunct="1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5pPr>
      <a:lvl6pPr marL="1414428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4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8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2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8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prophotostock.deviantart.com/art/Digital-World-Technology-and-Business-42499998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prophotostock.deviantart.com/art/Digital-World-Technology-and-Business-424999983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vital-edge.com/robot-tax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06CE-EC32-BA49-8AA7-8D80970FD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Should We Tax AI/Robots?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65B42-F365-8249-BAED-93659C1E4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Professor </a:t>
            </a:r>
            <a:r>
              <a:rPr lang="en-US" sz="2400" dirty="0" err="1"/>
              <a:t>Orly</a:t>
            </a:r>
            <a:r>
              <a:rPr lang="en-US" sz="2400" dirty="0"/>
              <a:t> Mazur</a:t>
            </a:r>
          </a:p>
        </p:txBody>
      </p:sp>
    </p:spTree>
    <p:extLst>
      <p:ext uri="{BB962C8B-B14F-4D97-AF65-F5344CB8AC3E}">
        <p14:creationId xmlns:p14="http://schemas.microsoft.com/office/powerpoint/2010/main" val="14328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337B70-7D57-BB45-B2E7-6D97A6B99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39" y="246112"/>
            <a:ext cx="6610994" cy="36798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1F0D8E-E5A6-CF4B-B038-96113167A1CE}"/>
              </a:ext>
            </a:extLst>
          </p:cNvPr>
          <p:cNvSpPr txBox="1"/>
          <p:nvPr/>
        </p:nvSpPr>
        <p:spPr>
          <a:xfrm>
            <a:off x="1076739" y="4104860"/>
            <a:ext cx="661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A Robot Tax?!</a:t>
            </a:r>
          </a:p>
        </p:txBody>
      </p:sp>
    </p:spTree>
    <p:extLst>
      <p:ext uri="{BB962C8B-B14F-4D97-AF65-F5344CB8AC3E}">
        <p14:creationId xmlns:p14="http://schemas.microsoft.com/office/powerpoint/2010/main" val="88871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F9E1-29C0-3041-AB50-CE63272E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Roadmap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CC1E8-29A8-3343-97D9-1EBDAA1DF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Implications of Robots in the Workforce</a:t>
            </a:r>
          </a:p>
          <a:p>
            <a:r>
              <a:rPr lang="en-US" sz="2800" dirty="0"/>
              <a:t>Critique of the Robot Tax</a:t>
            </a:r>
          </a:p>
          <a:p>
            <a:r>
              <a:rPr lang="en-US" sz="2800" dirty="0"/>
              <a:t>Preparing for the Future: Alternative Solutions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D9875E-C7A2-944F-9E5A-AC19B7E52E5E}"/>
              </a:ext>
            </a:extLst>
          </p:cNvPr>
          <p:cNvCxnSpPr/>
          <p:nvPr/>
        </p:nvCxnSpPr>
        <p:spPr>
          <a:xfrm>
            <a:off x="76200" y="968829"/>
            <a:ext cx="9067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33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F9E1-29C0-3041-AB50-CE63272E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Robots in the Workforce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F622DC4-B86C-6040-92DB-99792F467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00" y="1181100"/>
            <a:ext cx="4254100" cy="2400301"/>
          </a:xfr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D9875E-C7A2-944F-9E5A-AC19B7E52E5E}"/>
              </a:ext>
            </a:extLst>
          </p:cNvPr>
          <p:cNvCxnSpPr/>
          <p:nvPr/>
        </p:nvCxnSpPr>
        <p:spPr>
          <a:xfrm>
            <a:off x="76200" y="968829"/>
            <a:ext cx="9067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855119-3563-C64E-88DB-EE8856866782}"/>
              </a:ext>
            </a:extLst>
          </p:cNvPr>
          <p:cNvSpPr txBox="1"/>
          <p:nvPr/>
        </p:nvSpPr>
        <p:spPr>
          <a:xfrm>
            <a:off x="4792134" y="1195822"/>
            <a:ext cx="3950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”Robots are Coming for You and Your Job”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62EFFB-A9E5-7244-9142-529B5068610F}"/>
              </a:ext>
            </a:extLst>
          </p:cNvPr>
          <p:cNvSpPr txBox="1"/>
          <p:nvPr/>
        </p:nvSpPr>
        <p:spPr>
          <a:xfrm>
            <a:off x="4792134" y="2281521"/>
            <a:ext cx="4216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”You Will Lose Your Job to a Robot – and Sooner Than You Think”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98189B-372C-824F-8E55-9A17EC037CA6}"/>
              </a:ext>
            </a:extLst>
          </p:cNvPr>
          <p:cNvSpPr txBox="1"/>
          <p:nvPr/>
        </p:nvSpPr>
        <p:spPr>
          <a:xfrm>
            <a:off x="317899" y="3875116"/>
            <a:ext cx="77085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”The Robots are Coming – For as Many as 800 Million Jobs!”</a:t>
            </a:r>
          </a:p>
        </p:txBody>
      </p:sp>
    </p:spTree>
    <p:extLst>
      <p:ext uri="{BB962C8B-B14F-4D97-AF65-F5344CB8AC3E}">
        <p14:creationId xmlns:p14="http://schemas.microsoft.com/office/powerpoint/2010/main" val="118999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F9E1-29C0-3041-AB50-CE63272E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International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CC1E8-29A8-3343-97D9-1EBDAA1DF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Labor Market Disruption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solidFill>
                  <a:srgbClr val="FF0000"/>
                </a:solidFill>
              </a:rPr>
              <a:t>Increased Inequality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Declining Government </a:t>
            </a:r>
            <a:br>
              <a:rPr lang="en-US" sz="2800" dirty="0"/>
            </a:br>
            <a:r>
              <a:rPr lang="en-US" sz="2800" dirty="0"/>
              <a:t>Revenues</a:t>
            </a: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D9875E-C7A2-944F-9E5A-AC19B7E52E5E}"/>
              </a:ext>
            </a:extLst>
          </p:cNvPr>
          <p:cNvCxnSpPr/>
          <p:nvPr/>
        </p:nvCxnSpPr>
        <p:spPr>
          <a:xfrm>
            <a:off x="76200" y="968829"/>
            <a:ext cx="9067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invertebrate, coelenterate, hydrozoan&#10;&#10;Description automatically generated">
            <a:extLst>
              <a:ext uri="{FF2B5EF4-FFF2-40B4-BE49-F238E27FC236}">
                <a16:creationId xmlns:a16="http://schemas.microsoft.com/office/drawing/2014/main" id="{4E603603-83D5-0E5D-DC6A-E8E8B69C3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07921" y="1410126"/>
            <a:ext cx="3617836" cy="299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4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F9E1-29C0-3041-AB50-CE63272E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International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CC1E8-29A8-3343-97D9-1EBDAA1DF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Labor Market Disruption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Increased Inequality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solidFill>
                  <a:srgbClr val="FF0000"/>
                </a:solidFill>
              </a:rPr>
              <a:t>Declining Government 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Revenues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D9875E-C7A2-944F-9E5A-AC19B7E52E5E}"/>
              </a:ext>
            </a:extLst>
          </p:cNvPr>
          <p:cNvCxnSpPr/>
          <p:nvPr/>
        </p:nvCxnSpPr>
        <p:spPr>
          <a:xfrm>
            <a:off x="76200" y="968829"/>
            <a:ext cx="9067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invertebrate, coelenterate, hydrozoan&#10;&#10;Description automatically generated">
            <a:extLst>
              <a:ext uri="{FF2B5EF4-FFF2-40B4-BE49-F238E27FC236}">
                <a16:creationId xmlns:a16="http://schemas.microsoft.com/office/drawing/2014/main" id="{4E603603-83D5-0E5D-DC6A-E8E8B69C3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07921" y="1410126"/>
            <a:ext cx="3617836" cy="299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59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F9E1-29C0-3041-AB50-CE63272E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/>
              <a:t>Declining Government Revenues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CC1E8-29A8-3343-97D9-1EBDAA1DF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899" y="1181101"/>
            <a:ext cx="8555831" cy="3608613"/>
          </a:xfrm>
        </p:spPr>
        <p:txBody>
          <a:bodyPr>
            <a:normAutofit/>
          </a:bodyPr>
          <a:lstStyle/>
          <a:p>
            <a:r>
              <a:rPr lang="en-US" sz="3000" dirty="0"/>
              <a:t>Increased Spending</a:t>
            </a:r>
          </a:p>
          <a:p>
            <a:r>
              <a:rPr lang="en-US" sz="3000" dirty="0"/>
              <a:t>Loss of Tax Revenues</a:t>
            </a:r>
          </a:p>
          <a:p>
            <a:pPr lvl="1"/>
            <a:r>
              <a:rPr lang="en-US" sz="2600" dirty="0"/>
              <a:t>Social Insurance Taxes </a:t>
            </a:r>
          </a:p>
          <a:p>
            <a:pPr lvl="1"/>
            <a:r>
              <a:rPr lang="en-US" sz="2600" dirty="0"/>
              <a:t>Individual Income Tax </a:t>
            </a:r>
          </a:p>
          <a:p>
            <a:pPr lvl="2"/>
            <a:r>
              <a:rPr lang="en-US" sz="2000" dirty="0"/>
              <a:t>Taxed on Gross Basis</a:t>
            </a:r>
          </a:p>
          <a:p>
            <a:pPr lvl="2"/>
            <a:r>
              <a:rPr lang="en-US" sz="2000" dirty="0"/>
              <a:t>Less Tax Preferences</a:t>
            </a:r>
          </a:p>
          <a:p>
            <a:pPr lvl="1"/>
            <a:r>
              <a:rPr lang="en-US" sz="2600" dirty="0"/>
              <a:t>Consumption Taxes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D9875E-C7A2-944F-9E5A-AC19B7E52E5E}"/>
              </a:ext>
            </a:extLst>
          </p:cNvPr>
          <p:cNvCxnSpPr/>
          <p:nvPr/>
        </p:nvCxnSpPr>
        <p:spPr>
          <a:xfrm>
            <a:off x="76200" y="968829"/>
            <a:ext cx="9067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tacks of gold coins">
            <a:extLst>
              <a:ext uri="{FF2B5EF4-FFF2-40B4-BE49-F238E27FC236}">
                <a16:creationId xmlns:a16="http://schemas.microsoft.com/office/drawing/2014/main" id="{CFA6E6A8-008D-41B3-1210-9FCFBCF45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23" y="1698171"/>
            <a:ext cx="2720903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F9E1-29C0-3041-AB50-CE63272E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The “Robot Tax”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CC1E8-29A8-3343-97D9-1EBDAA1DF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Tax the Owners of Robots</a:t>
            </a:r>
            <a:endParaRPr lang="en-US" sz="2400" dirty="0"/>
          </a:p>
          <a:p>
            <a:r>
              <a:rPr lang="en-US" sz="2800" dirty="0"/>
              <a:t>Tax Robots as Taxable Persons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D9875E-C7A2-944F-9E5A-AC19B7E52E5E}"/>
              </a:ext>
            </a:extLst>
          </p:cNvPr>
          <p:cNvCxnSpPr/>
          <p:nvPr/>
        </p:nvCxnSpPr>
        <p:spPr>
          <a:xfrm>
            <a:off x="76200" y="968829"/>
            <a:ext cx="9067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94C2C96-2DFE-878B-D38A-578C0F644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88759" y="2280671"/>
            <a:ext cx="5416473" cy="255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84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F9E1-29C0-3041-AB50-CE63272E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Critique of the Robot 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CC1E8-29A8-3343-97D9-1EBDAA1DF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Hinders Innovation</a:t>
            </a:r>
          </a:p>
          <a:p>
            <a:r>
              <a:rPr lang="en-US" sz="2800" dirty="0"/>
              <a:t>Harmful International Tax Competition</a:t>
            </a:r>
          </a:p>
          <a:p>
            <a:r>
              <a:rPr lang="en-US" sz="2800" dirty="0"/>
              <a:t>Design, Implementation and Administrative Issues</a:t>
            </a:r>
            <a:endParaRPr lang="en-US" dirty="0"/>
          </a:p>
          <a:p>
            <a:r>
              <a:rPr lang="en-US" sz="2800" dirty="0"/>
              <a:t>Policy Concerns</a:t>
            </a:r>
          </a:p>
          <a:p>
            <a:r>
              <a:rPr lang="en-US" sz="2800" dirty="0"/>
              <a:t>Increased Risk of Tax Avoidance Strategies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D9875E-C7A2-944F-9E5A-AC19B7E52E5E}"/>
              </a:ext>
            </a:extLst>
          </p:cNvPr>
          <p:cNvCxnSpPr/>
          <p:nvPr/>
        </p:nvCxnSpPr>
        <p:spPr>
          <a:xfrm>
            <a:off x="76200" y="968829"/>
            <a:ext cx="9067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39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F9E1-29C0-3041-AB50-CE63272E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 Better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CC1E8-29A8-3343-97D9-1EBDAA1DF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Foster Job Creation and Economic Growth</a:t>
            </a:r>
          </a:p>
          <a:p>
            <a:r>
              <a:rPr lang="en-US" sz="2800" dirty="0"/>
              <a:t>Invest in Human Workers</a:t>
            </a:r>
          </a:p>
          <a:p>
            <a:r>
              <a:rPr lang="en-US" sz="2800" dirty="0"/>
              <a:t>Strengthen Social Benefit Systems</a:t>
            </a:r>
          </a:p>
          <a:p>
            <a:r>
              <a:rPr lang="en-US" sz="2800" dirty="0"/>
              <a:t>Modernize Tax Systems</a:t>
            </a: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D9875E-C7A2-944F-9E5A-AC19B7E52E5E}"/>
              </a:ext>
            </a:extLst>
          </p:cNvPr>
          <p:cNvCxnSpPr/>
          <p:nvPr/>
        </p:nvCxnSpPr>
        <p:spPr>
          <a:xfrm>
            <a:off x="76200" y="968829"/>
            <a:ext cx="9067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98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F9E1-29C0-3041-AB50-CE63272E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Questions or Comments?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D9875E-C7A2-944F-9E5A-AC19B7E52E5E}"/>
              </a:ext>
            </a:extLst>
          </p:cNvPr>
          <p:cNvCxnSpPr/>
          <p:nvPr/>
        </p:nvCxnSpPr>
        <p:spPr>
          <a:xfrm>
            <a:off x="76200" y="968829"/>
            <a:ext cx="9067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2ED4BF3-D121-C647-AA56-8AC5DBEB1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518" y="1181100"/>
            <a:ext cx="4010703" cy="26193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6A5934-8016-8E3E-9E60-DF9BA1124CA4}"/>
              </a:ext>
            </a:extLst>
          </p:cNvPr>
          <p:cNvSpPr txBox="1"/>
          <p:nvPr/>
        </p:nvSpPr>
        <p:spPr>
          <a:xfrm>
            <a:off x="209496" y="3800472"/>
            <a:ext cx="7335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Professor </a:t>
            </a:r>
            <a:r>
              <a:rPr lang="en-US" dirty="0" err="1">
                <a:solidFill>
                  <a:schemeClr val="bg1"/>
                </a:solidFill>
              </a:rPr>
              <a:t>Orly</a:t>
            </a:r>
            <a:r>
              <a:rPr lang="en-US" dirty="0">
                <a:solidFill>
                  <a:schemeClr val="bg1"/>
                </a:solidFill>
              </a:rPr>
              <a:t> Mazur</a:t>
            </a:r>
          </a:p>
          <a:p>
            <a:r>
              <a:rPr lang="en-US" dirty="0">
                <a:solidFill>
                  <a:schemeClr val="bg1"/>
                </a:solidFill>
              </a:rPr>
              <a:t>SMU Dedman School of Law</a:t>
            </a:r>
          </a:p>
          <a:p>
            <a:r>
              <a:rPr lang="en-US" dirty="0">
                <a:solidFill>
                  <a:schemeClr val="bg1"/>
                </a:solidFill>
              </a:rPr>
              <a:t>Dallas, Texas</a:t>
            </a:r>
          </a:p>
          <a:p>
            <a:r>
              <a:rPr lang="en-US" dirty="0" err="1">
                <a:solidFill>
                  <a:schemeClr val="bg1"/>
                </a:solidFill>
              </a:rPr>
              <a:t>omazur@smu.edu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80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3_UniversityTemplate2016">
  <a:themeElements>
    <a:clrScheme name="SMU Palette 2016">
      <a:dk1>
        <a:sysClr val="windowText" lastClr="000000"/>
      </a:dk1>
      <a:lt1>
        <a:sysClr val="window" lastClr="FFFFFF"/>
      </a:lt1>
      <a:dk2>
        <a:srgbClr val="005DA9"/>
      </a:dk2>
      <a:lt2>
        <a:srgbClr val="CDCFCE"/>
      </a:lt2>
      <a:accent1>
        <a:srgbClr val="5E84BE"/>
      </a:accent1>
      <a:accent2>
        <a:srgbClr val="B10000"/>
      </a:accent2>
      <a:accent3>
        <a:srgbClr val="E2D8B9"/>
      </a:accent3>
      <a:accent4>
        <a:srgbClr val="D49F0E"/>
      </a:accent4>
      <a:accent5>
        <a:srgbClr val="457E28"/>
      </a:accent5>
      <a:accent6>
        <a:srgbClr val="66695B"/>
      </a:accent6>
      <a:hlink>
        <a:srgbClr val="619FFA"/>
      </a:hlink>
      <a:folHlink>
        <a:srgbClr val="FF3737"/>
      </a:folHlink>
    </a:clrScheme>
    <a:fontScheme name="SMU 2016">
      <a:majorFont>
        <a:latin typeface="Palatino Linotype"/>
        <a:ea typeface=""/>
        <a:cs typeface=""/>
      </a:majorFont>
      <a:minorFont>
        <a:latin typeface="Helvetica L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MU Campus Template 2016.potx" id="{5BB5FD36-020D-4A45-9F7E-7A10706E850B}" vid="{D50E9D77-49AA-4337-8F05-E04A2AB071FD}"/>
    </a:ext>
  </a:extLst>
</a:theme>
</file>

<file path=ppt/theme/theme2.xml><?xml version="1.0" encoding="utf-8"?>
<a:theme xmlns:a="http://schemas.openxmlformats.org/drawingml/2006/main" name="SMUThemeJune2017">
  <a:themeElements>
    <a:clrScheme name="SMU Palette 2016">
      <a:dk1>
        <a:sysClr val="windowText" lastClr="000000"/>
      </a:dk1>
      <a:lt1>
        <a:sysClr val="window" lastClr="FFFFFF"/>
      </a:lt1>
      <a:dk2>
        <a:srgbClr val="005DA9"/>
      </a:dk2>
      <a:lt2>
        <a:srgbClr val="CDCFCE"/>
      </a:lt2>
      <a:accent1>
        <a:srgbClr val="5E84BE"/>
      </a:accent1>
      <a:accent2>
        <a:srgbClr val="B10000"/>
      </a:accent2>
      <a:accent3>
        <a:srgbClr val="E2D8B9"/>
      </a:accent3>
      <a:accent4>
        <a:srgbClr val="D49F0E"/>
      </a:accent4>
      <a:accent5>
        <a:srgbClr val="457E28"/>
      </a:accent5>
      <a:accent6>
        <a:srgbClr val="66695B"/>
      </a:accent6>
      <a:hlink>
        <a:srgbClr val="619FFA"/>
      </a:hlink>
      <a:folHlink>
        <a:srgbClr val="FF3737"/>
      </a:folHlink>
    </a:clrScheme>
    <a:fontScheme name="SMU 2016">
      <a:majorFont>
        <a:latin typeface="Palatino Linotype"/>
        <a:ea typeface=""/>
        <a:cs typeface=""/>
      </a:majorFont>
      <a:minorFont>
        <a:latin typeface="Helvetica L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MUThemeJune2017" id="{6CE5CF7F-E433-47EC-B4C3-42CCD5B87159}" vid="{98A82494-0B3C-4361-A89B-532B84D7F14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F7EA714CC39040883754BC4B32E8BA" ma:contentTypeVersion="0" ma:contentTypeDescription="Create a new document." ma:contentTypeScope="" ma:versionID="82fca3889656e9b49c3f85370df2045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30D25C-2B8C-4E8E-A3EA-861E33399DB6}">
  <ds:schemaRefs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9C28EF2-5F72-4F36-9FAB-E29A52179F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E5588E-D5D4-4A9C-9FD2-3305314A5B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DCAlumniRoadshow_Mar2016_BradCheves (MBP)</Template>
  <TotalTime>32891</TotalTime>
  <Words>208</Words>
  <Application>Microsoft Macintosh PowerPoint</Application>
  <PresentationFormat>On-screen Show (16:9)</PresentationFormat>
  <Paragraphs>48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Helvetica LT Std</vt:lpstr>
      <vt:lpstr>Palatino Linotype</vt:lpstr>
      <vt:lpstr>3_UniversityTemplate2016</vt:lpstr>
      <vt:lpstr>SMUThemeJune2017</vt:lpstr>
      <vt:lpstr>Should We Tax AI/Robots?</vt:lpstr>
      <vt:lpstr>PowerPoint Presentation</vt:lpstr>
      <vt:lpstr>Roadmap for Today</vt:lpstr>
      <vt:lpstr>Robots in the Workforce</vt:lpstr>
      <vt:lpstr>International Implications</vt:lpstr>
      <vt:lpstr>International Implications</vt:lpstr>
      <vt:lpstr>Declining Government Revenues</vt:lpstr>
      <vt:lpstr>The “Robot Tax” Proposal</vt:lpstr>
      <vt:lpstr>Critique of the Robot Tax</vt:lpstr>
      <vt:lpstr>A Better Solution</vt:lpstr>
      <vt:lpstr>Questions or Comments?</vt:lpstr>
    </vt:vector>
  </TitlesOfParts>
  <Company>Southern Methodist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Snow, Andrew</dc:creator>
  <cp:lastModifiedBy>Mazur, Orly</cp:lastModifiedBy>
  <cp:revision>608</cp:revision>
  <cp:lastPrinted>2017-04-26T00:32:18Z</cp:lastPrinted>
  <dcterms:created xsi:type="dcterms:W3CDTF">2013-05-07T11:43:08Z</dcterms:created>
  <dcterms:modified xsi:type="dcterms:W3CDTF">2022-09-28T18:13:40Z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0x0101005AF7EA714CC39040883754BC4B32E8BA</vt:lpwstr>
  </property>
</Properties>
</file>