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96" r:id="rId4"/>
    <p:sldMasterId id="2147483707" r:id="rId5"/>
  </p:sldMasterIdLst>
  <p:notesMasterIdLst>
    <p:notesMasterId r:id="rId13"/>
  </p:notesMasterIdLst>
  <p:sldIdLst>
    <p:sldId id="256" r:id="rId6"/>
    <p:sldId id="264" r:id="rId7"/>
    <p:sldId id="286" r:id="rId8"/>
    <p:sldId id="287" r:id="rId9"/>
    <p:sldId id="288" r:id="rId10"/>
    <p:sldId id="289" r:id="rId11"/>
    <p:sldId id="283" r:id="rId12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09D"/>
    <a:srgbClr val="666666"/>
    <a:srgbClr val="D8A9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235" autoAdjust="0"/>
  </p:normalViewPr>
  <p:slideViewPr>
    <p:cSldViewPr>
      <p:cViewPr varScale="1">
        <p:scale>
          <a:sx n="67" d="100"/>
          <a:sy n="67" d="100"/>
        </p:scale>
        <p:origin x="772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MS PGothic" pitchFamily="34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MS PGothic" pitchFamily="34" charset="-128"/>
              </a:defRPr>
            </a:lvl1pPr>
          </a:lstStyle>
          <a:p>
            <a:pPr>
              <a:defRPr/>
            </a:pPr>
            <a:fld id="{129A447F-83B0-4AD7-9358-F06BC8838979}" type="datetimeFigureOut">
              <a:rPr lang="it-IT"/>
              <a:pPr>
                <a:defRPr/>
              </a:pPr>
              <a:t>27/09/2022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Fare clic per modificare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MS PGothic" pitchFamily="34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266F8F3-71D4-4281-8ACF-5E7C03EA6B2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480433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>
                <a:cs typeface="Times New Roman" panose="02020603050405020304" pitchFamily="18" charset="0"/>
              </a:rPr>
              <a:t>No talk on EU </a:t>
            </a:r>
            <a:r>
              <a:rPr lang="it-IT" sz="1600" dirty="0" err="1">
                <a:cs typeface="Times New Roman" panose="02020603050405020304" pitchFamily="18" charset="0"/>
              </a:rPr>
              <a:t>legal</a:t>
            </a:r>
            <a:r>
              <a:rPr lang="it-IT" sz="1600" dirty="0"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cs typeface="Times New Roman" panose="02020603050405020304" pitchFamily="18" charset="0"/>
              </a:rPr>
              <a:t>basis</a:t>
            </a:r>
            <a:r>
              <a:rPr lang="it-IT" sz="1600" dirty="0">
                <a:cs typeface="Times New Roman" panose="02020603050405020304" pitchFamily="18" charset="0"/>
              </a:rPr>
              <a:t>, </a:t>
            </a:r>
            <a:r>
              <a:rPr lang="it-IT" sz="1600" dirty="0" err="1">
                <a:cs typeface="Times New Roman" panose="02020603050405020304" pitchFamily="18" charset="0"/>
              </a:rPr>
              <a:t>subsidiarity</a:t>
            </a:r>
            <a:r>
              <a:rPr lang="it-IT" sz="1600" dirty="0">
                <a:cs typeface="Times New Roman" panose="02020603050405020304" pitchFamily="18" charset="0"/>
              </a:rPr>
              <a:t> and </a:t>
            </a:r>
            <a:r>
              <a:rPr lang="it-IT" sz="1600" dirty="0" err="1">
                <a:cs typeface="Times New Roman" panose="02020603050405020304" pitchFamily="18" charset="0"/>
              </a:rPr>
              <a:t>proportionality</a:t>
            </a:r>
            <a:endParaRPr lang="it-IT" sz="1600" dirty="0">
              <a:cs typeface="Times New Roman" panose="02020603050405020304" pitchFamily="18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66F8F3-71D4-4281-8ACF-5E7C03EA6B28}" type="slidenum">
              <a:rPr lang="it-IT" altLang="it-IT" smtClean="0"/>
              <a:pPr/>
              <a:t>2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68440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>
                <a:cs typeface="Times New Roman" panose="02020603050405020304" pitchFamily="18" charset="0"/>
              </a:rPr>
              <a:t>No talk on EU </a:t>
            </a:r>
            <a:r>
              <a:rPr lang="it-IT" sz="1600" dirty="0" err="1">
                <a:cs typeface="Times New Roman" panose="02020603050405020304" pitchFamily="18" charset="0"/>
              </a:rPr>
              <a:t>legal</a:t>
            </a:r>
            <a:r>
              <a:rPr lang="it-IT" sz="1600" dirty="0"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cs typeface="Times New Roman" panose="02020603050405020304" pitchFamily="18" charset="0"/>
              </a:rPr>
              <a:t>basis</a:t>
            </a:r>
            <a:r>
              <a:rPr lang="it-IT" sz="1600" dirty="0">
                <a:cs typeface="Times New Roman" panose="02020603050405020304" pitchFamily="18" charset="0"/>
              </a:rPr>
              <a:t>, </a:t>
            </a:r>
            <a:r>
              <a:rPr lang="it-IT" sz="1600" dirty="0" err="1">
                <a:cs typeface="Times New Roman" panose="02020603050405020304" pitchFamily="18" charset="0"/>
              </a:rPr>
              <a:t>subsidiarity</a:t>
            </a:r>
            <a:r>
              <a:rPr lang="it-IT" sz="1600" dirty="0">
                <a:cs typeface="Times New Roman" panose="02020603050405020304" pitchFamily="18" charset="0"/>
              </a:rPr>
              <a:t> and </a:t>
            </a:r>
            <a:r>
              <a:rPr lang="it-IT" sz="1600" dirty="0" err="1">
                <a:cs typeface="Times New Roman" panose="02020603050405020304" pitchFamily="18" charset="0"/>
              </a:rPr>
              <a:t>proportionality</a:t>
            </a:r>
            <a:endParaRPr lang="it-IT" sz="1600" dirty="0">
              <a:cs typeface="Times New Roman" panose="02020603050405020304" pitchFamily="18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66F8F3-71D4-4281-8ACF-5E7C03EA6B28}" type="slidenum">
              <a:rPr lang="it-IT" altLang="it-IT" smtClean="0"/>
              <a:pPr/>
              <a:t>3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93639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>
                <a:cs typeface="Times New Roman" panose="02020603050405020304" pitchFamily="18" charset="0"/>
              </a:rPr>
              <a:t>No talk on EU </a:t>
            </a:r>
            <a:r>
              <a:rPr lang="it-IT" sz="1600" dirty="0" err="1">
                <a:cs typeface="Times New Roman" panose="02020603050405020304" pitchFamily="18" charset="0"/>
              </a:rPr>
              <a:t>legal</a:t>
            </a:r>
            <a:r>
              <a:rPr lang="it-IT" sz="1600" dirty="0"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cs typeface="Times New Roman" panose="02020603050405020304" pitchFamily="18" charset="0"/>
              </a:rPr>
              <a:t>basis</a:t>
            </a:r>
            <a:r>
              <a:rPr lang="it-IT" sz="1600" dirty="0">
                <a:cs typeface="Times New Roman" panose="02020603050405020304" pitchFamily="18" charset="0"/>
              </a:rPr>
              <a:t>, </a:t>
            </a:r>
            <a:r>
              <a:rPr lang="it-IT" sz="1600" dirty="0" err="1">
                <a:cs typeface="Times New Roman" panose="02020603050405020304" pitchFamily="18" charset="0"/>
              </a:rPr>
              <a:t>subsidiarity</a:t>
            </a:r>
            <a:r>
              <a:rPr lang="it-IT" sz="1600" dirty="0">
                <a:cs typeface="Times New Roman" panose="02020603050405020304" pitchFamily="18" charset="0"/>
              </a:rPr>
              <a:t> and </a:t>
            </a:r>
            <a:r>
              <a:rPr lang="it-IT" sz="1600" dirty="0" err="1">
                <a:cs typeface="Times New Roman" panose="02020603050405020304" pitchFamily="18" charset="0"/>
              </a:rPr>
              <a:t>proportionality</a:t>
            </a:r>
            <a:endParaRPr lang="it-IT" sz="1600" dirty="0">
              <a:cs typeface="Times New Roman" panose="02020603050405020304" pitchFamily="18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66F8F3-71D4-4281-8ACF-5E7C03EA6B28}" type="slidenum">
              <a:rPr lang="it-IT" altLang="it-IT" smtClean="0"/>
              <a:pPr/>
              <a:t>4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03412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>
                <a:cs typeface="Times New Roman" panose="02020603050405020304" pitchFamily="18" charset="0"/>
              </a:rPr>
              <a:t>No talk on EU </a:t>
            </a:r>
            <a:r>
              <a:rPr lang="it-IT" sz="1600" dirty="0" err="1">
                <a:cs typeface="Times New Roman" panose="02020603050405020304" pitchFamily="18" charset="0"/>
              </a:rPr>
              <a:t>legal</a:t>
            </a:r>
            <a:r>
              <a:rPr lang="it-IT" sz="1600" dirty="0"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cs typeface="Times New Roman" panose="02020603050405020304" pitchFamily="18" charset="0"/>
              </a:rPr>
              <a:t>basis</a:t>
            </a:r>
            <a:r>
              <a:rPr lang="it-IT" sz="1600" dirty="0">
                <a:cs typeface="Times New Roman" panose="02020603050405020304" pitchFamily="18" charset="0"/>
              </a:rPr>
              <a:t>, </a:t>
            </a:r>
            <a:r>
              <a:rPr lang="it-IT" sz="1600" dirty="0" err="1">
                <a:cs typeface="Times New Roman" panose="02020603050405020304" pitchFamily="18" charset="0"/>
              </a:rPr>
              <a:t>subsidiarity</a:t>
            </a:r>
            <a:r>
              <a:rPr lang="it-IT" sz="1600" dirty="0">
                <a:cs typeface="Times New Roman" panose="02020603050405020304" pitchFamily="18" charset="0"/>
              </a:rPr>
              <a:t> and </a:t>
            </a:r>
            <a:r>
              <a:rPr lang="it-IT" sz="1600" dirty="0" err="1">
                <a:cs typeface="Times New Roman" panose="02020603050405020304" pitchFamily="18" charset="0"/>
              </a:rPr>
              <a:t>proportionality</a:t>
            </a:r>
            <a:endParaRPr lang="it-IT" sz="1600" dirty="0">
              <a:cs typeface="Times New Roman" panose="02020603050405020304" pitchFamily="18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66F8F3-71D4-4281-8ACF-5E7C03EA6B28}" type="slidenum">
              <a:rPr lang="it-IT" altLang="it-IT" smtClean="0"/>
              <a:pPr/>
              <a:t>5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52707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>
                <a:cs typeface="Times New Roman" panose="02020603050405020304" pitchFamily="18" charset="0"/>
              </a:rPr>
              <a:t>No talk on EU </a:t>
            </a:r>
            <a:r>
              <a:rPr lang="it-IT" sz="1600" dirty="0" err="1">
                <a:cs typeface="Times New Roman" panose="02020603050405020304" pitchFamily="18" charset="0"/>
              </a:rPr>
              <a:t>legal</a:t>
            </a:r>
            <a:r>
              <a:rPr lang="it-IT" sz="1600" dirty="0"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cs typeface="Times New Roman" panose="02020603050405020304" pitchFamily="18" charset="0"/>
              </a:rPr>
              <a:t>basis</a:t>
            </a:r>
            <a:r>
              <a:rPr lang="it-IT" sz="1600" dirty="0">
                <a:cs typeface="Times New Roman" panose="02020603050405020304" pitchFamily="18" charset="0"/>
              </a:rPr>
              <a:t>, </a:t>
            </a:r>
            <a:r>
              <a:rPr lang="it-IT" sz="1600" dirty="0" err="1">
                <a:cs typeface="Times New Roman" panose="02020603050405020304" pitchFamily="18" charset="0"/>
              </a:rPr>
              <a:t>subsidiarity</a:t>
            </a:r>
            <a:r>
              <a:rPr lang="it-IT" sz="1600" dirty="0">
                <a:cs typeface="Times New Roman" panose="02020603050405020304" pitchFamily="18" charset="0"/>
              </a:rPr>
              <a:t> and </a:t>
            </a:r>
            <a:r>
              <a:rPr lang="it-IT" sz="1600" dirty="0" err="1">
                <a:cs typeface="Times New Roman" panose="02020603050405020304" pitchFamily="18" charset="0"/>
              </a:rPr>
              <a:t>proportionality</a:t>
            </a:r>
            <a:endParaRPr lang="it-IT" sz="1600" dirty="0">
              <a:cs typeface="Times New Roman" panose="02020603050405020304" pitchFamily="18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66F8F3-71D4-4281-8ACF-5E7C03EA6B28}" type="slidenum">
              <a:rPr lang="it-IT" altLang="it-IT" smtClean="0"/>
              <a:pPr/>
              <a:t>6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3788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it-IT" sz="1600" dirty="0">
              <a:cs typeface="Times New Roman" panose="02020603050405020304" pitchFamily="18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66F8F3-71D4-4281-8ACF-5E7C03EA6B28}" type="slidenum">
              <a:rPr lang="it-IT" altLang="it-IT" smtClean="0"/>
              <a:pPr/>
              <a:t>7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14977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02348-9E76-443A-8286-877DB3B8CD47}" type="datetimeFigureOut">
              <a:rPr lang="it-IT"/>
              <a:pPr>
                <a:defRPr/>
              </a:pPr>
              <a:t>27/09/2022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CE2948-8F11-40B8-A9BA-A2FDAED0CAD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15442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AA6A6-A520-41E6-A705-C01B0E619AFA}" type="datetimeFigureOut">
              <a:rPr lang="it-IT"/>
              <a:pPr>
                <a:defRPr/>
              </a:pPr>
              <a:t>27/09/2022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3BDA8D-4BDC-4998-8A8B-FEA32EB0615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90847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08FAF-FFAB-46C2-A02C-91DA164ADF02}" type="datetimeFigureOut">
              <a:rPr lang="it-IT"/>
              <a:pPr>
                <a:defRPr/>
              </a:pPr>
              <a:t>27/09/2022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BE8684-AA3B-4D5C-ADCF-36BCFEB9232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6723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C5B653-9CCE-483F-8AD7-C782AA8D2838}" type="datetimeFigureOut">
              <a:rPr lang="it-IT"/>
              <a:pPr>
                <a:defRPr/>
              </a:pPr>
              <a:t>27/09/2022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BC66BE-8786-47FB-9DFE-DEF2AE57180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73315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4A1C2-7A76-478F-B2EA-33EEA8922DC6}" type="datetimeFigureOut">
              <a:rPr lang="it-IT"/>
              <a:pPr>
                <a:defRPr/>
              </a:pPr>
              <a:t>27/09/2022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2BADFC-EEDE-49C3-958B-D08C14A8BC1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90645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46437-AC73-4D73-8513-06236EA5BCCD}" type="datetimeFigureOut">
              <a:rPr lang="it-IT"/>
              <a:pPr>
                <a:defRPr/>
              </a:pPr>
              <a:t>27/09/2022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2CC676-3C82-4C4C-942D-90B9725B6B8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98934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6C764-92B8-4034-9EA5-1B9EF912A290}" type="datetimeFigureOut">
              <a:rPr lang="it-IT"/>
              <a:pPr>
                <a:defRPr/>
              </a:pPr>
              <a:t>27/09/2022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21829-DC2F-4CDB-818A-68EE02A2338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06158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</a:defRPr>
            </a:lvl1pPr>
          </a:lstStyle>
          <a:p>
            <a:pPr>
              <a:defRPr/>
            </a:pPr>
            <a:fld id="{622D360E-73F1-4175-A8B7-2DD89BCD1ED7}" type="datetimeFigureOut">
              <a:rPr lang="it-IT"/>
              <a:pPr>
                <a:defRPr/>
              </a:pPr>
              <a:t>27/09/2022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1F2C92A5-E437-4A8C-8F69-27207954B113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2051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</a:defRPr>
            </a:lvl1pPr>
          </a:lstStyle>
          <a:p>
            <a:pPr>
              <a:defRPr/>
            </a:pPr>
            <a:fld id="{ABA7A0DC-80D5-4A86-ACDD-53648F83F12C}" type="datetimeFigureOut">
              <a:rPr lang="it-IT"/>
              <a:pPr>
                <a:defRPr/>
              </a:pPr>
              <a:t>27/09/2022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C3A50346-94FC-4172-B80F-66B292BF266C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3075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</a:defRPr>
            </a:lvl1pPr>
          </a:lstStyle>
          <a:p>
            <a:pPr>
              <a:defRPr/>
            </a:pPr>
            <a:fld id="{72B4ACB5-423D-4496-B947-32B3CEE47736}" type="datetimeFigureOut">
              <a:rPr lang="it-IT"/>
              <a:pPr>
                <a:defRPr/>
              </a:pPr>
              <a:t>27/09/2022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88F559E7-368D-4BFC-B1D6-127C1038AD94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4099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</a:defRPr>
            </a:lvl1pPr>
          </a:lstStyle>
          <a:p>
            <a:pPr>
              <a:defRPr/>
            </a:pPr>
            <a:fld id="{3C7EEE8A-6156-40BF-9E25-499265A8A16F}" type="datetimeFigureOut">
              <a:rPr lang="it-IT"/>
              <a:pPr>
                <a:defRPr/>
              </a:pPr>
              <a:t>27/09/2022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8C3DA232-6ACE-405F-80E1-ACDB9A3F0775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4099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</a:defRPr>
            </a:lvl1pPr>
          </a:lstStyle>
          <a:p>
            <a:pPr>
              <a:defRPr/>
            </a:pPr>
            <a:fld id="{1EC2256A-4990-4536-A0A9-E15C7E527B1C}" type="datetimeFigureOut">
              <a:rPr lang="it-IT"/>
              <a:pPr>
                <a:defRPr/>
              </a:pPr>
              <a:t>27/09/2022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334777C-4271-498F-99C3-9A0B8F85EA6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35268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asellaDiTesto 3"/>
          <p:cNvSpPr txBox="1">
            <a:spLocks noChangeArrowheads="1"/>
          </p:cNvSpPr>
          <p:nvPr/>
        </p:nvSpPr>
        <p:spPr bwMode="auto">
          <a:xfrm>
            <a:off x="395536" y="3338989"/>
            <a:ext cx="856895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it-IT" sz="2800" cap="small" dirty="0">
                <a:solidFill>
                  <a:schemeClr val="bg1"/>
                </a:solidFill>
                <a:latin typeface="+mj-lt"/>
              </a:rPr>
              <a:t>Are the substance requirements under the EU shell companies directive proportional?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it-IT" sz="2800" cap="small" dirty="0">
                <a:solidFill>
                  <a:schemeClr val="bg1"/>
                </a:solidFill>
                <a:latin typeface="+mj-lt"/>
              </a:rPr>
              <a:t>Critical assessment</a:t>
            </a:r>
            <a:endParaRPr lang="it-IT" altLang="it-IT" sz="4000" cap="smal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49923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06F77518-EBDE-404E-9B11-3B907E79A94F}" type="slidenum">
              <a:rPr lang="en-GB" altLang="it-IT" sz="1400">
                <a:solidFill>
                  <a:schemeClr val="bg1"/>
                </a:solidFill>
                <a:latin typeface="Verdana" panose="020B060403050404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1</a:t>
            </a:fld>
            <a:endParaRPr lang="en-GB" altLang="it-IT" sz="1400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C71B04A-3E7A-444E-A50B-78D90C28049B}"/>
              </a:ext>
            </a:extLst>
          </p:cNvPr>
          <p:cNvSpPr txBox="1"/>
          <p:nvPr/>
        </p:nvSpPr>
        <p:spPr>
          <a:xfrm>
            <a:off x="2920617" y="5157192"/>
            <a:ext cx="3451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>
                <a:solidFill>
                  <a:schemeClr val="bg1"/>
                </a:solidFill>
                <a:latin typeface="+mj-lt"/>
              </a:rPr>
              <a:t>Paolo Arginelli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3203575" y="116632"/>
            <a:ext cx="5760914" cy="1008111"/>
          </a:xfrm>
        </p:spPr>
        <p:txBody>
          <a:bodyPr/>
          <a:lstStyle/>
          <a:p>
            <a:r>
              <a:rPr lang="it-IT" altLang="it-IT" sz="3200" b="1" dirty="0">
                <a:solidFill>
                  <a:schemeClr val="bg1"/>
                </a:solidFill>
              </a:rPr>
              <a:t>The «</a:t>
            </a:r>
            <a:r>
              <a:rPr lang="it-IT" altLang="it-IT" sz="3200" b="1" dirty="0" err="1">
                <a:solidFill>
                  <a:schemeClr val="bg1"/>
                </a:solidFill>
              </a:rPr>
              <a:t>Unshell</a:t>
            </a:r>
            <a:r>
              <a:rPr lang="it-IT" altLang="it-IT" sz="3200" b="1" dirty="0">
                <a:solidFill>
                  <a:schemeClr val="bg1"/>
                </a:solidFill>
              </a:rPr>
              <a:t> </a:t>
            </a:r>
            <a:r>
              <a:rPr lang="it-IT" altLang="it-IT" sz="3200" b="1" dirty="0" err="1">
                <a:solidFill>
                  <a:schemeClr val="bg1"/>
                </a:solidFill>
              </a:rPr>
              <a:t>Entities</a:t>
            </a:r>
            <a:r>
              <a:rPr lang="it-IT" altLang="it-IT" sz="3200" b="1" dirty="0">
                <a:solidFill>
                  <a:schemeClr val="bg1"/>
                </a:solidFill>
              </a:rPr>
              <a:t>» </a:t>
            </a:r>
            <a:r>
              <a:rPr lang="it-IT" altLang="it-IT" sz="3200" b="1" dirty="0" err="1">
                <a:solidFill>
                  <a:schemeClr val="bg1"/>
                </a:solidFill>
              </a:rPr>
              <a:t>Proposal</a:t>
            </a:r>
            <a:br>
              <a:rPr lang="it-IT" altLang="it-IT" sz="3200" b="1" dirty="0">
                <a:solidFill>
                  <a:schemeClr val="bg1"/>
                </a:solidFill>
              </a:rPr>
            </a:br>
            <a:r>
              <a:rPr lang="it-IT" altLang="it-IT" sz="3200" b="1" dirty="0">
                <a:solidFill>
                  <a:schemeClr val="bg1"/>
                </a:solidFill>
              </a:rPr>
              <a:t>… in a </a:t>
            </a:r>
            <a:r>
              <a:rPr lang="it-IT" altLang="it-IT" sz="3200" b="1" dirty="0" err="1">
                <a:solidFill>
                  <a:schemeClr val="bg1"/>
                </a:solidFill>
              </a:rPr>
              <a:t>nutshell</a:t>
            </a:r>
            <a:endParaRPr lang="it-IT" altLang="it-IT" sz="3200" b="1" dirty="0">
              <a:solidFill>
                <a:schemeClr val="bg1"/>
              </a:solidFill>
            </a:endParaRPr>
          </a:p>
        </p:txBody>
      </p:sp>
      <p:sp>
        <p:nvSpPr>
          <p:cNvPr id="6147" name="Rectangle 3"/>
          <p:cNvSpPr>
            <a:spLocks noGrp="1"/>
          </p:cNvSpPr>
          <p:nvPr>
            <p:ph type="body" idx="1"/>
          </p:nvPr>
        </p:nvSpPr>
        <p:spPr>
          <a:xfrm>
            <a:off x="216024" y="1510898"/>
            <a:ext cx="8748466" cy="5302478"/>
          </a:xfrm>
        </p:spPr>
        <p:txBody>
          <a:bodyPr/>
          <a:lstStyle/>
          <a:p>
            <a:r>
              <a:rPr lang="en-US" altLang="it-IT" sz="2400" dirty="0" err="1"/>
              <a:t>Expl</a:t>
            </a:r>
            <a:r>
              <a:rPr lang="en-US" altLang="it-IT" sz="2400" dirty="0"/>
              <a:t>. Memorandum: </a:t>
            </a:r>
            <a:r>
              <a:rPr lang="en-US" altLang="it-IT" sz="2400" i="1" dirty="0"/>
              <a:t>Legal entities with </a:t>
            </a:r>
            <a:r>
              <a:rPr lang="en-US" altLang="it-IT" sz="2400" b="1" i="1" dirty="0"/>
              <a:t>no minimal substance and economic activity </a:t>
            </a:r>
            <a:r>
              <a:rPr lang="en-US" altLang="it-IT" sz="2400" i="1" dirty="0"/>
              <a:t>continue to pose a </a:t>
            </a:r>
            <a:r>
              <a:rPr lang="en-US" altLang="it-IT" sz="2400" b="1" i="1" dirty="0"/>
              <a:t>risk</a:t>
            </a:r>
            <a:r>
              <a:rPr lang="en-US" altLang="it-IT" sz="2400" i="1" dirty="0"/>
              <a:t> of being used for improper tax purposes, such as </a:t>
            </a:r>
            <a:r>
              <a:rPr lang="en-US" altLang="it-IT" sz="2400" b="1" i="1" dirty="0"/>
              <a:t>tax evasion and avoidance </a:t>
            </a:r>
          </a:p>
          <a:p>
            <a:endParaRPr lang="en-US" altLang="it-IT" sz="2400" b="1" i="1" dirty="0"/>
          </a:p>
          <a:p>
            <a:r>
              <a:rPr lang="en-US" altLang="it-IT" sz="2400" b="1" dirty="0"/>
              <a:t>Problem</a:t>
            </a:r>
            <a:r>
              <a:rPr lang="en-US" altLang="it-IT" sz="2400" dirty="0"/>
              <a:t>: Need to complement ineffective and dissimilar domestic SAARs </a:t>
            </a:r>
          </a:p>
          <a:p>
            <a:r>
              <a:rPr lang="en-US" altLang="it-IT" sz="2400" b="1" dirty="0"/>
              <a:t>Response</a:t>
            </a:r>
            <a:r>
              <a:rPr lang="en-US" altLang="it-IT" sz="2400" dirty="0"/>
              <a:t>: </a:t>
            </a:r>
          </a:p>
          <a:p>
            <a:pPr lvl="1"/>
            <a:r>
              <a:rPr lang="en-US" altLang="it-IT" sz="2400" dirty="0"/>
              <a:t>Common set of rules establishing minimum substance for tax purposes in the Internal Market</a:t>
            </a:r>
          </a:p>
          <a:p>
            <a:pPr lvl="1"/>
            <a:r>
              <a:rPr lang="en-US" altLang="it-IT" sz="2400" dirty="0"/>
              <a:t>Harmonized tax consequences where minimum substance is absent</a:t>
            </a:r>
          </a:p>
          <a:p>
            <a:pPr lvl="1"/>
            <a:endParaRPr lang="en-CA" altLang="it-IT" sz="2000" dirty="0"/>
          </a:p>
          <a:p>
            <a:endParaRPr lang="en-CA" altLang="it-IT" sz="2400" dirty="0"/>
          </a:p>
          <a:p>
            <a:endParaRPr lang="en-CA" altLang="it-IT" sz="2400" dirty="0"/>
          </a:p>
        </p:txBody>
      </p:sp>
      <p:sp>
        <p:nvSpPr>
          <p:cNvPr id="4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49923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06F77518-EBDE-404E-9B11-3B907E79A94F}" type="slidenum">
              <a:rPr lang="en-GB" altLang="it-IT" sz="1400">
                <a:solidFill>
                  <a:schemeClr val="bg1"/>
                </a:solidFill>
                <a:latin typeface="Verdana" panose="020B060403050404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2</a:t>
            </a:fld>
            <a:endParaRPr lang="en-GB" altLang="it-IT" sz="1400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3203575" y="116632"/>
            <a:ext cx="5760914" cy="1008111"/>
          </a:xfrm>
        </p:spPr>
        <p:txBody>
          <a:bodyPr/>
          <a:lstStyle/>
          <a:p>
            <a:r>
              <a:rPr lang="it-IT" altLang="it-IT" sz="3200" b="1" dirty="0">
                <a:solidFill>
                  <a:schemeClr val="bg1"/>
                </a:solidFill>
              </a:rPr>
              <a:t>The «</a:t>
            </a:r>
            <a:r>
              <a:rPr lang="it-IT" altLang="it-IT" sz="3200" b="1" dirty="0" err="1">
                <a:solidFill>
                  <a:schemeClr val="bg1"/>
                </a:solidFill>
              </a:rPr>
              <a:t>Unshell</a:t>
            </a:r>
            <a:r>
              <a:rPr lang="it-IT" altLang="it-IT" sz="3200" b="1" dirty="0">
                <a:solidFill>
                  <a:schemeClr val="bg1"/>
                </a:solidFill>
              </a:rPr>
              <a:t> </a:t>
            </a:r>
            <a:r>
              <a:rPr lang="it-IT" altLang="it-IT" sz="3200" b="1" dirty="0" err="1">
                <a:solidFill>
                  <a:schemeClr val="bg1"/>
                </a:solidFill>
              </a:rPr>
              <a:t>Entities</a:t>
            </a:r>
            <a:r>
              <a:rPr lang="it-IT" altLang="it-IT" sz="3200" b="1" dirty="0">
                <a:solidFill>
                  <a:schemeClr val="bg1"/>
                </a:solidFill>
              </a:rPr>
              <a:t>» </a:t>
            </a:r>
            <a:r>
              <a:rPr lang="it-IT" altLang="it-IT" sz="3200" b="1" dirty="0" err="1">
                <a:solidFill>
                  <a:schemeClr val="bg1"/>
                </a:solidFill>
              </a:rPr>
              <a:t>Proposal</a:t>
            </a:r>
            <a:br>
              <a:rPr lang="it-IT" altLang="it-IT" sz="3200" b="1" dirty="0">
                <a:solidFill>
                  <a:schemeClr val="bg1"/>
                </a:solidFill>
              </a:rPr>
            </a:br>
            <a:r>
              <a:rPr lang="it-IT" altLang="it-IT" sz="3200" b="1" dirty="0">
                <a:solidFill>
                  <a:schemeClr val="bg1"/>
                </a:solidFill>
              </a:rPr>
              <a:t>… in a </a:t>
            </a:r>
            <a:r>
              <a:rPr lang="it-IT" altLang="it-IT" sz="3200" b="1" dirty="0" err="1">
                <a:solidFill>
                  <a:schemeClr val="bg1"/>
                </a:solidFill>
              </a:rPr>
              <a:t>nutshell</a:t>
            </a:r>
            <a:endParaRPr lang="it-IT" altLang="it-IT" sz="3200" b="1" dirty="0">
              <a:solidFill>
                <a:schemeClr val="bg1"/>
              </a:solidFill>
            </a:endParaRPr>
          </a:p>
        </p:txBody>
      </p:sp>
      <p:sp>
        <p:nvSpPr>
          <p:cNvPr id="6147" name="Rectangle 3"/>
          <p:cNvSpPr>
            <a:spLocks noGrp="1"/>
          </p:cNvSpPr>
          <p:nvPr>
            <p:ph type="body" idx="1"/>
          </p:nvPr>
        </p:nvSpPr>
        <p:spPr>
          <a:xfrm>
            <a:off x="216024" y="1510898"/>
            <a:ext cx="8748465" cy="5302478"/>
          </a:xfrm>
        </p:spPr>
        <p:txBody>
          <a:bodyPr/>
          <a:lstStyle/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“gateways” test</a:t>
            </a:r>
            <a:endParaRPr lang="it-IT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  <a:buFont typeface="+mj-lt"/>
              <a:buAutoNum type="romanLcPeriod"/>
            </a:pPr>
            <a:r>
              <a:rPr lang="en-US" sz="2400" dirty="0">
                <a:cs typeface="Times New Roman" panose="02020603050405020304" pitchFamily="18" charset="0"/>
              </a:rPr>
              <a:t>If passed, specific </a:t>
            </a:r>
            <a:r>
              <a:rPr lang="en-US" sz="2400" b="1" dirty="0">
                <a:cs typeface="Times New Roman" panose="02020603050405020304" pitchFamily="18" charset="0"/>
              </a:rPr>
              <a:t>subjective exclusions </a:t>
            </a:r>
            <a:r>
              <a:rPr lang="en-US" sz="2400" dirty="0">
                <a:cs typeface="Times New Roman" panose="02020603050405020304" pitchFamily="18" charset="0"/>
              </a:rPr>
              <a:t>may apply </a:t>
            </a:r>
            <a:endParaRPr lang="it-IT" sz="2400" dirty="0"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Font typeface="+mj-lt"/>
              <a:buAutoNum type="romanLcPeriod"/>
            </a:pP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“no-tax benefit” 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exemption may apply to non-excluded entities</a:t>
            </a:r>
            <a:endParaRPr lang="it-IT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Reporting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obligations with built-in </a:t>
            </a:r>
            <a:r>
              <a:rPr lang="en-US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“substance indicators” test</a:t>
            </a:r>
            <a:endParaRPr lang="it-IT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If test is not passed, a </a:t>
            </a:r>
            <a:r>
              <a:rPr lang="en-US" sz="2400" b="1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prima facie</a:t>
            </a:r>
            <a:r>
              <a:rPr lang="en-US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presumption of abuse 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kicks in</a:t>
            </a:r>
            <a:endParaRPr lang="it-IT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Possible </a:t>
            </a:r>
            <a:r>
              <a:rPr lang="en-US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rebuttal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of the presumption through a </a:t>
            </a:r>
            <a:r>
              <a:rPr lang="en-US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“business activities” test</a:t>
            </a:r>
            <a:endParaRPr lang="it-IT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Effects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in the relevant MS involved</a:t>
            </a:r>
            <a:endParaRPr lang="it-IT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CA" altLang="it-IT" sz="4800" dirty="0"/>
          </a:p>
          <a:p>
            <a:endParaRPr lang="en-CA" altLang="it-IT" sz="4800" dirty="0"/>
          </a:p>
        </p:txBody>
      </p:sp>
      <p:sp>
        <p:nvSpPr>
          <p:cNvPr id="4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49923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06F77518-EBDE-404E-9B11-3B907E79A94F}" type="slidenum">
              <a:rPr lang="en-GB" altLang="it-IT" sz="1400">
                <a:solidFill>
                  <a:schemeClr val="bg1"/>
                </a:solidFill>
                <a:latin typeface="Verdana" panose="020B060403050404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3</a:t>
            </a:fld>
            <a:endParaRPr lang="en-GB" altLang="it-IT" sz="1400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137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3059832" y="116632"/>
            <a:ext cx="6048672" cy="1008111"/>
          </a:xfrm>
        </p:spPr>
        <p:txBody>
          <a:bodyPr/>
          <a:lstStyle/>
          <a:p>
            <a:r>
              <a:rPr lang="en-AU" altLang="it-IT" sz="3200" b="1" dirty="0">
                <a:solidFill>
                  <a:schemeClr val="bg1"/>
                </a:solidFill>
              </a:rPr>
              <a:t>Main deficiencies of the Proposal </a:t>
            </a:r>
          </a:p>
        </p:txBody>
      </p:sp>
      <p:sp>
        <p:nvSpPr>
          <p:cNvPr id="6147" name="Rectangle 3"/>
          <p:cNvSpPr>
            <a:spLocks noGrp="1"/>
          </p:cNvSpPr>
          <p:nvPr>
            <p:ph type="body" idx="1"/>
          </p:nvPr>
        </p:nvSpPr>
        <p:spPr>
          <a:xfrm>
            <a:off x="216024" y="1510898"/>
            <a:ext cx="8748465" cy="5302478"/>
          </a:xfrm>
        </p:spPr>
        <p:txBody>
          <a:bodyPr/>
          <a:lstStyle/>
          <a:p>
            <a:r>
              <a:rPr lang="en-US" altLang="it-IT" sz="2400" dirty="0"/>
              <a:t>Subsidiarity and proportionality principles</a:t>
            </a:r>
          </a:p>
          <a:p>
            <a:pPr lvl="1"/>
            <a:r>
              <a:rPr lang="en-US" altLang="it-IT" sz="2000" dirty="0"/>
              <a:t>Necessary and proportionate?</a:t>
            </a:r>
          </a:p>
          <a:p>
            <a:pPr lvl="1"/>
            <a:r>
              <a:rPr lang="en-US" altLang="it-IT" sz="2000" dirty="0"/>
              <a:t>Alternatives?</a:t>
            </a:r>
          </a:p>
          <a:p>
            <a:endParaRPr lang="en-US" altLang="it-IT" sz="1200" dirty="0"/>
          </a:p>
          <a:p>
            <a:r>
              <a:rPr lang="en-US" altLang="it-IT" sz="2400" dirty="0"/>
              <a:t>Ambiguity in defining the targeted evasion/avoidance</a:t>
            </a:r>
          </a:p>
          <a:p>
            <a:pPr lvl="1"/>
            <a:r>
              <a:rPr lang="en-US" altLang="it-IT" sz="2000" dirty="0"/>
              <a:t>Fully artificial entities</a:t>
            </a:r>
          </a:p>
          <a:p>
            <a:pPr lvl="1"/>
            <a:r>
              <a:rPr lang="en-US" altLang="it-IT" sz="2000" dirty="0"/>
              <a:t>Entities managed in States other than the MS of tax residence</a:t>
            </a:r>
          </a:p>
          <a:p>
            <a:pPr lvl="1"/>
            <a:r>
              <a:rPr lang="en-US" altLang="it-IT" sz="2000" dirty="0"/>
              <a:t>Inappropriate income attribution</a:t>
            </a:r>
          </a:p>
          <a:p>
            <a:endParaRPr lang="en-US" altLang="it-IT" sz="1200" dirty="0"/>
          </a:p>
          <a:p>
            <a:r>
              <a:rPr lang="en-US" altLang="it-IT" sz="2400" dirty="0"/>
              <a:t>Effects incoherent with the pursued objectives</a:t>
            </a:r>
          </a:p>
          <a:p>
            <a:endParaRPr lang="en-US" altLang="it-IT" sz="1200" dirty="0"/>
          </a:p>
          <a:p>
            <a:r>
              <a:rPr lang="en-US" altLang="it-IT" sz="2400" dirty="0"/>
              <a:t>No definition of “shell entities” and extremely complex set of requirements and carve-outs</a:t>
            </a:r>
          </a:p>
        </p:txBody>
      </p:sp>
      <p:sp>
        <p:nvSpPr>
          <p:cNvPr id="4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49923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06F77518-EBDE-404E-9B11-3B907E79A94F}" type="slidenum">
              <a:rPr lang="en-GB" altLang="it-IT" sz="1400">
                <a:solidFill>
                  <a:schemeClr val="bg1"/>
                </a:solidFill>
                <a:latin typeface="Verdana" panose="020B060403050404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4</a:t>
            </a:fld>
            <a:endParaRPr lang="en-GB" altLang="it-IT" sz="1400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873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3059832" y="116632"/>
            <a:ext cx="6048672" cy="1008111"/>
          </a:xfrm>
        </p:spPr>
        <p:txBody>
          <a:bodyPr/>
          <a:lstStyle/>
          <a:p>
            <a:r>
              <a:rPr lang="en-AU" altLang="it-IT" sz="3200" b="1" dirty="0">
                <a:solidFill>
                  <a:schemeClr val="bg1"/>
                </a:solidFill>
              </a:rPr>
              <a:t>Mobility and the Proposal </a:t>
            </a:r>
          </a:p>
        </p:txBody>
      </p:sp>
      <p:sp>
        <p:nvSpPr>
          <p:cNvPr id="6147" name="Rectangle 3"/>
          <p:cNvSpPr>
            <a:spLocks noGrp="1"/>
          </p:cNvSpPr>
          <p:nvPr>
            <p:ph type="body" idx="1"/>
          </p:nvPr>
        </p:nvSpPr>
        <p:spPr>
          <a:xfrm>
            <a:off x="216024" y="1412776"/>
            <a:ext cx="8748465" cy="5302478"/>
          </a:xfrm>
        </p:spPr>
        <p:txBody>
          <a:bodyPr/>
          <a:lstStyle/>
          <a:p>
            <a:pPr marL="0" indent="0">
              <a:buNone/>
            </a:pPr>
            <a:r>
              <a:rPr lang="en-US" altLang="it-IT" sz="2400" b="1" dirty="0"/>
              <a:t>Step 2: Substance indicators </a:t>
            </a:r>
          </a:p>
          <a:p>
            <a:pPr marL="0" indent="0">
              <a:buNone/>
            </a:pPr>
            <a:endParaRPr lang="en-US" altLang="it-IT" sz="400" b="1" dirty="0"/>
          </a:p>
          <a:p>
            <a:r>
              <a:rPr lang="en-US" altLang="it-IT" sz="2400" dirty="0"/>
              <a:t>Art. 7(1)(a): Own premises, or </a:t>
            </a:r>
            <a:r>
              <a:rPr lang="en-US" altLang="it-IT" sz="2400" b="1" dirty="0"/>
              <a:t>premises</a:t>
            </a:r>
            <a:r>
              <a:rPr lang="en-US" altLang="it-IT" sz="2400" dirty="0"/>
              <a:t> for its exclusive use, </a:t>
            </a:r>
            <a:r>
              <a:rPr lang="en-US" altLang="it-IT" sz="2400" b="1" dirty="0"/>
              <a:t>in</a:t>
            </a:r>
            <a:r>
              <a:rPr lang="en-US" altLang="it-IT" sz="2400" dirty="0"/>
              <a:t> </a:t>
            </a:r>
            <a:r>
              <a:rPr lang="en-US" altLang="it-IT" sz="2400" b="1" dirty="0"/>
              <a:t>MS</a:t>
            </a:r>
          </a:p>
          <a:p>
            <a:pPr lvl="1"/>
            <a:r>
              <a:rPr lang="en-US" altLang="it-IT" sz="2000" dirty="0"/>
              <a:t>Targets entities operating exclusively from remote (home, other States)</a:t>
            </a:r>
          </a:p>
          <a:p>
            <a:pPr lvl="1"/>
            <a:endParaRPr lang="en-US" altLang="it-IT" sz="500" dirty="0"/>
          </a:p>
          <a:p>
            <a:r>
              <a:rPr lang="en-US" altLang="it-IT" sz="2400" dirty="0"/>
              <a:t>Art. 7(1)(c)(</a:t>
            </a:r>
            <a:r>
              <a:rPr lang="en-US" altLang="it-IT" sz="2400" dirty="0" err="1"/>
              <a:t>i</a:t>
            </a:r>
            <a:r>
              <a:rPr lang="en-US" altLang="it-IT" sz="2400" dirty="0"/>
              <a:t>)/(ii): </a:t>
            </a:r>
            <a:r>
              <a:rPr lang="en-US" altLang="it-IT" sz="2000" dirty="0"/>
              <a:t>One or more </a:t>
            </a:r>
            <a:r>
              <a:rPr lang="en-US" altLang="it-IT" sz="2000" b="1" dirty="0"/>
              <a:t>directors</a:t>
            </a:r>
            <a:r>
              <a:rPr lang="en-US" altLang="it-IT" sz="2000" dirty="0"/>
              <a:t> (or) the majority of the full-time equivalent </a:t>
            </a:r>
            <a:r>
              <a:rPr lang="en-US" altLang="it-IT" sz="2000" b="1" dirty="0"/>
              <a:t>employees</a:t>
            </a:r>
            <a:r>
              <a:rPr lang="en-US" altLang="it-IT" sz="2000" dirty="0"/>
              <a:t> …</a:t>
            </a:r>
            <a:endParaRPr lang="en-US" altLang="it-IT" sz="2400" dirty="0"/>
          </a:p>
          <a:p>
            <a:pPr lvl="1"/>
            <a:r>
              <a:rPr lang="en-US" altLang="it-IT" sz="2000" dirty="0"/>
              <a:t>… are </a:t>
            </a:r>
            <a:r>
              <a:rPr lang="en-US" altLang="it-IT" sz="2000" b="1" dirty="0"/>
              <a:t>resident</a:t>
            </a:r>
            <a:r>
              <a:rPr lang="en-US" altLang="it-IT" sz="2000" dirty="0"/>
              <a:t> for </a:t>
            </a:r>
            <a:r>
              <a:rPr lang="en-US" altLang="it-IT" sz="2000" b="1" dirty="0"/>
              <a:t>tax</a:t>
            </a:r>
            <a:r>
              <a:rPr lang="en-US" altLang="it-IT" sz="2000" dirty="0"/>
              <a:t> purposes in the </a:t>
            </a:r>
            <a:r>
              <a:rPr lang="en-US" altLang="it-IT" sz="2000" b="1" dirty="0"/>
              <a:t>MS</a:t>
            </a:r>
            <a:r>
              <a:rPr lang="en-US" altLang="it-IT" sz="2000" dirty="0"/>
              <a:t>, or at </a:t>
            </a:r>
            <a:r>
              <a:rPr lang="en-US" altLang="it-IT" sz="2000" b="1" dirty="0"/>
              <a:t>no greater distance from </a:t>
            </a:r>
            <a:r>
              <a:rPr lang="en-US" altLang="it-IT" sz="2000" dirty="0"/>
              <a:t>MS insofar as such </a:t>
            </a:r>
            <a:r>
              <a:rPr lang="en-US" altLang="it-IT" sz="2000" b="1" dirty="0"/>
              <a:t>distance is compatible </a:t>
            </a:r>
            <a:r>
              <a:rPr lang="en-US" altLang="it-IT" sz="2000" dirty="0"/>
              <a:t>with the </a:t>
            </a:r>
            <a:r>
              <a:rPr lang="en-US" altLang="it-IT" sz="2000" b="1" dirty="0"/>
              <a:t>proper performance of their duties</a:t>
            </a:r>
          </a:p>
          <a:p>
            <a:pPr lvl="2"/>
            <a:r>
              <a:rPr lang="en-US" altLang="it-IT" sz="2000" dirty="0"/>
              <a:t>Targets entities managed and operated from other (Member) States</a:t>
            </a:r>
          </a:p>
          <a:p>
            <a:pPr lvl="2"/>
            <a:r>
              <a:rPr lang="en-US" altLang="it-IT" sz="2000" dirty="0"/>
              <a:t>Tax residence may be triggered by formal connections (e.g. registration)</a:t>
            </a:r>
          </a:p>
          <a:p>
            <a:pPr lvl="2"/>
            <a:r>
              <a:rPr lang="en-US" altLang="it-IT" sz="2000" dirty="0"/>
              <a:t>Substantial presence in MS that does not trigger tax residence?</a:t>
            </a:r>
          </a:p>
          <a:p>
            <a:pPr lvl="2"/>
            <a:r>
              <a:rPr lang="en-US" altLang="it-IT" sz="2000" dirty="0"/>
              <a:t>Distance from MS affecting proper performance of duties: what about duties that may be performed from remote? </a:t>
            </a:r>
          </a:p>
        </p:txBody>
      </p:sp>
      <p:sp>
        <p:nvSpPr>
          <p:cNvPr id="4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49923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06F77518-EBDE-404E-9B11-3B907E79A94F}" type="slidenum">
              <a:rPr lang="en-GB" altLang="it-IT" sz="1400">
                <a:solidFill>
                  <a:schemeClr val="bg1"/>
                </a:solidFill>
                <a:latin typeface="Verdana" panose="020B060403050404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5</a:t>
            </a:fld>
            <a:endParaRPr lang="en-GB" altLang="it-IT" sz="1400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473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3059832" y="116632"/>
            <a:ext cx="6048672" cy="1008111"/>
          </a:xfrm>
        </p:spPr>
        <p:txBody>
          <a:bodyPr/>
          <a:lstStyle/>
          <a:p>
            <a:r>
              <a:rPr lang="en-AU" altLang="it-IT" sz="3200" b="1" dirty="0">
                <a:solidFill>
                  <a:schemeClr val="bg1"/>
                </a:solidFill>
              </a:rPr>
              <a:t>Mobility and the Proposal </a:t>
            </a:r>
          </a:p>
        </p:txBody>
      </p:sp>
      <p:sp>
        <p:nvSpPr>
          <p:cNvPr id="6147" name="Rectangle 3"/>
          <p:cNvSpPr>
            <a:spLocks noGrp="1"/>
          </p:cNvSpPr>
          <p:nvPr>
            <p:ph type="body" idx="1"/>
          </p:nvPr>
        </p:nvSpPr>
        <p:spPr>
          <a:xfrm>
            <a:off x="216024" y="1582906"/>
            <a:ext cx="8748465" cy="5302478"/>
          </a:xfrm>
        </p:spPr>
        <p:txBody>
          <a:bodyPr/>
          <a:lstStyle/>
          <a:p>
            <a:pPr marL="0" indent="0">
              <a:buNone/>
            </a:pPr>
            <a:r>
              <a:rPr lang="en-US" altLang="it-IT" sz="2400" b="1" dirty="0"/>
              <a:t>Step 4: Rebuttal of the presumption</a:t>
            </a:r>
          </a:p>
          <a:p>
            <a:pPr marL="0" indent="0">
              <a:buNone/>
            </a:pPr>
            <a:endParaRPr lang="en-US" altLang="it-IT" sz="1200" b="1" dirty="0"/>
          </a:p>
          <a:p>
            <a:r>
              <a:rPr lang="en-US" altLang="it-IT" sz="2400" dirty="0"/>
              <a:t>Art. 9(2)(c): Evidence that </a:t>
            </a:r>
            <a:r>
              <a:rPr lang="en-US" altLang="it-IT" sz="2400" b="1" dirty="0"/>
              <a:t>decision-making</a:t>
            </a:r>
            <a:r>
              <a:rPr lang="en-US" altLang="it-IT" sz="2400" dirty="0"/>
              <a:t> concerning the activity generating the relevant income is taking place </a:t>
            </a:r>
            <a:r>
              <a:rPr lang="en-US" altLang="it-IT" sz="2400" b="1" dirty="0"/>
              <a:t>in MS</a:t>
            </a:r>
          </a:p>
          <a:p>
            <a:pPr lvl="1"/>
            <a:r>
              <a:rPr lang="en-US" altLang="it-IT" sz="2000" dirty="0"/>
              <a:t>Targets entities (also partially) managed from other (Member) States</a:t>
            </a:r>
          </a:p>
          <a:p>
            <a:pPr lvl="1"/>
            <a:endParaRPr lang="en-US" altLang="it-IT" sz="1200" dirty="0"/>
          </a:p>
          <a:p>
            <a:r>
              <a:rPr lang="en-US" altLang="it-IT" sz="2400" dirty="0"/>
              <a:t>Art. 9(3): Rebuttal if it is proved that the undertaking has </a:t>
            </a:r>
            <a:r>
              <a:rPr lang="en-US" altLang="it-IT" sz="2400" b="1" dirty="0"/>
              <a:t>performed</a:t>
            </a:r>
            <a:r>
              <a:rPr lang="en-US" altLang="it-IT" sz="2400" dirty="0"/>
              <a:t> and continuously had </a:t>
            </a:r>
            <a:r>
              <a:rPr lang="en-US" altLang="it-IT" sz="2400" b="1" dirty="0"/>
              <a:t>control</a:t>
            </a:r>
            <a:r>
              <a:rPr lang="en-US" altLang="it-IT" sz="2400" dirty="0"/>
              <a:t> over, and borne the </a:t>
            </a:r>
            <a:r>
              <a:rPr lang="en-US" altLang="it-IT" sz="2400" b="1" dirty="0"/>
              <a:t>risks</a:t>
            </a:r>
            <a:r>
              <a:rPr lang="en-US" altLang="it-IT" sz="2400" dirty="0"/>
              <a:t> of, the </a:t>
            </a:r>
            <a:r>
              <a:rPr lang="en-US" altLang="it-IT" sz="2400" b="1" dirty="0"/>
              <a:t>business activities </a:t>
            </a:r>
            <a:r>
              <a:rPr lang="en-US" altLang="it-IT" sz="2400" dirty="0"/>
              <a:t>that generated the relevant income</a:t>
            </a:r>
          </a:p>
          <a:p>
            <a:pPr lvl="1"/>
            <a:r>
              <a:rPr lang="en-US" altLang="it-IT" sz="2000" dirty="0"/>
              <a:t>Inconsistent terminology</a:t>
            </a:r>
          </a:p>
          <a:p>
            <a:pPr lvl="1"/>
            <a:r>
              <a:rPr lang="en-US" altLang="it-IT" sz="2000" dirty="0"/>
              <a:t>No focus on the cross-border dimension </a:t>
            </a:r>
          </a:p>
          <a:p>
            <a:pPr lvl="1"/>
            <a:endParaRPr lang="en-US" altLang="it-IT" sz="2000" dirty="0"/>
          </a:p>
        </p:txBody>
      </p:sp>
      <p:sp>
        <p:nvSpPr>
          <p:cNvPr id="4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49923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06F77518-EBDE-404E-9B11-3B907E79A94F}" type="slidenum">
              <a:rPr lang="en-GB" altLang="it-IT" sz="1400">
                <a:solidFill>
                  <a:schemeClr val="bg1"/>
                </a:solidFill>
                <a:latin typeface="Verdana" panose="020B060403050404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6</a:t>
            </a:fld>
            <a:endParaRPr lang="en-GB" altLang="it-IT" sz="1400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33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3203575" y="116632"/>
            <a:ext cx="5760914" cy="1008111"/>
          </a:xfrm>
        </p:spPr>
        <p:txBody>
          <a:bodyPr/>
          <a:lstStyle/>
          <a:p>
            <a:r>
              <a:rPr lang="en-CA" altLang="it-IT" sz="3200" b="1" dirty="0">
                <a:solidFill>
                  <a:schemeClr val="bg1"/>
                </a:solidFill>
              </a:rPr>
              <a:t>Effects in MSs</a:t>
            </a:r>
          </a:p>
        </p:txBody>
      </p:sp>
      <p:sp>
        <p:nvSpPr>
          <p:cNvPr id="4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xfrm>
            <a:off x="4139952" y="6525344"/>
            <a:ext cx="1879848" cy="33901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06F77518-EBDE-404E-9B11-3B907E79A94F}" type="slidenum">
              <a:rPr lang="en-GB" altLang="it-IT" sz="1400">
                <a:solidFill>
                  <a:schemeClr val="bg1"/>
                </a:solidFill>
                <a:latin typeface="Verdana" panose="020B060403050404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7</a:t>
            </a:fld>
            <a:endParaRPr lang="en-GB" altLang="it-IT" sz="1400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3EBBD63-6787-453B-8D5B-9182384253EC}"/>
              </a:ext>
            </a:extLst>
          </p:cNvPr>
          <p:cNvSpPr/>
          <p:nvPr/>
        </p:nvSpPr>
        <p:spPr>
          <a:xfrm>
            <a:off x="899592" y="1988840"/>
            <a:ext cx="86409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SH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75CFA4F-962B-6D66-6E00-1ACB438AAC4B}"/>
              </a:ext>
            </a:extLst>
          </p:cNvPr>
          <p:cNvSpPr/>
          <p:nvPr/>
        </p:nvSpPr>
        <p:spPr>
          <a:xfrm>
            <a:off x="899592" y="3451659"/>
            <a:ext cx="864096" cy="7200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/>
              <a:t>Shell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6E857C5-D90C-C004-67DF-19318A382D5D}"/>
              </a:ext>
            </a:extLst>
          </p:cNvPr>
          <p:cNvSpPr/>
          <p:nvPr/>
        </p:nvSpPr>
        <p:spPr>
          <a:xfrm>
            <a:off x="899592" y="4941168"/>
            <a:ext cx="864096" cy="72008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Source</a:t>
            </a:r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E04D135-3076-1598-5E21-39ED36C94EC4}"/>
              </a:ext>
            </a:extLst>
          </p:cNvPr>
          <p:cNvCxnSpPr/>
          <p:nvPr/>
        </p:nvCxnSpPr>
        <p:spPr>
          <a:xfrm>
            <a:off x="323528" y="3068960"/>
            <a:ext cx="8280920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07088144-7E99-4AB7-6A84-8C7183CF8F95}"/>
              </a:ext>
            </a:extLst>
          </p:cNvPr>
          <p:cNvCxnSpPr/>
          <p:nvPr/>
        </p:nvCxnSpPr>
        <p:spPr>
          <a:xfrm>
            <a:off x="323528" y="4581128"/>
            <a:ext cx="8280920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18D62B4D-CC31-1321-FC7A-C57642B959F0}"/>
              </a:ext>
            </a:extLst>
          </p:cNvPr>
          <p:cNvCxnSpPr>
            <a:cxnSpLocks/>
          </p:cNvCxnSpPr>
          <p:nvPr/>
        </p:nvCxnSpPr>
        <p:spPr>
          <a:xfrm>
            <a:off x="3059832" y="1772816"/>
            <a:ext cx="0" cy="429436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Rettangolo 11">
            <a:extLst>
              <a:ext uri="{FF2B5EF4-FFF2-40B4-BE49-F238E27FC236}">
                <a16:creationId xmlns:a16="http://schemas.microsoft.com/office/drawing/2014/main" id="{63BB5B7A-622D-2F8F-7F64-963D6050699E}"/>
              </a:ext>
            </a:extLst>
          </p:cNvPr>
          <p:cNvSpPr/>
          <p:nvPr/>
        </p:nvSpPr>
        <p:spPr>
          <a:xfrm>
            <a:off x="3851920" y="1988840"/>
            <a:ext cx="86409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SH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465763E9-080C-35A8-1B6A-0030DC0F8283}"/>
              </a:ext>
            </a:extLst>
          </p:cNvPr>
          <p:cNvSpPr/>
          <p:nvPr/>
        </p:nvSpPr>
        <p:spPr>
          <a:xfrm>
            <a:off x="3851920" y="3451659"/>
            <a:ext cx="864096" cy="7200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/>
              <a:t>Shell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1A55AFA-ECCC-617E-F74C-3F192D18273B}"/>
              </a:ext>
            </a:extLst>
          </p:cNvPr>
          <p:cNvSpPr/>
          <p:nvPr/>
        </p:nvSpPr>
        <p:spPr>
          <a:xfrm>
            <a:off x="3851920" y="4941168"/>
            <a:ext cx="864096" cy="72008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Source</a:t>
            </a:r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33509BD4-B311-398E-BAC6-1A79B1F62572}"/>
              </a:ext>
            </a:extLst>
          </p:cNvPr>
          <p:cNvCxnSpPr>
            <a:cxnSpLocks/>
          </p:cNvCxnSpPr>
          <p:nvPr/>
        </p:nvCxnSpPr>
        <p:spPr>
          <a:xfrm>
            <a:off x="6012160" y="1772816"/>
            <a:ext cx="0" cy="429436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Rettangolo 15">
            <a:extLst>
              <a:ext uri="{FF2B5EF4-FFF2-40B4-BE49-F238E27FC236}">
                <a16:creationId xmlns:a16="http://schemas.microsoft.com/office/drawing/2014/main" id="{B804AB09-8737-1A51-C72E-A43FE29F8923}"/>
              </a:ext>
            </a:extLst>
          </p:cNvPr>
          <p:cNvSpPr/>
          <p:nvPr/>
        </p:nvSpPr>
        <p:spPr>
          <a:xfrm>
            <a:off x="6876256" y="1988840"/>
            <a:ext cx="86409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SH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FD995635-2A93-7941-F861-BD1B20ADE116}"/>
              </a:ext>
            </a:extLst>
          </p:cNvPr>
          <p:cNvSpPr/>
          <p:nvPr/>
        </p:nvSpPr>
        <p:spPr>
          <a:xfrm>
            <a:off x="6876256" y="3451659"/>
            <a:ext cx="864096" cy="7200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/>
              <a:t>Shell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2EF0CD8-307F-D38C-6BA5-6AEDD5EA6267}"/>
              </a:ext>
            </a:extLst>
          </p:cNvPr>
          <p:cNvSpPr/>
          <p:nvPr/>
        </p:nvSpPr>
        <p:spPr>
          <a:xfrm>
            <a:off x="6876256" y="4941168"/>
            <a:ext cx="864096" cy="72008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Source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6AD2E2E3-303D-4413-6FA2-0BC6E889B1BE}"/>
              </a:ext>
            </a:extLst>
          </p:cNvPr>
          <p:cNvSpPr txBox="1"/>
          <p:nvPr/>
        </p:nvSpPr>
        <p:spPr>
          <a:xfrm>
            <a:off x="323528" y="270892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+mn-lt"/>
                <a:ea typeface="+mn-ea"/>
              </a:rPr>
              <a:t>MS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ADAFBE7A-AA71-8056-707C-FB96F3251C53}"/>
              </a:ext>
            </a:extLst>
          </p:cNvPr>
          <p:cNvSpPr txBox="1"/>
          <p:nvPr/>
        </p:nvSpPr>
        <p:spPr>
          <a:xfrm>
            <a:off x="323528" y="421179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+mn-lt"/>
                <a:ea typeface="+mn-ea"/>
              </a:rPr>
              <a:t>MS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4D269A98-145B-ECC5-3A30-CA46680D41B5}"/>
              </a:ext>
            </a:extLst>
          </p:cNvPr>
          <p:cNvSpPr txBox="1"/>
          <p:nvPr/>
        </p:nvSpPr>
        <p:spPr>
          <a:xfrm>
            <a:off x="323528" y="579597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+mn-lt"/>
                <a:ea typeface="+mn-ea"/>
              </a:rPr>
              <a:t>MS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5AF4ABAC-1E2A-B926-BEFC-206D75F64ED5}"/>
              </a:ext>
            </a:extLst>
          </p:cNvPr>
          <p:cNvSpPr txBox="1"/>
          <p:nvPr/>
        </p:nvSpPr>
        <p:spPr>
          <a:xfrm>
            <a:off x="1781177" y="1816948"/>
            <a:ext cx="12786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latin typeface="+mn-lt"/>
                <a:ea typeface="+mn-ea"/>
              </a:rPr>
              <a:t>1. Tax </a:t>
            </a:r>
            <a:r>
              <a:rPr lang="it-IT" sz="1100" dirty="0" err="1">
                <a:latin typeface="+mn-lt"/>
                <a:ea typeface="+mn-ea"/>
              </a:rPr>
              <a:t>as</a:t>
            </a:r>
            <a:r>
              <a:rPr lang="it-IT" sz="1100" dirty="0">
                <a:latin typeface="+mn-lt"/>
                <a:ea typeface="+mn-ea"/>
              </a:rPr>
              <a:t> </a:t>
            </a:r>
            <a:r>
              <a:rPr lang="it-IT" sz="1100" dirty="0" err="1">
                <a:latin typeface="+mn-lt"/>
                <a:ea typeface="+mn-ea"/>
              </a:rPr>
              <a:t>if</a:t>
            </a:r>
            <a:r>
              <a:rPr lang="it-IT" sz="1100" dirty="0">
                <a:latin typeface="+mn-lt"/>
                <a:ea typeface="+mn-ea"/>
              </a:rPr>
              <a:t> </a:t>
            </a:r>
            <a:r>
              <a:rPr lang="it-IT" sz="1100" dirty="0" err="1">
                <a:latin typeface="+mn-lt"/>
                <a:ea typeface="+mn-ea"/>
              </a:rPr>
              <a:t>accrued</a:t>
            </a:r>
            <a:r>
              <a:rPr lang="it-IT" sz="1100" dirty="0">
                <a:latin typeface="+mn-lt"/>
                <a:ea typeface="+mn-ea"/>
              </a:rPr>
              <a:t> </a:t>
            </a:r>
            <a:r>
              <a:rPr lang="it-IT" sz="1100" dirty="0" err="1">
                <a:latin typeface="+mn-lt"/>
                <a:ea typeface="+mn-ea"/>
              </a:rPr>
              <a:t>directly</a:t>
            </a:r>
            <a:endParaRPr lang="it-IT" sz="1100" dirty="0">
              <a:latin typeface="+mn-lt"/>
              <a:ea typeface="+mn-ea"/>
            </a:endParaRPr>
          </a:p>
          <a:p>
            <a:r>
              <a:rPr lang="it-IT" sz="1100" dirty="0">
                <a:latin typeface="+mn-lt"/>
                <a:ea typeface="+mn-ea"/>
              </a:rPr>
              <a:t>2. Credit (</a:t>
            </a:r>
            <a:r>
              <a:rPr lang="it-IT" sz="1100" dirty="0" err="1">
                <a:latin typeface="+mn-lt"/>
                <a:ea typeface="+mn-ea"/>
              </a:rPr>
              <a:t>deduct</a:t>
            </a:r>
            <a:r>
              <a:rPr lang="it-IT" sz="1100" dirty="0">
                <a:latin typeface="+mn-lt"/>
                <a:ea typeface="+mn-ea"/>
              </a:rPr>
              <a:t>?) for Shell </a:t>
            </a:r>
            <a:r>
              <a:rPr lang="it-IT" sz="1100" dirty="0" err="1">
                <a:latin typeface="+mn-lt"/>
                <a:ea typeface="+mn-ea"/>
              </a:rPr>
              <a:t>MS’s</a:t>
            </a:r>
            <a:r>
              <a:rPr lang="it-IT" sz="1100" dirty="0">
                <a:latin typeface="+mn-lt"/>
                <a:ea typeface="+mn-ea"/>
              </a:rPr>
              <a:t> tax</a:t>
            </a:r>
          </a:p>
          <a:p>
            <a:r>
              <a:rPr lang="it-IT" sz="1100" dirty="0">
                <a:latin typeface="+mn-lt"/>
                <a:ea typeface="+mn-ea"/>
              </a:rPr>
              <a:t>3. Credit for Source tax?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13BB40A8-AB8B-9856-F567-CDF009A72B36}"/>
              </a:ext>
            </a:extLst>
          </p:cNvPr>
          <p:cNvSpPr txBox="1"/>
          <p:nvPr/>
        </p:nvSpPr>
        <p:spPr>
          <a:xfrm>
            <a:off x="1810371" y="3671446"/>
            <a:ext cx="12786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it-IT" sz="1100" dirty="0" err="1">
                <a:latin typeface="+mn-lt"/>
                <a:ea typeface="+mn-ea"/>
              </a:rPr>
              <a:t>Ordinary</a:t>
            </a:r>
            <a:r>
              <a:rPr lang="it-IT" sz="1100" dirty="0">
                <a:latin typeface="+mn-lt"/>
                <a:ea typeface="+mn-ea"/>
              </a:rPr>
              <a:t> tax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8F1667A0-8523-4B4C-99B5-E6E77BCE4C7F}"/>
              </a:ext>
            </a:extLst>
          </p:cNvPr>
          <p:cNvSpPr txBox="1"/>
          <p:nvPr/>
        </p:nvSpPr>
        <p:spPr>
          <a:xfrm>
            <a:off x="1835696" y="5183614"/>
            <a:ext cx="12786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it-IT" sz="1100" dirty="0">
                <a:latin typeface="+mn-lt"/>
                <a:ea typeface="+mn-ea"/>
              </a:rPr>
              <a:t>No tax (?)</a:t>
            </a:r>
          </a:p>
        </p:txBody>
      </p:sp>
      <p:sp>
        <p:nvSpPr>
          <p:cNvPr id="27" name="Freccia circolare a destra 26">
            <a:extLst>
              <a:ext uri="{FF2B5EF4-FFF2-40B4-BE49-F238E27FC236}">
                <a16:creationId xmlns:a16="http://schemas.microsoft.com/office/drawing/2014/main" id="{7DE4AF96-F70D-5AA1-3277-232968FF9C7B}"/>
              </a:ext>
            </a:extLst>
          </p:cNvPr>
          <p:cNvSpPr/>
          <p:nvPr/>
        </p:nvSpPr>
        <p:spPr>
          <a:xfrm flipV="1">
            <a:off x="179512" y="3671445"/>
            <a:ext cx="673396" cy="1701769"/>
          </a:xfrm>
          <a:prstGeom prst="curv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8" name="Freccia circolare a destra 27">
            <a:extLst>
              <a:ext uri="{FF2B5EF4-FFF2-40B4-BE49-F238E27FC236}">
                <a16:creationId xmlns:a16="http://schemas.microsoft.com/office/drawing/2014/main" id="{AE73E5ED-5B24-BE23-2548-C0FF824329C5}"/>
              </a:ext>
            </a:extLst>
          </p:cNvPr>
          <p:cNvSpPr/>
          <p:nvPr/>
        </p:nvSpPr>
        <p:spPr>
          <a:xfrm flipV="1">
            <a:off x="3131840" y="3671447"/>
            <a:ext cx="673396" cy="1701769"/>
          </a:xfrm>
          <a:prstGeom prst="curv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9" name="Freccia circolare a destra 28">
            <a:extLst>
              <a:ext uri="{FF2B5EF4-FFF2-40B4-BE49-F238E27FC236}">
                <a16:creationId xmlns:a16="http://schemas.microsoft.com/office/drawing/2014/main" id="{05269B07-DA38-C6F3-3451-31AB97246236}"/>
              </a:ext>
            </a:extLst>
          </p:cNvPr>
          <p:cNvSpPr/>
          <p:nvPr/>
        </p:nvSpPr>
        <p:spPr>
          <a:xfrm flipV="1">
            <a:off x="6130852" y="3671447"/>
            <a:ext cx="673396" cy="1701769"/>
          </a:xfrm>
          <a:prstGeom prst="curv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30AF1B41-E331-A981-B07A-192CAE0220B7}"/>
              </a:ext>
            </a:extLst>
          </p:cNvPr>
          <p:cNvSpPr txBox="1"/>
          <p:nvPr/>
        </p:nvSpPr>
        <p:spPr>
          <a:xfrm>
            <a:off x="3203848" y="270892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+mn-lt"/>
                <a:ea typeface="+mn-ea"/>
              </a:rPr>
              <a:t>MS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B70F247B-CFB5-F7F1-D716-997533BA4F0A}"/>
              </a:ext>
            </a:extLst>
          </p:cNvPr>
          <p:cNvSpPr txBox="1"/>
          <p:nvPr/>
        </p:nvSpPr>
        <p:spPr>
          <a:xfrm>
            <a:off x="3203848" y="421179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+mn-lt"/>
                <a:ea typeface="+mn-ea"/>
              </a:rPr>
              <a:t>MS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B8999447-78A9-28AD-659A-1E819C103CB8}"/>
              </a:ext>
            </a:extLst>
          </p:cNvPr>
          <p:cNvSpPr txBox="1"/>
          <p:nvPr/>
        </p:nvSpPr>
        <p:spPr>
          <a:xfrm>
            <a:off x="3203847" y="5795972"/>
            <a:ext cx="1728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  <a:latin typeface="+mn-lt"/>
                <a:ea typeface="+mn-ea"/>
              </a:rPr>
              <a:t>Third Country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5AEDF8D8-9438-AB8F-F116-73669FD9CE88}"/>
              </a:ext>
            </a:extLst>
          </p:cNvPr>
          <p:cNvSpPr txBox="1"/>
          <p:nvPr/>
        </p:nvSpPr>
        <p:spPr>
          <a:xfrm>
            <a:off x="6300191" y="2725742"/>
            <a:ext cx="2304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  <a:latin typeface="+mn-lt"/>
                <a:ea typeface="+mn-ea"/>
              </a:rPr>
              <a:t>Third Country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098776FD-EFB1-4B61-08E8-0EB21201D154}"/>
              </a:ext>
            </a:extLst>
          </p:cNvPr>
          <p:cNvSpPr txBox="1"/>
          <p:nvPr/>
        </p:nvSpPr>
        <p:spPr>
          <a:xfrm>
            <a:off x="6300192" y="421179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+mn-lt"/>
                <a:ea typeface="+mn-ea"/>
              </a:rPr>
              <a:t>MS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CDF07649-4B4C-2EF9-0261-21E7C787DB54}"/>
              </a:ext>
            </a:extLst>
          </p:cNvPr>
          <p:cNvSpPr txBox="1"/>
          <p:nvPr/>
        </p:nvSpPr>
        <p:spPr>
          <a:xfrm>
            <a:off x="6300192" y="579597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+mn-lt"/>
                <a:ea typeface="+mn-ea"/>
              </a:rPr>
              <a:t>MS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7D30F59A-BAED-CB7E-52C5-FB3D667AFF27}"/>
              </a:ext>
            </a:extLst>
          </p:cNvPr>
          <p:cNvSpPr txBox="1"/>
          <p:nvPr/>
        </p:nvSpPr>
        <p:spPr>
          <a:xfrm>
            <a:off x="4750994" y="1844824"/>
            <a:ext cx="12786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latin typeface="+mn-lt"/>
                <a:ea typeface="+mn-ea"/>
              </a:rPr>
              <a:t>1. Tax </a:t>
            </a:r>
            <a:r>
              <a:rPr lang="it-IT" sz="1100" dirty="0" err="1">
                <a:latin typeface="+mn-lt"/>
                <a:ea typeface="+mn-ea"/>
              </a:rPr>
              <a:t>as</a:t>
            </a:r>
            <a:r>
              <a:rPr lang="it-IT" sz="1100" dirty="0">
                <a:latin typeface="+mn-lt"/>
                <a:ea typeface="+mn-ea"/>
              </a:rPr>
              <a:t> </a:t>
            </a:r>
            <a:r>
              <a:rPr lang="it-IT" sz="1100" dirty="0" err="1">
                <a:latin typeface="+mn-lt"/>
                <a:ea typeface="+mn-ea"/>
              </a:rPr>
              <a:t>if</a:t>
            </a:r>
            <a:r>
              <a:rPr lang="it-IT" sz="1100" dirty="0">
                <a:latin typeface="+mn-lt"/>
                <a:ea typeface="+mn-ea"/>
              </a:rPr>
              <a:t> </a:t>
            </a:r>
            <a:r>
              <a:rPr lang="it-IT" sz="1100" dirty="0" err="1">
                <a:latin typeface="+mn-lt"/>
                <a:ea typeface="+mn-ea"/>
              </a:rPr>
              <a:t>accrued</a:t>
            </a:r>
            <a:r>
              <a:rPr lang="it-IT" sz="1100" dirty="0">
                <a:latin typeface="+mn-lt"/>
                <a:ea typeface="+mn-ea"/>
              </a:rPr>
              <a:t> </a:t>
            </a:r>
            <a:r>
              <a:rPr lang="it-IT" sz="1100" dirty="0" err="1">
                <a:latin typeface="+mn-lt"/>
                <a:ea typeface="+mn-ea"/>
              </a:rPr>
              <a:t>directly</a:t>
            </a:r>
            <a:endParaRPr lang="it-IT" sz="1100" dirty="0">
              <a:latin typeface="+mn-lt"/>
              <a:ea typeface="+mn-ea"/>
            </a:endParaRPr>
          </a:p>
          <a:p>
            <a:r>
              <a:rPr lang="it-IT" sz="1100" dirty="0">
                <a:latin typeface="+mn-lt"/>
                <a:ea typeface="+mn-ea"/>
              </a:rPr>
              <a:t>2. Credit (</a:t>
            </a:r>
            <a:r>
              <a:rPr lang="it-IT" sz="1100" dirty="0" err="1">
                <a:latin typeface="+mn-lt"/>
                <a:ea typeface="+mn-ea"/>
              </a:rPr>
              <a:t>deduct</a:t>
            </a:r>
            <a:r>
              <a:rPr lang="it-IT" sz="1100" dirty="0">
                <a:latin typeface="+mn-lt"/>
                <a:ea typeface="+mn-ea"/>
              </a:rPr>
              <a:t>?) for Shell </a:t>
            </a:r>
            <a:r>
              <a:rPr lang="it-IT" sz="1100" dirty="0" err="1">
                <a:latin typeface="+mn-lt"/>
                <a:ea typeface="+mn-ea"/>
              </a:rPr>
              <a:t>MS’s</a:t>
            </a:r>
            <a:r>
              <a:rPr lang="it-IT" sz="1100" dirty="0">
                <a:latin typeface="+mn-lt"/>
                <a:ea typeface="+mn-ea"/>
              </a:rPr>
              <a:t> tax</a:t>
            </a:r>
          </a:p>
          <a:p>
            <a:r>
              <a:rPr lang="it-IT" sz="1100" dirty="0">
                <a:latin typeface="+mn-lt"/>
                <a:ea typeface="+mn-ea"/>
              </a:rPr>
              <a:t>3. Credit for Source tax (DTC)?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D9A7AC25-13E2-7BBA-11F6-2E671AE517CD}"/>
              </a:ext>
            </a:extLst>
          </p:cNvPr>
          <p:cNvSpPr txBox="1"/>
          <p:nvPr/>
        </p:nvSpPr>
        <p:spPr>
          <a:xfrm>
            <a:off x="4780188" y="3501008"/>
            <a:ext cx="127865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latin typeface="+mn-lt"/>
                <a:ea typeface="+mn-ea"/>
              </a:rPr>
              <a:t>1. </a:t>
            </a:r>
            <a:r>
              <a:rPr lang="it-IT" sz="1100" dirty="0" err="1">
                <a:latin typeface="+mn-lt"/>
                <a:ea typeface="+mn-ea"/>
              </a:rPr>
              <a:t>Ordinary</a:t>
            </a:r>
            <a:r>
              <a:rPr lang="it-IT" sz="1100" dirty="0">
                <a:latin typeface="+mn-lt"/>
                <a:ea typeface="+mn-ea"/>
              </a:rPr>
              <a:t> tax</a:t>
            </a:r>
          </a:p>
          <a:p>
            <a:r>
              <a:rPr lang="it-IT" sz="1100" dirty="0">
                <a:latin typeface="+mn-lt"/>
                <a:ea typeface="+mn-ea"/>
              </a:rPr>
              <a:t>2. Credit for Source tax (DTC)?</a:t>
            </a:r>
          </a:p>
          <a:p>
            <a:endParaRPr lang="it-IT" sz="1100" dirty="0">
              <a:latin typeface="+mn-lt"/>
              <a:ea typeface="+mn-ea"/>
            </a:endParaRPr>
          </a:p>
          <a:p>
            <a:pPr marL="228600" indent="-228600">
              <a:buAutoNum type="arabicPeriod"/>
            </a:pPr>
            <a:endParaRPr lang="it-IT" sz="1100" dirty="0">
              <a:latin typeface="+mn-lt"/>
              <a:ea typeface="+mn-ea"/>
            </a:endParaRP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A2072E3B-B2AF-382E-24D6-BE1C9F68D23A}"/>
              </a:ext>
            </a:extLst>
          </p:cNvPr>
          <p:cNvSpPr txBox="1"/>
          <p:nvPr/>
        </p:nvSpPr>
        <p:spPr>
          <a:xfrm>
            <a:off x="4805513" y="5013176"/>
            <a:ext cx="12786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solidFill>
                  <a:srgbClr val="FF0000"/>
                </a:solidFill>
                <a:latin typeface="+mn-lt"/>
                <a:ea typeface="+mn-ea"/>
              </a:rPr>
              <a:t>1. Tax </a:t>
            </a:r>
            <a:r>
              <a:rPr lang="it-IT" sz="1100" dirty="0" err="1">
                <a:solidFill>
                  <a:srgbClr val="FF0000"/>
                </a:solidFill>
                <a:latin typeface="+mn-lt"/>
                <a:ea typeface="+mn-ea"/>
              </a:rPr>
              <a:t>based</a:t>
            </a:r>
            <a:r>
              <a:rPr lang="it-IT" sz="1100" dirty="0">
                <a:solidFill>
                  <a:srgbClr val="FF0000"/>
                </a:solidFill>
                <a:latin typeface="+mn-lt"/>
                <a:ea typeface="+mn-ea"/>
              </a:rPr>
              <a:t> on </a:t>
            </a:r>
            <a:r>
              <a:rPr lang="it-IT" sz="1100" dirty="0" err="1">
                <a:solidFill>
                  <a:srgbClr val="FF0000"/>
                </a:solidFill>
                <a:latin typeface="+mn-lt"/>
                <a:ea typeface="+mn-ea"/>
              </a:rPr>
              <a:t>domestic</a:t>
            </a:r>
            <a:r>
              <a:rPr lang="it-IT" sz="1100" dirty="0">
                <a:solidFill>
                  <a:srgbClr val="FF0000"/>
                </a:solidFill>
                <a:latin typeface="+mn-lt"/>
                <a:ea typeface="+mn-ea"/>
              </a:rPr>
              <a:t> </a:t>
            </a:r>
            <a:r>
              <a:rPr lang="it-IT" sz="1100" dirty="0" err="1">
                <a:solidFill>
                  <a:srgbClr val="FF0000"/>
                </a:solidFill>
                <a:latin typeface="+mn-lt"/>
                <a:ea typeface="+mn-ea"/>
              </a:rPr>
              <a:t>law</a:t>
            </a:r>
            <a:r>
              <a:rPr lang="it-IT" sz="1100" dirty="0">
                <a:solidFill>
                  <a:srgbClr val="FF0000"/>
                </a:solidFill>
                <a:latin typeface="+mn-lt"/>
                <a:ea typeface="+mn-ea"/>
              </a:rPr>
              <a:t> and </a:t>
            </a:r>
            <a:r>
              <a:rPr lang="it-IT" sz="1100" dirty="0" err="1">
                <a:solidFill>
                  <a:srgbClr val="FF0000"/>
                </a:solidFill>
                <a:latin typeface="+mn-lt"/>
                <a:ea typeface="+mn-ea"/>
              </a:rPr>
              <a:t>DTCs</a:t>
            </a:r>
            <a:r>
              <a:rPr lang="it-IT" sz="1100" dirty="0">
                <a:solidFill>
                  <a:srgbClr val="FF0000"/>
                </a:solidFill>
                <a:latin typeface="+mn-lt"/>
                <a:ea typeface="+mn-ea"/>
              </a:rPr>
              <a:t> 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3BC9BCBD-75EB-FCD2-E9A8-77A9D22F1EB4}"/>
              </a:ext>
            </a:extLst>
          </p:cNvPr>
          <p:cNvSpPr txBox="1"/>
          <p:nvPr/>
        </p:nvSpPr>
        <p:spPr>
          <a:xfrm>
            <a:off x="7775330" y="1988840"/>
            <a:ext cx="12786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solidFill>
                  <a:srgbClr val="FF0000"/>
                </a:solidFill>
                <a:latin typeface="+mn-lt"/>
                <a:ea typeface="+mn-ea"/>
              </a:rPr>
              <a:t>1. Tax </a:t>
            </a:r>
            <a:r>
              <a:rPr lang="it-IT" sz="1100" dirty="0" err="1">
                <a:solidFill>
                  <a:srgbClr val="FF0000"/>
                </a:solidFill>
                <a:latin typeface="+mn-lt"/>
                <a:ea typeface="+mn-ea"/>
              </a:rPr>
              <a:t>based</a:t>
            </a:r>
            <a:r>
              <a:rPr lang="it-IT" sz="1100" dirty="0">
                <a:solidFill>
                  <a:srgbClr val="FF0000"/>
                </a:solidFill>
                <a:latin typeface="+mn-lt"/>
                <a:ea typeface="+mn-ea"/>
              </a:rPr>
              <a:t> on </a:t>
            </a:r>
            <a:r>
              <a:rPr lang="it-IT" sz="1100" dirty="0" err="1">
                <a:solidFill>
                  <a:srgbClr val="FF0000"/>
                </a:solidFill>
                <a:latin typeface="+mn-lt"/>
                <a:ea typeface="+mn-ea"/>
              </a:rPr>
              <a:t>domestic</a:t>
            </a:r>
            <a:r>
              <a:rPr lang="it-IT" sz="1100" dirty="0">
                <a:solidFill>
                  <a:srgbClr val="FF0000"/>
                </a:solidFill>
                <a:latin typeface="+mn-lt"/>
                <a:ea typeface="+mn-ea"/>
              </a:rPr>
              <a:t> </a:t>
            </a:r>
            <a:r>
              <a:rPr lang="it-IT" sz="1100" dirty="0" err="1">
                <a:solidFill>
                  <a:srgbClr val="FF0000"/>
                </a:solidFill>
                <a:latin typeface="+mn-lt"/>
                <a:ea typeface="+mn-ea"/>
              </a:rPr>
              <a:t>law</a:t>
            </a:r>
            <a:r>
              <a:rPr lang="it-IT" sz="1100" dirty="0">
                <a:solidFill>
                  <a:srgbClr val="FF0000"/>
                </a:solidFill>
                <a:latin typeface="+mn-lt"/>
                <a:ea typeface="+mn-ea"/>
              </a:rPr>
              <a:t> and </a:t>
            </a:r>
            <a:r>
              <a:rPr lang="it-IT" sz="1100" dirty="0" err="1">
                <a:solidFill>
                  <a:srgbClr val="FF0000"/>
                </a:solidFill>
                <a:latin typeface="+mn-lt"/>
                <a:ea typeface="+mn-ea"/>
              </a:rPr>
              <a:t>DTCs</a:t>
            </a:r>
            <a:endParaRPr lang="it-IT" sz="1100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A82493AE-B789-47B3-D7A3-2DBB5F4643F3}"/>
              </a:ext>
            </a:extLst>
          </p:cNvPr>
          <p:cNvSpPr txBox="1"/>
          <p:nvPr/>
        </p:nvSpPr>
        <p:spPr>
          <a:xfrm>
            <a:off x="7829849" y="5013176"/>
            <a:ext cx="127865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latin typeface="+mn-lt"/>
                <a:ea typeface="+mn-ea"/>
              </a:rPr>
              <a:t>1. Tax </a:t>
            </a:r>
            <a:r>
              <a:rPr lang="it-IT" sz="1100" dirty="0" err="1">
                <a:latin typeface="+mn-lt"/>
                <a:ea typeface="+mn-ea"/>
              </a:rPr>
              <a:t>based</a:t>
            </a:r>
            <a:r>
              <a:rPr lang="it-IT" sz="1100" dirty="0">
                <a:latin typeface="+mn-lt"/>
                <a:ea typeface="+mn-ea"/>
              </a:rPr>
              <a:t> on </a:t>
            </a:r>
            <a:r>
              <a:rPr lang="it-IT" sz="1100" dirty="0" err="1">
                <a:latin typeface="+mn-lt"/>
                <a:ea typeface="+mn-ea"/>
              </a:rPr>
              <a:t>domestic</a:t>
            </a:r>
            <a:r>
              <a:rPr lang="it-IT" sz="1100" dirty="0">
                <a:latin typeface="+mn-lt"/>
                <a:ea typeface="+mn-ea"/>
              </a:rPr>
              <a:t> </a:t>
            </a:r>
            <a:r>
              <a:rPr lang="it-IT" sz="1100" dirty="0" err="1">
                <a:latin typeface="+mn-lt"/>
                <a:ea typeface="+mn-ea"/>
              </a:rPr>
              <a:t>law</a:t>
            </a:r>
            <a:r>
              <a:rPr lang="it-IT" sz="1100" dirty="0">
                <a:latin typeface="+mn-lt"/>
                <a:ea typeface="+mn-ea"/>
              </a:rPr>
              <a:t> (</a:t>
            </a:r>
            <a:r>
              <a:rPr lang="it-IT" sz="1100" dirty="0" err="1">
                <a:latin typeface="+mn-lt"/>
                <a:ea typeface="+mn-ea"/>
              </a:rPr>
              <a:t>as</a:t>
            </a:r>
            <a:r>
              <a:rPr lang="it-IT" sz="1100" dirty="0">
                <a:latin typeface="+mn-lt"/>
                <a:ea typeface="+mn-ea"/>
              </a:rPr>
              <a:t> </a:t>
            </a:r>
            <a:r>
              <a:rPr lang="it-IT" sz="1100" dirty="0" err="1">
                <a:latin typeface="+mn-lt"/>
                <a:ea typeface="+mn-ea"/>
              </a:rPr>
              <a:t>if</a:t>
            </a:r>
            <a:r>
              <a:rPr lang="it-IT" sz="1100" dirty="0">
                <a:latin typeface="+mn-lt"/>
                <a:ea typeface="+mn-ea"/>
              </a:rPr>
              <a:t> </a:t>
            </a:r>
            <a:r>
              <a:rPr lang="it-IT" sz="1100" dirty="0" err="1">
                <a:latin typeface="+mn-lt"/>
                <a:ea typeface="+mn-ea"/>
              </a:rPr>
              <a:t>accrued</a:t>
            </a:r>
            <a:r>
              <a:rPr lang="it-IT" sz="1100" dirty="0">
                <a:latin typeface="+mn-lt"/>
                <a:ea typeface="+mn-ea"/>
              </a:rPr>
              <a:t> to SH?)</a:t>
            </a:r>
          </a:p>
          <a:p>
            <a:r>
              <a:rPr lang="it-IT" sz="1100" dirty="0">
                <a:latin typeface="+mn-lt"/>
                <a:ea typeface="+mn-ea"/>
              </a:rPr>
              <a:t>2. DTC with SH</a:t>
            </a:r>
          </a:p>
          <a:p>
            <a:endParaRPr lang="it-IT" sz="1100" dirty="0">
              <a:latin typeface="+mn-lt"/>
              <a:ea typeface="+mn-ea"/>
            </a:endParaRP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70F03120-4391-E089-37F6-8181AA767467}"/>
              </a:ext>
            </a:extLst>
          </p:cNvPr>
          <p:cNvSpPr txBox="1"/>
          <p:nvPr/>
        </p:nvSpPr>
        <p:spPr>
          <a:xfrm>
            <a:off x="7829849" y="3501008"/>
            <a:ext cx="127865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latin typeface="+mn-lt"/>
                <a:ea typeface="+mn-ea"/>
              </a:rPr>
              <a:t>1. </a:t>
            </a:r>
            <a:r>
              <a:rPr lang="it-IT" sz="1100" dirty="0" err="1">
                <a:latin typeface="+mn-lt"/>
                <a:ea typeface="+mn-ea"/>
              </a:rPr>
              <a:t>Ordinary</a:t>
            </a:r>
            <a:r>
              <a:rPr lang="it-IT" sz="1100" dirty="0">
                <a:latin typeface="+mn-lt"/>
                <a:ea typeface="+mn-ea"/>
              </a:rPr>
              <a:t> tax</a:t>
            </a:r>
          </a:p>
          <a:p>
            <a:r>
              <a:rPr lang="it-IT" sz="1100" dirty="0">
                <a:latin typeface="+mn-lt"/>
                <a:ea typeface="+mn-ea"/>
              </a:rPr>
              <a:t>2. Credit for Source tax (DTC)?</a:t>
            </a:r>
          </a:p>
          <a:p>
            <a:endParaRPr lang="it-IT" sz="1100" dirty="0">
              <a:latin typeface="+mn-lt"/>
              <a:ea typeface="+mn-ea"/>
            </a:endParaRPr>
          </a:p>
          <a:p>
            <a:pPr marL="228600" indent="-228600">
              <a:buAutoNum type="arabicPeriod"/>
            </a:pPr>
            <a:endParaRPr lang="it-IT" sz="1100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0759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20" grpId="0"/>
      <p:bldP spid="21" grpId="0"/>
      <p:bldP spid="22" grpId="0"/>
      <p:bldP spid="23" grpId="0"/>
      <p:bldP spid="24" grpId="0"/>
      <p:bldP spid="25" grpId="0"/>
      <p:bldP spid="27" grpId="0" animBg="1"/>
      <p:bldP spid="28" grpId="0" animBg="1"/>
      <p:bldP spid="29" grpId="0" animBg="1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1" grpId="0"/>
      <p:bldP spid="42" grpId="0"/>
    </p:bldLst>
  </p:timing>
</p:sld>
</file>

<file path=ppt/theme/theme1.xml><?xml version="1.0" encoding="utf-8"?>
<a:theme xmlns:a="http://schemas.openxmlformats.org/drawingml/2006/main" name="template power poi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power point.ppt</Template>
  <TotalTime>10045</TotalTime>
  <Words>673</Words>
  <Application>Microsoft Office PowerPoint</Application>
  <PresentationFormat>Presentazione su schermo (4:3)</PresentationFormat>
  <Paragraphs>106</Paragraphs>
  <Slides>7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5</vt:i4>
      </vt:variant>
      <vt:variant>
        <vt:lpstr>Titoli diapositive</vt:lpstr>
      </vt:variant>
      <vt:variant>
        <vt:i4>7</vt:i4>
      </vt:variant>
    </vt:vector>
  </HeadingPairs>
  <TitlesOfParts>
    <vt:vector size="15" baseType="lpstr">
      <vt:lpstr>Arial</vt:lpstr>
      <vt:lpstr>Calibri</vt:lpstr>
      <vt:lpstr>Verdana</vt:lpstr>
      <vt:lpstr>template power point</vt:lpstr>
      <vt:lpstr>1_Tema di Office</vt:lpstr>
      <vt:lpstr>2_Tema di Office</vt:lpstr>
      <vt:lpstr>4_Tema di Office</vt:lpstr>
      <vt:lpstr>5_Tema di Office</vt:lpstr>
      <vt:lpstr>Presentazione standard di PowerPoint</vt:lpstr>
      <vt:lpstr>The «Unshell Entities» Proposal … in a nutshell</vt:lpstr>
      <vt:lpstr>The «Unshell Entities» Proposal … in a nutshell</vt:lpstr>
      <vt:lpstr>Main deficiencies of the Proposal </vt:lpstr>
      <vt:lpstr>Mobility and the Proposal </vt:lpstr>
      <vt:lpstr>Mobility and the Proposal </vt:lpstr>
      <vt:lpstr>Effects in MSs</vt:lpstr>
    </vt:vector>
  </TitlesOfParts>
  <Company>UCSC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sabrina.cliti</dc:creator>
  <cp:lastModifiedBy>Arginelli Paolo</cp:lastModifiedBy>
  <cp:revision>94</cp:revision>
  <dcterms:created xsi:type="dcterms:W3CDTF">2012-01-20T08:06:58Z</dcterms:created>
  <dcterms:modified xsi:type="dcterms:W3CDTF">2022-09-29T12:03:40Z</dcterms:modified>
</cp:coreProperties>
</file>