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4"/>
  </p:sldMasterIdLst>
  <p:notesMasterIdLst>
    <p:notesMasterId r:id="rId18"/>
  </p:notesMasterIdLst>
  <p:handoutMasterIdLst>
    <p:handoutMasterId r:id="rId19"/>
  </p:handoutMasterIdLst>
  <p:sldIdLst>
    <p:sldId id="259" r:id="rId5"/>
    <p:sldId id="293" r:id="rId6"/>
    <p:sldId id="294" r:id="rId7"/>
    <p:sldId id="302" r:id="rId8"/>
    <p:sldId id="295" r:id="rId9"/>
    <p:sldId id="296" r:id="rId10"/>
    <p:sldId id="297" r:id="rId11"/>
    <p:sldId id="298" r:id="rId12"/>
    <p:sldId id="299" r:id="rId13"/>
    <p:sldId id="303" r:id="rId14"/>
    <p:sldId id="301" r:id="rId15"/>
    <p:sldId id="300" r:id="rId16"/>
    <p:sldId id="285" r:id="rId17"/>
  </p:sldIdLst>
  <p:sldSz cx="9144000" cy="5715000" type="screen16x10"/>
  <p:notesSz cx="6669088" cy="9926638"/>
  <p:custDataLst>
    <p:tags r:id="rId2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5465">
          <p15:clr>
            <a:srgbClr val="A4A3A4"/>
          </p15:clr>
        </p15:guide>
        <p15:guide id="3" pos="4241">
          <p15:clr>
            <a:srgbClr val="A4A3A4"/>
          </p15:clr>
        </p15:guide>
        <p15:guide id="4" pos="4695">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6" name="Author" initials="A" lastIdx="0" clrIdx="1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C94B7"/>
    <a:srgbClr val="FFCC00"/>
    <a:srgbClr val="E7EFF7"/>
    <a:srgbClr val="CBDDEF"/>
    <a:srgbClr val="0096D3"/>
    <a:srgbClr val="41B4CE"/>
    <a:srgbClr val="73BAD1"/>
    <a:srgbClr val="65B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7117" autoAdjust="0"/>
  </p:normalViewPr>
  <p:slideViewPr>
    <p:cSldViewPr snapToGrid="0" showGuides="1">
      <p:cViewPr varScale="1">
        <p:scale>
          <a:sx n="101" d="100"/>
          <a:sy n="101" d="100"/>
        </p:scale>
        <p:origin x="1236" y="72"/>
      </p:cViewPr>
      <p:guideLst>
        <p:guide orient="horz" pos="1800"/>
        <p:guide pos="5465"/>
        <p:guide pos="4241"/>
        <p:guide pos="469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952"/>
    </p:cViewPr>
  </p:sorterViewPr>
  <p:notesViewPr>
    <p:cSldViewPr snapToGrid="0" showGuides="1">
      <p:cViewPr varScale="1">
        <p:scale>
          <a:sx n="94" d="100"/>
          <a:sy n="94" d="100"/>
        </p:scale>
        <p:origin x="2748" y="84"/>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0ED487-4D9C-4A09-914C-F4F24B46C97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097974B0-0F75-46AF-A85E-D2CC4279100D}">
      <dgm:prSet phldrT="[Text]"/>
      <dgm:spPr/>
      <dgm:t>
        <a:bodyPr/>
        <a:lstStyle/>
        <a:p>
          <a:r>
            <a:rPr lang="en-GB" dirty="0"/>
            <a:t>Step 1 – CE within scope</a:t>
          </a:r>
        </a:p>
      </dgm:t>
    </dgm:pt>
    <dgm:pt modelId="{91BBBA1B-2A27-4520-B576-B43DE6BD9B06}" type="parTrans" cxnId="{692D90BB-8840-4D80-AA74-D62F4C428A2E}">
      <dgm:prSet/>
      <dgm:spPr/>
      <dgm:t>
        <a:bodyPr/>
        <a:lstStyle/>
        <a:p>
          <a:endParaRPr lang="en-GB"/>
        </a:p>
      </dgm:t>
    </dgm:pt>
    <dgm:pt modelId="{54FD86C8-3285-4255-9142-E8E864CB5575}" type="sibTrans" cxnId="{692D90BB-8840-4D80-AA74-D62F4C428A2E}">
      <dgm:prSet/>
      <dgm:spPr/>
      <dgm:t>
        <a:bodyPr/>
        <a:lstStyle/>
        <a:p>
          <a:endParaRPr lang="en-GB"/>
        </a:p>
      </dgm:t>
    </dgm:pt>
    <dgm:pt modelId="{E40354CE-651F-4C16-9654-6907FF8917AE}">
      <dgm:prSet phldrT="[Text]"/>
      <dgm:spPr/>
      <dgm:t>
        <a:bodyPr/>
        <a:lstStyle/>
        <a:p>
          <a:r>
            <a:rPr lang="en-GB" dirty="0"/>
            <a:t>Step 2 – </a:t>
          </a:r>
          <a:r>
            <a:rPr lang="en-GB" dirty="0" err="1"/>
            <a:t>GloBE</a:t>
          </a:r>
          <a:r>
            <a:rPr lang="en-GB" dirty="0"/>
            <a:t> Income</a:t>
          </a:r>
        </a:p>
      </dgm:t>
    </dgm:pt>
    <dgm:pt modelId="{FA911C1F-E358-4A29-BDD0-F8871AD17BE7}" type="parTrans" cxnId="{E6CEE734-A107-444E-B55A-3F05ECF00C39}">
      <dgm:prSet/>
      <dgm:spPr/>
      <dgm:t>
        <a:bodyPr/>
        <a:lstStyle/>
        <a:p>
          <a:endParaRPr lang="en-GB"/>
        </a:p>
      </dgm:t>
    </dgm:pt>
    <dgm:pt modelId="{0DA6B9ED-AACC-4B66-94C0-E8B5259EA4F5}" type="sibTrans" cxnId="{E6CEE734-A107-444E-B55A-3F05ECF00C39}">
      <dgm:prSet/>
      <dgm:spPr/>
      <dgm:t>
        <a:bodyPr/>
        <a:lstStyle/>
        <a:p>
          <a:endParaRPr lang="en-GB"/>
        </a:p>
      </dgm:t>
    </dgm:pt>
    <dgm:pt modelId="{4CDAEAA0-8C0C-41D1-8C53-36538C458E39}">
      <dgm:prSet phldrT="[Text]"/>
      <dgm:spPr/>
      <dgm:t>
        <a:bodyPr/>
        <a:lstStyle/>
        <a:p>
          <a:r>
            <a:rPr lang="en-GB" dirty="0"/>
            <a:t>Step 3 – Covered taxes</a:t>
          </a:r>
        </a:p>
      </dgm:t>
    </dgm:pt>
    <dgm:pt modelId="{3059EC7B-D5A8-43ED-ACA0-F4E26C413D94}" type="parTrans" cxnId="{AF43B3C4-1ACA-4345-965C-B8321FBF6FFF}">
      <dgm:prSet/>
      <dgm:spPr/>
      <dgm:t>
        <a:bodyPr/>
        <a:lstStyle/>
        <a:p>
          <a:endParaRPr lang="en-GB"/>
        </a:p>
      </dgm:t>
    </dgm:pt>
    <dgm:pt modelId="{876AE543-4E01-405F-9846-05613120DF89}" type="sibTrans" cxnId="{AF43B3C4-1ACA-4345-965C-B8321FBF6FFF}">
      <dgm:prSet/>
      <dgm:spPr/>
      <dgm:t>
        <a:bodyPr/>
        <a:lstStyle/>
        <a:p>
          <a:endParaRPr lang="en-GB"/>
        </a:p>
      </dgm:t>
    </dgm:pt>
    <dgm:pt modelId="{918F81E3-AB4D-4E98-9BEE-CAA14FB4ED3F}">
      <dgm:prSet phldrT="[Text]"/>
      <dgm:spPr/>
      <dgm:t>
        <a:bodyPr/>
        <a:lstStyle/>
        <a:p>
          <a:r>
            <a:rPr lang="en-GB" dirty="0"/>
            <a:t>Step 4 – Effective Tax Rate and Top-up Tax</a:t>
          </a:r>
        </a:p>
      </dgm:t>
    </dgm:pt>
    <dgm:pt modelId="{6F6593F5-8A79-4602-856A-0A0F6EC48BB2}" type="parTrans" cxnId="{2266DA51-2708-4E9F-9C29-F3ECA6474304}">
      <dgm:prSet/>
      <dgm:spPr/>
      <dgm:t>
        <a:bodyPr/>
        <a:lstStyle/>
        <a:p>
          <a:endParaRPr lang="en-GB"/>
        </a:p>
      </dgm:t>
    </dgm:pt>
    <dgm:pt modelId="{97B97BAA-3179-4BEB-9069-70299D06CCDF}" type="sibTrans" cxnId="{2266DA51-2708-4E9F-9C29-F3ECA6474304}">
      <dgm:prSet/>
      <dgm:spPr/>
      <dgm:t>
        <a:bodyPr/>
        <a:lstStyle/>
        <a:p>
          <a:endParaRPr lang="en-GB"/>
        </a:p>
      </dgm:t>
    </dgm:pt>
    <dgm:pt modelId="{F8724291-BC0B-43FB-BE94-7C36316666D7}">
      <dgm:prSet phldrT="[Text]"/>
      <dgm:spPr/>
      <dgm:t>
        <a:bodyPr/>
        <a:lstStyle/>
        <a:p>
          <a:r>
            <a:rPr lang="en-GB" dirty="0"/>
            <a:t>Step 5 – IIR and UTPR</a:t>
          </a:r>
        </a:p>
      </dgm:t>
    </dgm:pt>
    <dgm:pt modelId="{496FEE0F-E545-45FC-9E19-35566B552C84}" type="parTrans" cxnId="{8EC87B7E-1F00-4F88-A246-0948976C9357}">
      <dgm:prSet/>
      <dgm:spPr/>
      <dgm:t>
        <a:bodyPr/>
        <a:lstStyle/>
        <a:p>
          <a:endParaRPr lang="en-GB"/>
        </a:p>
      </dgm:t>
    </dgm:pt>
    <dgm:pt modelId="{45EC5F3E-D81E-4442-9799-CC5B46D0FA3B}" type="sibTrans" cxnId="{8EC87B7E-1F00-4F88-A246-0948976C9357}">
      <dgm:prSet/>
      <dgm:spPr/>
      <dgm:t>
        <a:bodyPr/>
        <a:lstStyle/>
        <a:p>
          <a:endParaRPr lang="en-GB"/>
        </a:p>
      </dgm:t>
    </dgm:pt>
    <dgm:pt modelId="{C356F309-852B-44AC-BB0A-AAD8EB50A01C}" type="pres">
      <dgm:prSet presAssocID="{E80ED487-4D9C-4A09-914C-F4F24B46C978}" presName="linear" presStyleCnt="0">
        <dgm:presLayoutVars>
          <dgm:dir/>
          <dgm:animLvl val="lvl"/>
          <dgm:resizeHandles val="exact"/>
        </dgm:presLayoutVars>
      </dgm:prSet>
      <dgm:spPr/>
    </dgm:pt>
    <dgm:pt modelId="{41195C6D-9201-4F5D-ABB0-A98A6C19DBEA}" type="pres">
      <dgm:prSet presAssocID="{097974B0-0F75-46AF-A85E-D2CC4279100D}" presName="parentLin" presStyleCnt="0"/>
      <dgm:spPr/>
    </dgm:pt>
    <dgm:pt modelId="{89BFE11E-5D27-4684-8077-5C50D933E943}" type="pres">
      <dgm:prSet presAssocID="{097974B0-0F75-46AF-A85E-D2CC4279100D}" presName="parentLeftMargin" presStyleLbl="node1" presStyleIdx="0" presStyleCnt="5"/>
      <dgm:spPr/>
    </dgm:pt>
    <dgm:pt modelId="{BE91E6A3-7ED1-47BE-9B03-C6588B1913E6}" type="pres">
      <dgm:prSet presAssocID="{097974B0-0F75-46AF-A85E-D2CC4279100D}" presName="parentText" presStyleLbl="node1" presStyleIdx="0" presStyleCnt="5" custScaleX="95697" custScaleY="68981" custLinFactNeighborX="84808" custLinFactNeighborY="-38034">
        <dgm:presLayoutVars>
          <dgm:chMax val="0"/>
          <dgm:bulletEnabled val="1"/>
        </dgm:presLayoutVars>
      </dgm:prSet>
      <dgm:spPr/>
    </dgm:pt>
    <dgm:pt modelId="{BAFFF7DE-4C11-49BE-A4B5-2251FF37D0A7}" type="pres">
      <dgm:prSet presAssocID="{097974B0-0F75-46AF-A85E-D2CC4279100D}" presName="negativeSpace" presStyleCnt="0"/>
      <dgm:spPr/>
    </dgm:pt>
    <dgm:pt modelId="{AEDF52BF-2D78-4334-A63A-B3B94F7A87DE}" type="pres">
      <dgm:prSet presAssocID="{097974B0-0F75-46AF-A85E-D2CC4279100D}" presName="childText" presStyleLbl="conFgAcc1" presStyleIdx="0" presStyleCnt="5" custLinFactNeighborX="1035" custLinFactNeighborY="11067">
        <dgm:presLayoutVars>
          <dgm:bulletEnabled val="1"/>
        </dgm:presLayoutVars>
      </dgm:prSet>
      <dgm:spPr/>
    </dgm:pt>
    <dgm:pt modelId="{197047B7-8B0A-4747-964B-8A757EA54D19}" type="pres">
      <dgm:prSet presAssocID="{54FD86C8-3285-4255-9142-E8E864CB5575}" presName="spaceBetweenRectangles" presStyleCnt="0"/>
      <dgm:spPr/>
    </dgm:pt>
    <dgm:pt modelId="{9A7F7D3D-C315-4947-9DC8-D88A209BE06D}" type="pres">
      <dgm:prSet presAssocID="{E40354CE-651F-4C16-9654-6907FF8917AE}" presName="parentLin" presStyleCnt="0"/>
      <dgm:spPr/>
    </dgm:pt>
    <dgm:pt modelId="{42AAECF9-B1DF-4203-8FA3-55FD0F397914}" type="pres">
      <dgm:prSet presAssocID="{E40354CE-651F-4C16-9654-6907FF8917AE}" presName="parentLeftMargin" presStyleLbl="node1" presStyleIdx="0" presStyleCnt="5"/>
      <dgm:spPr/>
    </dgm:pt>
    <dgm:pt modelId="{F86D85BE-09BC-4AF0-A492-C3895083F065}" type="pres">
      <dgm:prSet presAssocID="{E40354CE-651F-4C16-9654-6907FF8917AE}" presName="parentText" presStyleLbl="node1" presStyleIdx="1" presStyleCnt="5" custScaleX="95338" custScaleY="78015" custLinFactNeighborX="86844" custLinFactNeighborY="-17100">
        <dgm:presLayoutVars>
          <dgm:chMax val="0"/>
          <dgm:bulletEnabled val="1"/>
        </dgm:presLayoutVars>
      </dgm:prSet>
      <dgm:spPr/>
    </dgm:pt>
    <dgm:pt modelId="{D4DF1EAE-8DFA-4C1C-8AC7-49F73DF8C825}" type="pres">
      <dgm:prSet presAssocID="{E40354CE-651F-4C16-9654-6907FF8917AE}" presName="negativeSpace" presStyleCnt="0"/>
      <dgm:spPr/>
    </dgm:pt>
    <dgm:pt modelId="{89A3E8EF-368E-4A01-B46B-A66CA8E733EB}" type="pres">
      <dgm:prSet presAssocID="{E40354CE-651F-4C16-9654-6907FF8917AE}" presName="childText" presStyleLbl="conFgAcc1" presStyleIdx="1" presStyleCnt="5">
        <dgm:presLayoutVars>
          <dgm:bulletEnabled val="1"/>
        </dgm:presLayoutVars>
      </dgm:prSet>
      <dgm:spPr/>
    </dgm:pt>
    <dgm:pt modelId="{2086EA03-6082-4660-9740-02F9B21E5611}" type="pres">
      <dgm:prSet presAssocID="{0DA6B9ED-AACC-4B66-94C0-E8B5259EA4F5}" presName="spaceBetweenRectangles" presStyleCnt="0"/>
      <dgm:spPr/>
    </dgm:pt>
    <dgm:pt modelId="{861B7863-FD15-4BD8-B5D7-3243D99AE895}" type="pres">
      <dgm:prSet presAssocID="{4CDAEAA0-8C0C-41D1-8C53-36538C458E39}" presName="parentLin" presStyleCnt="0"/>
      <dgm:spPr/>
    </dgm:pt>
    <dgm:pt modelId="{6262281C-3F66-44EE-BC72-717F04319273}" type="pres">
      <dgm:prSet presAssocID="{4CDAEAA0-8C0C-41D1-8C53-36538C458E39}" presName="parentLeftMargin" presStyleLbl="node1" presStyleIdx="1" presStyleCnt="5"/>
      <dgm:spPr/>
    </dgm:pt>
    <dgm:pt modelId="{15BB1797-5E35-47C4-9051-F76FDCDD5462}" type="pres">
      <dgm:prSet presAssocID="{4CDAEAA0-8C0C-41D1-8C53-36538C458E39}" presName="parentText" presStyleLbl="node1" presStyleIdx="2" presStyleCnt="5" custScaleX="96029" custScaleY="70780" custLinFactNeighborX="92151" custLinFactNeighborY="-27696">
        <dgm:presLayoutVars>
          <dgm:chMax val="0"/>
          <dgm:bulletEnabled val="1"/>
        </dgm:presLayoutVars>
      </dgm:prSet>
      <dgm:spPr/>
    </dgm:pt>
    <dgm:pt modelId="{14953136-C436-4C4F-8989-5615ED57CE7E}" type="pres">
      <dgm:prSet presAssocID="{4CDAEAA0-8C0C-41D1-8C53-36538C458E39}" presName="negativeSpace" presStyleCnt="0"/>
      <dgm:spPr/>
    </dgm:pt>
    <dgm:pt modelId="{30E793E0-757F-4C89-94AB-DEC8DC814856}" type="pres">
      <dgm:prSet presAssocID="{4CDAEAA0-8C0C-41D1-8C53-36538C458E39}" presName="childText" presStyleLbl="conFgAcc1" presStyleIdx="2" presStyleCnt="5" custLinFactNeighborX="6" custLinFactNeighborY="22101">
        <dgm:presLayoutVars>
          <dgm:bulletEnabled val="1"/>
        </dgm:presLayoutVars>
      </dgm:prSet>
      <dgm:spPr/>
    </dgm:pt>
    <dgm:pt modelId="{555E6100-4941-45AE-BE48-D3A6AB470F1F}" type="pres">
      <dgm:prSet presAssocID="{876AE543-4E01-405F-9846-05613120DF89}" presName="spaceBetweenRectangles" presStyleCnt="0"/>
      <dgm:spPr/>
    </dgm:pt>
    <dgm:pt modelId="{D658191A-7147-4C77-81D0-256413BE0080}" type="pres">
      <dgm:prSet presAssocID="{918F81E3-AB4D-4E98-9BEE-CAA14FB4ED3F}" presName="parentLin" presStyleCnt="0"/>
      <dgm:spPr/>
    </dgm:pt>
    <dgm:pt modelId="{4B2DFAE9-7654-43A8-90FA-AA77157132AD}" type="pres">
      <dgm:prSet presAssocID="{918F81E3-AB4D-4E98-9BEE-CAA14FB4ED3F}" presName="parentLeftMargin" presStyleLbl="node1" presStyleIdx="2" presStyleCnt="5"/>
      <dgm:spPr/>
    </dgm:pt>
    <dgm:pt modelId="{CC51E202-1A36-4F91-8573-9C18EE7F3A0E}" type="pres">
      <dgm:prSet presAssocID="{918F81E3-AB4D-4E98-9BEE-CAA14FB4ED3F}" presName="parentText" presStyleLbl="node1" presStyleIdx="3" presStyleCnt="5" custScaleX="96517" custScaleY="72641" custLinFactNeighborX="89323" custLinFactNeighborY="-30444">
        <dgm:presLayoutVars>
          <dgm:chMax val="0"/>
          <dgm:bulletEnabled val="1"/>
        </dgm:presLayoutVars>
      </dgm:prSet>
      <dgm:spPr/>
    </dgm:pt>
    <dgm:pt modelId="{7463433A-44E6-4086-9C09-8BA9AF29BDF4}" type="pres">
      <dgm:prSet presAssocID="{918F81E3-AB4D-4E98-9BEE-CAA14FB4ED3F}" presName="negativeSpace" presStyleCnt="0"/>
      <dgm:spPr/>
    </dgm:pt>
    <dgm:pt modelId="{62E3B36F-6C97-4088-9314-ABF9A7FB44F9}" type="pres">
      <dgm:prSet presAssocID="{918F81E3-AB4D-4E98-9BEE-CAA14FB4ED3F}" presName="childText" presStyleLbl="conFgAcc1" presStyleIdx="3" presStyleCnt="5">
        <dgm:presLayoutVars>
          <dgm:bulletEnabled val="1"/>
        </dgm:presLayoutVars>
      </dgm:prSet>
      <dgm:spPr/>
    </dgm:pt>
    <dgm:pt modelId="{C64B43BC-E751-4854-A72C-9B276566B56C}" type="pres">
      <dgm:prSet presAssocID="{97B97BAA-3179-4BEB-9069-70299D06CCDF}" presName="spaceBetweenRectangles" presStyleCnt="0"/>
      <dgm:spPr/>
    </dgm:pt>
    <dgm:pt modelId="{E73F6EFF-23B9-4B37-813B-5B8BAF22E068}" type="pres">
      <dgm:prSet presAssocID="{F8724291-BC0B-43FB-BE94-7C36316666D7}" presName="parentLin" presStyleCnt="0"/>
      <dgm:spPr/>
    </dgm:pt>
    <dgm:pt modelId="{791BC7AF-6139-4CA7-BF1C-1F2388CDB88E}" type="pres">
      <dgm:prSet presAssocID="{F8724291-BC0B-43FB-BE94-7C36316666D7}" presName="parentLeftMargin" presStyleLbl="node1" presStyleIdx="3" presStyleCnt="5"/>
      <dgm:spPr/>
    </dgm:pt>
    <dgm:pt modelId="{9F53A79D-F6B3-44CD-9FFF-4A7114B4729C}" type="pres">
      <dgm:prSet presAssocID="{F8724291-BC0B-43FB-BE94-7C36316666D7}" presName="parentText" presStyleLbl="node1" presStyleIdx="4" presStyleCnt="5" custScaleX="97362" custScaleY="65148" custLinFactNeighborX="93889" custLinFactNeighborY="-5628">
        <dgm:presLayoutVars>
          <dgm:chMax val="0"/>
          <dgm:bulletEnabled val="1"/>
        </dgm:presLayoutVars>
      </dgm:prSet>
      <dgm:spPr/>
    </dgm:pt>
    <dgm:pt modelId="{F96136DC-31AF-4C13-B152-A4E18E27AE48}" type="pres">
      <dgm:prSet presAssocID="{F8724291-BC0B-43FB-BE94-7C36316666D7}" presName="negativeSpace" presStyleCnt="0"/>
      <dgm:spPr/>
    </dgm:pt>
    <dgm:pt modelId="{31360703-CA7D-4467-ACD4-EFB5B51755D4}" type="pres">
      <dgm:prSet presAssocID="{F8724291-BC0B-43FB-BE94-7C36316666D7}" presName="childText" presStyleLbl="conFgAcc1" presStyleIdx="4" presStyleCnt="5" custLinFactNeighborY="23377">
        <dgm:presLayoutVars>
          <dgm:bulletEnabled val="1"/>
        </dgm:presLayoutVars>
      </dgm:prSet>
      <dgm:spPr/>
    </dgm:pt>
  </dgm:ptLst>
  <dgm:cxnLst>
    <dgm:cxn modelId="{E2766909-E86A-4E96-A58A-CE95FD14C89B}" type="presOf" srcId="{F8724291-BC0B-43FB-BE94-7C36316666D7}" destId="{791BC7AF-6139-4CA7-BF1C-1F2388CDB88E}" srcOrd="0" destOrd="0" presId="urn:microsoft.com/office/officeart/2005/8/layout/list1"/>
    <dgm:cxn modelId="{7C303317-B534-4414-A33E-21AD3827062B}" type="presOf" srcId="{4CDAEAA0-8C0C-41D1-8C53-36538C458E39}" destId="{6262281C-3F66-44EE-BC72-717F04319273}" srcOrd="0" destOrd="0" presId="urn:microsoft.com/office/officeart/2005/8/layout/list1"/>
    <dgm:cxn modelId="{6A096D1B-B078-4753-AD70-C88B87DE3551}" type="presOf" srcId="{097974B0-0F75-46AF-A85E-D2CC4279100D}" destId="{89BFE11E-5D27-4684-8077-5C50D933E943}" srcOrd="0" destOrd="0" presId="urn:microsoft.com/office/officeart/2005/8/layout/list1"/>
    <dgm:cxn modelId="{E6CEE734-A107-444E-B55A-3F05ECF00C39}" srcId="{E80ED487-4D9C-4A09-914C-F4F24B46C978}" destId="{E40354CE-651F-4C16-9654-6907FF8917AE}" srcOrd="1" destOrd="0" parTransId="{FA911C1F-E358-4A29-BDD0-F8871AD17BE7}" sibTransId="{0DA6B9ED-AACC-4B66-94C0-E8B5259EA4F5}"/>
    <dgm:cxn modelId="{CA91564D-DCB6-4251-9ADA-30E252156541}" type="presOf" srcId="{097974B0-0F75-46AF-A85E-D2CC4279100D}" destId="{BE91E6A3-7ED1-47BE-9B03-C6588B1913E6}" srcOrd="1" destOrd="0" presId="urn:microsoft.com/office/officeart/2005/8/layout/list1"/>
    <dgm:cxn modelId="{AA8F916F-F18B-46DB-BD1D-829824983140}" type="presOf" srcId="{918F81E3-AB4D-4E98-9BEE-CAA14FB4ED3F}" destId="{CC51E202-1A36-4F91-8573-9C18EE7F3A0E}" srcOrd="1" destOrd="0" presId="urn:microsoft.com/office/officeart/2005/8/layout/list1"/>
    <dgm:cxn modelId="{2CC89F71-189D-495F-A92F-2141E621F2AA}" type="presOf" srcId="{E40354CE-651F-4C16-9654-6907FF8917AE}" destId="{F86D85BE-09BC-4AF0-A492-C3895083F065}" srcOrd="1" destOrd="0" presId="urn:microsoft.com/office/officeart/2005/8/layout/list1"/>
    <dgm:cxn modelId="{2266DA51-2708-4E9F-9C29-F3ECA6474304}" srcId="{E80ED487-4D9C-4A09-914C-F4F24B46C978}" destId="{918F81E3-AB4D-4E98-9BEE-CAA14FB4ED3F}" srcOrd="3" destOrd="0" parTransId="{6F6593F5-8A79-4602-856A-0A0F6EC48BB2}" sibTransId="{97B97BAA-3179-4BEB-9069-70299D06CCDF}"/>
    <dgm:cxn modelId="{64BF5359-DB65-4ABF-9CD4-233F0C85C0FB}" type="presOf" srcId="{918F81E3-AB4D-4E98-9BEE-CAA14FB4ED3F}" destId="{4B2DFAE9-7654-43A8-90FA-AA77157132AD}" srcOrd="0" destOrd="0" presId="urn:microsoft.com/office/officeart/2005/8/layout/list1"/>
    <dgm:cxn modelId="{8EC87B7E-1F00-4F88-A246-0948976C9357}" srcId="{E80ED487-4D9C-4A09-914C-F4F24B46C978}" destId="{F8724291-BC0B-43FB-BE94-7C36316666D7}" srcOrd="4" destOrd="0" parTransId="{496FEE0F-E545-45FC-9E19-35566B552C84}" sibTransId="{45EC5F3E-D81E-4442-9799-CC5B46D0FA3B}"/>
    <dgm:cxn modelId="{3EDDE280-BE1B-4976-B942-62FB26841B80}" type="presOf" srcId="{E80ED487-4D9C-4A09-914C-F4F24B46C978}" destId="{C356F309-852B-44AC-BB0A-AAD8EB50A01C}" srcOrd="0" destOrd="0" presId="urn:microsoft.com/office/officeart/2005/8/layout/list1"/>
    <dgm:cxn modelId="{692D90BB-8840-4D80-AA74-D62F4C428A2E}" srcId="{E80ED487-4D9C-4A09-914C-F4F24B46C978}" destId="{097974B0-0F75-46AF-A85E-D2CC4279100D}" srcOrd="0" destOrd="0" parTransId="{91BBBA1B-2A27-4520-B576-B43DE6BD9B06}" sibTransId="{54FD86C8-3285-4255-9142-E8E864CB5575}"/>
    <dgm:cxn modelId="{E89C1BC3-A9BD-47E3-A39A-206934223708}" type="presOf" srcId="{E40354CE-651F-4C16-9654-6907FF8917AE}" destId="{42AAECF9-B1DF-4203-8FA3-55FD0F397914}" srcOrd="0" destOrd="0" presId="urn:microsoft.com/office/officeart/2005/8/layout/list1"/>
    <dgm:cxn modelId="{AF43B3C4-1ACA-4345-965C-B8321FBF6FFF}" srcId="{E80ED487-4D9C-4A09-914C-F4F24B46C978}" destId="{4CDAEAA0-8C0C-41D1-8C53-36538C458E39}" srcOrd="2" destOrd="0" parTransId="{3059EC7B-D5A8-43ED-ACA0-F4E26C413D94}" sibTransId="{876AE543-4E01-405F-9846-05613120DF89}"/>
    <dgm:cxn modelId="{B7DF25E5-0340-4A9C-97A3-EAEF9D8F5FAC}" type="presOf" srcId="{F8724291-BC0B-43FB-BE94-7C36316666D7}" destId="{9F53A79D-F6B3-44CD-9FFF-4A7114B4729C}" srcOrd="1" destOrd="0" presId="urn:microsoft.com/office/officeart/2005/8/layout/list1"/>
    <dgm:cxn modelId="{CBDD94F1-B51B-428E-A7B5-D89118F0E3E9}" type="presOf" srcId="{4CDAEAA0-8C0C-41D1-8C53-36538C458E39}" destId="{15BB1797-5E35-47C4-9051-F76FDCDD5462}" srcOrd="1" destOrd="0" presId="urn:microsoft.com/office/officeart/2005/8/layout/list1"/>
    <dgm:cxn modelId="{7E6BA481-4B92-4ABB-BB48-20F111BB6F5F}" type="presParOf" srcId="{C356F309-852B-44AC-BB0A-AAD8EB50A01C}" destId="{41195C6D-9201-4F5D-ABB0-A98A6C19DBEA}" srcOrd="0" destOrd="0" presId="urn:microsoft.com/office/officeart/2005/8/layout/list1"/>
    <dgm:cxn modelId="{AF182B31-0962-48C3-88CA-013D43141197}" type="presParOf" srcId="{41195C6D-9201-4F5D-ABB0-A98A6C19DBEA}" destId="{89BFE11E-5D27-4684-8077-5C50D933E943}" srcOrd="0" destOrd="0" presId="urn:microsoft.com/office/officeart/2005/8/layout/list1"/>
    <dgm:cxn modelId="{5FC37586-C30E-4E97-81DD-859528183C03}" type="presParOf" srcId="{41195C6D-9201-4F5D-ABB0-A98A6C19DBEA}" destId="{BE91E6A3-7ED1-47BE-9B03-C6588B1913E6}" srcOrd="1" destOrd="0" presId="urn:microsoft.com/office/officeart/2005/8/layout/list1"/>
    <dgm:cxn modelId="{6388DAA9-57B7-4620-8E0D-D2162899B124}" type="presParOf" srcId="{C356F309-852B-44AC-BB0A-AAD8EB50A01C}" destId="{BAFFF7DE-4C11-49BE-A4B5-2251FF37D0A7}" srcOrd="1" destOrd="0" presId="urn:microsoft.com/office/officeart/2005/8/layout/list1"/>
    <dgm:cxn modelId="{65C1888C-47CF-41EB-A869-607C21D7DC8C}" type="presParOf" srcId="{C356F309-852B-44AC-BB0A-AAD8EB50A01C}" destId="{AEDF52BF-2D78-4334-A63A-B3B94F7A87DE}" srcOrd="2" destOrd="0" presId="urn:microsoft.com/office/officeart/2005/8/layout/list1"/>
    <dgm:cxn modelId="{EF2AF209-B6E6-4FDF-B870-A0C80E6A3F0A}" type="presParOf" srcId="{C356F309-852B-44AC-BB0A-AAD8EB50A01C}" destId="{197047B7-8B0A-4747-964B-8A757EA54D19}" srcOrd="3" destOrd="0" presId="urn:microsoft.com/office/officeart/2005/8/layout/list1"/>
    <dgm:cxn modelId="{1B5361A7-4677-45EC-B7F5-DA1A365C958D}" type="presParOf" srcId="{C356F309-852B-44AC-BB0A-AAD8EB50A01C}" destId="{9A7F7D3D-C315-4947-9DC8-D88A209BE06D}" srcOrd="4" destOrd="0" presId="urn:microsoft.com/office/officeart/2005/8/layout/list1"/>
    <dgm:cxn modelId="{819A486B-84DB-4580-AA00-B0A5D9434846}" type="presParOf" srcId="{9A7F7D3D-C315-4947-9DC8-D88A209BE06D}" destId="{42AAECF9-B1DF-4203-8FA3-55FD0F397914}" srcOrd="0" destOrd="0" presId="urn:microsoft.com/office/officeart/2005/8/layout/list1"/>
    <dgm:cxn modelId="{48C58067-C8C6-4AC9-909B-04019D85F7E2}" type="presParOf" srcId="{9A7F7D3D-C315-4947-9DC8-D88A209BE06D}" destId="{F86D85BE-09BC-4AF0-A492-C3895083F065}" srcOrd="1" destOrd="0" presId="urn:microsoft.com/office/officeart/2005/8/layout/list1"/>
    <dgm:cxn modelId="{C6B59874-2607-4C96-A3A0-9C8A84724405}" type="presParOf" srcId="{C356F309-852B-44AC-BB0A-AAD8EB50A01C}" destId="{D4DF1EAE-8DFA-4C1C-8AC7-49F73DF8C825}" srcOrd="5" destOrd="0" presId="urn:microsoft.com/office/officeart/2005/8/layout/list1"/>
    <dgm:cxn modelId="{7D13A054-EC5A-4D77-98E0-36D3DA1DA869}" type="presParOf" srcId="{C356F309-852B-44AC-BB0A-AAD8EB50A01C}" destId="{89A3E8EF-368E-4A01-B46B-A66CA8E733EB}" srcOrd="6" destOrd="0" presId="urn:microsoft.com/office/officeart/2005/8/layout/list1"/>
    <dgm:cxn modelId="{A0421585-FE82-49AD-9B0C-89EE104FC483}" type="presParOf" srcId="{C356F309-852B-44AC-BB0A-AAD8EB50A01C}" destId="{2086EA03-6082-4660-9740-02F9B21E5611}" srcOrd="7" destOrd="0" presId="urn:microsoft.com/office/officeart/2005/8/layout/list1"/>
    <dgm:cxn modelId="{34D1EC0F-7991-49A7-A652-DB8D3586AEA7}" type="presParOf" srcId="{C356F309-852B-44AC-BB0A-AAD8EB50A01C}" destId="{861B7863-FD15-4BD8-B5D7-3243D99AE895}" srcOrd="8" destOrd="0" presId="urn:microsoft.com/office/officeart/2005/8/layout/list1"/>
    <dgm:cxn modelId="{28826214-2A79-42E9-A556-813552130D9F}" type="presParOf" srcId="{861B7863-FD15-4BD8-B5D7-3243D99AE895}" destId="{6262281C-3F66-44EE-BC72-717F04319273}" srcOrd="0" destOrd="0" presId="urn:microsoft.com/office/officeart/2005/8/layout/list1"/>
    <dgm:cxn modelId="{56BEED47-6383-4473-86D5-E3FEE7DAB255}" type="presParOf" srcId="{861B7863-FD15-4BD8-B5D7-3243D99AE895}" destId="{15BB1797-5E35-47C4-9051-F76FDCDD5462}" srcOrd="1" destOrd="0" presId="urn:microsoft.com/office/officeart/2005/8/layout/list1"/>
    <dgm:cxn modelId="{4141B90E-4177-45C6-A9FC-B935FC5FD080}" type="presParOf" srcId="{C356F309-852B-44AC-BB0A-AAD8EB50A01C}" destId="{14953136-C436-4C4F-8989-5615ED57CE7E}" srcOrd="9" destOrd="0" presId="urn:microsoft.com/office/officeart/2005/8/layout/list1"/>
    <dgm:cxn modelId="{3DDF9F7E-D6D6-45D2-8F7E-2B21803502F3}" type="presParOf" srcId="{C356F309-852B-44AC-BB0A-AAD8EB50A01C}" destId="{30E793E0-757F-4C89-94AB-DEC8DC814856}" srcOrd="10" destOrd="0" presId="urn:microsoft.com/office/officeart/2005/8/layout/list1"/>
    <dgm:cxn modelId="{8DD14EA5-9F43-498C-A7F9-5853860BA19F}" type="presParOf" srcId="{C356F309-852B-44AC-BB0A-AAD8EB50A01C}" destId="{555E6100-4941-45AE-BE48-D3A6AB470F1F}" srcOrd="11" destOrd="0" presId="urn:microsoft.com/office/officeart/2005/8/layout/list1"/>
    <dgm:cxn modelId="{6477685B-9045-4637-A752-E3A5CA900C88}" type="presParOf" srcId="{C356F309-852B-44AC-BB0A-AAD8EB50A01C}" destId="{D658191A-7147-4C77-81D0-256413BE0080}" srcOrd="12" destOrd="0" presId="urn:microsoft.com/office/officeart/2005/8/layout/list1"/>
    <dgm:cxn modelId="{5B95DF35-4B55-4B03-A20E-EA8EC3D5CD7F}" type="presParOf" srcId="{D658191A-7147-4C77-81D0-256413BE0080}" destId="{4B2DFAE9-7654-43A8-90FA-AA77157132AD}" srcOrd="0" destOrd="0" presId="urn:microsoft.com/office/officeart/2005/8/layout/list1"/>
    <dgm:cxn modelId="{A681C56B-FB08-46D1-A076-96765DCE7CCC}" type="presParOf" srcId="{D658191A-7147-4C77-81D0-256413BE0080}" destId="{CC51E202-1A36-4F91-8573-9C18EE7F3A0E}" srcOrd="1" destOrd="0" presId="urn:microsoft.com/office/officeart/2005/8/layout/list1"/>
    <dgm:cxn modelId="{A22E36D2-AB71-4C86-A26B-A54183F37ED9}" type="presParOf" srcId="{C356F309-852B-44AC-BB0A-AAD8EB50A01C}" destId="{7463433A-44E6-4086-9C09-8BA9AF29BDF4}" srcOrd="13" destOrd="0" presId="urn:microsoft.com/office/officeart/2005/8/layout/list1"/>
    <dgm:cxn modelId="{DA03F74B-8700-4E05-BA1D-74AF884C5BF8}" type="presParOf" srcId="{C356F309-852B-44AC-BB0A-AAD8EB50A01C}" destId="{62E3B36F-6C97-4088-9314-ABF9A7FB44F9}" srcOrd="14" destOrd="0" presId="urn:microsoft.com/office/officeart/2005/8/layout/list1"/>
    <dgm:cxn modelId="{73B9210B-61BB-45C8-A8B5-7DE63D5CBF64}" type="presParOf" srcId="{C356F309-852B-44AC-BB0A-AAD8EB50A01C}" destId="{C64B43BC-E751-4854-A72C-9B276566B56C}" srcOrd="15" destOrd="0" presId="urn:microsoft.com/office/officeart/2005/8/layout/list1"/>
    <dgm:cxn modelId="{7FEA7E6A-E02F-451A-9E9E-7C446DBFA508}" type="presParOf" srcId="{C356F309-852B-44AC-BB0A-AAD8EB50A01C}" destId="{E73F6EFF-23B9-4B37-813B-5B8BAF22E068}" srcOrd="16" destOrd="0" presId="urn:microsoft.com/office/officeart/2005/8/layout/list1"/>
    <dgm:cxn modelId="{21F914D1-96F3-4B79-824F-453A10EC11A2}" type="presParOf" srcId="{E73F6EFF-23B9-4B37-813B-5B8BAF22E068}" destId="{791BC7AF-6139-4CA7-BF1C-1F2388CDB88E}" srcOrd="0" destOrd="0" presId="urn:microsoft.com/office/officeart/2005/8/layout/list1"/>
    <dgm:cxn modelId="{F425267A-F481-4B6C-A696-D62596AD68BB}" type="presParOf" srcId="{E73F6EFF-23B9-4B37-813B-5B8BAF22E068}" destId="{9F53A79D-F6B3-44CD-9FFF-4A7114B4729C}" srcOrd="1" destOrd="0" presId="urn:microsoft.com/office/officeart/2005/8/layout/list1"/>
    <dgm:cxn modelId="{392B1457-FD2B-4694-8BED-0D8D9694CA22}" type="presParOf" srcId="{C356F309-852B-44AC-BB0A-AAD8EB50A01C}" destId="{F96136DC-31AF-4C13-B152-A4E18E27AE48}" srcOrd="17" destOrd="0" presId="urn:microsoft.com/office/officeart/2005/8/layout/list1"/>
    <dgm:cxn modelId="{57A1F845-A78D-4FB0-A693-0908DA1C1EC3}" type="presParOf" srcId="{C356F309-852B-44AC-BB0A-AAD8EB50A01C}" destId="{31360703-CA7D-4467-ACD4-EFB5B51755D4}"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F52BF-2D78-4334-A63A-B3B94F7A87DE}">
      <dsp:nvSpPr>
        <dsp:cNvPr id="0" name=""/>
        <dsp:cNvSpPr/>
      </dsp:nvSpPr>
      <dsp:spPr>
        <a:xfrm>
          <a:off x="0" y="629147"/>
          <a:ext cx="7909074"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91E6A3-7ED1-47BE-9B03-C6588B1913E6}">
      <dsp:nvSpPr>
        <dsp:cNvPr id="0" name=""/>
        <dsp:cNvSpPr/>
      </dsp:nvSpPr>
      <dsp:spPr>
        <a:xfrm>
          <a:off x="730830" y="315435"/>
          <a:ext cx="5298122" cy="36653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261" tIns="0" rIns="209261" bIns="0" numCol="1" spcCol="1270" anchor="ctr" anchorCtr="0">
          <a:noAutofit/>
        </a:bodyPr>
        <a:lstStyle/>
        <a:p>
          <a:pPr marL="0" lvl="0" indent="0" algn="l" defTabSz="755650">
            <a:lnSpc>
              <a:spcPct val="90000"/>
            </a:lnSpc>
            <a:spcBef>
              <a:spcPct val="0"/>
            </a:spcBef>
            <a:spcAft>
              <a:spcPct val="35000"/>
            </a:spcAft>
            <a:buNone/>
          </a:pPr>
          <a:r>
            <a:rPr lang="en-GB" sz="1700" kern="1200" dirty="0"/>
            <a:t>Step 1 – CE within scope</a:t>
          </a:r>
        </a:p>
      </dsp:txBody>
      <dsp:txXfrm>
        <a:off x="748723" y="333328"/>
        <a:ext cx="5262336" cy="330751"/>
      </dsp:txXfrm>
    </dsp:sp>
    <dsp:sp modelId="{89A3E8EF-368E-4A01-B46B-A66CA8E733EB}">
      <dsp:nvSpPr>
        <dsp:cNvPr id="0" name=""/>
        <dsp:cNvSpPr/>
      </dsp:nvSpPr>
      <dsp:spPr>
        <a:xfrm>
          <a:off x="0" y="1318051"/>
          <a:ext cx="7909074"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6D85BE-09BC-4AF0-A492-C3895083F065}">
      <dsp:nvSpPr>
        <dsp:cNvPr id="0" name=""/>
        <dsp:cNvSpPr/>
      </dsp:nvSpPr>
      <dsp:spPr>
        <a:xfrm>
          <a:off x="738881" y="1078328"/>
          <a:ext cx="5278247" cy="4145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261" tIns="0" rIns="209261" bIns="0" numCol="1" spcCol="1270" anchor="ctr" anchorCtr="0">
          <a:noAutofit/>
        </a:bodyPr>
        <a:lstStyle/>
        <a:p>
          <a:pPr marL="0" lvl="0" indent="0" algn="l" defTabSz="755650">
            <a:lnSpc>
              <a:spcPct val="90000"/>
            </a:lnSpc>
            <a:spcBef>
              <a:spcPct val="0"/>
            </a:spcBef>
            <a:spcAft>
              <a:spcPct val="35000"/>
            </a:spcAft>
            <a:buNone/>
          </a:pPr>
          <a:r>
            <a:rPr lang="en-GB" sz="1700" kern="1200" dirty="0"/>
            <a:t>Step 2 – </a:t>
          </a:r>
          <a:r>
            <a:rPr lang="en-GB" sz="1700" kern="1200" dirty="0" err="1"/>
            <a:t>GloBE</a:t>
          </a:r>
          <a:r>
            <a:rPr lang="en-GB" sz="1700" kern="1200" dirty="0"/>
            <a:t> Income</a:t>
          </a:r>
        </a:p>
      </dsp:txBody>
      <dsp:txXfrm>
        <a:off x="759117" y="1098564"/>
        <a:ext cx="5237775" cy="374068"/>
      </dsp:txXfrm>
    </dsp:sp>
    <dsp:sp modelId="{30E793E0-757F-4C89-94AB-DEC8DC814856}">
      <dsp:nvSpPr>
        <dsp:cNvPr id="0" name=""/>
        <dsp:cNvSpPr/>
      </dsp:nvSpPr>
      <dsp:spPr>
        <a:xfrm>
          <a:off x="0" y="2000750"/>
          <a:ext cx="7909074"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BB1797-5E35-47C4-9051-F76FDCDD5462}">
      <dsp:nvSpPr>
        <dsp:cNvPr id="0" name=""/>
        <dsp:cNvSpPr/>
      </dsp:nvSpPr>
      <dsp:spPr>
        <a:xfrm>
          <a:off x="759868" y="1721685"/>
          <a:ext cx="5316503" cy="3760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261" tIns="0" rIns="209261" bIns="0" numCol="1" spcCol="1270" anchor="ctr" anchorCtr="0">
          <a:noAutofit/>
        </a:bodyPr>
        <a:lstStyle/>
        <a:p>
          <a:pPr marL="0" lvl="0" indent="0" algn="l" defTabSz="755650">
            <a:lnSpc>
              <a:spcPct val="90000"/>
            </a:lnSpc>
            <a:spcBef>
              <a:spcPct val="0"/>
            </a:spcBef>
            <a:spcAft>
              <a:spcPct val="35000"/>
            </a:spcAft>
            <a:buNone/>
          </a:pPr>
          <a:r>
            <a:rPr lang="en-GB" sz="1700" kern="1200" dirty="0"/>
            <a:t>Step 3 – Covered taxes</a:t>
          </a:r>
        </a:p>
      </dsp:txBody>
      <dsp:txXfrm>
        <a:off x="778227" y="1740044"/>
        <a:ext cx="5279785" cy="339378"/>
      </dsp:txXfrm>
    </dsp:sp>
    <dsp:sp modelId="{62E3B36F-6C97-4088-9314-ABF9A7FB44F9}">
      <dsp:nvSpPr>
        <dsp:cNvPr id="0" name=""/>
        <dsp:cNvSpPr/>
      </dsp:nvSpPr>
      <dsp:spPr>
        <a:xfrm>
          <a:off x="0" y="2650373"/>
          <a:ext cx="7909074"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51E202-1A36-4F91-8573-9C18EE7F3A0E}">
      <dsp:nvSpPr>
        <dsp:cNvPr id="0" name=""/>
        <dsp:cNvSpPr/>
      </dsp:nvSpPr>
      <dsp:spPr>
        <a:xfrm>
          <a:off x="748684" y="2368300"/>
          <a:ext cx="5343520" cy="3859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261" tIns="0" rIns="209261" bIns="0" numCol="1" spcCol="1270" anchor="ctr" anchorCtr="0">
          <a:noAutofit/>
        </a:bodyPr>
        <a:lstStyle/>
        <a:p>
          <a:pPr marL="0" lvl="0" indent="0" algn="l" defTabSz="755650">
            <a:lnSpc>
              <a:spcPct val="90000"/>
            </a:lnSpc>
            <a:spcBef>
              <a:spcPct val="0"/>
            </a:spcBef>
            <a:spcAft>
              <a:spcPct val="35000"/>
            </a:spcAft>
            <a:buNone/>
          </a:pPr>
          <a:r>
            <a:rPr lang="en-GB" sz="1700" kern="1200" dirty="0"/>
            <a:t>Step 4 – Effective Tax Rate and Top-up Tax</a:t>
          </a:r>
        </a:p>
      </dsp:txBody>
      <dsp:txXfrm>
        <a:off x="767526" y="2387142"/>
        <a:ext cx="5305836" cy="348301"/>
      </dsp:txXfrm>
    </dsp:sp>
    <dsp:sp modelId="{31360703-CA7D-4467-ACD4-EFB5B51755D4}">
      <dsp:nvSpPr>
        <dsp:cNvPr id="0" name=""/>
        <dsp:cNvSpPr/>
      </dsp:nvSpPr>
      <dsp:spPr>
        <a:xfrm>
          <a:off x="0" y="3343771"/>
          <a:ext cx="7909074"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53A79D-F6B3-44CD-9FFF-4A7114B4729C}">
      <dsp:nvSpPr>
        <dsp:cNvPr id="0" name=""/>
        <dsp:cNvSpPr/>
      </dsp:nvSpPr>
      <dsp:spPr>
        <a:xfrm>
          <a:off x="766741" y="3171268"/>
          <a:ext cx="5390302" cy="3461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261" tIns="0" rIns="209261" bIns="0" numCol="1" spcCol="1270" anchor="ctr" anchorCtr="0">
          <a:noAutofit/>
        </a:bodyPr>
        <a:lstStyle/>
        <a:p>
          <a:pPr marL="0" lvl="0" indent="0" algn="l" defTabSz="755650">
            <a:lnSpc>
              <a:spcPct val="90000"/>
            </a:lnSpc>
            <a:spcBef>
              <a:spcPct val="0"/>
            </a:spcBef>
            <a:spcAft>
              <a:spcPct val="35000"/>
            </a:spcAft>
            <a:buNone/>
          </a:pPr>
          <a:r>
            <a:rPr lang="en-GB" sz="1700" kern="1200" dirty="0"/>
            <a:t>Step 5 – IIR and UTPR</a:t>
          </a:r>
        </a:p>
      </dsp:txBody>
      <dsp:txXfrm>
        <a:off x="783640" y="3188167"/>
        <a:ext cx="5356504" cy="3123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889938" cy="496332"/>
          </a:xfrm>
          <a:prstGeom prst="rect">
            <a:avLst/>
          </a:prstGeom>
        </p:spPr>
        <p:txBody>
          <a:bodyPr vert="horz" lIns="91440" tIns="45720" rIns="91440" bIns="45720" rtlCol="0"/>
          <a:lstStyle>
            <a:lvl1pPr algn="l">
              <a:defRPr sz="1200"/>
            </a:lvl1pPr>
          </a:lstStyle>
          <a:p>
            <a:endParaRPr lang="en-GB" sz="1000" dirty="0">
              <a:latin typeface="Verdana" pitchFamily="34" charset="0"/>
              <a:ea typeface="Verdana" pitchFamily="34" charset="0"/>
              <a:cs typeface="Verdana" pitchFamily="34" charset="0"/>
            </a:endParaRPr>
          </a:p>
        </p:txBody>
      </p:sp>
      <p:sp>
        <p:nvSpPr>
          <p:cNvPr id="3" name="Datumsplatzhalter 2"/>
          <p:cNvSpPr>
            <a:spLocks noGrp="1"/>
          </p:cNvSpPr>
          <p:nvPr>
            <p:ph type="dt" sz="quarter" idx="1"/>
          </p:nvPr>
        </p:nvSpPr>
        <p:spPr>
          <a:xfrm>
            <a:off x="3777607" y="1"/>
            <a:ext cx="2889938" cy="496332"/>
          </a:xfrm>
          <a:prstGeom prst="rect">
            <a:avLst/>
          </a:prstGeom>
        </p:spPr>
        <p:txBody>
          <a:bodyPr vert="horz" lIns="91440" tIns="45720" rIns="91440" bIns="45720" rtlCol="0"/>
          <a:lstStyle>
            <a:lvl1pPr algn="r">
              <a:defRPr sz="1200"/>
            </a:lvl1pPr>
          </a:lstStyle>
          <a:p>
            <a:fld id="{868817FD-8155-4502-AF78-DBC2EA4B168F}" type="datetimeFigureOut">
              <a:rPr lang="en-GB" sz="1000" smtClean="0">
                <a:latin typeface="Verdana" pitchFamily="34" charset="0"/>
                <a:ea typeface="Verdana" pitchFamily="34" charset="0"/>
                <a:cs typeface="Verdana" pitchFamily="34" charset="0"/>
              </a:rPr>
              <a:t>28/11/2023</a:t>
            </a:fld>
            <a:endParaRPr lang="en-GB" sz="1000" dirty="0">
              <a:latin typeface="Verdana" pitchFamily="34" charset="0"/>
              <a:ea typeface="Verdana" pitchFamily="34" charset="0"/>
              <a:cs typeface="Verdana" pitchFamily="34" charset="0"/>
            </a:endParaRPr>
          </a:p>
        </p:txBody>
      </p:sp>
      <p:sp>
        <p:nvSpPr>
          <p:cNvPr id="4" name="Fußzeilenplatzhalter 3"/>
          <p:cNvSpPr>
            <a:spLocks noGrp="1"/>
          </p:cNvSpPr>
          <p:nvPr>
            <p:ph type="ftr" sz="quarter" idx="2"/>
          </p:nvPr>
        </p:nvSpPr>
        <p:spPr>
          <a:xfrm>
            <a:off x="0" y="9428584"/>
            <a:ext cx="2889938" cy="496332"/>
          </a:xfrm>
          <a:prstGeom prst="rect">
            <a:avLst/>
          </a:prstGeom>
        </p:spPr>
        <p:txBody>
          <a:bodyPr vert="horz" lIns="91440" tIns="45720" rIns="91440" bIns="45720" rtlCol="0" anchor="b"/>
          <a:lstStyle>
            <a:lvl1pPr algn="l">
              <a:defRPr sz="1200"/>
            </a:lvl1pPr>
          </a:lstStyle>
          <a:p>
            <a:endParaRPr lang="en-GB" sz="1000" dirty="0">
              <a:latin typeface="Verdana" pitchFamily="34" charset="0"/>
              <a:ea typeface="Verdana" pitchFamily="34" charset="0"/>
              <a:cs typeface="Verdana" pitchFamily="34" charset="0"/>
            </a:endParaRPr>
          </a:p>
        </p:txBody>
      </p:sp>
      <p:sp>
        <p:nvSpPr>
          <p:cNvPr id="5" name="Foliennummernplatzhalter 4"/>
          <p:cNvSpPr>
            <a:spLocks noGrp="1"/>
          </p:cNvSpPr>
          <p:nvPr>
            <p:ph type="sldNum" sz="quarter" idx="3"/>
          </p:nvPr>
        </p:nvSpPr>
        <p:spPr>
          <a:xfrm>
            <a:off x="3777607" y="9428584"/>
            <a:ext cx="2889938" cy="496332"/>
          </a:xfrm>
          <a:prstGeom prst="rect">
            <a:avLst/>
          </a:prstGeom>
        </p:spPr>
        <p:txBody>
          <a:bodyPr vert="horz" lIns="91440" tIns="45720" rIns="91440" bIns="45720" rtlCol="0" anchor="b"/>
          <a:lstStyle>
            <a:lvl1pPr algn="r">
              <a:defRPr sz="1200"/>
            </a:lvl1pPr>
          </a:lstStyle>
          <a:p>
            <a:fld id="{617F6F62-1C91-45E7-BAED-FBFBF67C82BC}" type="slidenum">
              <a:rPr lang="en-GB" sz="1000" smtClean="0">
                <a:latin typeface="Verdana" pitchFamily="34" charset="0"/>
                <a:ea typeface="Verdana" pitchFamily="34" charset="0"/>
                <a:cs typeface="Verdana" pitchFamily="34" charset="0"/>
              </a:rPr>
              <a:t>‹#›</a:t>
            </a:fld>
            <a:endParaRPr lang="en-GB" sz="10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7543456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889938" cy="496332"/>
          </a:xfrm>
          <a:prstGeom prst="rect">
            <a:avLst/>
          </a:prstGeom>
        </p:spPr>
        <p:txBody>
          <a:bodyPr vert="horz" lIns="91440" tIns="45720" rIns="91440" bIns="45720" rtlCol="0"/>
          <a:lstStyle>
            <a:lvl1pPr algn="l">
              <a:defRPr sz="1000">
                <a:latin typeface="Verdana" pitchFamily="34" charset="0"/>
                <a:ea typeface="Verdana" pitchFamily="34" charset="0"/>
                <a:cs typeface="Verdana" pitchFamily="34" charset="0"/>
              </a:defRPr>
            </a:lvl1pPr>
          </a:lstStyle>
          <a:p>
            <a:endParaRPr lang="en-GB" dirty="0"/>
          </a:p>
        </p:txBody>
      </p:sp>
      <p:sp>
        <p:nvSpPr>
          <p:cNvPr id="3" name="Datumsplatzhalter 2"/>
          <p:cNvSpPr>
            <a:spLocks noGrp="1"/>
          </p:cNvSpPr>
          <p:nvPr>
            <p:ph type="dt" idx="1"/>
          </p:nvPr>
        </p:nvSpPr>
        <p:spPr>
          <a:xfrm>
            <a:off x="3777607" y="1"/>
            <a:ext cx="2889938" cy="496332"/>
          </a:xfrm>
          <a:prstGeom prst="rect">
            <a:avLst/>
          </a:prstGeom>
        </p:spPr>
        <p:txBody>
          <a:bodyPr vert="horz" lIns="91440" tIns="45720" rIns="91440" bIns="45720" rtlCol="0"/>
          <a:lstStyle>
            <a:lvl1pPr algn="r">
              <a:defRPr sz="1000">
                <a:latin typeface="Verdana" pitchFamily="34" charset="0"/>
                <a:ea typeface="Verdana" pitchFamily="34" charset="0"/>
                <a:cs typeface="Verdana" pitchFamily="34" charset="0"/>
              </a:defRPr>
            </a:lvl1pPr>
          </a:lstStyle>
          <a:p>
            <a:fld id="{C0A972FC-F5E0-4F80-B169-F0B5EFC71333}" type="datetimeFigureOut">
              <a:rPr lang="en-GB" smtClean="0"/>
              <a:pPr/>
              <a:t>28/11/2023</a:t>
            </a:fld>
            <a:endParaRPr lang="en-GB" dirty="0"/>
          </a:p>
        </p:txBody>
      </p:sp>
      <p:sp>
        <p:nvSpPr>
          <p:cNvPr id="4" name="Folienbildplatzhalter 3"/>
          <p:cNvSpPr>
            <a:spLocks noGrp="1" noRot="1" noChangeAspect="1"/>
          </p:cNvSpPr>
          <p:nvPr>
            <p:ph type="sldImg" idx="2"/>
          </p:nvPr>
        </p:nvSpPr>
        <p:spPr>
          <a:xfrm>
            <a:off x="357188" y="744538"/>
            <a:ext cx="5954712" cy="3722687"/>
          </a:xfrm>
          <a:prstGeom prst="rect">
            <a:avLst/>
          </a:prstGeom>
          <a:noFill/>
          <a:ln w="12700">
            <a:solidFill>
              <a:prstClr val="black"/>
            </a:solidFill>
          </a:ln>
        </p:spPr>
        <p:txBody>
          <a:bodyPr vert="horz" lIns="91440" tIns="45720" rIns="91440" bIns="45720" rtlCol="0" anchor="ctr"/>
          <a:lstStyle/>
          <a:p>
            <a:endParaRPr lang="de-AT" dirty="0"/>
          </a:p>
        </p:txBody>
      </p:sp>
      <p:sp>
        <p:nvSpPr>
          <p:cNvPr id="5" name="Notizenplatzhalt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GB" dirty="0" err="1"/>
              <a:t>Textmasterformat</a:t>
            </a:r>
            <a:r>
              <a:rPr lang="en-GB" dirty="0"/>
              <a:t> </a:t>
            </a:r>
            <a:r>
              <a:rPr lang="en-GB" dirty="0" err="1"/>
              <a:t>bearbeiten</a:t>
            </a:r>
            <a:endParaRPr lang="en-GB" dirty="0"/>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6" name="Fußzeilenplatzhalter 5"/>
          <p:cNvSpPr>
            <a:spLocks noGrp="1"/>
          </p:cNvSpPr>
          <p:nvPr>
            <p:ph type="ftr" sz="quarter" idx="4"/>
          </p:nvPr>
        </p:nvSpPr>
        <p:spPr>
          <a:xfrm>
            <a:off x="0" y="9428584"/>
            <a:ext cx="2889938" cy="496332"/>
          </a:xfrm>
          <a:prstGeom prst="rect">
            <a:avLst/>
          </a:prstGeom>
        </p:spPr>
        <p:txBody>
          <a:bodyPr vert="horz" lIns="91440" tIns="45720" rIns="91440" bIns="45720" rtlCol="0" anchor="b"/>
          <a:lstStyle>
            <a:lvl1pPr algn="l">
              <a:defRPr sz="1000">
                <a:latin typeface="Verdana" pitchFamily="34" charset="0"/>
                <a:ea typeface="Verdana" pitchFamily="34" charset="0"/>
                <a:cs typeface="Verdana" pitchFamily="34" charset="0"/>
              </a:defRPr>
            </a:lvl1pPr>
          </a:lstStyle>
          <a:p>
            <a:endParaRPr lang="en-GB" dirty="0"/>
          </a:p>
        </p:txBody>
      </p:sp>
      <p:sp>
        <p:nvSpPr>
          <p:cNvPr id="7" name="Foliennummernplatzhalter 6"/>
          <p:cNvSpPr>
            <a:spLocks noGrp="1"/>
          </p:cNvSpPr>
          <p:nvPr>
            <p:ph type="sldNum" sz="quarter" idx="5"/>
          </p:nvPr>
        </p:nvSpPr>
        <p:spPr>
          <a:xfrm>
            <a:off x="3777607" y="9428584"/>
            <a:ext cx="2889938" cy="496332"/>
          </a:xfrm>
          <a:prstGeom prst="rect">
            <a:avLst/>
          </a:prstGeom>
        </p:spPr>
        <p:txBody>
          <a:bodyPr vert="horz" lIns="91440" tIns="45720" rIns="91440" bIns="45720" rtlCol="0" anchor="b"/>
          <a:lstStyle>
            <a:lvl1pPr algn="r">
              <a:defRPr sz="1000">
                <a:latin typeface="Verdana" pitchFamily="34" charset="0"/>
                <a:ea typeface="Verdana" pitchFamily="34" charset="0"/>
                <a:cs typeface="Verdana" pitchFamily="34" charset="0"/>
              </a:defRPr>
            </a:lvl1pPr>
          </a:lstStyle>
          <a:p>
            <a:fld id="{219CC2FD-B32F-4992-A15B-F95E2E35C81B}" type="slidenum">
              <a:rPr lang="en-GB" smtClean="0"/>
              <a:pPr/>
              <a:t>‹#›</a:t>
            </a:fld>
            <a:endParaRPr lang="en-GB" dirty="0"/>
          </a:p>
        </p:txBody>
      </p:sp>
    </p:spTree>
    <p:extLst>
      <p:ext uri="{BB962C8B-B14F-4D97-AF65-F5344CB8AC3E}">
        <p14:creationId xmlns:p14="http://schemas.microsoft.com/office/powerpoint/2010/main" val="91513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itchFamily="34" charset="0"/>
        <a:ea typeface="Verdana" pitchFamily="34" charset="0"/>
        <a:cs typeface="Verdana" pitchFamily="34" charset="0"/>
      </a:defRPr>
    </a:lvl1pPr>
    <a:lvl2pPr marL="457200" algn="l" defTabSz="914400" rtl="0" eaLnBrk="1" latinLnBrk="0" hangingPunct="1">
      <a:defRPr sz="1200" kern="1200">
        <a:solidFill>
          <a:schemeClr val="tx1"/>
        </a:solidFill>
        <a:latin typeface="Verdana" panose="020B0604030504040204" pitchFamily="34" charset="0"/>
        <a:ea typeface="+mn-ea"/>
        <a:cs typeface="+mn-cs"/>
      </a:defRPr>
    </a:lvl2pPr>
    <a:lvl3pPr marL="914400" algn="l" defTabSz="914400" rtl="0" eaLnBrk="1" latinLnBrk="0" hangingPunct="1">
      <a:defRPr sz="1200" kern="1200">
        <a:solidFill>
          <a:schemeClr val="tx1"/>
        </a:solidFill>
        <a:latin typeface="Verdana" panose="020B0604030504040204" pitchFamily="34" charset="0"/>
        <a:ea typeface="+mn-ea"/>
        <a:cs typeface="+mn-cs"/>
      </a:defRPr>
    </a:lvl3pPr>
    <a:lvl4pPr marL="1371600" algn="l" defTabSz="914400" rtl="0" eaLnBrk="1" latinLnBrk="0" hangingPunct="1">
      <a:defRPr sz="1200" kern="1200">
        <a:solidFill>
          <a:schemeClr val="tx1"/>
        </a:solidFill>
        <a:latin typeface="Verdana" panose="020B0604030504040204" pitchFamily="34" charset="0"/>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de-AT" dirty="0"/>
          </a:p>
        </p:txBody>
      </p:sp>
      <p:sp>
        <p:nvSpPr>
          <p:cNvPr id="4" name="Slide Number Placeholder 3"/>
          <p:cNvSpPr>
            <a:spLocks noGrp="1"/>
          </p:cNvSpPr>
          <p:nvPr>
            <p:ph type="sldNum" sz="quarter" idx="10"/>
          </p:nvPr>
        </p:nvSpPr>
        <p:spPr/>
        <p:txBody>
          <a:bodyPr/>
          <a:lstStyle/>
          <a:p>
            <a:fld id="{219CC2FD-B32F-4992-A15B-F95E2E35C81B}" type="slidenum">
              <a:rPr lang="en-GB" smtClean="0"/>
              <a:pPr/>
              <a:t>1</a:t>
            </a:fld>
            <a:endParaRPr lang="en-GB" dirty="0"/>
          </a:p>
        </p:txBody>
      </p:sp>
    </p:spTree>
    <p:extLst>
      <p:ext uri="{BB962C8B-B14F-4D97-AF65-F5344CB8AC3E}">
        <p14:creationId xmlns:p14="http://schemas.microsoft.com/office/powerpoint/2010/main" val="2781577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219CC2FD-B32F-4992-A15B-F95E2E35C81B}" type="slidenum">
              <a:rPr lang="en-GB" smtClean="0"/>
              <a:pPr/>
              <a:t>2</a:t>
            </a:fld>
            <a:endParaRPr lang="en-GB" dirty="0"/>
          </a:p>
        </p:txBody>
      </p:sp>
    </p:spTree>
    <p:extLst>
      <p:ext uri="{BB962C8B-B14F-4D97-AF65-F5344CB8AC3E}">
        <p14:creationId xmlns:p14="http://schemas.microsoft.com/office/powerpoint/2010/main" val="1151916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r>
              <a:rPr lang="en-GB" sz="1000" dirty="0"/>
              <a:t>definition is autonomous and no connection to Art. 2 of the OECD Model (material scope of tax treaties)</a:t>
            </a:r>
          </a:p>
        </p:txBody>
      </p:sp>
      <p:sp>
        <p:nvSpPr>
          <p:cNvPr id="4" name="Slide Number Placeholder 3"/>
          <p:cNvSpPr>
            <a:spLocks noGrp="1"/>
          </p:cNvSpPr>
          <p:nvPr>
            <p:ph type="sldNum" sz="quarter" idx="5"/>
          </p:nvPr>
        </p:nvSpPr>
        <p:spPr/>
        <p:txBody>
          <a:bodyPr/>
          <a:lstStyle/>
          <a:p>
            <a:fld id="{219CC2FD-B32F-4992-A15B-F95E2E35C81B}" type="slidenum">
              <a:rPr lang="en-GB" smtClean="0"/>
              <a:pPr/>
              <a:t>6</a:t>
            </a:fld>
            <a:endParaRPr lang="en-GB" dirty="0"/>
          </a:p>
        </p:txBody>
      </p:sp>
    </p:spTree>
    <p:extLst>
      <p:ext uri="{BB962C8B-B14F-4D97-AF65-F5344CB8AC3E}">
        <p14:creationId xmlns:p14="http://schemas.microsoft.com/office/powerpoint/2010/main" val="1306893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Hungary: paradise of special levies and extraordinary taxes, proliferation of them every time when there is a crisis, especially in the past two years (they are called taxes on extra profits but it is a bit euphemistic). At the same time, the corporate income tax is 9% in Hungary (the lowest in the EU)!!!</a:t>
            </a:r>
          </a:p>
          <a:p>
            <a:r>
              <a:rPr lang="en-GB" sz="1000" dirty="0"/>
              <a:t>Many problems with these special levies and extra taxes, not only a questionable tax policy but also legal problems</a:t>
            </a:r>
          </a:p>
          <a:p>
            <a:r>
              <a:rPr lang="en-GB" sz="1000" dirty="0"/>
              <a:t>Under the Pillar Two regime they are equally problematic</a:t>
            </a:r>
          </a:p>
          <a:p>
            <a:r>
              <a:rPr lang="en-GB" sz="1000" dirty="0"/>
              <a:t>As you may remember, the adoption of the Pillar Two EU Directive was not the smoothest process, Hungary was one of the countries that vetoed the Comm’s proposal several times delaying the adoption for year. According to the official position of Hungary, the reason for the resistance was mainly the uncertainty whether the special taxes in Hungary can be considered covered taxes. The question is crucial indeed both for Hungary and businesses operating in Hungary because if only the 9% CIT would be counted in the calculation of the ETR that would definitely lead to substantial Top-Up tax liabilities in other countries of MNE groups operating in Hun. Of course, the actual tax burden on comp-s operating in Hun is not 9% as most of them are subject to some sort of special taxes on top of the CIT.    </a:t>
            </a:r>
          </a:p>
        </p:txBody>
      </p:sp>
      <p:sp>
        <p:nvSpPr>
          <p:cNvPr id="4" name="Slide Number Placeholder 3"/>
          <p:cNvSpPr>
            <a:spLocks noGrp="1"/>
          </p:cNvSpPr>
          <p:nvPr>
            <p:ph type="sldNum" sz="quarter" idx="5"/>
          </p:nvPr>
        </p:nvSpPr>
        <p:spPr/>
        <p:txBody>
          <a:bodyPr/>
          <a:lstStyle/>
          <a:p>
            <a:fld id="{219CC2FD-B32F-4992-A15B-F95E2E35C81B}" type="slidenum">
              <a:rPr lang="en-GB" smtClean="0"/>
              <a:pPr/>
              <a:t>7</a:t>
            </a:fld>
            <a:endParaRPr lang="en-GB" dirty="0"/>
          </a:p>
        </p:txBody>
      </p:sp>
    </p:spTree>
    <p:extLst>
      <p:ext uri="{BB962C8B-B14F-4D97-AF65-F5344CB8AC3E}">
        <p14:creationId xmlns:p14="http://schemas.microsoft.com/office/powerpoint/2010/main" val="3707181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Local business tax is the most significant burden on businesses in Hungary</a:t>
            </a:r>
          </a:p>
          <a:p>
            <a:endParaRPr lang="en-GB" sz="1000" dirty="0"/>
          </a:p>
          <a:p>
            <a:r>
              <a:rPr lang="en-GB" sz="1000" dirty="0"/>
              <a:t>The fact that the tax is a sectoral levy and is imposed in addition to a generally applicable CIT does not affect its status as covered tax</a:t>
            </a:r>
          </a:p>
        </p:txBody>
      </p:sp>
      <p:sp>
        <p:nvSpPr>
          <p:cNvPr id="4" name="Slide Number Placeholder 3"/>
          <p:cNvSpPr>
            <a:spLocks noGrp="1"/>
          </p:cNvSpPr>
          <p:nvPr>
            <p:ph type="sldNum" sz="quarter" idx="5"/>
          </p:nvPr>
        </p:nvSpPr>
        <p:spPr/>
        <p:txBody>
          <a:bodyPr/>
          <a:lstStyle/>
          <a:p>
            <a:fld id="{219CC2FD-B32F-4992-A15B-F95E2E35C81B}" type="slidenum">
              <a:rPr lang="en-GB" smtClean="0"/>
              <a:pPr/>
              <a:t>8</a:t>
            </a:fld>
            <a:endParaRPr lang="en-GB" dirty="0"/>
          </a:p>
        </p:txBody>
      </p:sp>
    </p:spTree>
    <p:extLst>
      <p:ext uri="{BB962C8B-B14F-4D97-AF65-F5344CB8AC3E}">
        <p14:creationId xmlns:p14="http://schemas.microsoft.com/office/powerpoint/2010/main" val="197636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5"/>
          </p:nvPr>
        </p:nvSpPr>
        <p:spPr/>
        <p:txBody>
          <a:bodyPr/>
          <a:lstStyle/>
          <a:p>
            <a:fld id="{219CC2FD-B32F-4992-A15B-F95E2E35C81B}" type="slidenum">
              <a:rPr lang="en-GB" smtClean="0"/>
              <a:pPr/>
              <a:t>9</a:t>
            </a:fld>
            <a:endParaRPr lang="en-GB" dirty="0"/>
          </a:p>
        </p:txBody>
      </p:sp>
    </p:spTree>
    <p:extLst>
      <p:ext uri="{BB962C8B-B14F-4D97-AF65-F5344CB8AC3E}">
        <p14:creationId xmlns:p14="http://schemas.microsoft.com/office/powerpoint/2010/main" val="1197221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5"/>
          </p:nvPr>
        </p:nvSpPr>
        <p:spPr/>
        <p:txBody>
          <a:bodyPr/>
          <a:lstStyle/>
          <a:p>
            <a:fld id="{219CC2FD-B32F-4992-A15B-F95E2E35C81B}" type="slidenum">
              <a:rPr lang="en-GB" smtClean="0"/>
              <a:pPr/>
              <a:t>10</a:t>
            </a:fld>
            <a:endParaRPr lang="en-GB" dirty="0"/>
          </a:p>
        </p:txBody>
      </p:sp>
    </p:spTree>
    <p:extLst>
      <p:ext uri="{BB962C8B-B14F-4D97-AF65-F5344CB8AC3E}">
        <p14:creationId xmlns:p14="http://schemas.microsoft.com/office/powerpoint/2010/main" val="3463771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If a domestic min tax qualifies as QDMTT safe harbour that is the most secure position, all disputes are avoided regarding covered taxes (and other issues as well) as the other states cannot question the calculation of the QDMTT</a:t>
            </a:r>
          </a:p>
        </p:txBody>
      </p:sp>
      <p:sp>
        <p:nvSpPr>
          <p:cNvPr id="4" name="Slide Number Placeholder 3"/>
          <p:cNvSpPr>
            <a:spLocks noGrp="1"/>
          </p:cNvSpPr>
          <p:nvPr>
            <p:ph type="sldNum" sz="quarter" idx="5"/>
          </p:nvPr>
        </p:nvSpPr>
        <p:spPr/>
        <p:txBody>
          <a:bodyPr/>
          <a:lstStyle/>
          <a:p>
            <a:fld id="{219CC2FD-B32F-4992-A15B-F95E2E35C81B}" type="slidenum">
              <a:rPr lang="en-GB" smtClean="0"/>
              <a:pPr/>
              <a:t>11</a:t>
            </a:fld>
            <a:endParaRPr lang="en-GB" dirty="0"/>
          </a:p>
        </p:txBody>
      </p:sp>
    </p:spTree>
    <p:extLst>
      <p:ext uri="{BB962C8B-B14F-4D97-AF65-F5344CB8AC3E}">
        <p14:creationId xmlns:p14="http://schemas.microsoft.com/office/powerpoint/2010/main" val="268248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Explain through a Hungarian example:</a:t>
            </a:r>
          </a:p>
          <a:p>
            <a:r>
              <a:rPr lang="en-GB" sz="1000" dirty="0"/>
              <a:t>A Hungarian CEs covered taxes include taxes imposed by countries other than Hungary</a:t>
            </a:r>
          </a:p>
          <a:p>
            <a:r>
              <a:rPr lang="en-GB" sz="1000" b="1" dirty="0"/>
              <a:t>PE:</a:t>
            </a:r>
            <a:r>
              <a:rPr lang="en-GB" sz="1000" dirty="0"/>
              <a:t> If a US comp has a Hungarian PE that falls under the </a:t>
            </a:r>
            <a:r>
              <a:rPr lang="en-GB" sz="1000" dirty="0" err="1"/>
              <a:t>GloBE</a:t>
            </a:r>
            <a:r>
              <a:rPr lang="en-GB" sz="1000" dirty="0"/>
              <a:t> rules, the PE’s income is taxed at 9% in Hungary, the US applies the credit method and charges 21% tax on the PE’s income crediting the 9% Hun tax. The 21% tax is considered as covered tax of the Hun PE (CE)</a:t>
            </a:r>
          </a:p>
          <a:p>
            <a:r>
              <a:rPr lang="en-GB" sz="1000" b="1" dirty="0"/>
              <a:t>CFC: </a:t>
            </a:r>
            <a:r>
              <a:rPr lang="en-GB" sz="1000" dirty="0"/>
              <a:t>The Hun subsidiary of a US parent is a CFC, the US includes the Hun subsidiaries income to the US parent and subjects to US tax, such US tax will </a:t>
            </a:r>
            <a:r>
              <a:rPr lang="en-GB" sz="1000" dirty="0" err="1"/>
              <a:t>nevethless</a:t>
            </a:r>
            <a:r>
              <a:rPr lang="en-GB" sz="1000" dirty="0"/>
              <a:t> be counted as a covered tax of the Hun sub and will increase the ETR in Hungary</a:t>
            </a:r>
          </a:p>
          <a:p>
            <a:r>
              <a:rPr lang="en-GB" sz="1000" b="1" dirty="0"/>
              <a:t>WHT: </a:t>
            </a:r>
            <a:r>
              <a:rPr lang="en-GB" sz="1000" b="0" dirty="0"/>
              <a:t>a US sub pays royalties to a Hun parent and the US charges WHT on the royalties, the WHT count as covered taxes of the Hun parent and increases its ETR in Hungary</a:t>
            </a:r>
          </a:p>
          <a:p>
            <a:r>
              <a:rPr lang="en-GB" sz="1000" b="1" dirty="0"/>
              <a:t>For dividends: </a:t>
            </a:r>
            <a:r>
              <a:rPr lang="en-GB" sz="1000" b="0" dirty="0"/>
              <a:t>if a Hun sub distributed dividends to a US parent and Hun levies WHT on the dividends, the WHT counts as covered taxes for the distributing sub in Hungary because the tax relates to the Hun sub’s income that was earned in Hun (although the burden of tax is borne by the US parent)</a:t>
            </a:r>
          </a:p>
          <a:p>
            <a:r>
              <a:rPr lang="en-GB" sz="1000" b="0" dirty="0"/>
              <a:t>A really complex issue: rule order of applying the QDMMT and CFC rules, the February Admin Guidance says that when calculating the QDMTT the CFC tax paid by the CFC’s owner but allocated to the CFC must be excluded otherwise there would be a circular crediting mechanism (QDMTT counts the CFC tax as covered tax and thus lowers the QDMTT top up tax, and this smaller amount will then be credited against the CFC tax of the CE’s owner and raise the CFC tax).  </a:t>
            </a:r>
          </a:p>
        </p:txBody>
      </p:sp>
      <p:sp>
        <p:nvSpPr>
          <p:cNvPr id="4" name="Slide Number Placeholder 3"/>
          <p:cNvSpPr>
            <a:spLocks noGrp="1"/>
          </p:cNvSpPr>
          <p:nvPr>
            <p:ph type="sldNum" sz="quarter" idx="5"/>
          </p:nvPr>
        </p:nvSpPr>
        <p:spPr/>
        <p:txBody>
          <a:bodyPr/>
          <a:lstStyle/>
          <a:p>
            <a:fld id="{219CC2FD-B32F-4992-A15B-F95E2E35C81B}" type="slidenum">
              <a:rPr lang="en-GB" smtClean="0"/>
              <a:pPr/>
              <a:t>12</a:t>
            </a:fld>
            <a:endParaRPr lang="en-GB" dirty="0"/>
          </a:p>
        </p:txBody>
      </p:sp>
    </p:spTree>
    <p:extLst>
      <p:ext uri="{BB962C8B-B14F-4D97-AF65-F5344CB8AC3E}">
        <p14:creationId xmlns:p14="http://schemas.microsoft.com/office/powerpoint/2010/main" val="1429094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bwMode="auto">
          <a:xfrm>
            <a:off x="358775" y="744538"/>
            <a:ext cx="5951538" cy="3721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izenplatzhalter 2"/>
          <p:cNvSpPr>
            <a:spLocks noGrp="1"/>
          </p:cNvSpPr>
          <p:nvPr>
            <p:ph type="body" idx="1"/>
          </p:nvPr>
        </p:nvSpPr>
        <p:spPr bwMode="auto">
          <a:xfrm>
            <a:off x="666909" y="4715639"/>
            <a:ext cx="5335270" cy="44663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AT" dirty="0"/>
          </a:p>
        </p:txBody>
      </p:sp>
    </p:spTree>
    <p:extLst>
      <p:ext uri="{BB962C8B-B14F-4D97-AF65-F5344CB8AC3E}">
        <p14:creationId xmlns:p14="http://schemas.microsoft.com/office/powerpoint/2010/main" val="5952262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6.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Bild 3 kurz">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Grafik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6685846" y="5127682"/>
            <a:ext cx="1749600" cy="401894"/>
          </a:xfrm>
          <a:prstGeom prst="rect">
            <a:avLst/>
          </a:prstGeom>
        </p:spPr>
      </p:pic>
      <p:sp>
        <p:nvSpPr>
          <p:cNvPr id="12" name="Textfeld 8"/>
          <p:cNvSpPr txBox="1"/>
          <p:nvPr userDrawn="1"/>
        </p:nvSpPr>
        <p:spPr>
          <a:xfrm>
            <a:off x="962300" y="5307259"/>
            <a:ext cx="5711106" cy="261937"/>
          </a:xfrm>
          <a:prstGeom prst="rect">
            <a:avLst/>
          </a:prstGeom>
          <a:noFill/>
        </p:spPr>
        <p:txBody>
          <a:bodyPr wrap="square">
            <a:spAutoFit/>
          </a:bodyPr>
          <a:lstStyle/>
          <a:p>
            <a:pPr>
              <a:defRPr/>
            </a:pPr>
            <a:r>
              <a:rPr lang="en-GB" sz="1050" b="1" kern="1200" dirty="0">
                <a:solidFill>
                  <a:schemeClr val="bg1"/>
                </a:solidFill>
                <a:latin typeface="Verdana" pitchFamily="34" charset="0"/>
                <a:ea typeface="+mn-ea"/>
                <a:cs typeface="+mn-cs"/>
              </a:rPr>
              <a:t>Institute for Austrian and International Tax Law </a:t>
            </a:r>
            <a:r>
              <a:rPr lang="en-GB" sz="500" kern="1200" dirty="0">
                <a:solidFill>
                  <a:schemeClr val="bg1"/>
                </a:solidFill>
                <a:latin typeface="Verdana" pitchFamily="34" charset="0"/>
                <a:ea typeface="+mn-ea"/>
                <a:cs typeface="+mn-cs"/>
                <a:sym typeface="Wingdings"/>
              </a:rPr>
              <a:t></a:t>
            </a:r>
            <a:r>
              <a:rPr lang="en-GB" sz="1050" kern="1200" dirty="0">
                <a:solidFill>
                  <a:schemeClr val="bg1"/>
                </a:solidFill>
                <a:latin typeface="Verdana" pitchFamily="34" charset="0"/>
                <a:ea typeface="+mn-ea"/>
                <a:cs typeface="+mn-cs"/>
                <a:sym typeface="Wingdings"/>
              </a:rPr>
              <a:t> </a:t>
            </a:r>
            <a:r>
              <a:rPr lang="en-GB" sz="1050" kern="1200" dirty="0">
                <a:solidFill>
                  <a:schemeClr val="bg1"/>
                </a:solidFill>
                <a:latin typeface="Verdana" pitchFamily="34" charset="0"/>
                <a:ea typeface="+mn-ea"/>
                <a:cs typeface="+mn-cs"/>
              </a:rPr>
              <a:t>www.wu.ac.at/taxlaw</a:t>
            </a:r>
          </a:p>
        </p:txBody>
      </p:sp>
      <p:pic>
        <p:nvPicPr>
          <p:cNvPr id="20"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7892" y="5117166"/>
            <a:ext cx="562394" cy="443514"/>
          </a:xfrm>
          <a:prstGeom prst="rect">
            <a:avLst/>
          </a:prstGeom>
        </p:spPr>
      </p:pic>
      <p:grpSp>
        <p:nvGrpSpPr>
          <p:cNvPr id="18" name="Gruppieren 17"/>
          <p:cNvGrpSpPr/>
          <p:nvPr userDrawn="1"/>
        </p:nvGrpSpPr>
        <p:grpSpPr>
          <a:xfrm>
            <a:off x="295575" y="625621"/>
            <a:ext cx="8552850" cy="2037600"/>
            <a:chOff x="287338" y="603319"/>
            <a:chExt cx="8552850" cy="2037600"/>
          </a:xfrm>
        </p:grpSpPr>
        <p:sp>
          <p:nvSpPr>
            <p:cNvPr id="21" name="Rechteck 20"/>
            <p:cNvSpPr/>
            <p:nvPr userDrawn="1"/>
          </p:nvSpPr>
          <p:spPr>
            <a:xfrm>
              <a:off x="6192000" y="603319"/>
              <a:ext cx="2648188" cy="2037600"/>
            </a:xfrm>
            <a:prstGeom prst="rect">
              <a:avLst/>
            </a:prstGeom>
            <a:solidFill>
              <a:schemeClr val="bg1"/>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22" name="Rechteck 21"/>
            <p:cNvSpPr/>
            <p:nvPr userDrawn="1"/>
          </p:nvSpPr>
          <p:spPr bwMode="blackWhite">
            <a:xfrm>
              <a:off x="287338" y="603319"/>
              <a:ext cx="5904662" cy="2037600"/>
            </a:xfrm>
            <a:prstGeom prst="rect">
              <a:avLst/>
            </a:prstGeom>
            <a:solidFill>
              <a:srgbClr val="0096D3">
                <a:alpha val="89804"/>
              </a:srgbClr>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grpSp>
      <p:pic>
        <p:nvPicPr>
          <p:cNvPr id="23" name="Bild 19"/>
          <p:cNvPicPr>
            <a:picLocks noChangeAspect="1"/>
          </p:cNvPicPr>
          <p:nvPr userDrawn="1"/>
        </p:nvPicPr>
        <p:blipFill>
          <a:blip r:embed="rId5"/>
          <a:stretch>
            <a:fillRect/>
          </a:stretch>
        </p:blipFill>
        <p:spPr>
          <a:xfrm>
            <a:off x="6556993" y="1066425"/>
            <a:ext cx="1874020" cy="975100"/>
          </a:xfrm>
          <a:prstGeom prst="rect">
            <a:avLst/>
          </a:prstGeom>
        </p:spPr>
      </p:pic>
      <p:sp>
        <p:nvSpPr>
          <p:cNvPr id="24" name="Textplatzhalter 9"/>
          <p:cNvSpPr>
            <a:spLocks noGrp="1"/>
          </p:cNvSpPr>
          <p:nvPr>
            <p:ph type="body" sz="quarter" idx="11" hasCustomPrompt="1"/>
          </p:nvPr>
        </p:nvSpPr>
        <p:spPr bwMode="white">
          <a:xfrm>
            <a:off x="287338" y="2941638"/>
            <a:ext cx="4284662" cy="805551"/>
          </a:xfrm>
          <a:solidFill>
            <a:schemeClr val="bg1">
              <a:alpha val="90000"/>
            </a:schemeClr>
          </a:solidFill>
        </p:spPr>
        <p:txBody>
          <a:bodyPr wrap="square" lIns="324000" tIns="216000" rIns="324000" bIns="216000" rtlCol="0" anchor="t" anchorCtr="0">
            <a:spAutoFit/>
          </a:bodyPr>
          <a:lstStyle>
            <a:lvl1pPr marL="0" indent="0">
              <a:buNone/>
              <a:defRPr lang="de-DE" sz="1200" baseline="0" dirty="0" smtClean="0"/>
            </a:lvl1pPr>
          </a:lstStyle>
          <a:p>
            <a:r>
              <a:rPr lang="en-GB" dirty="0"/>
              <a:t>Information about presentation (author, version No. etc.)</a:t>
            </a:r>
          </a:p>
        </p:txBody>
      </p:sp>
      <p:sp>
        <p:nvSpPr>
          <p:cNvPr id="30" name="Untertitel 2"/>
          <p:cNvSpPr>
            <a:spLocks noGrp="1"/>
          </p:cNvSpPr>
          <p:nvPr>
            <p:ph type="subTitle" idx="1" hasCustomPrompt="1"/>
          </p:nvPr>
        </p:nvSpPr>
        <p:spPr bwMode="black">
          <a:xfrm>
            <a:off x="605406" y="993080"/>
            <a:ext cx="5436000" cy="351533"/>
          </a:xfrm>
        </p:spPr>
        <p:txBody>
          <a:bodyPr tIns="0" bIns="0">
            <a:noAutofit/>
          </a:bodyPr>
          <a:lstStyle>
            <a:lvl1pPr marL="0" indent="0" algn="l">
              <a:lnSpc>
                <a:spcPct val="100000"/>
              </a:lnSpc>
              <a:buNone/>
              <a:defRPr sz="1800" b="1" i="0" baseline="0">
                <a:solidFill>
                  <a:schemeClr val="tx1"/>
                </a:solidFill>
                <a:latin typeface="Verdana" charset="0"/>
                <a:ea typeface="Verdana" charset="0"/>
                <a:cs typeface="Verdana" charset="0"/>
              </a:defRPr>
            </a:lvl1pPr>
            <a:lvl2pPr marL="457153"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3"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GB" dirty="0"/>
              <a:t>Add subtitle here if required</a:t>
            </a:r>
          </a:p>
        </p:txBody>
      </p:sp>
      <p:sp>
        <p:nvSpPr>
          <p:cNvPr id="31" name="Titel 1"/>
          <p:cNvSpPr>
            <a:spLocks noGrp="1"/>
          </p:cNvSpPr>
          <p:nvPr>
            <p:ph type="ctrTitle" hasCustomPrompt="1"/>
          </p:nvPr>
        </p:nvSpPr>
        <p:spPr bwMode="black">
          <a:xfrm>
            <a:off x="605406" y="1301365"/>
            <a:ext cx="5436000" cy="1026000"/>
          </a:xfrm>
          <a:prstGeom prst="rect">
            <a:avLst/>
          </a:prstGeom>
        </p:spPr>
        <p:txBody>
          <a:bodyPr tIns="0" anchor="ctr" anchorCtr="0">
            <a:noAutofit/>
          </a:bodyPr>
          <a:lstStyle>
            <a:lvl1pPr algn="l">
              <a:lnSpc>
                <a:spcPct val="100000"/>
              </a:lnSpc>
              <a:defRPr sz="3200" b="1" i="0" baseline="0">
                <a:solidFill>
                  <a:schemeClr val="bg1"/>
                </a:solidFill>
                <a:latin typeface="Georgia" charset="0"/>
                <a:ea typeface="Georgia" charset="0"/>
                <a:cs typeface="Georgia" charset="0"/>
              </a:defRPr>
            </a:lvl1pPr>
          </a:lstStyle>
          <a:p>
            <a:r>
              <a:rPr lang="en-GB" dirty="0"/>
              <a:t>Max. 2 lines of text for header</a:t>
            </a:r>
          </a:p>
        </p:txBody>
      </p:sp>
    </p:spTree>
    <p:extLst>
      <p:ext uri="{BB962C8B-B14F-4D97-AF65-F5344CB8AC3E}">
        <p14:creationId xmlns:p14="http://schemas.microsoft.com/office/powerpoint/2010/main" val="38395811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p:spTree>
      <p:nvGrpSpPr>
        <p:cNvPr id="1" name=""/>
        <p:cNvGrpSpPr/>
        <p:nvPr/>
      </p:nvGrpSpPr>
      <p:grpSpPr>
        <a:xfrm>
          <a:off x="0" y="0"/>
          <a:ext cx="0" cy="0"/>
          <a:chOff x="0" y="0"/>
          <a:chExt cx="0" cy="0"/>
        </a:xfrm>
      </p:grpSpPr>
      <p:grpSp>
        <p:nvGrpSpPr>
          <p:cNvPr id="12" name="Gruppieren 11"/>
          <p:cNvGrpSpPr/>
          <p:nvPr userDrawn="1"/>
        </p:nvGrpSpPr>
        <p:grpSpPr>
          <a:xfrm>
            <a:off x="287338" y="603319"/>
            <a:ext cx="8552850" cy="2037600"/>
            <a:chOff x="287338" y="603319"/>
            <a:chExt cx="8552850" cy="2037600"/>
          </a:xfrm>
        </p:grpSpPr>
        <p:sp>
          <p:nvSpPr>
            <p:cNvPr id="16" name="Rechteck 15"/>
            <p:cNvSpPr/>
            <p:nvPr userDrawn="1"/>
          </p:nvSpPr>
          <p:spPr>
            <a:xfrm>
              <a:off x="6192000" y="603319"/>
              <a:ext cx="2648188" cy="2037600"/>
            </a:xfrm>
            <a:prstGeom prst="rect">
              <a:avLst/>
            </a:prstGeom>
            <a:solidFill>
              <a:schemeClr val="bg1"/>
            </a:solidFill>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17" name="Rechteck 16"/>
            <p:cNvSpPr/>
            <p:nvPr userDrawn="1"/>
          </p:nvSpPr>
          <p:spPr bwMode="blackWhite">
            <a:xfrm>
              <a:off x="287338" y="603319"/>
              <a:ext cx="5904662" cy="2037600"/>
            </a:xfrm>
            <a:prstGeom prst="rect">
              <a:avLst/>
            </a:prstGeom>
            <a:solidFill>
              <a:srgbClr val="0096D3"/>
            </a:solidFill>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gr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84183" y="5129960"/>
            <a:ext cx="1749556" cy="402337"/>
          </a:xfrm>
          <a:prstGeom prst="rect">
            <a:avLst/>
          </a:prstGeom>
        </p:spPr>
      </p:pic>
      <p:pic>
        <p:nvPicPr>
          <p:cNvPr id="20" name="Bild 19"/>
          <p:cNvPicPr>
            <a:picLocks noChangeAspect="1"/>
          </p:cNvPicPr>
          <p:nvPr userDrawn="1"/>
        </p:nvPicPr>
        <p:blipFill>
          <a:blip r:embed="rId3"/>
          <a:stretch>
            <a:fillRect/>
          </a:stretch>
        </p:blipFill>
        <p:spPr>
          <a:xfrm>
            <a:off x="6556993" y="1066425"/>
            <a:ext cx="1874020" cy="975100"/>
          </a:xfrm>
          <a:prstGeom prst="rect">
            <a:avLst/>
          </a:prstGeom>
        </p:spPr>
      </p:pic>
      <p:sp>
        <p:nvSpPr>
          <p:cNvPr id="14" name="Textplatzhalter 9"/>
          <p:cNvSpPr>
            <a:spLocks noGrp="1"/>
          </p:cNvSpPr>
          <p:nvPr>
            <p:ph type="body" sz="quarter" idx="11" hasCustomPrompt="1"/>
          </p:nvPr>
        </p:nvSpPr>
        <p:spPr bwMode="white">
          <a:xfrm>
            <a:off x="287338" y="2941638"/>
            <a:ext cx="4284662" cy="805551"/>
          </a:xfrm>
          <a:solidFill>
            <a:schemeClr val="bg1">
              <a:alpha val="90000"/>
            </a:schemeClr>
          </a:solidFill>
        </p:spPr>
        <p:txBody>
          <a:bodyPr wrap="square" lIns="324000" tIns="216000" rIns="324000" bIns="216000" rtlCol="0" anchor="t" anchorCtr="0">
            <a:spAutoFit/>
          </a:bodyPr>
          <a:lstStyle>
            <a:lvl1pPr marL="0" indent="0">
              <a:buNone/>
              <a:defRPr lang="de-DE" sz="1200" dirty="0" smtClean="0"/>
            </a:lvl1pPr>
          </a:lstStyle>
          <a:p>
            <a:r>
              <a:rPr lang="en-GB" dirty="0"/>
              <a:t>Information about presentation (author, version No. etc.)</a:t>
            </a:r>
          </a:p>
        </p:txBody>
      </p:sp>
      <p:sp>
        <p:nvSpPr>
          <p:cNvPr id="13" name="Titel 1"/>
          <p:cNvSpPr>
            <a:spLocks noGrp="1"/>
          </p:cNvSpPr>
          <p:nvPr>
            <p:ph type="ctrTitle" hasCustomPrompt="1"/>
          </p:nvPr>
        </p:nvSpPr>
        <p:spPr bwMode="black">
          <a:xfrm>
            <a:off x="605406" y="1301365"/>
            <a:ext cx="5436000" cy="1026000"/>
          </a:xfrm>
          <a:prstGeom prst="rect">
            <a:avLst/>
          </a:prstGeom>
        </p:spPr>
        <p:txBody>
          <a:bodyPr tIns="0" anchor="ctr" anchorCtr="0">
            <a:noAutofit/>
          </a:bodyPr>
          <a:lstStyle>
            <a:lvl1pPr algn="l">
              <a:lnSpc>
                <a:spcPct val="100000"/>
              </a:lnSpc>
              <a:defRPr sz="3200" b="1" i="0" baseline="0">
                <a:solidFill>
                  <a:schemeClr val="bg1"/>
                </a:solidFill>
                <a:latin typeface="Georgia" charset="0"/>
                <a:ea typeface="Georgia" charset="0"/>
                <a:cs typeface="Georgia" charset="0"/>
              </a:defRPr>
            </a:lvl1pPr>
          </a:lstStyle>
          <a:p>
            <a:r>
              <a:rPr lang="en-GB" dirty="0"/>
              <a:t>Max. 2 lines of text for header</a:t>
            </a:r>
          </a:p>
        </p:txBody>
      </p:sp>
      <p:sp>
        <p:nvSpPr>
          <p:cNvPr id="15" name="Untertitel 2"/>
          <p:cNvSpPr>
            <a:spLocks noGrp="1"/>
          </p:cNvSpPr>
          <p:nvPr>
            <p:ph type="subTitle" idx="1" hasCustomPrompt="1"/>
          </p:nvPr>
        </p:nvSpPr>
        <p:spPr bwMode="black">
          <a:xfrm>
            <a:off x="605406" y="993080"/>
            <a:ext cx="5436000" cy="351533"/>
          </a:xfrm>
        </p:spPr>
        <p:txBody>
          <a:bodyPr tIns="0" bIns="0">
            <a:noAutofit/>
          </a:bodyPr>
          <a:lstStyle>
            <a:lvl1pPr marL="0" indent="0" algn="l">
              <a:lnSpc>
                <a:spcPct val="100000"/>
              </a:lnSpc>
              <a:buNone/>
              <a:defRPr sz="1800" b="1" i="0">
                <a:solidFill>
                  <a:schemeClr val="tx1"/>
                </a:solidFill>
                <a:latin typeface="Verdana" charset="0"/>
                <a:ea typeface="Verdana" charset="0"/>
                <a:cs typeface="Verdana" charset="0"/>
              </a:defRPr>
            </a:lvl1pPr>
            <a:lvl2pPr marL="457153"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3"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GB" dirty="0"/>
              <a:t>Add subtitle here if required</a:t>
            </a:r>
          </a:p>
        </p:txBody>
      </p:sp>
      <p:pic>
        <p:nvPicPr>
          <p:cNvPr id="24" name="Grafik 7" descr="Logo Tax.tif"/>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44146" y="5113178"/>
            <a:ext cx="557337" cy="477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extfeld 8"/>
          <p:cNvSpPr txBox="1"/>
          <p:nvPr userDrawn="1"/>
        </p:nvSpPr>
        <p:spPr>
          <a:xfrm>
            <a:off x="965406" y="5307970"/>
            <a:ext cx="5769000" cy="261937"/>
          </a:xfrm>
          <a:prstGeom prst="rect">
            <a:avLst/>
          </a:prstGeom>
          <a:noFill/>
        </p:spPr>
        <p:txBody>
          <a:bodyPr wrap="square">
            <a:spAutoFit/>
          </a:bodyPr>
          <a:lstStyle/>
          <a:p>
            <a:pPr>
              <a:defRPr/>
            </a:pPr>
            <a:r>
              <a:rPr lang="en-GB" sz="1050" b="1" kern="1200" dirty="0">
                <a:solidFill>
                  <a:srgbClr val="003A74"/>
                </a:solidFill>
                <a:latin typeface="Verdana" pitchFamily="34" charset="0"/>
                <a:ea typeface="+mn-ea"/>
                <a:cs typeface="+mn-cs"/>
              </a:rPr>
              <a:t>Institute for Austrian and International Tax Law </a:t>
            </a:r>
            <a:r>
              <a:rPr lang="en-GB" sz="500" dirty="0">
                <a:solidFill>
                  <a:srgbClr val="003A74"/>
                </a:solidFill>
                <a:latin typeface="Verdana" pitchFamily="34" charset="0"/>
                <a:sym typeface="Wingdings"/>
              </a:rPr>
              <a:t></a:t>
            </a:r>
            <a:r>
              <a:rPr lang="en-GB" sz="1050" kern="1200" dirty="0">
                <a:solidFill>
                  <a:srgbClr val="003A74"/>
                </a:solidFill>
                <a:latin typeface="Verdana" pitchFamily="34" charset="0"/>
                <a:ea typeface="+mn-ea"/>
                <a:cs typeface="+mn-cs"/>
                <a:sym typeface="Wingdings"/>
              </a:rPr>
              <a:t> </a:t>
            </a:r>
            <a:r>
              <a:rPr lang="en-GB" sz="1050" kern="1200" dirty="0">
                <a:solidFill>
                  <a:srgbClr val="003A74"/>
                </a:solidFill>
                <a:latin typeface="Verdana" pitchFamily="34" charset="0"/>
                <a:ea typeface="+mn-ea"/>
                <a:cs typeface="+mn-cs"/>
              </a:rPr>
              <a:t>www.wu.ac.at/taxlaw</a:t>
            </a:r>
          </a:p>
        </p:txBody>
      </p:sp>
    </p:spTree>
    <p:extLst>
      <p:ext uri="{BB962C8B-B14F-4D97-AF65-F5344CB8AC3E}">
        <p14:creationId xmlns:p14="http://schemas.microsoft.com/office/powerpoint/2010/main" val="15467961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462019" y="1344613"/>
            <a:ext cx="7759644" cy="3587051"/>
          </a:xfrm>
        </p:spPr>
        <p:txBody>
          <a:bodyPr lIns="0" rIns="0">
            <a:normAutofit/>
          </a:bodyPr>
          <a:lstStyle>
            <a:lvl1pPr>
              <a:defRPr sz="1600"/>
            </a:lvl1pPr>
            <a:lvl2pPr>
              <a:defRPr sz="1500"/>
            </a:lvl2pPr>
            <a:lvl3pPr>
              <a:defRPr sz="1400"/>
            </a:lvl3pPr>
            <a:lvl4pPr>
              <a:defRPr sz="1200"/>
            </a:lvl4pPr>
            <a:lvl5pPr>
              <a:defRPr sz="1200"/>
            </a:lvl5pPr>
          </a:lstStyle>
          <a:p>
            <a:pPr lvl="0"/>
            <a:r>
              <a:rPr lang="en-GB" dirty="0"/>
              <a:t>Click here to change the text</a:t>
            </a:r>
          </a:p>
          <a:p>
            <a:pPr lvl="1"/>
            <a:r>
              <a:rPr lang="en-GB" dirty="0"/>
              <a:t>Second level</a:t>
            </a:r>
          </a:p>
          <a:p>
            <a:pPr lvl="2"/>
            <a:r>
              <a:rPr lang="en-GB" dirty="0"/>
              <a:t>Third level</a:t>
            </a:r>
          </a:p>
          <a:p>
            <a:pPr lvl="3"/>
            <a:r>
              <a:rPr lang="en-GB" dirty="0"/>
              <a:t>Forth level</a:t>
            </a:r>
          </a:p>
          <a:p>
            <a:pPr lvl="4"/>
            <a:r>
              <a:rPr lang="en-GB" dirty="0"/>
              <a:t>Fifth level</a:t>
            </a:r>
          </a:p>
        </p:txBody>
      </p:sp>
      <p:sp>
        <p:nvSpPr>
          <p:cNvPr id="2" name="Titel 1"/>
          <p:cNvSpPr>
            <a:spLocks noGrp="1"/>
          </p:cNvSpPr>
          <p:nvPr>
            <p:ph type="title"/>
          </p:nvPr>
        </p:nvSpPr>
        <p:spPr/>
        <p:txBody>
          <a:bodyPr/>
          <a:lstStyle/>
          <a:p>
            <a:r>
              <a:rPr lang="en-US"/>
              <a:t>Click to edit Master title style</a:t>
            </a:r>
            <a:endParaRPr lang="en-GB" dirty="0"/>
          </a:p>
        </p:txBody>
      </p:sp>
      <p:sp>
        <p:nvSpPr>
          <p:cNvPr id="6" name="Foliennummernplatzhalter 9"/>
          <p:cNvSpPr>
            <a:spLocks noGrp="1"/>
          </p:cNvSpPr>
          <p:nvPr>
            <p:ph type="sldNum" sz="quarter" idx="12"/>
          </p:nvPr>
        </p:nvSpPr>
        <p:spPr>
          <a:xfrm>
            <a:off x="6856333" y="5296319"/>
            <a:ext cx="489347" cy="258085"/>
          </a:xfr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7" name="Inhaltsplatzhalter 6"/>
          <p:cNvSpPr>
            <a:spLocks noGrp="1"/>
          </p:cNvSpPr>
          <p:nvPr>
            <p:ph sz="quarter" idx="10" hasCustomPrompt="1"/>
          </p:nvPr>
        </p:nvSpPr>
        <p:spPr>
          <a:xfrm>
            <a:off x="462408" y="1265366"/>
            <a:ext cx="8210547" cy="3814940"/>
          </a:xfrm>
        </p:spPr>
        <p:txBody>
          <a:bodyPr/>
          <a:lstStyle>
            <a:lvl1pPr>
              <a:buNone/>
              <a:defRPr/>
            </a:lvl1pPr>
          </a:lstStyle>
          <a:p>
            <a:pPr lvl="0"/>
            <a:r>
              <a:rPr lang="en-GB" dirty="0"/>
              <a:t>Placeholder for objects</a:t>
            </a:r>
          </a:p>
        </p:txBody>
      </p:sp>
      <p:sp>
        <p:nvSpPr>
          <p:cNvPr id="8" name="Rechteck 7"/>
          <p:cNvSpPr/>
          <p:nvPr userDrawn="1"/>
        </p:nvSpPr>
        <p:spPr bwMode="gray">
          <a:xfrm>
            <a:off x="0" y="1043522"/>
            <a:ext cx="9144000" cy="25200"/>
          </a:xfrm>
          <a:prstGeom prst="rect">
            <a:avLst/>
          </a:prstGeom>
          <a:solidFill>
            <a:srgbClr val="0C94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pic>
        <p:nvPicPr>
          <p:cNvPr id="12" name="Bild 11"/>
          <p:cNvPicPr>
            <a:picLocks noChangeAspect="1"/>
          </p:cNvPicPr>
          <p:nvPr userDrawn="1"/>
        </p:nvPicPr>
        <p:blipFill>
          <a:blip r:embed="rId2"/>
          <a:stretch>
            <a:fillRect/>
          </a:stretch>
        </p:blipFill>
        <p:spPr>
          <a:xfrm>
            <a:off x="7711621" y="289576"/>
            <a:ext cx="1168210" cy="607850"/>
          </a:xfrm>
          <a:prstGeom prst="rect">
            <a:avLst/>
          </a:prstGeom>
        </p:spPr>
      </p:pic>
      <p:sp>
        <p:nvSpPr>
          <p:cNvPr id="2" name="Titel 1"/>
          <p:cNvSpPr>
            <a:spLocks noGrp="1"/>
          </p:cNvSpPr>
          <p:nvPr>
            <p:ph type="title"/>
          </p:nvPr>
        </p:nvSpPr>
        <p:spPr/>
        <p:txBody>
          <a:bodyPr/>
          <a:lstStyle/>
          <a:p>
            <a:r>
              <a:rPr lang="en-US"/>
              <a:t>Click to edit Master title style</a:t>
            </a:r>
            <a:endParaRPr lang="en-GB" dirty="0"/>
          </a:p>
        </p:txBody>
      </p:sp>
      <p:sp>
        <p:nvSpPr>
          <p:cNvPr id="10" name="Foliennummernplatzhalter 9"/>
          <p:cNvSpPr>
            <a:spLocks noGrp="1"/>
          </p:cNvSpPr>
          <p:nvPr>
            <p:ph type="sldNum" sz="quarter" idx="12"/>
          </p:nvPr>
        </p:nvSpPr>
        <p:spPr>
          <a:xfrm>
            <a:off x="6856333" y="5296319"/>
            <a:ext cx="489347" cy="258085"/>
          </a:xfr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462405" y="1344612"/>
            <a:ext cx="3960000" cy="3715067"/>
          </a:xfrm>
        </p:spPr>
        <p:txBody>
          <a:bodyPr>
            <a:normAutofit/>
          </a:bodyPr>
          <a:lstStyle>
            <a:lvl1pPr>
              <a:defRPr lang="en-GB" sz="1600" kern="1200" dirty="0" smtClean="0">
                <a:solidFill>
                  <a:schemeClr val="tx1"/>
                </a:solidFill>
                <a:latin typeface="+mn-lt"/>
                <a:ea typeface="+mn-ea"/>
                <a:cs typeface="+mn-cs"/>
              </a:defRPr>
            </a:lvl1pPr>
            <a:lvl2pPr marL="541312" indent="-285750">
              <a:buClr>
                <a:schemeClr val="accent1"/>
              </a:buClr>
              <a:buFont typeface="Wingdings" charset="2"/>
              <a:buChar char="§"/>
              <a:defRPr sz="1500"/>
            </a:lvl2pPr>
            <a:lvl3pPr>
              <a:defRPr sz="1400"/>
            </a:lvl3pPr>
            <a:lvl4pPr marL="808038" indent="0">
              <a:buClr>
                <a:schemeClr val="accent1"/>
              </a:buClr>
              <a:buNone/>
              <a:defRPr sz="1200"/>
            </a:lvl4pPr>
            <a:lvl5pPr marL="1077913" indent="0">
              <a:buNone/>
              <a:defRPr sz="1200"/>
            </a:lvl5pPr>
            <a:lvl6pPr>
              <a:defRPr sz="1800"/>
            </a:lvl6pPr>
            <a:lvl7pPr>
              <a:defRPr sz="1800"/>
            </a:lvl7pPr>
            <a:lvl8pPr>
              <a:defRPr sz="1800"/>
            </a:lvl8pPr>
            <a:lvl9pPr>
              <a:defRPr sz="1800"/>
            </a:lvl9pPr>
          </a:lstStyle>
          <a:p>
            <a:pPr lvl="0"/>
            <a:r>
              <a:rPr lang="en-GB" dirty="0"/>
              <a:t>Click here to change the text</a:t>
            </a:r>
          </a:p>
          <a:p>
            <a:pPr lvl="1"/>
            <a:r>
              <a:rPr lang="en-GB" dirty="0"/>
              <a:t>Second level</a:t>
            </a:r>
          </a:p>
          <a:p>
            <a:pPr lvl="2"/>
            <a:r>
              <a:rPr lang="en-GB" dirty="0"/>
              <a:t>Third level</a:t>
            </a:r>
          </a:p>
        </p:txBody>
      </p:sp>
      <p:sp>
        <p:nvSpPr>
          <p:cNvPr id="4" name="Inhaltsplatzhalter 3"/>
          <p:cNvSpPr>
            <a:spLocks noGrp="1"/>
          </p:cNvSpPr>
          <p:nvPr>
            <p:ph sz="half" idx="2" hasCustomPrompt="1"/>
          </p:nvPr>
        </p:nvSpPr>
        <p:spPr>
          <a:xfrm>
            <a:off x="4715688" y="1344613"/>
            <a:ext cx="3960000" cy="3715067"/>
          </a:xfrm>
        </p:spPr>
        <p:txBody>
          <a:bodyPr>
            <a:normAutofit/>
          </a:bodyPr>
          <a:lstStyle>
            <a:lvl1pPr>
              <a:buClr>
                <a:schemeClr val="accent1"/>
              </a:buClr>
              <a:defRPr sz="1600"/>
            </a:lvl1pPr>
            <a:lvl2pPr marL="541312" indent="-285750">
              <a:buClr>
                <a:schemeClr val="accent1"/>
              </a:buClr>
              <a:buFont typeface="Wingdings" charset="2"/>
              <a:buChar char="§"/>
              <a:defRPr sz="1500"/>
            </a:lvl2pPr>
            <a:lvl3pPr>
              <a:defRPr sz="1400"/>
            </a:lvl3pPr>
            <a:lvl4pPr>
              <a:buClr>
                <a:schemeClr val="accent1"/>
              </a:buClr>
              <a:defRPr sz="1200"/>
            </a:lvl4pPr>
            <a:lvl5pPr>
              <a:buClr>
                <a:schemeClr val="accent1"/>
              </a:buClr>
              <a:defRPr sz="1200"/>
            </a:lvl5pPr>
            <a:lvl6pPr>
              <a:defRPr sz="1800"/>
            </a:lvl6pPr>
            <a:lvl7pPr>
              <a:defRPr sz="1800"/>
            </a:lvl7pPr>
            <a:lvl8pPr>
              <a:defRPr sz="1800"/>
            </a:lvl8pPr>
            <a:lvl9pPr>
              <a:defRPr sz="1800"/>
            </a:lvl9pPr>
          </a:lstStyle>
          <a:p>
            <a:pPr lvl="0"/>
            <a:r>
              <a:rPr lang="en-GB" dirty="0"/>
              <a:t>Click here to change the text</a:t>
            </a:r>
          </a:p>
          <a:p>
            <a:pPr lvl="1"/>
            <a:r>
              <a:rPr lang="en-GB" dirty="0"/>
              <a:t>Second level</a:t>
            </a:r>
          </a:p>
          <a:p>
            <a:pPr lvl="2"/>
            <a:r>
              <a:rPr lang="en-GB" dirty="0"/>
              <a:t>Third level</a:t>
            </a:r>
          </a:p>
        </p:txBody>
      </p:sp>
      <p:sp>
        <p:nvSpPr>
          <p:cNvPr id="10" name="Foliennummernplatzhalter 9"/>
          <p:cNvSpPr>
            <a:spLocks noGrp="1"/>
          </p:cNvSpPr>
          <p:nvPr>
            <p:ph type="sldNum" sz="quarter" idx="12"/>
          </p:nvPr>
        </p:nvSpPr>
        <p:spPr>
          <a:xfrm>
            <a:off x="6856333" y="5296319"/>
            <a:ext cx="495443" cy="258085"/>
          </a:xfrm>
          <a:prstGeom prst="rect">
            <a:avLst/>
          </a:prstGeom>
        </p:spPr>
        <p:txBody>
          <a:bodyPr/>
          <a:lstStyle>
            <a:lvl1pPr>
              <a:defRPr sz="1050"/>
            </a:lvl1pPr>
          </a:lstStyle>
          <a:p>
            <a:fld id="{BE3DC40E-DBBE-4E2D-9EEC-FBF0DA0E9179}" type="slidenum">
              <a:rPr lang="en-GB" smtClean="0"/>
              <a:pPr/>
              <a:t>‹#›</a:t>
            </a:fld>
            <a:endParaRPr lang="en-GB" dirty="0"/>
          </a:p>
        </p:txBody>
      </p:sp>
      <p:sp>
        <p:nvSpPr>
          <p:cNvPr id="2" name="Titel 1"/>
          <p:cNvSpPr>
            <a:spLocks noGrp="1"/>
          </p:cNvSpPr>
          <p:nvPr>
            <p:ph type="title"/>
          </p:nvPr>
        </p:nvSpPr>
        <p:spPr/>
        <p:txBody>
          <a:bodyPr/>
          <a:lstStyle/>
          <a:p>
            <a:r>
              <a:rPr lang="en-US"/>
              <a:t>Click to edit Master title style</a:t>
            </a:r>
            <a:endParaRPr lang="en-GB"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Vergleich">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462405" y="1935991"/>
            <a:ext cx="3960000" cy="3169514"/>
          </a:xfrm>
        </p:spPr>
        <p:txBody>
          <a:bodyPr>
            <a:normAutofit/>
          </a:bodyPr>
          <a:lstStyle>
            <a:lvl1pPr>
              <a:defRPr sz="1600"/>
            </a:lvl1pPr>
            <a:lvl2pPr>
              <a:defRPr sz="15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GB" dirty="0"/>
              <a:t>Click here to change the text</a:t>
            </a:r>
          </a:p>
          <a:p>
            <a:pPr lvl="1"/>
            <a:r>
              <a:rPr lang="en-GB" dirty="0"/>
              <a:t>Second level</a:t>
            </a:r>
          </a:p>
          <a:p>
            <a:pPr lvl="2"/>
            <a:r>
              <a:rPr lang="en-GB" dirty="0"/>
              <a:t>Third level</a:t>
            </a:r>
          </a:p>
        </p:txBody>
      </p:sp>
      <p:sp>
        <p:nvSpPr>
          <p:cNvPr id="4" name="Inhaltsplatzhalter 3"/>
          <p:cNvSpPr>
            <a:spLocks noGrp="1"/>
          </p:cNvSpPr>
          <p:nvPr>
            <p:ph sz="half" idx="2" hasCustomPrompt="1"/>
          </p:nvPr>
        </p:nvSpPr>
        <p:spPr>
          <a:xfrm>
            <a:off x="4715688" y="1935991"/>
            <a:ext cx="3960000" cy="3169514"/>
          </a:xfrm>
        </p:spPr>
        <p:txBody>
          <a:bodyPr>
            <a:normAutofit/>
          </a:bodyPr>
          <a:lstStyle>
            <a:lvl1pPr>
              <a:defRPr sz="1600"/>
            </a:lvl1pPr>
            <a:lvl2pPr>
              <a:defRPr sz="15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GB" dirty="0"/>
              <a:t>Click here to change the text</a:t>
            </a:r>
          </a:p>
          <a:p>
            <a:pPr lvl="1"/>
            <a:r>
              <a:rPr lang="en-GB" dirty="0"/>
              <a:t>Second level</a:t>
            </a:r>
          </a:p>
          <a:p>
            <a:pPr lvl="2"/>
            <a:r>
              <a:rPr lang="en-GB" dirty="0"/>
              <a:t>Third level</a:t>
            </a:r>
          </a:p>
        </p:txBody>
      </p:sp>
      <p:sp>
        <p:nvSpPr>
          <p:cNvPr id="8" name="Textplatzhalter 2"/>
          <p:cNvSpPr>
            <a:spLocks noGrp="1"/>
          </p:cNvSpPr>
          <p:nvPr>
            <p:ph type="body" idx="13" hasCustomPrompt="1"/>
          </p:nvPr>
        </p:nvSpPr>
        <p:spPr bwMode="gray">
          <a:xfrm>
            <a:off x="468314" y="1344613"/>
            <a:ext cx="3960811" cy="533136"/>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chorCtr="0">
            <a:noAutofit/>
          </a:bodyPr>
          <a:lstStyle>
            <a:lvl1pPr marL="92066" indent="0">
              <a:buNone/>
              <a:tabLst/>
              <a:defRPr sz="1800" b="1" baseline="0">
                <a:solidFill>
                  <a:schemeClr val="bg1"/>
                </a:solidFill>
                <a:latin typeface="+mj-lt"/>
              </a:defRPr>
            </a:lvl1pPr>
            <a:lvl2pPr marL="457153" indent="0">
              <a:buNone/>
              <a:defRPr sz="2000" b="1"/>
            </a:lvl2pPr>
            <a:lvl3pPr marL="914306" indent="0">
              <a:buNone/>
              <a:defRPr sz="1800" b="1"/>
            </a:lvl3pPr>
            <a:lvl4pPr marL="1371460" indent="0">
              <a:buNone/>
              <a:defRPr sz="1600" b="1"/>
            </a:lvl4pPr>
            <a:lvl5pPr marL="1828613"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GB" dirty="0"/>
              <a:t>Subtitle 1</a:t>
            </a:r>
          </a:p>
        </p:txBody>
      </p:sp>
      <p:sp>
        <p:nvSpPr>
          <p:cNvPr id="2" name="Titel 1"/>
          <p:cNvSpPr>
            <a:spLocks noGrp="1"/>
          </p:cNvSpPr>
          <p:nvPr>
            <p:ph type="title"/>
          </p:nvPr>
        </p:nvSpPr>
        <p:spPr/>
        <p:txBody>
          <a:bodyPr/>
          <a:lstStyle/>
          <a:p>
            <a:r>
              <a:rPr lang="en-US"/>
              <a:t>Click to edit Master title style</a:t>
            </a:r>
            <a:endParaRPr lang="en-GB" dirty="0"/>
          </a:p>
        </p:txBody>
      </p:sp>
      <p:sp>
        <p:nvSpPr>
          <p:cNvPr id="14" name="Textplatzhalter 2"/>
          <p:cNvSpPr>
            <a:spLocks noGrp="1"/>
          </p:cNvSpPr>
          <p:nvPr>
            <p:ph type="body" idx="17" hasCustomPrompt="1"/>
          </p:nvPr>
        </p:nvSpPr>
        <p:spPr bwMode="gray">
          <a:xfrm>
            <a:off x="4727894" y="1344613"/>
            <a:ext cx="3960811" cy="533136"/>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chorCtr="0">
            <a:noAutofit/>
          </a:bodyPr>
          <a:lstStyle>
            <a:lvl1pPr marL="92066" indent="0">
              <a:buNone/>
              <a:tabLst/>
              <a:defRPr sz="1800" b="1" baseline="0">
                <a:solidFill>
                  <a:schemeClr val="bg1"/>
                </a:solidFill>
                <a:latin typeface="+mj-lt"/>
              </a:defRPr>
            </a:lvl1pPr>
            <a:lvl2pPr marL="457153" indent="0">
              <a:buNone/>
              <a:defRPr sz="2000" b="1"/>
            </a:lvl2pPr>
            <a:lvl3pPr marL="914306" indent="0">
              <a:buNone/>
              <a:defRPr sz="1800" b="1"/>
            </a:lvl3pPr>
            <a:lvl4pPr marL="1371460" indent="0">
              <a:buNone/>
              <a:defRPr sz="1600" b="1"/>
            </a:lvl4pPr>
            <a:lvl5pPr marL="1828613"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GB" dirty="0"/>
              <a:t>Subtitle 2</a:t>
            </a:r>
          </a:p>
        </p:txBody>
      </p:sp>
      <p:sp>
        <p:nvSpPr>
          <p:cNvPr id="10" name="Foliennummernplatzhalter 9"/>
          <p:cNvSpPr>
            <a:spLocks noGrp="1"/>
          </p:cNvSpPr>
          <p:nvPr>
            <p:ph type="sldNum" sz="quarter" idx="12"/>
          </p:nvPr>
        </p:nvSpPr>
        <p:spPr>
          <a:xfrm>
            <a:off x="6856333" y="5296319"/>
            <a:ext cx="501539"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sp>
        <p:nvSpPr>
          <p:cNvPr id="5" name="Rechteck 4"/>
          <p:cNvSpPr/>
          <p:nvPr/>
        </p:nvSpPr>
        <p:spPr>
          <a:xfrm>
            <a:off x="467544" y="1964530"/>
            <a:ext cx="4319712" cy="2716954"/>
          </a:xfrm>
          <a:prstGeom prst="rect">
            <a:avLst/>
          </a:prstGeom>
          <a:ln w="12700">
            <a:solidFill>
              <a:schemeClr val="bg1">
                <a:lumMod val="50000"/>
              </a:schemeClr>
            </a:solidFill>
          </a:ln>
          <a:effectLst/>
        </p:spPr>
        <p:style>
          <a:lnRef idx="2">
            <a:schemeClr val="dk1"/>
          </a:lnRef>
          <a:fillRef idx="1">
            <a:schemeClr val="lt1"/>
          </a:fillRef>
          <a:effectRef idx="0">
            <a:schemeClr val="dk1"/>
          </a:effectRef>
          <a:fontRef idx="minor">
            <a:schemeClr val="dk1"/>
          </a:fontRef>
        </p:style>
        <p:txBody>
          <a:bodyPr lIns="91431" tIns="45715" rIns="91431" bIns="45715" rtlCol="0" anchor="ctr"/>
          <a:lstStyle/>
          <a:p>
            <a:pPr algn="ctr"/>
            <a:endParaRPr lang="en-GB" dirty="0"/>
          </a:p>
        </p:txBody>
      </p:sp>
      <p:pic>
        <p:nvPicPr>
          <p:cNvPr id="7" name="Grafik 6" descr="Logo-für-VK.png"/>
          <p:cNvPicPr>
            <a:picLocks noChangeAspect="1"/>
          </p:cNvPicPr>
          <p:nvPr/>
        </p:nvPicPr>
        <p:blipFill>
          <a:blip r:embed="rId2" cstate="print"/>
          <a:stretch>
            <a:fillRect/>
          </a:stretch>
        </p:blipFill>
        <p:spPr>
          <a:xfrm>
            <a:off x="611560" y="2127250"/>
            <a:ext cx="492443" cy="2252663"/>
          </a:xfrm>
          <a:prstGeom prst="rect">
            <a:avLst/>
          </a:prstGeom>
        </p:spPr>
      </p:pic>
      <p:sp>
        <p:nvSpPr>
          <p:cNvPr id="11" name="Textplatzhalter 10"/>
          <p:cNvSpPr>
            <a:spLocks noGrp="1"/>
          </p:cNvSpPr>
          <p:nvPr>
            <p:ph type="body" sz="quarter" idx="10" hasCustomPrompt="1"/>
          </p:nvPr>
        </p:nvSpPr>
        <p:spPr>
          <a:xfrm>
            <a:off x="1684020" y="2559843"/>
            <a:ext cx="2763926" cy="1811291"/>
          </a:xfrm>
        </p:spPr>
        <p:txBody>
          <a:bodyPr>
            <a:normAutofit/>
          </a:bodyPr>
          <a:lstStyle>
            <a:lvl1pPr marL="0" marR="0" indent="0" algn="l" defTabSz="914306" rtl="0" eaLnBrk="1" fontAlgn="auto" latinLnBrk="0" hangingPunct="1">
              <a:lnSpc>
                <a:spcPct val="100000"/>
              </a:lnSpc>
              <a:spcBef>
                <a:spcPts val="0"/>
              </a:spcBef>
              <a:spcAft>
                <a:spcPts val="0"/>
              </a:spcAft>
              <a:buClr>
                <a:srgbClr val="4B2582"/>
              </a:buClr>
              <a:buSzTx/>
              <a:buFont typeface="Wingdings" pitchFamily="2" charset="2"/>
              <a:buNone/>
              <a:tabLst/>
              <a:defRPr sz="1100" baseline="0"/>
            </a:lvl1pPr>
            <a:lvl2pPr marL="0" indent="0">
              <a:buNone/>
              <a:defRPr/>
            </a:lvl2pPr>
            <a:lvl3pPr marL="0" indent="0">
              <a:buNone/>
              <a:defRPr/>
            </a:lvl3pPr>
            <a:lvl4pPr marL="0" indent="0">
              <a:buNone/>
              <a:defRPr/>
            </a:lvl4pPr>
            <a:lvl5pPr marL="0" indent="0">
              <a:buNone/>
              <a:defRPr/>
            </a:lvl5pPr>
          </a:lstStyle>
          <a:p>
            <a:pPr marL="0" marR="0" lvl="0" indent="0" algn="l" defTabSz="914306" rtl="0" eaLnBrk="1" fontAlgn="auto" latinLnBrk="0" hangingPunct="1">
              <a:lnSpc>
                <a:spcPct val="100000"/>
              </a:lnSpc>
              <a:spcBef>
                <a:spcPts val="0"/>
              </a:spcBef>
              <a:spcAft>
                <a:spcPts val="0"/>
              </a:spcAft>
              <a:buClr>
                <a:srgbClr val="4B2582"/>
              </a:buClr>
              <a:buSzTx/>
              <a:buFont typeface="Wingdings" pitchFamily="2" charset="2"/>
              <a:buNone/>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Please include </a:t>
            </a:r>
            <a:r>
              <a:rPr kumimoji="0" lang="en-GB" sz="1000" b="0" i="0" u="none" strike="noStrike" kern="1200" cap="none" spc="0" normalizeH="0" baseline="0" noProof="0">
                <a:ln>
                  <a:noFill/>
                </a:ln>
                <a:solidFill>
                  <a:srgbClr val="000000"/>
                </a:solidFill>
                <a:effectLst/>
                <a:uLnTx/>
                <a:uFillTx/>
                <a:latin typeface="+mn-lt"/>
                <a:ea typeface="+mn-ea"/>
                <a:cs typeface="+mn-cs"/>
              </a:rPr>
              <a:t>your address</a:t>
            </a:r>
            <a:endParaRPr kumimoji="0" lang="en-GB" sz="1000" b="0" i="0" u="none" strike="noStrike" kern="1200" cap="none" spc="0" normalizeH="0" baseline="0" noProof="0" dirty="0">
              <a:ln>
                <a:noFill/>
              </a:ln>
              <a:solidFill>
                <a:srgbClr val="000000"/>
              </a:solidFill>
              <a:effectLst/>
              <a:uLnTx/>
              <a:uFillTx/>
              <a:latin typeface="+mn-lt"/>
              <a:ea typeface="+mn-ea"/>
              <a:cs typeface="+mn-cs"/>
            </a:endParaRPr>
          </a:p>
        </p:txBody>
      </p:sp>
      <p:sp>
        <p:nvSpPr>
          <p:cNvPr id="12" name="Foliennummernplatzhalter 9"/>
          <p:cNvSpPr>
            <a:spLocks noGrp="1"/>
          </p:cNvSpPr>
          <p:nvPr>
            <p:ph type="sldNum" sz="quarter" idx="12"/>
          </p:nvPr>
        </p:nvSpPr>
        <p:spPr>
          <a:xfrm>
            <a:off x="6856333" y="5296319"/>
            <a:ext cx="458867"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Abschlussfolie">
    <p:spTree>
      <p:nvGrpSpPr>
        <p:cNvPr id="1" name=""/>
        <p:cNvGrpSpPr/>
        <p:nvPr/>
      </p:nvGrpSpPr>
      <p:grpSpPr>
        <a:xfrm>
          <a:off x="0" y="0"/>
          <a:ext cx="0" cy="0"/>
          <a:chOff x="0" y="0"/>
          <a:chExt cx="0" cy="0"/>
        </a:xfrm>
      </p:grpSpPr>
      <p:sp>
        <p:nvSpPr>
          <p:cNvPr id="4" name="Rechteck 3"/>
          <p:cNvSpPr/>
          <p:nvPr/>
        </p:nvSpPr>
        <p:spPr>
          <a:xfrm>
            <a:off x="468313" y="1964532"/>
            <a:ext cx="5103812" cy="2717271"/>
          </a:xfrm>
          <a:prstGeom prst="rect">
            <a:avLst/>
          </a:prstGeom>
          <a:ln w="12700">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pic>
        <p:nvPicPr>
          <p:cNvPr id="5" name="Grafik 8" descr="Logo-für-VK.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000" y="2127251"/>
            <a:ext cx="488950" cy="186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platzhalter 10"/>
          <p:cNvSpPr>
            <a:spLocks noGrp="1"/>
          </p:cNvSpPr>
          <p:nvPr>
            <p:ph type="body" sz="quarter" idx="10"/>
          </p:nvPr>
        </p:nvSpPr>
        <p:spPr>
          <a:xfrm>
            <a:off x="1928818" y="2559843"/>
            <a:ext cx="3260322" cy="1811291"/>
          </a:xfrm>
        </p:spPr>
        <p:txBody>
          <a:bodyPr>
            <a:normAutofit/>
          </a:bodyPr>
          <a:lstStyle>
            <a:lvl1pPr marL="0" marR="0" indent="0" algn="l" defTabSz="914400" rtl="0" eaLnBrk="1" fontAlgn="auto" latinLnBrk="0" hangingPunct="1">
              <a:lnSpc>
                <a:spcPct val="100000"/>
              </a:lnSpc>
              <a:spcBef>
                <a:spcPts val="0"/>
              </a:spcBef>
              <a:spcAft>
                <a:spcPts val="0"/>
              </a:spcAft>
              <a:buClr>
                <a:srgbClr val="4B2582"/>
              </a:buClr>
              <a:buSzTx/>
              <a:buFont typeface="Wingdings" pitchFamily="2" charset="2"/>
              <a:buNone/>
              <a:tabLst/>
              <a:defRPr sz="1100" baseline="0"/>
            </a:lvl1pPr>
            <a:lvl2pPr marL="0" indent="0">
              <a:buNone/>
              <a:defRPr/>
            </a:lvl2pPr>
            <a:lvl3pPr marL="0" indent="0">
              <a:buNone/>
              <a:defRPr/>
            </a:lvl3pPr>
            <a:lvl4pPr marL="0" indent="0">
              <a:buNone/>
              <a:defRPr/>
            </a:lvl4pPr>
            <a:lvl5pPr marL="0" indent="0">
              <a:buNone/>
              <a:defRPr/>
            </a:lvl5pPr>
          </a:lstStyle>
          <a:p>
            <a:pPr lvl="0"/>
            <a:r>
              <a:rPr lang="de-DE" noProof="0"/>
              <a:t>Textmasterformat bearbeiten</a:t>
            </a:r>
          </a:p>
        </p:txBody>
      </p:sp>
      <p:sp>
        <p:nvSpPr>
          <p:cNvPr id="6" name="Titel 1"/>
          <p:cNvSpPr>
            <a:spLocks noGrp="1"/>
          </p:cNvSpPr>
          <p:nvPr>
            <p:ph type="title"/>
          </p:nvPr>
        </p:nvSpPr>
        <p:spPr>
          <a:xfrm>
            <a:off x="462407" y="358598"/>
            <a:ext cx="6281339" cy="952500"/>
          </a:xfrm>
          <a:prstGeom prst="rect">
            <a:avLst/>
          </a:prstGeom>
        </p:spPr>
        <p:txBody>
          <a:bodyPr>
            <a:normAutofit/>
          </a:bodyPr>
          <a:lstStyle>
            <a:lvl1pPr>
              <a:lnSpc>
                <a:spcPct val="100000"/>
              </a:lnSpc>
              <a:defRPr sz="2800"/>
            </a:lvl1pPr>
          </a:lstStyle>
          <a:p>
            <a:r>
              <a:rPr lang="de-DE" noProof="0"/>
              <a:t>Titelmasterformat durch Klicken bearbeiten</a:t>
            </a:r>
            <a:endParaRPr lang="en-US" noProof="0" dirty="0"/>
          </a:p>
        </p:txBody>
      </p:sp>
    </p:spTree>
    <p:extLst>
      <p:ext uri="{BB962C8B-B14F-4D97-AF65-F5344CB8AC3E}">
        <p14:creationId xmlns:p14="http://schemas.microsoft.com/office/powerpoint/2010/main" val="158241965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57200" y="1344613"/>
            <a:ext cx="7764463" cy="3715067"/>
          </a:xfrm>
          <a:prstGeom prst="rect">
            <a:avLst/>
          </a:prstGeom>
        </p:spPr>
        <p:txBody>
          <a:bodyPr vert="horz" lIns="0" tIns="45715" rIns="0" bIns="45715" rtlCol="0">
            <a:normAutofit/>
          </a:bodyPr>
          <a:lstStyle/>
          <a:p>
            <a:pPr lvl="0"/>
            <a:r>
              <a:rPr lang="en-GB" dirty="0"/>
              <a:t>Click here to change the text</a:t>
            </a:r>
          </a:p>
          <a:p>
            <a:pPr lvl="1"/>
            <a:r>
              <a:rPr lang="en-GB" dirty="0"/>
              <a:t>Second level</a:t>
            </a:r>
          </a:p>
          <a:p>
            <a:pPr lvl="2"/>
            <a:r>
              <a:rPr lang="en-GB" dirty="0"/>
              <a:t>Third level</a:t>
            </a:r>
          </a:p>
          <a:p>
            <a:pPr lvl="3"/>
            <a:r>
              <a:rPr lang="en-GB" dirty="0"/>
              <a:t>Forth level</a:t>
            </a:r>
          </a:p>
          <a:p>
            <a:pPr lvl="4"/>
            <a:r>
              <a:rPr lang="en-GB" dirty="0"/>
              <a:t>Fifth level</a:t>
            </a:r>
          </a:p>
        </p:txBody>
      </p:sp>
      <p:sp>
        <p:nvSpPr>
          <p:cNvPr id="18" name="Rechteck 17"/>
          <p:cNvSpPr/>
          <p:nvPr userDrawn="1"/>
        </p:nvSpPr>
        <p:spPr bwMode="gray">
          <a:xfrm>
            <a:off x="0" y="1043522"/>
            <a:ext cx="9144000" cy="25200"/>
          </a:xfrm>
          <a:prstGeom prst="rect">
            <a:avLst/>
          </a:prstGeom>
          <a:solidFill>
            <a:srgbClr val="0C94B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pic>
        <p:nvPicPr>
          <p:cNvPr id="20" name="Bild 19"/>
          <p:cNvPicPr>
            <a:picLocks noChangeAspect="1"/>
          </p:cNvPicPr>
          <p:nvPr userDrawn="1"/>
        </p:nvPicPr>
        <p:blipFill>
          <a:blip r:embed="rId10"/>
          <a:stretch>
            <a:fillRect/>
          </a:stretch>
        </p:blipFill>
        <p:spPr>
          <a:xfrm>
            <a:off x="7711621" y="289576"/>
            <a:ext cx="1168210" cy="607850"/>
          </a:xfrm>
          <a:prstGeom prst="rect">
            <a:avLst/>
          </a:prstGeom>
        </p:spPr>
      </p:pic>
      <p:sp>
        <p:nvSpPr>
          <p:cNvPr id="15" name="Titelplatzhalter 14"/>
          <p:cNvSpPr>
            <a:spLocks noGrp="1"/>
          </p:cNvSpPr>
          <p:nvPr userDrawn="1">
            <p:ph type="title"/>
          </p:nvPr>
        </p:nvSpPr>
        <p:spPr bwMode="auto">
          <a:xfrm>
            <a:off x="462408" y="139700"/>
            <a:ext cx="6840000" cy="903822"/>
          </a:xfrm>
          <a:prstGeom prst="rect">
            <a:avLst/>
          </a:prstGeom>
        </p:spPr>
        <p:txBody>
          <a:bodyPr vert="horz" lIns="0" tIns="0" rIns="0" bIns="0" rtlCol="0" anchor="ctr">
            <a:normAutofit/>
          </a:bodyPr>
          <a:lstStyle/>
          <a:p>
            <a:r>
              <a:rPr lang="en-GB" dirty="0"/>
              <a:t>Click to change Master title style</a:t>
            </a:r>
          </a:p>
        </p:txBody>
      </p:sp>
      <p:pic>
        <p:nvPicPr>
          <p:cNvPr id="8" name="Grafik 7"/>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792113" y="5341775"/>
            <a:ext cx="1083600" cy="249400"/>
          </a:xfrm>
          <a:prstGeom prst="rect">
            <a:avLst/>
          </a:prstGeom>
        </p:spPr>
      </p:pic>
      <p:sp>
        <p:nvSpPr>
          <p:cNvPr id="10" name="Foliennummernplatzhalter 9"/>
          <p:cNvSpPr>
            <a:spLocks noGrp="1"/>
          </p:cNvSpPr>
          <p:nvPr>
            <p:ph type="sldNum" sz="quarter" idx="4"/>
          </p:nvPr>
        </p:nvSpPr>
        <p:spPr>
          <a:xfrm>
            <a:off x="6856333" y="5296319"/>
            <a:ext cx="892150" cy="258085"/>
          </a:xfrm>
          <a:prstGeom prst="rect">
            <a:avLst/>
          </a:prstGeom>
        </p:spPr>
        <p:txBody>
          <a:bodyPr/>
          <a:lstStyle>
            <a:lvl1pPr>
              <a:defRPr sz="1050"/>
            </a:lvl1pPr>
          </a:lstStyle>
          <a:p>
            <a:r>
              <a:rPr lang="en-GB" dirty="0"/>
              <a:t>Page </a:t>
            </a:r>
            <a:fld id="{BE3DC40E-DBBE-4E2D-9EEC-FBF0DA0E9179}" type="slidenum">
              <a:rPr lang="en-GB" smtClean="0"/>
              <a:pPr/>
              <a:t>‹#›</a:t>
            </a:fld>
            <a:endParaRPr lang="en-GB" dirty="0"/>
          </a:p>
        </p:txBody>
      </p:sp>
      <p:pic>
        <p:nvPicPr>
          <p:cNvPr id="13" name="Grafik 7" descr="Logo Tax.tif"/>
          <p:cNvPicPr>
            <a:picLocks noChangeAspect="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444146" y="5113178"/>
            <a:ext cx="557337" cy="477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feld 8"/>
          <p:cNvSpPr txBox="1"/>
          <p:nvPr userDrawn="1"/>
        </p:nvSpPr>
        <p:spPr>
          <a:xfrm>
            <a:off x="965406" y="5307970"/>
            <a:ext cx="5769000" cy="261937"/>
          </a:xfrm>
          <a:prstGeom prst="rect">
            <a:avLst/>
          </a:prstGeom>
          <a:noFill/>
        </p:spPr>
        <p:txBody>
          <a:bodyPr wrap="square">
            <a:spAutoFit/>
          </a:bodyPr>
          <a:lstStyle/>
          <a:p>
            <a:pPr>
              <a:defRPr/>
            </a:pPr>
            <a:r>
              <a:rPr lang="en-GB" sz="1050" b="1" kern="1200" dirty="0">
                <a:solidFill>
                  <a:srgbClr val="003A74"/>
                </a:solidFill>
                <a:latin typeface="Verdana" pitchFamily="34" charset="0"/>
                <a:ea typeface="+mn-ea"/>
                <a:cs typeface="+mn-cs"/>
              </a:rPr>
              <a:t>Institute for Austrian and International Tax Law </a:t>
            </a:r>
            <a:r>
              <a:rPr lang="en-GB" sz="500" dirty="0">
                <a:solidFill>
                  <a:srgbClr val="003A74"/>
                </a:solidFill>
                <a:latin typeface="Verdana" pitchFamily="34" charset="0"/>
                <a:sym typeface="Wingdings"/>
              </a:rPr>
              <a:t></a:t>
            </a:r>
            <a:r>
              <a:rPr lang="en-GB" sz="1050" kern="1200" dirty="0">
                <a:solidFill>
                  <a:srgbClr val="003A74"/>
                </a:solidFill>
                <a:latin typeface="Verdana" pitchFamily="34" charset="0"/>
                <a:ea typeface="+mn-ea"/>
                <a:cs typeface="+mn-cs"/>
                <a:sym typeface="Wingdings"/>
              </a:rPr>
              <a:t> </a:t>
            </a:r>
            <a:r>
              <a:rPr lang="en-GB" sz="1050" kern="1200" dirty="0">
                <a:solidFill>
                  <a:srgbClr val="003A74"/>
                </a:solidFill>
                <a:latin typeface="Verdana" pitchFamily="34" charset="0"/>
                <a:ea typeface="+mn-ea"/>
                <a:cs typeface="+mn-cs"/>
              </a:rPr>
              <a:t>www.wu.ac.at/taxlaw</a:t>
            </a:r>
          </a:p>
        </p:txBody>
      </p:sp>
    </p:spTree>
  </p:cSld>
  <p:clrMap bg1="lt1" tx1="dk1" bg2="lt2" tx2="dk2" accent1="accent1" accent2="accent2" accent3="accent3" accent4="accent4" accent5="accent5" accent6="accent6" hlink="hlink" folHlink="folHlink"/>
  <p:sldLayoutIdLst>
    <p:sldLayoutId id="2147483682" r:id="rId1"/>
    <p:sldLayoutId id="2147483675" r:id="rId2"/>
    <p:sldLayoutId id="2147483663" r:id="rId3"/>
    <p:sldLayoutId id="2147483664" r:id="rId4"/>
    <p:sldLayoutId id="2147483667" r:id="rId5"/>
    <p:sldLayoutId id="2147483668" r:id="rId6"/>
    <p:sldLayoutId id="2147483670" r:id="rId7"/>
    <p:sldLayoutId id="2147483684" r:id="rId8"/>
  </p:sldLayoutIdLst>
  <p:transition>
    <p:fade/>
  </p:transition>
  <p:hf hdr="0" dt="0"/>
  <p:txStyles>
    <p:titleStyle>
      <a:lvl1pPr algn="l" defTabSz="914306" rtl="0" eaLnBrk="1" latinLnBrk="0" hangingPunct="1">
        <a:lnSpc>
          <a:spcPct val="100000"/>
        </a:lnSpc>
        <a:spcBef>
          <a:spcPct val="0"/>
        </a:spcBef>
        <a:buNone/>
        <a:defRPr sz="2400" b="1" kern="1200" baseline="0">
          <a:solidFill>
            <a:schemeClr val="tx1"/>
          </a:solidFill>
          <a:latin typeface="Georgia" charset="0"/>
          <a:ea typeface="Georgia" charset="0"/>
          <a:cs typeface="Georgia" charset="0"/>
        </a:defRPr>
      </a:lvl1pPr>
    </p:titleStyle>
    <p:bodyStyle>
      <a:lvl1pPr marL="266700" indent="-266700" algn="l" defTabSz="914306" rtl="0" eaLnBrk="1" latinLnBrk="0" hangingPunct="1">
        <a:lnSpc>
          <a:spcPct val="100000"/>
        </a:lnSpc>
        <a:spcBef>
          <a:spcPts val="0"/>
        </a:spcBef>
        <a:spcAft>
          <a:spcPts val="600"/>
        </a:spcAft>
        <a:buClr>
          <a:schemeClr val="accent1"/>
        </a:buClr>
        <a:buFont typeface="Wingdings" charset="2"/>
        <a:buChar char="§"/>
        <a:defRPr sz="1600" kern="1200">
          <a:solidFill>
            <a:schemeClr val="tx1"/>
          </a:solidFill>
          <a:latin typeface="+mn-lt"/>
          <a:ea typeface="+mn-ea"/>
          <a:cs typeface="+mn-cs"/>
        </a:defRPr>
      </a:lvl1pPr>
      <a:lvl2pPr marL="539750" indent="-273050" algn="l" defTabSz="914306" rtl="0" eaLnBrk="1" latinLnBrk="0" hangingPunct="1">
        <a:lnSpc>
          <a:spcPct val="100000"/>
        </a:lnSpc>
        <a:spcBef>
          <a:spcPts val="0"/>
        </a:spcBef>
        <a:spcAft>
          <a:spcPts val="400"/>
        </a:spcAft>
        <a:buClr>
          <a:schemeClr val="accent1"/>
        </a:buClr>
        <a:buSzPct val="100000"/>
        <a:buFont typeface="Wingdings" charset="2"/>
        <a:buChar char="§"/>
        <a:defRPr sz="1500" kern="1200">
          <a:solidFill>
            <a:schemeClr val="tx1"/>
          </a:solidFill>
          <a:latin typeface="+mn-lt"/>
          <a:ea typeface="+mn-ea"/>
          <a:cs typeface="+mn-cs"/>
        </a:defRPr>
      </a:lvl2pPr>
      <a:lvl3pPr marL="814388" indent="-273050" algn="l" defTabSz="914306" rtl="0" eaLnBrk="1" latinLnBrk="0" hangingPunct="1">
        <a:lnSpc>
          <a:spcPct val="100000"/>
        </a:lnSpc>
        <a:spcBef>
          <a:spcPts val="0"/>
        </a:spcBef>
        <a:spcAft>
          <a:spcPts val="400"/>
        </a:spcAft>
        <a:buClr>
          <a:schemeClr val="accent1"/>
        </a:buClr>
        <a:buFont typeface="Wingdings" charset="2"/>
        <a:buChar char="§"/>
        <a:defRPr sz="1400" kern="1200" baseline="0">
          <a:solidFill>
            <a:schemeClr val="tx1"/>
          </a:solidFill>
          <a:latin typeface="+mn-lt"/>
          <a:ea typeface="+mn-ea"/>
          <a:cs typeface="+mn-cs"/>
        </a:defRPr>
      </a:lvl3pPr>
      <a:lvl4pPr marL="1074738" indent="-266700"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4pPr>
      <a:lvl5pPr marL="1341438" indent="-263525"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5pPr>
      <a:lvl6pPr marL="251434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6"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0"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306" rtl="0" eaLnBrk="1" latinLnBrk="0" hangingPunct="1">
        <a:defRPr sz="1800" kern="1200">
          <a:solidFill>
            <a:schemeClr val="tx1"/>
          </a:solidFill>
          <a:latin typeface="+mn-lt"/>
          <a:ea typeface="+mn-ea"/>
          <a:cs typeface="+mn-cs"/>
        </a:defRPr>
      </a:lvl1pPr>
      <a:lvl2pPr marL="457153"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60" algn="l" defTabSz="914306" rtl="0" eaLnBrk="1" latinLnBrk="0" hangingPunct="1">
        <a:defRPr sz="1800" kern="1200">
          <a:solidFill>
            <a:schemeClr val="tx1"/>
          </a:solidFill>
          <a:latin typeface="+mn-lt"/>
          <a:ea typeface="+mn-ea"/>
          <a:cs typeface="+mn-cs"/>
        </a:defRPr>
      </a:lvl4pPr>
      <a:lvl5pPr marL="1828613" algn="l" defTabSz="914306" rtl="0" eaLnBrk="1" latinLnBrk="0" hangingPunct="1">
        <a:defRPr sz="1800" kern="1200">
          <a:solidFill>
            <a:schemeClr val="tx1"/>
          </a:solidFill>
          <a:latin typeface="+mn-lt"/>
          <a:ea typeface="+mn-ea"/>
          <a:cs typeface="+mn-cs"/>
        </a:defRPr>
      </a:lvl5pPr>
      <a:lvl6pPr marL="2285767" algn="l" defTabSz="914306" rtl="0" eaLnBrk="1" latinLnBrk="0" hangingPunct="1">
        <a:defRPr sz="1800" kern="1200">
          <a:solidFill>
            <a:schemeClr val="tx1"/>
          </a:solidFill>
          <a:latin typeface="+mn-lt"/>
          <a:ea typeface="+mn-ea"/>
          <a:cs typeface="+mn-cs"/>
        </a:defRPr>
      </a:lvl6pPr>
      <a:lvl7pPr marL="2742920" algn="l" defTabSz="914306" rtl="0" eaLnBrk="1" latinLnBrk="0" hangingPunct="1">
        <a:defRPr sz="1800" kern="1200">
          <a:solidFill>
            <a:schemeClr val="tx1"/>
          </a:solidFill>
          <a:latin typeface="+mn-lt"/>
          <a:ea typeface="+mn-ea"/>
          <a:cs typeface="+mn-cs"/>
        </a:defRPr>
      </a:lvl7pPr>
      <a:lvl8pPr marL="3200073" algn="l" defTabSz="914306" rtl="0" eaLnBrk="1" latinLnBrk="0" hangingPunct="1">
        <a:defRPr sz="1800" kern="1200">
          <a:solidFill>
            <a:schemeClr val="tx1"/>
          </a:solidFill>
          <a:latin typeface="+mn-lt"/>
          <a:ea typeface="+mn-ea"/>
          <a:cs typeface="+mn-cs"/>
        </a:defRPr>
      </a:lvl8pPr>
      <a:lvl9pPr marL="3657227" algn="l" defTabSz="91430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F26B43"/>
          </p15:clr>
        </p15:guide>
        <p15:guide id="3" pos="288" userDrawn="1">
          <p15:clr>
            <a:srgbClr val="F26B43"/>
          </p15:clr>
        </p15:guide>
        <p15:guide id="4" pos="5179" userDrawn="1">
          <p15:clr>
            <a:srgbClr val="F26B43"/>
          </p15:clr>
        </p15:guide>
        <p15:guide id="5" pos="5467" userDrawn="1">
          <p15:clr>
            <a:srgbClr val="F26B43"/>
          </p15:clr>
        </p15:guide>
        <p15:guide id="7" orient="horz" pos="3278" userDrawn="1">
          <p15:clr>
            <a:srgbClr val="F26B43"/>
          </p15:clr>
        </p15:guide>
        <p15:guide id="9" orient="horz" pos="182" userDrawn="1">
          <p15:clr>
            <a:srgbClr val="F26B43"/>
          </p15:clr>
        </p15:guide>
        <p15:guide id="10" orient="horz" pos="847" userDrawn="1">
          <p15:clr>
            <a:srgbClr val="F26B43"/>
          </p15:clr>
        </p15:guide>
        <p15:guide id="11" orient="horz" pos="3522" userDrawn="1">
          <p15:clr>
            <a:srgbClr val="F26B43"/>
          </p15:clr>
        </p15:guide>
        <p15:guide id="12" orient="horz" pos="109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a:xfrm>
            <a:off x="326285" y="3119960"/>
            <a:ext cx="5413903" cy="882495"/>
          </a:xfrm>
        </p:spPr>
        <p:txBody>
          <a:bodyPr/>
          <a:lstStyle/>
          <a:p>
            <a:r>
              <a:rPr lang="en-US" dirty="0">
                <a:cs typeface="Segoe UI Semilight" panose="020B0402040204020203" pitchFamily="34" charset="0"/>
              </a:rPr>
              <a:t>Rita Szudoczky </a:t>
            </a:r>
          </a:p>
          <a:p>
            <a:r>
              <a:rPr lang="en-US" dirty="0">
                <a:cs typeface="Segoe UI Semilight" panose="020B0402040204020203" pitchFamily="34" charset="0"/>
              </a:rPr>
              <a:t>Vienna University of Economics and Business (WU), Austria</a:t>
            </a:r>
            <a:endParaRPr lang="de-AT" dirty="0">
              <a:cs typeface="Segoe UI Semilight" panose="020B0402040204020203" pitchFamily="34" charset="0"/>
            </a:endParaRPr>
          </a:p>
        </p:txBody>
      </p:sp>
      <p:sp>
        <p:nvSpPr>
          <p:cNvPr id="4" name="Titel 3"/>
          <p:cNvSpPr>
            <a:spLocks noGrp="1"/>
          </p:cNvSpPr>
          <p:nvPr>
            <p:ph type="ctrTitle"/>
          </p:nvPr>
        </p:nvSpPr>
        <p:spPr>
          <a:xfrm>
            <a:off x="428643" y="646562"/>
            <a:ext cx="5572369" cy="2210938"/>
          </a:xfrm>
        </p:spPr>
        <p:txBody>
          <a:bodyPr/>
          <a:lstStyle/>
          <a:p>
            <a:pPr algn="l"/>
            <a:r>
              <a:rPr lang="en-US" sz="2000" dirty="0"/>
              <a:t>Covered taxes under the EU minimum corporate income</a:t>
            </a:r>
            <a:br>
              <a:rPr lang="en-US" sz="2000" dirty="0"/>
            </a:br>
            <a:r>
              <a:rPr lang="en-US" sz="2000" dirty="0"/>
              <a:t>tax directive </a:t>
            </a:r>
            <a:br>
              <a:rPr lang="en-US" sz="2400" dirty="0"/>
            </a:br>
            <a:br>
              <a:rPr lang="en-US" sz="1000" dirty="0"/>
            </a:br>
            <a:r>
              <a:rPr lang="en-US" sz="1400" dirty="0"/>
              <a:t>Conference on the EU Minimum Corporate Income Tax Directive and its Impact on Non-Member Countries</a:t>
            </a:r>
            <a:br>
              <a:rPr lang="en-US" sz="1400" dirty="0"/>
            </a:br>
            <a:r>
              <a:rPr lang="en-US" sz="1400" dirty="0"/>
              <a:t>Belgrade, 24 November 2023 </a:t>
            </a:r>
            <a:br>
              <a:rPr lang="en-US" sz="1400" dirty="0"/>
            </a:br>
            <a:endParaRPr lang="de-AT" sz="1400" b="0" dirty="0"/>
          </a:p>
        </p:txBody>
      </p:sp>
    </p:spTree>
    <p:extLst>
      <p:ext uri="{BB962C8B-B14F-4D97-AF65-F5344CB8AC3E}">
        <p14:creationId xmlns:p14="http://schemas.microsoft.com/office/powerpoint/2010/main" val="2727350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562982" y="1400781"/>
            <a:ext cx="8147290" cy="3262008"/>
          </a:xfrm>
        </p:spPr>
        <p:txBody>
          <a:bodyPr>
            <a:normAutofit/>
          </a:bodyPr>
          <a:lstStyle/>
          <a:p>
            <a:pPr marL="457200" lvl="0" indent="-457200">
              <a:lnSpc>
                <a:spcPct val="115000"/>
              </a:lnSpc>
              <a:buFont typeface="+mj-lt"/>
              <a:buAutoNum type="arabicPeriod"/>
            </a:pPr>
            <a:r>
              <a:rPr lang="en-US" sz="2000" dirty="0">
                <a:cs typeface="Segoe UI Light" panose="020B0502040204020203" pitchFamily="34" charset="0"/>
              </a:rPr>
              <a:t>Covered tax and its relevance under Pillar Two</a:t>
            </a:r>
          </a:p>
          <a:p>
            <a:pPr marL="457200" lvl="0" indent="-457200">
              <a:lnSpc>
                <a:spcPct val="115000"/>
              </a:lnSpc>
              <a:buFont typeface="+mj-lt"/>
              <a:buAutoNum type="arabicPeriod"/>
            </a:pPr>
            <a:endParaRPr lang="en-US" sz="2000" dirty="0">
              <a:cs typeface="Segoe UI Light" panose="020B0502040204020203" pitchFamily="34" charset="0"/>
            </a:endParaRPr>
          </a:p>
          <a:p>
            <a:pPr marL="457200" lvl="0" indent="-457200">
              <a:lnSpc>
                <a:spcPct val="115000"/>
              </a:lnSpc>
              <a:buFont typeface="+mj-lt"/>
              <a:buAutoNum type="arabicPeriod"/>
            </a:pPr>
            <a:r>
              <a:rPr lang="en-US" sz="2000" dirty="0">
                <a:cs typeface="Segoe UI Light" panose="020B0502040204020203" pitchFamily="34" charset="0"/>
              </a:rPr>
              <a:t>Definition of ‘covered taxes’</a:t>
            </a:r>
          </a:p>
          <a:p>
            <a:pPr marL="715963" lvl="0" indent="-269875">
              <a:lnSpc>
                <a:spcPct val="115000"/>
              </a:lnSpc>
              <a:buFont typeface="Wingdings" panose="05000000000000000000" pitchFamily="2" charset="2"/>
              <a:buChar char="Ø"/>
            </a:pPr>
            <a:r>
              <a:rPr lang="en-US" sz="2000" dirty="0">
                <a:cs typeface="Segoe UI Light" panose="020B0502040204020203" pitchFamily="34" charset="0"/>
              </a:rPr>
              <a:t>Income tax</a:t>
            </a:r>
          </a:p>
          <a:p>
            <a:pPr marL="715963" lvl="0" indent="-269875">
              <a:lnSpc>
                <a:spcPct val="115000"/>
              </a:lnSpc>
              <a:buFont typeface="Wingdings" panose="05000000000000000000" pitchFamily="2" charset="2"/>
              <a:buChar char="Ø"/>
            </a:pPr>
            <a:r>
              <a:rPr lang="en-US" sz="2000" dirty="0">
                <a:cs typeface="Segoe UI Light" panose="020B0502040204020203" pitchFamily="34" charset="0"/>
              </a:rPr>
              <a:t>Tax imposed in lieu of a generally applicable CIT</a:t>
            </a:r>
          </a:p>
          <a:p>
            <a:pPr marL="715963" lvl="0" indent="-269875">
              <a:lnSpc>
                <a:spcPct val="115000"/>
              </a:lnSpc>
              <a:buFont typeface="Wingdings" panose="05000000000000000000" pitchFamily="2" charset="2"/>
              <a:buChar char="Ø"/>
            </a:pPr>
            <a:endParaRPr lang="en-US" sz="2000" dirty="0">
              <a:cs typeface="Segoe UI Light" panose="020B0502040204020203" pitchFamily="34" charset="0"/>
            </a:endParaRPr>
          </a:p>
          <a:p>
            <a:pPr marL="457200" lvl="0" indent="-457200">
              <a:lnSpc>
                <a:spcPct val="115000"/>
              </a:lnSpc>
              <a:buFont typeface="+mj-lt"/>
              <a:buAutoNum type="arabicPeriod" startAt="3"/>
            </a:pPr>
            <a:r>
              <a:rPr lang="en-US" sz="2000" dirty="0">
                <a:cs typeface="Segoe UI Light" panose="020B0502040204020203" pitchFamily="34" charset="0"/>
              </a:rPr>
              <a:t>Allocation of cross-border taxes</a:t>
            </a:r>
            <a:endParaRPr lang="en-US" sz="2000" dirty="0">
              <a:latin typeface="Georgia" panose="02040502050405020303" pitchFamily="18" charset="0"/>
              <a:cs typeface="Segoe UI Light" panose="020B0502040204020203" pitchFamily="34" charset="0"/>
            </a:endParaRPr>
          </a:p>
          <a:p>
            <a:pPr marL="0" lvl="0" indent="0">
              <a:lnSpc>
                <a:spcPct val="115000"/>
              </a:lnSpc>
              <a:buNone/>
            </a:pPr>
            <a:endParaRPr lang="en-US" sz="2000" dirty="0">
              <a:latin typeface="Georgia" panose="02040502050405020303" pitchFamily="18" charset="0"/>
              <a:cs typeface="Segoe UI Light" panose="020B0502040204020203" pitchFamily="34" charset="0"/>
            </a:endParaRPr>
          </a:p>
          <a:p>
            <a:pPr marL="0" lvl="0" indent="0">
              <a:lnSpc>
                <a:spcPct val="115000"/>
              </a:lnSpc>
              <a:buNone/>
            </a:pPr>
            <a:endParaRPr lang="en-US" sz="2000" dirty="0">
              <a:latin typeface="Georgia" panose="02040502050405020303" pitchFamily="18" charset="0"/>
              <a:cs typeface="Segoe UI Light" panose="020B0502040204020203" pitchFamily="34" charset="0"/>
            </a:endParaRPr>
          </a:p>
          <a:p>
            <a:pPr marL="0" lvl="0" indent="0">
              <a:lnSpc>
                <a:spcPct val="115000"/>
              </a:lnSpc>
              <a:spcBef>
                <a:spcPts val="2400"/>
              </a:spcBef>
              <a:spcAft>
                <a:spcPts val="1200"/>
              </a:spcAft>
              <a:buNone/>
            </a:pPr>
            <a:endParaRPr lang="en-US" sz="2000" dirty="0">
              <a:latin typeface="Georgia" panose="02040502050405020303" pitchFamily="18" charset="0"/>
              <a:cs typeface="Segoe UI Light" panose="020B0502040204020203" pitchFamily="34" charset="0"/>
            </a:endParaRPr>
          </a:p>
          <a:p>
            <a:pPr marL="0" lvl="0" indent="0">
              <a:lnSpc>
                <a:spcPct val="115000"/>
              </a:lnSpc>
              <a:spcBef>
                <a:spcPts val="2400"/>
              </a:spcBef>
              <a:spcAft>
                <a:spcPts val="1200"/>
              </a:spcAft>
              <a:buNone/>
            </a:pPr>
            <a:endParaRPr lang="en-AT" sz="1800" dirty="0">
              <a:latin typeface="Georgia" panose="02040502050405020303" pitchFamily="18" charset="0"/>
              <a:cs typeface="Segoe UI Light" panose="020B0502040204020203" pitchFamily="34" charset="0"/>
            </a:endParaRPr>
          </a:p>
          <a:p>
            <a:pPr marL="342900" indent="-342900">
              <a:lnSpc>
                <a:spcPct val="150000"/>
              </a:lnSpc>
              <a:buClrTx/>
              <a:buFont typeface="+mj-lt"/>
              <a:buAutoNum type="arabicPeriod"/>
            </a:pPr>
            <a:endParaRPr lang="nl-BE" sz="2000" dirty="0">
              <a:latin typeface="Segoe UI Light" panose="020B0502040204020203" pitchFamily="34" charset="0"/>
              <a:cs typeface="Segoe UI Light" panose="020B0502040204020203" pitchFamily="34" charset="0"/>
            </a:endParaRPr>
          </a:p>
        </p:txBody>
      </p:sp>
      <p:sp>
        <p:nvSpPr>
          <p:cNvPr id="9" name="Title 8"/>
          <p:cNvSpPr>
            <a:spLocks noGrp="1"/>
          </p:cNvSpPr>
          <p:nvPr>
            <p:ph type="title"/>
          </p:nvPr>
        </p:nvSpPr>
        <p:spPr/>
        <p:txBody>
          <a:bodyPr>
            <a:normAutofit/>
          </a:bodyPr>
          <a:lstStyle/>
          <a:p>
            <a:r>
              <a:rPr lang="nl-BE" dirty="0"/>
              <a:t>Outline</a:t>
            </a:r>
            <a:endParaRPr lang="de-AT" dirty="0"/>
          </a:p>
        </p:txBody>
      </p:sp>
      <p:sp>
        <p:nvSpPr>
          <p:cNvPr id="4" name="Slide Number Placeholder 3"/>
          <p:cNvSpPr>
            <a:spLocks noGrp="1"/>
          </p:cNvSpPr>
          <p:nvPr>
            <p:ph type="sldNum" sz="quarter" idx="12"/>
          </p:nvPr>
        </p:nvSpPr>
        <p:spPr/>
        <p:txBody>
          <a:bodyPr/>
          <a:lstStyle/>
          <a:p>
            <a:fld id="{BE3DC40E-DBBE-4E2D-9EEC-FBF0DA0E9179}" type="slidenum">
              <a:rPr lang="en-GB" smtClean="0"/>
              <a:pPr/>
              <a:t>2</a:t>
            </a:fld>
            <a:endParaRPr lang="en-GB" dirty="0"/>
          </a:p>
        </p:txBody>
      </p:sp>
    </p:spTree>
    <p:extLst>
      <p:ext uri="{BB962C8B-B14F-4D97-AF65-F5344CB8AC3E}">
        <p14:creationId xmlns:p14="http://schemas.microsoft.com/office/powerpoint/2010/main" val="45763712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de-AT" dirty="0" err="1">
                <a:solidFill>
                  <a:srgbClr val="0070C0"/>
                </a:solidFill>
              </a:rPr>
              <a:t>Covered</a:t>
            </a:r>
            <a:r>
              <a:rPr lang="de-AT" dirty="0">
                <a:solidFill>
                  <a:srgbClr val="0070C0"/>
                </a:solidFill>
              </a:rPr>
              <a:t> </a:t>
            </a:r>
            <a:r>
              <a:rPr lang="de-AT" dirty="0" err="1">
                <a:solidFill>
                  <a:srgbClr val="0070C0"/>
                </a:solidFill>
              </a:rPr>
              <a:t>tax</a:t>
            </a:r>
            <a:r>
              <a:rPr lang="de-AT" dirty="0">
                <a:solidFill>
                  <a:srgbClr val="0070C0"/>
                </a:solidFill>
              </a:rPr>
              <a:t> and </a:t>
            </a:r>
            <a:r>
              <a:rPr lang="de-AT" dirty="0" err="1">
                <a:solidFill>
                  <a:srgbClr val="0070C0"/>
                </a:solidFill>
              </a:rPr>
              <a:t>its</a:t>
            </a:r>
            <a:r>
              <a:rPr lang="de-AT" dirty="0">
                <a:solidFill>
                  <a:srgbClr val="0070C0"/>
                </a:solidFill>
              </a:rPr>
              <a:t> </a:t>
            </a:r>
            <a:r>
              <a:rPr lang="de-AT" dirty="0" err="1">
                <a:solidFill>
                  <a:srgbClr val="0070C0"/>
                </a:solidFill>
              </a:rPr>
              <a:t>relevance</a:t>
            </a:r>
            <a:r>
              <a:rPr lang="de-AT" dirty="0">
                <a:solidFill>
                  <a:srgbClr val="0070C0"/>
                </a:solidFill>
              </a:rPr>
              <a:t> </a:t>
            </a:r>
            <a:r>
              <a:rPr lang="de-AT" dirty="0" err="1">
                <a:solidFill>
                  <a:srgbClr val="0070C0"/>
                </a:solidFill>
              </a:rPr>
              <a:t>under</a:t>
            </a:r>
            <a:r>
              <a:rPr lang="de-AT" dirty="0">
                <a:solidFill>
                  <a:srgbClr val="0070C0"/>
                </a:solidFill>
              </a:rPr>
              <a:t> Pillar </a:t>
            </a:r>
            <a:r>
              <a:rPr lang="de-AT" dirty="0" err="1">
                <a:solidFill>
                  <a:srgbClr val="0070C0"/>
                </a:solidFill>
              </a:rPr>
              <a:t>Two</a:t>
            </a:r>
            <a:r>
              <a:rPr lang="de-AT" dirty="0">
                <a:solidFill>
                  <a:srgbClr val="0070C0"/>
                </a:solidFill>
              </a:rPr>
              <a:t> </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3</a:t>
            </a:fld>
            <a:endParaRPr lang="en-GB" dirty="0"/>
          </a:p>
        </p:txBody>
      </p:sp>
      <p:graphicFrame>
        <p:nvGraphicFramePr>
          <p:cNvPr id="7" name="Content Placeholder 6">
            <a:extLst>
              <a:ext uri="{FF2B5EF4-FFF2-40B4-BE49-F238E27FC236}">
                <a16:creationId xmlns:a16="http://schemas.microsoft.com/office/drawing/2014/main" id="{902BB521-09DD-1BC6-23D5-584E9A17A6B5}"/>
              </a:ext>
            </a:extLst>
          </p:cNvPr>
          <p:cNvGraphicFramePr>
            <a:graphicFrameLocks noGrp="1"/>
          </p:cNvGraphicFramePr>
          <p:nvPr>
            <p:ph idx="1"/>
            <p:extLst>
              <p:ext uri="{D42A27DB-BD31-4B8C-83A1-F6EECF244321}">
                <p14:modId xmlns:p14="http://schemas.microsoft.com/office/powerpoint/2010/main" val="701146539"/>
              </p:ext>
            </p:extLst>
          </p:nvPr>
        </p:nvGraphicFramePr>
        <p:xfrm>
          <a:off x="461962" y="1043522"/>
          <a:ext cx="7909074" cy="4252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884594B6-923E-3383-91A1-9D417F82FD6D}"/>
              </a:ext>
            </a:extLst>
          </p:cNvPr>
          <p:cNvSpPr txBox="1"/>
          <p:nvPr/>
        </p:nvSpPr>
        <p:spPr>
          <a:xfrm>
            <a:off x="643791" y="1652907"/>
            <a:ext cx="6212542" cy="523220"/>
          </a:xfrm>
          <a:prstGeom prst="rect">
            <a:avLst/>
          </a:prstGeom>
          <a:noFill/>
        </p:spPr>
        <p:txBody>
          <a:bodyPr wrap="square" rtlCol="0">
            <a:spAutoFit/>
          </a:bodyPr>
          <a:lstStyle/>
          <a:p>
            <a:r>
              <a:rPr lang="en-GB" sz="1400" dirty="0"/>
              <a:t>Identify Groups within scope and the location of each CE within the Group</a:t>
            </a:r>
          </a:p>
        </p:txBody>
      </p:sp>
      <p:sp>
        <p:nvSpPr>
          <p:cNvPr id="9" name="TextBox 8">
            <a:extLst>
              <a:ext uri="{FF2B5EF4-FFF2-40B4-BE49-F238E27FC236}">
                <a16:creationId xmlns:a16="http://schemas.microsoft.com/office/drawing/2014/main" id="{C6A69842-66F1-2B25-530D-75AE204AAE39}"/>
              </a:ext>
            </a:extLst>
          </p:cNvPr>
          <p:cNvSpPr txBox="1"/>
          <p:nvPr/>
        </p:nvSpPr>
        <p:spPr>
          <a:xfrm>
            <a:off x="643791" y="2470981"/>
            <a:ext cx="6212542" cy="307777"/>
          </a:xfrm>
          <a:prstGeom prst="rect">
            <a:avLst/>
          </a:prstGeom>
          <a:noFill/>
        </p:spPr>
        <p:txBody>
          <a:bodyPr wrap="square" rtlCol="0">
            <a:spAutoFit/>
          </a:bodyPr>
          <a:lstStyle/>
          <a:p>
            <a:r>
              <a:rPr lang="en-GB" sz="1400" dirty="0"/>
              <a:t>Determine income of each CE</a:t>
            </a:r>
          </a:p>
        </p:txBody>
      </p:sp>
      <p:sp>
        <p:nvSpPr>
          <p:cNvPr id="10" name="TextBox 9">
            <a:extLst>
              <a:ext uri="{FF2B5EF4-FFF2-40B4-BE49-F238E27FC236}">
                <a16:creationId xmlns:a16="http://schemas.microsoft.com/office/drawing/2014/main" id="{5E9CAFF4-53CC-D88F-B9C4-97C8F711EE2B}"/>
              </a:ext>
            </a:extLst>
          </p:cNvPr>
          <p:cNvSpPr txBox="1"/>
          <p:nvPr/>
        </p:nvSpPr>
        <p:spPr>
          <a:xfrm>
            <a:off x="643791" y="3139021"/>
            <a:ext cx="6212542" cy="307777"/>
          </a:xfrm>
          <a:prstGeom prst="rect">
            <a:avLst/>
          </a:prstGeom>
          <a:noFill/>
        </p:spPr>
        <p:txBody>
          <a:bodyPr wrap="square" rtlCol="0">
            <a:spAutoFit/>
          </a:bodyPr>
          <a:lstStyle/>
          <a:p>
            <a:r>
              <a:rPr lang="en-GB" sz="1400" dirty="0"/>
              <a:t>Determine taxes attributable to income of a CE</a:t>
            </a:r>
          </a:p>
        </p:txBody>
      </p:sp>
      <p:sp>
        <p:nvSpPr>
          <p:cNvPr id="11" name="TextBox 10">
            <a:extLst>
              <a:ext uri="{FF2B5EF4-FFF2-40B4-BE49-F238E27FC236}">
                <a16:creationId xmlns:a16="http://schemas.microsoft.com/office/drawing/2014/main" id="{616C4C3F-A084-5201-512A-778DA2E99973}"/>
              </a:ext>
            </a:extLst>
          </p:cNvPr>
          <p:cNvSpPr txBox="1"/>
          <p:nvPr/>
        </p:nvSpPr>
        <p:spPr>
          <a:xfrm>
            <a:off x="584624" y="3700826"/>
            <a:ext cx="7273756" cy="523220"/>
          </a:xfrm>
          <a:prstGeom prst="rect">
            <a:avLst/>
          </a:prstGeom>
          <a:noFill/>
        </p:spPr>
        <p:txBody>
          <a:bodyPr wrap="square" rtlCol="0">
            <a:spAutoFit/>
          </a:bodyPr>
          <a:lstStyle/>
          <a:p>
            <a:r>
              <a:rPr lang="en-GB" sz="1400" dirty="0"/>
              <a:t>Calculate ETR of all CEs located in the same jurisdiction and determine resulting Top-up Tax</a:t>
            </a:r>
          </a:p>
        </p:txBody>
      </p:sp>
      <p:sp>
        <p:nvSpPr>
          <p:cNvPr id="12" name="TextBox 11">
            <a:extLst>
              <a:ext uri="{FF2B5EF4-FFF2-40B4-BE49-F238E27FC236}">
                <a16:creationId xmlns:a16="http://schemas.microsoft.com/office/drawing/2014/main" id="{8C7B59C3-D8FE-3FA5-2146-25509C587B52}"/>
              </a:ext>
            </a:extLst>
          </p:cNvPr>
          <p:cNvSpPr txBox="1"/>
          <p:nvPr/>
        </p:nvSpPr>
        <p:spPr>
          <a:xfrm>
            <a:off x="710005" y="4528298"/>
            <a:ext cx="7273756" cy="307777"/>
          </a:xfrm>
          <a:prstGeom prst="rect">
            <a:avLst/>
          </a:prstGeom>
          <a:noFill/>
        </p:spPr>
        <p:txBody>
          <a:bodyPr wrap="square" rtlCol="0">
            <a:spAutoFit/>
          </a:bodyPr>
          <a:lstStyle/>
          <a:p>
            <a:r>
              <a:rPr lang="en-GB" sz="1400" dirty="0"/>
              <a:t>Impose Top-Up Tax under IIR or UTPR in accordance with agreed rule order</a:t>
            </a:r>
          </a:p>
        </p:txBody>
      </p:sp>
    </p:spTree>
    <p:extLst>
      <p:ext uri="{BB962C8B-B14F-4D97-AF65-F5344CB8AC3E}">
        <p14:creationId xmlns:p14="http://schemas.microsoft.com/office/powerpoint/2010/main" val="1769948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Covered tax and its relevance under Pillar Two </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4</a:t>
            </a:fld>
            <a:endParaRPr lang="en-GB" dirty="0"/>
          </a:p>
        </p:txBody>
      </p:sp>
      <p:sp>
        <p:nvSpPr>
          <p:cNvPr id="14" name="Content Placeholder 9">
            <a:extLst>
              <a:ext uri="{FF2B5EF4-FFF2-40B4-BE49-F238E27FC236}">
                <a16:creationId xmlns:a16="http://schemas.microsoft.com/office/drawing/2014/main" id="{B576385C-D4B0-7E38-3609-B43792618572}"/>
              </a:ext>
            </a:extLst>
          </p:cNvPr>
          <p:cNvSpPr>
            <a:spLocks noGrp="1"/>
          </p:cNvSpPr>
          <p:nvPr>
            <p:ph idx="1"/>
          </p:nvPr>
        </p:nvSpPr>
        <p:spPr>
          <a:xfrm>
            <a:off x="268770" y="2427318"/>
            <a:ext cx="2400750" cy="564978"/>
          </a:xfrm>
        </p:spPr>
        <p:txBody>
          <a:bodyPr>
            <a:normAutofit/>
          </a:bodyPr>
          <a:lstStyle/>
          <a:p>
            <a:pPr marL="0" lvl="0" indent="0">
              <a:lnSpc>
                <a:spcPct val="115000"/>
              </a:lnSpc>
              <a:buNone/>
            </a:pPr>
            <a:r>
              <a:rPr lang="en-US" sz="2000" dirty="0">
                <a:latin typeface="Georgia" panose="02040502050405020303" pitchFamily="18" charset="0"/>
                <a:cs typeface="Segoe UI Light" panose="020B0502040204020203" pitchFamily="34" charset="0"/>
              </a:rPr>
              <a:t>Effective tax rate =</a:t>
            </a:r>
            <a:endParaRPr lang="en-AT" sz="2000" dirty="0">
              <a:latin typeface="Georgia" panose="02040502050405020303" pitchFamily="18" charset="0"/>
              <a:cs typeface="Segoe UI Light" panose="020B0502040204020203" pitchFamily="34" charset="0"/>
            </a:endParaRPr>
          </a:p>
          <a:p>
            <a:pPr marL="342900" indent="-342900">
              <a:lnSpc>
                <a:spcPct val="150000"/>
              </a:lnSpc>
              <a:buClrTx/>
              <a:buFont typeface="+mj-lt"/>
              <a:buAutoNum type="arabicPeriod"/>
            </a:pPr>
            <a:endParaRPr lang="nl-BE" sz="2000" dirty="0">
              <a:latin typeface="Segoe UI Light" panose="020B0502040204020203" pitchFamily="34" charset="0"/>
              <a:cs typeface="Segoe UI Light" panose="020B0502040204020203" pitchFamily="34" charset="0"/>
            </a:endParaRPr>
          </a:p>
        </p:txBody>
      </p:sp>
      <p:sp>
        <p:nvSpPr>
          <p:cNvPr id="15" name="Content Placeholder 9">
            <a:extLst>
              <a:ext uri="{FF2B5EF4-FFF2-40B4-BE49-F238E27FC236}">
                <a16:creationId xmlns:a16="http://schemas.microsoft.com/office/drawing/2014/main" id="{B19AE51B-F134-9852-9D42-82E86F79B5B1}"/>
              </a:ext>
            </a:extLst>
          </p:cNvPr>
          <p:cNvSpPr txBox="1">
            <a:spLocks/>
          </p:cNvSpPr>
          <p:nvPr/>
        </p:nvSpPr>
        <p:spPr>
          <a:xfrm>
            <a:off x="2533427" y="2112927"/>
            <a:ext cx="6454588" cy="564978"/>
          </a:xfrm>
          <a:prstGeom prst="rect">
            <a:avLst/>
          </a:prstGeom>
        </p:spPr>
        <p:txBody>
          <a:bodyPr vert="horz" lIns="0" tIns="45715" rIns="0" bIns="45715" rtlCol="0">
            <a:noAutofit/>
          </a:bodyPr>
          <a:lstStyle>
            <a:lvl1pPr marL="266700" indent="-266700" algn="l" defTabSz="914306" rtl="0" eaLnBrk="1" latinLnBrk="0" hangingPunct="1">
              <a:lnSpc>
                <a:spcPct val="100000"/>
              </a:lnSpc>
              <a:spcBef>
                <a:spcPts val="0"/>
              </a:spcBef>
              <a:spcAft>
                <a:spcPts val="600"/>
              </a:spcAft>
              <a:buClr>
                <a:schemeClr val="accent1"/>
              </a:buClr>
              <a:buFont typeface="Wingdings" charset="2"/>
              <a:buChar char="§"/>
              <a:defRPr sz="1600" kern="1200">
                <a:solidFill>
                  <a:schemeClr val="tx1"/>
                </a:solidFill>
                <a:latin typeface="+mn-lt"/>
                <a:ea typeface="+mn-ea"/>
                <a:cs typeface="+mn-cs"/>
              </a:defRPr>
            </a:lvl1pPr>
            <a:lvl2pPr marL="539750" indent="-273050" algn="l" defTabSz="914306" rtl="0" eaLnBrk="1" latinLnBrk="0" hangingPunct="1">
              <a:lnSpc>
                <a:spcPct val="100000"/>
              </a:lnSpc>
              <a:spcBef>
                <a:spcPts val="0"/>
              </a:spcBef>
              <a:spcAft>
                <a:spcPts val="400"/>
              </a:spcAft>
              <a:buClr>
                <a:schemeClr val="accent1"/>
              </a:buClr>
              <a:buSzPct val="100000"/>
              <a:buFont typeface="Wingdings" charset="2"/>
              <a:buChar char="§"/>
              <a:defRPr sz="1500" kern="1200">
                <a:solidFill>
                  <a:schemeClr val="tx1"/>
                </a:solidFill>
                <a:latin typeface="+mn-lt"/>
                <a:ea typeface="+mn-ea"/>
                <a:cs typeface="+mn-cs"/>
              </a:defRPr>
            </a:lvl2pPr>
            <a:lvl3pPr marL="814388" indent="-273050" algn="l" defTabSz="914306" rtl="0" eaLnBrk="1" latinLnBrk="0" hangingPunct="1">
              <a:lnSpc>
                <a:spcPct val="100000"/>
              </a:lnSpc>
              <a:spcBef>
                <a:spcPts val="0"/>
              </a:spcBef>
              <a:spcAft>
                <a:spcPts val="400"/>
              </a:spcAft>
              <a:buClr>
                <a:schemeClr val="accent1"/>
              </a:buClr>
              <a:buFont typeface="Wingdings" charset="2"/>
              <a:buChar char="§"/>
              <a:defRPr sz="1400" kern="1200" baseline="0">
                <a:solidFill>
                  <a:schemeClr val="tx1"/>
                </a:solidFill>
                <a:latin typeface="+mn-lt"/>
                <a:ea typeface="+mn-ea"/>
                <a:cs typeface="+mn-cs"/>
              </a:defRPr>
            </a:lvl3pPr>
            <a:lvl4pPr marL="1074738" indent="-266700"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4pPr>
            <a:lvl5pPr marL="1341438" indent="-263525"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5pPr>
            <a:lvl6pPr marL="251434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6"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0"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5000"/>
              </a:lnSpc>
              <a:buNone/>
            </a:pPr>
            <a:r>
              <a:rPr lang="en-US" sz="2000" dirty="0">
                <a:latin typeface="Georgia" panose="02040502050405020303" pitchFamily="18" charset="0"/>
                <a:cs typeface="Segoe UI Light" panose="020B0502040204020203" pitchFamily="34" charset="0"/>
              </a:rPr>
              <a:t>Adjusted </a:t>
            </a:r>
            <a:r>
              <a:rPr lang="en-US" sz="2000" b="1" dirty="0">
                <a:solidFill>
                  <a:srgbClr val="C00000"/>
                </a:solidFill>
                <a:latin typeface="Georgia" panose="02040502050405020303" pitchFamily="18" charset="0"/>
                <a:cs typeface="Segoe UI Light" panose="020B0502040204020203" pitchFamily="34" charset="0"/>
              </a:rPr>
              <a:t>covered taxes</a:t>
            </a:r>
            <a:r>
              <a:rPr lang="en-US" sz="2000" dirty="0">
                <a:solidFill>
                  <a:srgbClr val="C00000"/>
                </a:solidFill>
                <a:latin typeface="Georgia" panose="02040502050405020303" pitchFamily="18" charset="0"/>
                <a:cs typeface="Segoe UI Light" panose="020B0502040204020203" pitchFamily="34" charset="0"/>
              </a:rPr>
              <a:t> </a:t>
            </a:r>
            <a:r>
              <a:rPr lang="en-US" sz="2000" dirty="0">
                <a:latin typeface="Georgia" panose="02040502050405020303" pitchFamily="18" charset="0"/>
                <a:cs typeface="Segoe UI Light" panose="020B0502040204020203" pitchFamily="34" charset="0"/>
              </a:rPr>
              <a:t>of the CEs in the jurisdiction </a:t>
            </a:r>
            <a:endParaRPr lang="nl-BE" sz="2000" dirty="0">
              <a:latin typeface="Georgia" panose="02040502050405020303" pitchFamily="18" charset="0"/>
              <a:cs typeface="Segoe UI Light" panose="020B0502040204020203" pitchFamily="34" charset="0"/>
            </a:endParaRPr>
          </a:p>
        </p:txBody>
      </p:sp>
      <p:cxnSp>
        <p:nvCxnSpPr>
          <p:cNvPr id="17" name="Straight Connector 16">
            <a:extLst>
              <a:ext uri="{FF2B5EF4-FFF2-40B4-BE49-F238E27FC236}">
                <a16:creationId xmlns:a16="http://schemas.microsoft.com/office/drawing/2014/main" id="{D4154E2F-2BD4-ED35-E680-457E2958802F}"/>
              </a:ext>
            </a:extLst>
          </p:cNvPr>
          <p:cNvCxnSpPr>
            <a:cxnSpLocks/>
          </p:cNvCxnSpPr>
          <p:nvPr/>
        </p:nvCxnSpPr>
        <p:spPr>
          <a:xfrm>
            <a:off x="2533427" y="2697929"/>
            <a:ext cx="61910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9">
            <a:extLst>
              <a:ext uri="{FF2B5EF4-FFF2-40B4-BE49-F238E27FC236}">
                <a16:creationId xmlns:a16="http://schemas.microsoft.com/office/drawing/2014/main" id="{FB80AA2D-4FFC-8578-B3BF-6AF9E97622D5}"/>
              </a:ext>
            </a:extLst>
          </p:cNvPr>
          <p:cNvSpPr txBox="1">
            <a:spLocks/>
          </p:cNvSpPr>
          <p:nvPr/>
        </p:nvSpPr>
        <p:spPr>
          <a:xfrm>
            <a:off x="2533427" y="2799554"/>
            <a:ext cx="5864710" cy="564978"/>
          </a:xfrm>
          <a:prstGeom prst="rect">
            <a:avLst/>
          </a:prstGeom>
        </p:spPr>
        <p:txBody>
          <a:bodyPr vert="horz" lIns="0" tIns="45715" rIns="0" bIns="45715" rtlCol="0">
            <a:noAutofit/>
          </a:bodyPr>
          <a:lstStyle>
            <a:lvl1pPr marL="266700" indent="-266700" algn="l" defTabSz="914306" rtl="0" eaLnBrk="1" latinLnBrk="0" hangingPunct="1">
              <a:lnSpc>
                <a:spcPct val="100000"/>
              </a:lnSpc>
              <a:spcBef>
                <a:spcPts val="0"/>
              </a:spcBef>
              <a:spcAft>
                <a:spcPts val="600"/>
              </a:spcAft>
              <a:buClr>
                <a:schemeClr val="accent1"/>
              </a:buClr>
              <a:buFont typeface="Wingdings" charset="2"/>
              <a:buChar char="§"/>
              <a:defRPr sz="1600" kern="1200">
                <a:solidFill>
                  <a:schemeClr val="tx1"/>
                </a:solidFill>
                <a:latin typeface="+mn-lt"/>
                <a:ea typeface="+mn-ea"/>
                <a:cs typeface="+mn-cs"/>
              </a:defRPr>
            </a:lvl1pPr>
            <a:lvl2pPr marL="539750" indent="-273050" algn="l" defTabSz="914306" rtl="0" eaLnBrk="1" latinLnBrk="0" hangingPunct="1">
              <a:lnSpc>
                <a:spcPct val="100000"/>
              </a:lnSpc>
              <a:spcBef>
                <a:spcPts val="0"/>
              </a:spcBef>
              <a:spcAft>
                <a:spcPts val="400"/>
              </a:spcAft>
              <a:buClr>
                <a:schemeClr val="accent1"/>
              </a:buClr>
              <a:buSzPct val="100000"/>
              <a:buFont typeface="Wingdings" charset="2"/>
              <a:buChar char="§"/>
              <a:defRPr sz="1500" kern="1200">
                <a:solidFill>
                  <a:schemeClr val="tx1"/>
                </a:solidFill>
                <a:latin typeface="+mn-lt"/>
                <a:ea typeface="+mn-ea"/>
                <a:cs typeface="+mn-cs"/>
              </a:defRPr>
            </a:lvl2pPr>
            <a:lvl3pPr marL="814388" indent="-273050" algn="l" defTabSz="914306" rtl="0" eaLnBrk="1" latinLnBrk="0" hangingPunct="1">
              <a:lnSpc>
                <a:spcPct val="100000"/>
              </a:lnSpc>
              <a:spcBef>
                <a:spcPts val="0"/>
              </a:spcBef>
              <a:spcAft>
                <a:spcPts val="400"/>
              </a:spcAft>
              <a:buClr>
                <a:schemeClr val="accent1"/>
              </a:buClr>
              <a:buFont typeface="Wingdings" charset="2"/>
              <a:buChar char="§"/>
              <a:defRPr sz="1400" kern="1200" baseline="0">
                <a:solidFill>
                  <a:schemeClr val="tx1"/>
                </a:solidFill>
                <a:latin typeface="+mn-lt"/>
                <a:ea typeface="+mn-ea"/>
                <a:cs typeface="+mn-cs"/>
              </a:defRPr>
            </a:lvl3pPr>
            <a:lvl4pPr marL="1074738" indent="-266700"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4pPr>
            <a:lvl5pPr marL="1341438" indent="-263525"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5pPr>
            <a:lvl6pPr marL="251434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6"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0"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buFont typeface="Wingdings" charset="2"/>
              <a:buNone/>
            </a:pPr>
            <a:r>
              <a:rPr lang="en-US" sz="2000" dirty="0">
                <a:latin typeface="Georgia" panose="02040502050405020303" pitchFamily="18" charset="0"/>
                <a:cs typeface="Segoe UI Light" panose="020B0502040204020203" pitchFamily="34" charset="0"/>
              </a:rPr>
              <a:t>Net qualifying income of the CEs in the jurisdiction </a:t>
            </a:r>
            <a:endParaRPr lang="nl-BE" sz="20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958088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333856"/>
            <a:ext cx="7759644" cy="4297773"/>
          </a:xfrm>
        </p:spPr>
        <p:txBody>
          <a:bodyPr>
            <a:noAutofit/>
          </a:bodyPr>
          <a:lstStyle/>
          <a:p>
            <a:r>
              <a:rPr lang="en-GB" dirty="0"/>
              <a:t>Taxes </a:t>
            </a:r>
            <a:r>
              <a:rPr lang="en-GB" b="1" dirty="0"/>
              <a:t>recorded in the financial accounts </a:t>
            </a:r>
            <a:r>
              <a:rPr lang="en-GB" dirty="0"/>
              <a:t>of a constituent entity with respect to its </a:t>
            </a:r>
            <a:r>
              <a:rPr lang="en-GB" b="1" dirty="0"/>
              <a:t>income or profits</a:t>
            </a:r>
            <a:r>
              <a:rPr lang="en-GB" dirty="0"/>
              <a:t>, or its share of the income or profits of a constituent entity in which it own an ownership interest</a:t>
            </a:r>
          </a:p>
          <a:p>
            <a:endParaRPr lang="en-GB" dirty="0"/>
          </a:p>
          <a:p>
            <a:r>
              <a:rPr lang="en-GB" dirty="0"/>
              <a:t>Taxes on distributed profits, deemed profit distributions, and non-business expenses imposed under an eligible distribution tax system</a:t>
            </a:r>
          </a:p>
          <a:p>
            <a:endParaRPr lang="en-GB" dirty="0"/>
          </a:p>
          <a:p>
            <a:r>
              <a:rPr lang="en-GB" dirty="0"/>
              <a:t>Taxes </a:t>
            </a:r>
            <a:r>
              <a:rPr lang="en-GB" b="1" dirty="0"/>
              <a:t>imposed in lieu of a generally applicable corporate income tax</a:t>
            </a:r>
            <a:r>
              <a:rPr lang="en-GB" dirty="0"/>
              <a:t>; and</a:t>
            </a:r>
          </a:p>
          <a:p>
            <a:endParaRPr lang="en-GB" dirty="0"/>
          </a:p>
          <a:p>
            <a:r>
              <a:rPr lang="en-GB" dirty="0"/>
              <a:t>Taxes levied by reference to retained earnings and corporate equity, including taxes on multiple components based on income and equity</a:t>
            </a:r>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de-AT" dirty="0">
                <a:solidFill>
                  <a:srgbClr val="0070C0"/>
                </a:solidFill>
              </a:rPr>
              <a:t>Definition </a:t>
            </a:r>
            <a:r>
              <a:rPr lang="de-AT" dirty="0" err="1">
                <a:solidFill>
                  <a:srgbClr val="0070C0"/>
                </a:solidFill>
              </a:rPr>
              <a:t>of</a:t>
            </a:r>
            <a:r>
              <a:rPr lang="de-AT" dirty="0">
                <a:solidFill>
                  <a:srgbClr val="0070C0"/>
                </a:solidFill>
              </a:rPr>
              <a:t> </a:t>
            </a:r>
            <a:r>
              <a:rPr lang="de-AT" dirty="0" err="1">
                <a:solidFill>
                  <a:srgbClr val="0070C0"/>
                </a:solidFill>
              </a:rPr>
              <a:t>covered</a:t>
            </a:r>
            <a:r>
              <a:rPr lang="de-AT" dirty="0">
                <a:solidFill>
                  <a:srgbClr val="0070C0"/>
                </a:solidFill>
              </a:rPr>
              <a:t> </a:t>
            </a:r>
            <a:r>
              <a:rPr lang="de-AT" dirty="0" err="1">
                <a:solidFill>
                  <a:srgbClr val="0070C0"/>
                </a:solidFill>
              </a:rPr>
              <a:t>taxes</a:t>
            </a:r>
            <a:r>
              <a:rPr lang="de-AT" dirty="0">
                <a:solidFill>
                  <a:srgbClr val="0070C0"/>
                </a:solidFill>
              </a:rPr>
              <a:t> </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5</a:t>
            </a:fld>
            <a:endParaRPr lang="en-GB" dirty="0"/>
          </a:p>
        </p:txBody>
      </p:sp>
    </p:spTree>
    <p:extLst>
      <p:ext uri="{BB962C8B-B14F-4D97-AF65-F5344CB8AC3E}">
        <p14:creationId xmlns:p14="http://schemas.microsoft.com/office/powerpoint/2010/main" val="2569172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4201" y="1127588"/>
            <a:ext cx="7759644" cy="4297773"/>
          </a:xfrm>
        </p:spPr>
        <p:txBody>
          <a:bodyPr>
            <a:noAutofit/>
          </a:bodyPr>
          <a:lstStyle/>
          <a:p>
            <a:r>
              <a:rPr lang="en-GB" dirty="0"/>
              <a:t>Underlying character of the tax matters and not its name or mechanism of collection (whether under CIT or separate regime, WHTs) </a:t>
            </a:r>
          </a:p>
          <a:p>
            <a:endParaRPr lang="en-GB" sz="1000" dirty="0"/>
          </a:p>
          <a:p>
            <a:r>
              <a:rPr lang="en-GB" b="1" dirty="0"/>
              <a:t>Tax</a:t>
            </a:r>
            <a:r>
              <a:rPr lang="en-GB" dirty="0"/>
              <a:t>: compulsory unrequited payment to a general government – NOT covered: fees, payments for services/privileges/permissions, fines and penalties, late payment interest </a:t>
            </a:r>
          </a:p>
          <a:p>
            <a:endParaRPr lang="en-GB" sz="1000" dirty="0"/>
          </a:p>
          <a:p>
            <a:r>
              <a:rPr lang="en-GB" b="1" dirty="0"/>
              <a:t>Income</a:t>
            </a:r>
            <a:r>
              <a:rPr lang="en-GB" dirty="0"/>
              <a:t> tax: calculated on a net (rather than a gross) basis</a:t>
            </a:r>
          </a:p>
          <a:p>
            <a:endParaRPr lang="en-GB" sz="1000" dirty="0"/>
          </a:p>
          <a:p>
            <a:r>
              <a:rPr lang="en-GB" b="1" dirty="0"/>
              <a:t>Net </a:t>
            </a:r>
            <a:r>
              <a:rPr lang="en-GB" dirty="0"/>
              <a:t>income: </a:t>
            </a:r>
          </a:p>
          <a:p>
            <a:pPr marL="538163" indent="-269875">
              <a:buFont typeface="Wingdings" panose="05000000000000000000" pitchFamily="2" charset="2"/>
              <a:buChar char="Ø"/>
            </a:pPr>
            <a:r>
              <a:rPr lang="en-GB" dirty="0"/>
              <a:t>deduction for some but not all expenses related to the relevant income</a:t>
            </a:r>
          </a:p>
          <a:p>
            <a:pPr marL="538163" indent="-269875">
              <a:buFont typeface="Wingdings" panose="05000000000000000000" pitchFamily="2" charset="2"/>
              <a:buChar char="Ø"/>
            </a:pPr>
            <a:r>
              <a:rPr lang="en-GB" dirty="0"/>
              <a:t>deduction of standardized (not actual) expenses</a:t>
            </a:r>
          </a:p>
          <a:p>
            <a:pPr marL="538163" indent="-269875">
              <a:buFont typeface="Wingdings" panose="05000000000000000000" pitchFamily="2" charset="2"/>
              <a:buChar char="Ø"/>
            </a:pPr>
            <a:r>
              <a:rPr lang="en-GB" dirty="0"/>
              <a:t>estimate of net profits</a:t>
            </a:r>
          </a:p>
          <a:p>
            <a:pPr>
              <a:buFont typeface="Wingdings" panose="05000000000000000000" pitchFamily="2" charset="2"/>
              <a:buChar char="Ø"/>
            </a:pPr>
            <a:endParaRPr lang="en-GB" dirty="0"/>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de-AT" dirty="0">
                <a:solidFill>
                  <a:srgbClr val="0070C0"/>
                </a:solidFill>
              </a:rPr>
              <a:t>Definition </a:t>
            </a:r>
            <a:r>
              <a:rPr lang="de-AT" dirty="0" err="1">
                <a:solidFill>
                  <a:srgbClr val="0070C0"/>
                </a:solidFill>
              </a:rPr>
              <a:t>of</a:t>
            </a:r>
            <a:r>
              <a:rPr lang="de-AT" dirty="0">
                <a:solidFill>
                  <a:srgbClr val="0070C0"/>
                </a:solidFill>
              </a:rPr>
              <a:t> </a:t>
            </a:r>
            <a:r>
              <a:rPr lang="de-AT" dirty="0" err="1">
                <a:solidFill>
                  <a:srgbClr val="0070C0"/>
                </a:solidFill>
              </a:rPr>
              <a:t>covered</a:t>
            </a:r>
            <a:r>
              <a:rPr lang="de-AT" dirty="0">
                <a:solidFill>
                  <a:srgbClr val="0070C0"/>
                </a:solidFill>
              </a:rPr>
              <a:t> </a:t>
            </a:r>
            <a:r>
              <a:rPr lang="de-AT" dirty="0" err="1">
                <a:solidFill>
                  <a:srgbClr val="0070C0"/>
                </a:solidFill>
              </a:rPr>
              <a:t>taxes</a:t>
            </a:r>
            <a:r>
              <a:rPr lang="de-AT" dirty="0">
                <a:solidFill>
                  <a:srgbClr val="0070C0"/>
                </a:solidFill>
              </a:rPr>
              <a:t> </a:t>
            </a:r>
            <a:br>
              <a:rPr lang="de-AT" dirty="0">
                <a:solidFill>
                  <a:srgbClr val="0070C0"/>
                </a:solidFill>
              </a:rPr>
            </a:br>
            <a:r>
              <a:rPr lang="de-AT" dirty="0">
                <a:solidFill>
                  <a:srgbClr val="0070C0"/>
                </a:solidFill>
              </a:rPr>
              <a:t>Income </a:t>
            </a:r>
            <a:r>
              <a:rPr lang="de-AT" dirty="0" err="1">
                <a:solidFill>
                  <a:srgbClr val="0070C0"/>
                </a:solidFill>
              </a:rPr>
              <a:t>tax</a:t>
            </a:r>
            <a:endParaRPr lang="de-AT" dirty="0">
              <a:solidFill>
                <a:srgbClr val="0070C0"/>
              </a:solidFill>
            </a:endParaRP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6</a:t>
            </a:fld>
            <a:endParaRPr lang="en-GB" dirty="0"/>
          </a:p>
        </p:txBody>
      </p:sp>
    </p:spTree>
    <p:extLst>
      <p:ext uri="{BB962C8B-B14F-4D97-AF65-F5344CB8AC3E}">
        <p14:creationId xmlns:p14="http://schemas.microsoft.com/office/powerpoint/2010/main" val="3120716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2">
                                            <p:txEl>
                                              <p:pRg st="7" end="7"/>
                                            </p:txEl>
                                          </p:spTgt>
                                        </p:tgtEl>
                                        <p:attrNameLst>
                                          <p:attrName>style.color</p:attrName>
                                        </p:attrNameLst>
                                      </p:cBhvr>
                                      <p:to>
                                        <a:srgbClr val="C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r>
              <a:rPr lang="en-GB" sz="1400" dirty="0"/>
              <a:t>Example: hybrid taxes in Hungary</a:t>
            </a:r>
          </a:p>
          <a:p>
            <a:pPr marL="538163" indent="-269875">
              <a:buFont typeface="Wingdings" panose="05000000000000000000" pitchFamily="2" charset="2"/>
              <a:buChar char="Ø"/>
            </a:pPr>
            <a:r>
              <a:rPr lang="en-GB" sz="1400" dirty="0"/>
              <a:t>Sectoral (energy suppliers, telecommunication companies, banks, retailers, pharmaceuticals, airlines)    </a:t>
            </a:r>
          </a:p>
          <a:p>
            <a:pPr marL="538163" indent="-269875">
              <a:buFont typeface="Wingdings" panose="05000000000000000000" pitchFamily="2" charset="2"/>
              <a:buChar char="Ø"/>
            </a:pPr>
            <a:r>
              <a:rPr lang="en-GB" sz="1400" dirty="0"/>
              <a:t>crisis taxes and taxes on extra profits, introduced as temporary measures</a:t>
            </a:r>
          </a:p>
          <a:p>
            <a:pPr marL="538163" indent="-269875">
              <a:buFont typeface="Wingdings" panose="05000000000000000000" pitchFamily="2" charset="2"/>
              <a:buChar char="Ø"/>
            </a:pPr>
            <a:r>
              <a:rPr lang="en-GB" sz="1400" dirty="0"/>
              <a:t>tax base varies: </a:t>
            </a:r>
          </a:p>
          <a:p>
            <a:pPr marL="538163" indent="0">
              <a:buNone/>
            </a:pPr>
            <a:r>
              <a:rPr lang="en-GB" sz="1400" dirty="0"/>
              <a:t>- turnover/sales revenues</a:t>
            </a:r>
          </a:p>
          <a:p>
            <a:pPr marL="538163" indent="0">
              <a:buNone/>
            </a:pPr>
            <a:r>
              <a:rPr lang="en-GB" sz="1400" dirty="0"/>
              <a:t>- net sales revenues with some deductions</a:t>
            </a:r>
          </a:p>
          <a:p>
            <a:pPr marL="538163" indent="0">
              <a:buNone/>
            </a:pPr>
            <a:r>
              <a:rPr lang="en-GB" sz="1400" dirty="0"/>
              <a:t>- alternative tax base (number of passengers)</a:t>
            </a:r>
          </a:p>
          <a:p>
            <a:pPr marL="538163" indent="-269875">
              <a:buFont typeface="Wingdings" panose="05000000000000000000" pitchFamily="2" charset="2"/>
              <a:buChar char="Ø"/>
            </a:pPr>
            <a:r>
              <a:rPr lang="en-GB" sz="1400" dirty="0"/>
              <a:t>some levied at progressive tax rates</a:t>
            </a:r>
          </a:p>
          <a:p>
            <a:pPr marL="0" indent="0">
              <a:buNone/>
            </a:pPr>
            <a:endParaRPr lang="en-GB" sz="1000" dirty="0"/>
          </a:p>
          <a:p>
            <a:r>
              <a:rPr lang="en-GB" sz="1400" dirty="0"/>
              <a:t>Under Hungarian implementation of the Pillar Two Directive, covered taxes are: </a:t>
            </a:r>
          </a:p>
          <a:p>
            <a:pPr marL="538163" indent="-269875">
              <a:buFont typeface="Wingdings" panose="05000000000000000000" pitchFamily="2" charset="2"/>
              <a:buChar char="Ø"/>
            </a:pPr>
            <a:r>
              <a:rPr lang="en-GB" sz="1400" dirty="0"/>
              <a:t>Corporate income tax</a:t>
            </a:r>
          </a:p>
          <a:p>
            <a:pPr marL="538163" indent="-269875">
              <a:buFont typeface="Wingdings" panose="05000000000000000000" pitchFamily="2" charset="2"/>
              <a:buChar char="Ø"/>
            </a:pPr>
            <a:r>
              <a:rPr lang="en-GB" sz="1400" dirty="0"/>
              <a:t>Local business tax</a:t>
            </a:r>
          </a:p>
          <a:p>
            <a:pPr marL="538163" indent="-269875">
              <a:buFont typeface="Wingdings" panose="05000000000000000000" pitchFamily="2" charset="2"/>
              <a:buChar char="Ø"/>
            </a:pPr>
            <a:r>
              <a:rPr lang="en-GB" sz="1400" dirty="0"/>
              <a:t>Tax on energy suppliers </a:t>
            </a:r>
          </a:p>
          <a:p>
            <a:pPr marL="538163" indent="-269875">
              <a:buFont typeface="Wingdings" panose="05000000000000000000" pitchFamily="2" charset="2"/>
              <a:buChar char="Ø"/>
            </a:pPr>
            <a:r>
              <a:rPr lang="en-GB" sz="1400" dirty="0"/>
              <a:t>Innovation contribution </a:t>
            </a:r>
          </a:p>
          <a:p>
            <a:pPr marL="538163" indent="-269875">
              <a:buFont typeface="Wingdings" panose="05000000000000000000" pitchFamily="2" charset="2"/>
              <a:buChar char="Ø"/>
            </a:pPr>
            <a:endParaRPr lang="en-GB" sz="1400" dirty="0"/>
          </a:p>
          <a:p>
            <a:endParaRPr lang="en-GB" sz="1400" dirty="0"/>
          </a:p>
          <a:p>
            <a:pPr>
              <a:buFont typeface="Wingdings" panose="05000000000000000000" pitchFamily="2" charset="2"/>
              <a:buChar char="Ø"/>
            </a:pPr>
            <a:endParaRPr lang="en-GB" dirty="0"/>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Definition of covered taxes </a:t>
            </a:r>
            <a:br>
              <a:rPr lang="en-GB" dirty="0">
                <a:solidFill>
                  <a:srgbClr val="0070C0"/>
                </a:solidFill>
              </a:rPr>
            </a:br>
            <a:r>
              <a:rPr lang="en-GB" dirty="0">
                <a:solidFill>
                  <a:srgbClr val="0070C0"/>
                </a:solidFill>
              </a:rPr>
              <a:t>Income tax</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7</a:t>
            </a:fld>
            <a:endParaRPr lang="en-GB" dirty="0"/>
          </a:p>
        </p:txBody>
      </p:sp>
    </p:spTree>
    <p:extLst>
      <p:ext uri="{BB962C8B-B14F-4D97-AF65-F5344CB8AC3E}">
        <p14:creationId xmlns:p14="http://schemas.microsoft.com/office/powerpoint/2010/main" val="1981529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pPr marL="0" indent="0">
              <a:buNone/>
            </a:pPr>
            <a:endParaRPr lang="en-GB" sz="1000" dirty="0"/>
          </a:p>
          <a:p>
            <a:r>
              <a:rPr lang="en-GB" dirty="0"/>
              <a:t>Local business tax – different tax base from CIT but some expenses are deductible from tax base (net sales revenue):</a:t>
            </a:r>
          </a:p>
          <a:p>
            <a:pPr marL="538163" indent="-269875">
              <a:buFont typeface="Wingdings" panose="05000000000000000000" pitchFamily="2" charset="2"/>
              <a:buChar char="Ø"/>
            </a:pPr>
            <a:r>
              <a:rPr lang="en-GB" dirty="0"/>
              <a:t>Acquisition costs of goods sold and the value of intermediated services</a:t>
            </a:r>
          </a:p>
          <a:p>
            <a:pPr marL="538163" indent="-269875">
              <a:buFont typeface="Wingdings" panose="05000000000000000000" pitchFamily="2" charset="2"/>
              <a:buChar char="Ø"/>
            </a:pPr>
            <a:r>
              <a:rPr lang="en-GB" dirty="0"/>
              <a:t>Value of supplies by subcontractors</a:t>
            </a:r>
          </a:p>
          <a:p>
            <a:pPr marL="538163" indent="-269875">
              <a:buFont typeface="Wingdings" panose="05000000000000000000" pitchFamily="2" charset="2"/>
              <a:buChar char="Ø"/>
            </a:pPr>
            <a:r>
              <a:rPr lang="en-GB" dirty="0"/>
              <a:t>Costs of row materials </a:t>
            </a:r>
          </a:p>
          <a:p>
            <a:pPr marL="538163" indent="-269875">
              <a:buFont typeface="Wingdings" panose="05000000000000000000" pitchFamily="2" charset="2"/>
              <a:buChar char="Ø"/>
            </a:pPr>
            <a:r>
              <a:rPr lang="en-GB" dirty="0"/>
              <a:t>Direct expenses related to basic research, applied research and R&amp;D </a:t>
            </a:r>
          </a:p>
          <a:p>
            <a:pPr marL="538163" indent="-538163"/>
            <a:endParaRPr lang="en-GB" dirty="0"/>
          </a:p>
          <a:p>
            <a:pPr marL="268288" indent="-268288"/>
            <a:r>
              <a:rPr lang="en-GB" dirty="0"/>
              <a:t>Local business taxes of other states (German </a:t>
            </a:r>
            <a:r>
              <a:rPr lang="en-GB" dirty="0" err="1"/>
              <a:t>Gewerbesteuer</a:t>
            </a:r>
            <a:r>
              <a:rPr lang="en-GB" dirty="0"/>
              <a:t> and Italian IRAP) are also covered taxes</a:t>
            </a:r>
          </a:p>
          <a:p>
            <a:pPr marL="268288" indent="-268288"/>
            <a:endParaRPr lang="en-GB" dirty="0"/>
          </a:p>
          <a:p>
            <a:pPr marL="268288" indent="-268288"/>
            <a:r>
              <a:rPr lang="en-GB" dirty="0"/>
              <a:t>Tax on energy suppliers – does the sectoral nature matter?</a:t>
            </a:r>
          </a:p>
          <a:p>
            <a:pPr marL="538163" indent="-269875">
              <a:buFont typeface="Wingdings" panose="05000000000000000000" pitchFamily="2" charset="2"/>
              <a:buChar char="Ø"/>
            </a:pPr>
            <a:r>
              <a:rPr lang="en-GB" dirty="0"/>
              <a:t>taxes or surcharges on net income from specific activities are covered taxes</a:t>
            </a:r>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Definition of covered taxes </a:t>
            </a:r>
            <a:br>
              <a:rPr lang="en-GB" dirty="0">
                <a:solidFill>
                  <a:srgbClr val="0070C0"/>
                </a:solidFill>
              </a:rPr>
            </a:br>
            <a:r>
              <a:rPr lang="en-GB" dirty="0">
                <a:solidFill>
                  <a:srgbClr val="0070C0"/>
                </a:solidFill>
              </a:rPr>
              <a:t>Income tax</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8</a:t>
            </a:fld>
            <a:endParaRPr lang="en-GB" dirty="0"/>
          </a:p>
        </p:txBody>
      </p:sp>
    </p:spTree>
    <p:extLst>
      <p:ext uri="{BB962C8B-B14F-4D97-AF65-F5344CB8AC3E}">
        <p14:creationId xmlns:p14="http://schemas.microsoft.com/office/powerpoint/2010/main" val="173723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pPr marL="0" indent="0">
              <a:buNone/>
            </a:pPr>
            <a:endParaRPr lang="en-GB" sz="1000" dirty="0"/>
          </a:p>
          <a:p>
            <a:pPr marL="538163" indent="-269875">
              <a:buFont typeface="Wingdings" panose="05000000000000000000" pitchFamily="2" charset="2"/>
              <a:buChar char="Ø"/>
            </a:pPr>
            <a:r>
              <a:rPr lang="en-GB" dirty="0"/>
              <a:t>Consumption taxes (sales taxes, VAT)</a:t>
            </a:r>
          </a:p>
          <a:p>
            <a:pPr marL="538163" indent="-269875">
              <a:buFont typeface="Wingdings" panose="05000000000000000000" pitchFamily="2" charset="2"/>
              <a:buChar char="Ø"/>
            </a:pPr>
            <a:r>
              <a:rPr lang="en-GB" dirty="0"/>
              <a:t>Excise duties</a:t>
            </a:r>
          </a:p>
          <a:p>
            <a:pPr marL="538163" indent="-269875">
              <a:buFont typeface="Wingdings" panose="05000000000000000000" pitchFamily="2" charset="2"/>
              <a:buChar char="Ø"/>
            </a:pPr>
            <a:r>
              <a:rPr lang="en-GB" dirty="0"/>
              <a:t>Digital services taxes</a:t>
            </a:r>
          </a:p>
          <a:p>
            <a:pPr marL="538163" indent="-269875">
              <a:buFont typeface="Wingdings" panose="05000000000000000000" pitchFamily="2" charset="2"/>
              <a:buChar char="Ø"/>
            </a:pPr>
            <a:r>
              <a:rPr lang="en-GB" dirty="0"/>
              <a:t>Stamp duties</a:t>
            </a:r>
          </a:p>
          <a:p>
            <a:pPr marL="538163" indent="-269875">
              <a:buFont typeface="Wingdings" panose="05000000000000000000" pitchFamily="2" charset="2"/>
              <a:buChar char="Ø"/>
            </a:pPr>
            <a:r>
              <a:rPr lang="en-GB" dirty="0"/>
              <a:t>Payroll taxes, social security contributions</a:t>
            </a:r>
          </a:p>
          <a:p>
            <a:pPr marL="538163" indent="-269875">
              <a:buFont typeface="Wingdings" panose="05000000000000000000" pitchFamily="2" charset="2"/>
              <a:buChar char="Ø"/>
            </a:pPr>
            <a:r>
              <a:rPr lang="en-GB" dirty="0"/>
              <a:t>Property taxes </a:t>
            </a:r>
          </a:p>
          <a:p>
            <a:endParaRPr lang="en-GB" sz="1400" dirty="0"/>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Definition of covered taxes </a:t>
            </a:r>
            <a:br>
              <a:rPr lang="en-GB" dirty="0">
                <a:solidFill>
                  <a:srgbClr val="0070C0"/>
                </a:solidFill>
              </a:rPr>
            </a:br>
            <a:r>
              <a:rPr lang="en-GB" dirty="0">
                <a:solidFill>
                  <a:srgbClr val="0070C0"/>
                </a:solidFill>
              </a:rPr>
              <a:t>NOT income taxes</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9</a:t>
            </a:fld>
            <a:endParaRPr lang="en-GB" dirty="0"/>
          </a:p>
        </p:txBody>
      </p:sp>
    </p:spTree>
    <p:extLst>
      <p:ext uri="{BB962C8B-B14F-4D97-AF65-F5344CB8AC3E}">
        <p14:creationId xmlns:p14="http://schemas.microsoft.com/office/powerpoint/2010/main" val="2391969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pPr marL="0" indent="0">
              <a:buNone/>
            </a:pPr>
            <a:endParaRPr lang="en-GB" sz="1000" dirty="0"/>
          </a:p>
          <a:p>
            <a:pPr marL="538163" indent="-269875">
              <a:buFont typeface="Wingdings" panose="05000000000000000000" pitchFamily="2" charset="2"/>
              <a:buChar char="Ø"/>
            </a:pPr>
            <a:r>
              <a:rPr lang="en-GB" dirty="0"/>
              <a:t>WHT on interest, royalties, tax arising from STTR and other taxes on </a:t>
            </a:r>
            <a:r>
              <a:rPr lang="en-GB" b="1" dirty="0"/>
              <a:t>gross payments </a:t>
            </a:r>
            <a:r>
              <a:rPr lang="en-GB" dirty="0"/>
              <a:t>provided  they are imposed as a substitution for a generally applicable CIT</a:t>
            </a:r>
          </a:p>
          <a:p>
            <a:pPr marL="538163" indent="-269875">
              <a:buFont typeface="Wingdings" panose="05000000000000000000" pitchFamily="2" charset="2"/>
              <a:buChar char="Ø"/>
            </a:pPr>
            <a:endParaRPr lang="en-GB" dirty="0"/>
          </a:p>
          <a:p>
            <a:pPr marL="538163" indent="-269875">
              <a:buFont typeface="Wingdings" panose="05000000000000000000" pitchFamily="2" charset="2"/>
              <a:buChar char="Ø"/>
            </a:pPr>
            <a:r>
              <a:rPr lang="en-GB" dirty="0"/>
              <a:t>Taxes on </a:t>
            </a:r>
            <a:r>
              <a:rPr lang="en-GB" b="1" dirty="0"/>
              <a:t>alternative basis</a:t>
            </a:r>
            <a:r>
              <a:rPr lang="en-GB" dirty="0"/>
              <a:t> (commercial surface area, units produced) but only if it substitutes for a generally applicable CIT (and not in addition)</a:t>
            </a:r>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Definition of covered taxes </a:t>
            </a:r>
            <a:br>
              <a:rPr lang="en-GB" dirty="0">
                <a:solidFill>
                  <a:srgbClr val="0070C0"/>
                </a:solidFill>
              </a:rPr>
            </a:br>
            <a:r>
              <a:rPr lang="en-GB" dirty="0">
                <a:solidFill>
                  <a:srgbClr val="0070C0"/>
                </a:solidFill>
              </a:rPr>
              <a:t>in lieu of a generally applicable CIT </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10</a:t>
            </a:fld>
            <a:endParaRPr lang="en-GB" dirty="0"/>
          </a:p>
        </p:txBody>
      </p:sp>
    </p:spTree>
    <p:extLst>
      <p:ext uri="{BB962C8B-B14F-4D97-AF65-F5344CB8AC3E}">
        <p14:creationId xmlns:p14="http://schemas.microsoft.com/office/powerpoint/2010/main" val="3727840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pPr marL="0" indent="0">
              <a:buNone/>
            </a:pPr>
            <a:endParaRPr lang="en-GB" sz="1000" dirty="0"/>
          </a:p>
          <a:p>
            <a:pPr marL="538163" indent="-269875">
              <a:buFont typeface="Wingdings" panose="05000000000000000000" pitchFamily="2" charset="2"/>
              <a:buChar char="Ø"/>
            </a:pPr>
            <a:r>
              <a:rPr lang="en-GB" sz="1400" dirty="0"/>
              <a:t>Qualified IIR top-up tax</a:t>
            </a:r>
          </a:p>
          <a:p>
            <a:pPr marL="538163" indent="-269875">
              <a:buFont typeface="Wingdings" panose="05000000000000000000" pitchFamily="2" charset="2"/>
              <a:buChar char="Ø"/>
            </a:pPr>
            <a:r>
              <a:rPr lang="en-GB" sz="1400" dirty="0"/>
              <a:t>Qualified UTPR top-up tax</a:t>
            </a:r>
          </a:p>
          <a:p>
            <a:pPr marL="538163" indent="-269875">
              <a:buFont typeface="Wingdings" panose="05000000000000000000" pitchFamily="2" charset="2"/>
              <a:buChar char="Ø"/>
            </a:pPr>
            <a:r>
              <a:rPr lang="en-GB" sz="1400" dirty="0"/>
              <a:t>QDMTT</a:t>
            </a:r>
          </a:p>
          <a:p>
            <a:endParaRPr lang="en-GB" sz="1000" dirty="0"/>
          </a:p>
          <a:p>
            <a:r>
              <a:rPr lang="en-GB" sz="1400" dirty="0"/>
              <a:t>They must be excluded in order to avoid circular computation</a:t>
            </a:r>
          </a:p>
          <a:p>
            <a:endParaRPr lang="en-GB" sz="1000" dirty="0"/>
          </a:p>
          <a:p>
            <a:pPr>
              <a:buFont typeface="Wingdings" panose="05000000000000000000" pitchFamily="2" charset="2"/>
              <a:buChar char="§"/>
            </a:pPr>
            <a:r>
              <a:rPr lang="en-GB" sz="1400" dirty="0"/>
              <a:t>Status of domestic minimum taxes:</a:t>
            </a:r>
          </a:p>
          <a:p>
            <a:pPr marL="538163" indent="-269875">
              <a:buFont typeface="Wingdings" panose="05000000000000000000" pitchFamily="2" charset="2"/>
              <a:buChar char="Ø"/>
            </a:pPr>
            <a:r>
              <a:rPr lang="en-GB" sz="1400" dirty="0"/>
              <a:t>domestic minimum tax that cannot be considered QDMTT may be a covered tax if it meets the definition – increases the numerator of the fraction </a:t>
            </a:r>
          </a:p>
          <a:p>
            <a:pPr marL="538163" indent="-269875">
              <a:buFont typeface="Wingdings" panose="05000000000000000000" pitchFamily="2" charset="2"/>
              <a:buChar char="Ø"/>
            </a:pPr>
            <a:r>
              <a:rPr lang="en-GB" sz="1400" dirty="0"/>
              <a:t>QDMT: a domestic minimum tax that is implemented and administered in a way that is consistent with the </a:t>
            </a:r>
            <a:r>
              <a:rPr lang="en-GB" sz="1400" dirty="0" err="1"/>
              <a:t>GloBE</a:t>
            </a:r>
            <a:r>
              <a:rPr lang="en-GB" sz="1400" dirty="0"/>
              <a:t> rules and the Commentary – the QDMTT reduces the top-up tax liability, similar to a credit (Art. 27 EU Dir., Article 5.2.3. OECD Model Rules)  </a:t>
            </a:r>
          </a:p>
          <a:p>
            <a:pPr marL="538163" indent="-269875">
              <a:buFont typeface="Wingdings" panose="05000000000000000000" pitchFamily="2" charset="2"/>
              <a:buChar char="Ø"/>
            </a:pPr>
            <a:r>
              <a:rPr lang="en-GB" sz="1400" dirty="0"/>
              <a:t>Safe harbour QDMTT – excludes the application of the </a:t>
            </a:r>
            <a:r>
              <a:rPr lang="en-GB" sz="1400" dirty="0" err="1"/>
              <a:t>GloBE</a:t>
            </a:r>
            <a:r>
              <a:rPr lang="en-GB" sz="1400" dirty="0"/>
              <a:t> rules in other jurisdictions, automatically reduces the top-up tax to zero without calculation/ verification by the other jurisdiction (July Administrative Guidance)</a:t>
            </a:r>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Definition of covered taxes </a:t>
            </a:r>
            <a:br>
              <a:rPr lang="en-GB" dirty="0">
                <a:solidFill>
                  <a:srgbClr val="0070C0"/>
                </a:solidFill>
              </a:rPr>
            </a:br>
            <a:r>
              <a:rPr lang="en-GB" dirty="0">
                <a:solidFill>
                  <a:srgbClr val="0070C0"/>
                </a:solidFill>
              </a:rPr>
              <a:t>Excluded from income taxes</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11</a:t>
            </a:fld>
            <a:endParaRPr lang="en-GB" dirty="0"/>
          </a:p>
        </p:txBody>
      </p:sp>
    </p:spTree>
    <p:extLst>
      <p:ext uri="{BB962C8B-B14F-4D97-AF65-F5344CB8AC3E}">
        <p14:creationId xmlns:p14="http://schemas.microsoft.com/office/powerpoint/2010/main" val="213420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84D32B3-5FD7-0010-E235-D8225A166846}"/>
              </a:ext>
            </a:extLst>
          </p:cNvPr>
          <p:cNvSpPr>
            <a:spLocks noGrp="1"/>
          </p:cNvSpPr>
          <p:nvPr>
            <p:ph idx="1"/>
          </p:nvPr>
        </p:nvSpPr>
        <p:spPr>
          <a:xfrm>
            <a:off x="462408" y="1043522"/>
            <a:ext cx="8136538" cy="4297773"/>
          </a:xfrm>
        </p:spPr>
        <p:txBody>
          <a:bodyPr>
            <a:noAutofit/>
          </a:bodyPr>
          <a:lstStyle/>
          <a:p>
            <a:r>
              <a:rPr lang="en-GB" sz="1400" dirty="0"/>
              <a:t>Adjustments to covered taxes</a:t>
            </a:r>
          </a:p>
          <a:p>
            <a:pPr marL="538163" indent="-269875">
              <a:buFont typeface="Wingdings" panose="05000000000000000000" pitchFamily="2" charset="2"/>
              <a:buChar char="Ø"/>
            </a:pPr>
            <a:r>
              <a:rPr lang="en-GB" sz="1400" dirty="0"/>
              <a:t>Additions and reductions to covered taxes</a:t>
            </a:r>
          </a:p>
          <a:p>
            <a:pPr marL="538163" indent="-269875">
              <a:buFont typeface="Wingdings" panose="05000000000000000000" pitchFamily="2" charset="2"/>
              <a:buChar char="Ø"/>
            </a:pPr>
            <a:r>
              <a:rPr lang="en-GB" sz="1400" dirty="0"/>
              <a:t>Deferred tax adjustment amount</a:t>
            </a:r>
          </a:p>
          <a:p>
            <a:pPr marL="538163" indent="-269875">
              <a:buFont typeface="Wingdings" panose="05000000000000000000" pitchFamily="2" charset="2"/>
              <a:buChar char="Ø"/>
            </a:pPr>
            <a:r>
              <a:rPr lang="en-GB" sz="1400" dirty="0"/>
              <a:t>Any increase or decrease in covered taxes</a:t>
            </a:r>
          </a:p>
          <a:p>
            <a:pPr marL="538163" indent="-269875">
              <a:buFont typeface="Wingdings" panose="05000000000000000000" pitchFamily="2" charset="2"/>
              <a:buChar char="Ø"/>
            </a:pPr>
            <a:endParaRPr lang="en-GB" sz="1000" dirty="0"/>
          </a:p>
          <a:p>
            <a:r>
              <a:rPr lang="en-GB" sz="1400" dirty="0"/>
              <a:t>Allocation of cross-border taxes </a:t>
            </a:r>
          </a:p>
          <a:p>
            <a:pPr marL="0" indent="0">
              <a:buNone/>
            </a:pPr>
            <a:r>
              <a:rPr lang="en-GB" sz="1400" dirty="0"/>
              <a:t>Important: the adjusted covered taxes of a CE do not only include taxes levied by the CE’s own jurisdiction (where it is resident or located), certain taxes levied by other jurisdictions are allocated to it in order to align the covered tax with the </a:t>
            </a:r>
            <a:r>
              <a:rPr lang="en-GB" sz="1400" dirty="0" err="1"/>
              <a:t>GloBE</a:t>
            </a:r>
            <a:r>
              <a:rPr lang="en-GB" sz="1400" dirty="0"/>
              <a:t> income to which it relates, such is the case</a:t>
            </a:r>
          </a:p>
          <a:p>
            <a:pPr>
              <a:buFont typeface="Wingdings" panose="05000000000000000000" pitchFamily="2" charset="2"/>
              <a:buChar char="Ø"/>
            </a:pPr>
            <a:r>
              <a:rPr lang="en-GB" sz="1400" dirty="0"/>
              <a:t>Allocation to a PE</a:t>
            </a:r>
          </a:p>
          <a:p>
            <a:pPr>
              <a:buFont typeface="Wingdings" panose="05000000000000000000" pitchFamily="2" charset="2"/>
              <a:buChar char="Ø"/>
            </a:pPr>
            <a:r>
              <a:rPr lang="en-GB" sz="1400" dirty="0"/>
              <a:t>Application of CFC rules by the jurisdiction of the CE’s owner – push down of CFC charge</a:t>
            </a:r>
          </a:p>
          <a:p>
            <a:pPr>
              <a:buFont typeface="Wingdings" panose="05000000000000000000" pitchFamily="2" charset="2"/>
              <a:buChar char="Ø"/>
            </a:pPr>
            <a:r>
              <a:rPr lang="en-GB" sz="1400" dirty="0"/>
              <a:t>Allocation of WHT: if WHT is levied on interest, royalties paid to the CE, the WHT charged by the source country is a covered tax of the recipient CE </a:t>
            </a:r>
            <a:r>
              <a:rPr lang="en-GB" sz="1400" b="1" dirty="0"/>
              <a:t>BUT WHT on dividends is covered tax of the CE distributing the dividends</a:t>
            </a:r>
          </a:p>
          <a:p>
            <a:endParaRPr lang="en-GB" sz="1400" dirty="0"/>
          </a:p>
          <a:p>
            <a:endParaRPr lang="en-GB" sz="1400" dirty="0"/>
          </a:p>
        </p:txBody>
      </p:sp>
      <p:sp>
        <p:nvSpPr>
          <p:cNvPr id="3" name="Titel 2">
            <a:extLst>
              <a:ext uri="{FF2B5EF4-FFF2-40B4-BE49-F238E27FC236}">
                <a16:creationId xmlns:a16="http://schemas.microsoft.com/office/drawing/2014/main" id="{6400C980-5FAC-88F9-1B5E-C2C86E7E19FE}"/>
              </a:ext>
            </a:extLst>
          </p:cNvPr>
          <p:cNvSpPr>
            <a:spLocks noGrp="1"/>
          </p:cNvSpPr>
          <p:nvPr>
            <p:ph type="title"/>
          </p:nvPr>
        </p:nvSpPr>
        <p:spPr/>
        <p:txBody>
          <a:bodyPr/>
          <a:lstStyle/>
          <a:p>
            <a:r>
              <a:rPr lang="en-GB" dirty="0">
                <a:solidFill>
                  <a:srgbClr val="0070C0"/>
                </a:solidFill>
              </a:rPr>
              <a:t>Adjustments and reallocations between CEs</a:t>
            </a:r>
          </a:p>
        </p:txBody>
      </p:sp>
      <p:sp>
        <p:nvSpPr>
          <p:cNvPr id="4" name="Foliennummernplatzhalter 3">
            <a:extLst>
              <a:ext uri="{FF2B5EF4-FFF2-40B4-BE49-F238E27FC236}">
                <a16:creationId xmlns:a16="http://schemas.microsoft.com/office/drawing/2014/main" id="{2F32D085-BB4A-552D-4467-B9DB2CB59EE3}"/>
              </a:ext>
            </a:extLst>
          </p:cNvPr>
          <p:cNvSpPr>
            <a:spLocks noGrp="1"/>
          </p:cNvSpPr>
          <p:nvPr>
            <p:ph type="sldNum" sz="quarter" idx="12"/>
          </p:nvPr>
        </p:nvSpPr>
        <p:spPr/>
        <p:txBody>
          <a:bodyPr/>
          <a:lstStyle/>
          <a:p>
            <a:fld id="{BE3DC40E-DBBE-4E2D-9EEC-FBF0DA0E9179}" type="slidenum">
              <a:rPr lang="en-GB" smtClean="0"/>
              <a:pPr/>
              <a:t>12</a:t>
            </a:fld>
            <a:endParaRPr lang="en-GB" dirty="0"/>
          </a:p>
        </p:txBody>
      </p:sp>
    </p:spTree>
    <p:extLst>
      <p:ext uri="{BB962C8B-B14F-4D97-AF65-F5344CB8AC3E}">
        <p14:creationId xmlns:p14="http://schemas.microsoft.com/office/powerpoint/2010/main" val="918097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extplatzhalter 3"/>
          <p:cNvSpPr>
            <a:spLocks noGrp="1"/>
          </p:cNvSpPr>
          <p:nvPr>
            <p:ph type="body" sz="quarter" idx="10"/>
          </p:nvPr>
        </p:nvSpPr>
        <p:spPr>
          <a:xfrm>
            <a:off x="1928814" y="2559844"/>
            <a:ext cx="3260725" cy="1811073"/>
          </a:xfrm>
        </p:spPr>
        <p:txBody>
          <a:bodyPr>
            <a:normAutofit lnSpcReduction="10000"/>
          </a:bodyPr>
          <a:lstStyle/>
          <a:p>
            <a:pPr fontAlgn="base">
              <a:spcBef>
                <a:spcPct val="0"/>
              </a:spcBef>
              <a:spcAft>
                <a:spcPct val="0"/>
              </a:spcAft>
              <a:buClr>
                <a:srgbClr val="532481"/>
              </a:buClr>
            </a:pPr>
            <a:r>
              <a:rPr lang="de-DE" b="1" dirty="0" err="1"/>
              <a:t>Assoc</a:t>
            </a:r>
            <a:r>
              <a:rPr lang="de-DE" b="1" dirty="0"/>
              <a:t>. Prof. </a:t>
            </a:r>
            <a:r>
              <a:rPr lang="hu-HU" b="1" dirty="0"/>
              <a:t>Dr. </a:t>
            </a:r>
            <a:r>
              <a:rPr lang="de-DE" b="1" dirty="0"/>
              <a:t>Rita Szudoczky</a:t>
            </a:r>
          </a:p>
          <a:p>
            <a:pPr fontAlgn="base">
              <a:spcBef>
                <a:spcPct val="0"/>
              </a:spcBef>
              <a:spcAft>
                <a:spcPct val="0"/>
              </a:spcAft>
              <a:buClr>
                <a:srgbClr val="532481"/>
              </a:buClr>
            </a:pPr>
            <a:r>
              <a:rPr lang="de-DE" b="1" dirty="0"/>
              <a:t>INSTITUTE FOR AUSTRIAN AND INTERNATIONAL TAX LAW</a:t>
            </a:r>
          </a:p>
          <a:p>
            <a:pPr fontAlgn="base">
              <a:spcBef>
                <a:spcPct val="0"/>
              </a:spcBef>
              <a:spcAft>
                <a:spcPct val="0"/>
              </a:spcAft>
              <a:buClr>
                <a:srgbClr val="532481"/>
              </a:buClr>
            </a:pPr>
            <a:r>
              <a:rPr lang="en-US" dirty="0" err="1"/>
              <a:t>Welthandelsplatz</a:t>
            </a:r>
            <a:r>
              <a:rPr lang="en-US" dirty="0"/>
              <a:t> 1, Building D3, 1020 Vienna, Austria</a:t>
            </a:r>
            <a:endParaRPr lang="de-DE" dirty="0"/>
          </a:p>
          <a:p>
            <a:pPr fontAlgn="base">
              <a:spcBef>
                <a:spcPct val="0"/>
              </a:spcBef>
              <a:spcAft>
                <a:spcPct val="0"/>
              </a:spcAft>
              <a:buClr>
                <a:srgbClr val="532481"/>
              </a:buClr>
            </a:pPr>
            <a:endParaRPr lang="de-DE" dirty="0"/>
          </a:p>
          <a:p>
            <a:pPr fontAlgn="base">
              <a:spcBef>
                <a:spcPct val="0"/>
              </a:spcBef>
              <a:spcAft>
                <a:spcPct val="0"/>
              </a:spcAft>
              <a:buClr>
                <a:srgbClr val="532481"/>
              </a:buClr>
            </a:pPr>
            <a:endParaRPr lang="de-DE" dirty="0"/>
          </a:p>
          <a:p>
            <a:pPr fontAlgn="base">
              <a:spcBef>
                <a:spcPct val="0"/>
              </a:spcBef>
              <a:spcAft>
                <a:spcPct val="0"/>
              </a:spcAft>
              <a:buClr>
                <a:srgbClr val="532481"/>
              </a:buClr>
            </a:pPr>
            <a:r>
              <a:rPr lang="de-DE" dirty="0"/>
              <a:t>T +43-1-313 6112</a:t>
            </a:r>
          </a:p>
          <a:p>
            <a:pPr fontAlgn="base">
              <a:spcBef>
                <a:spcPct val="0"/>
              </a:spcBef>
              <a:spcAft>
                <a:spcPct val="0"/>
              </a:spcAft>
              <a:buClr>
                <a:srgbClr val="532481"/>
              </a:buClr>
            </a:pPr>
            <a:r>
              <a:rPr lang="de-DE" dirty="0"/>
              <a:t>F +43-1-31336 90 6112</a:t>
            </a:r>
          </a:p>
          <a:p>
            <a:pPr fontAlgn="base">
              <a:spcBef>
                <a:spcPct val="0"/>
              </a:spcBef>
              <a:spcAft>
                <a:spcPct val="0"/>
              </a:spcAft>
              <a:buClr>
                <a:srgbClr val="532481"/>
              </a:buClr>
            </a:pPr>
            <a:r>
              <a:rPr lang="de-DE" dirty="0"/>
              <a:t>Rita.szudoczky@wu.ac.at</a:t>
            </a:r>
          </a:p>
          <a:p>
            <a:pPr fontAlgn="base">
              <a:spcBef>
                <a:spcPct val="0"/>
              </a:spcBef>
              <a:spcAft>
                <a:spcPct val="0"/>
              </a:spcAft>
              <a:buClr>
                <a:srgbClr val="532481"/>
              </a:buClr>
            </a:pPr>
            <a:r>
              <a:rPr lang="de-DE" dirty="0"/>
              <a:t>www.wu.ac.at/taxlaw</a:t>
            </a:r>
          </a:p>
          <a:p>
            <a:pPr fontAlgn="base">
              <a:spcBef>
                <a:spcPct val="0"/>
              </a:spcBef>
              <a:spcAft>
                <a:spcPct val="0"/>
              </a:spcAft>
              <a:buClr>
                <a:srgbClr val="532481"/>
              </a:buClr>
            </a:pPr>
            <a:endParaRPr lang="de-AT" dirty="0"/>
          </a:p>
        </p:txBody>
      </p:sp>
      <p:sp>
        <p:nvSpPr>
          <p:cNvPr id="7171" name="Titel 5"/>
          <p:cNvSpPr>
            <a:spLocks noGrp="1"/>
          </p:cNvSpPr>
          <p:nvPr>
            <p:ph type="title"/>
          </p:nvPr>
        </p:nvSpPr>
        <p:spPr>
          <a:xfrm>
            <a:off x="418307" y="191767"/>
            <a:ext cx="6281737" cy="952500"/>
          </a:xfrm>
        </p:spPr>
        <p:txBody>
          <a:bodyPr/>
          <a:lstStyle/>
          <a:p>
            <a:r>
              <a:rPr lang="de-AT" dirty="0" err="1"/>
              <a:t>Thank</a:t>
            </a:r>
            <a:r>
              <a:rPr lang="de-AT" dirty="0"/>
              <a:t> </a:t>
            </a:r>
            <a:r>
              <a:rPr lang="de-AT" dirty="0" err="1"/>
              <a:t>you</a:t>
            </a:r>
            <a:r>
              <a:rPr lang="de-AT" dirty="0"/>
              <a:t>!</a:t>
            </a:r>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SELECTEDLANGUAGE" val="English UK"/>
</p:tagLst>
</file>

<file path=ppt/theme/theme1.xml><?xml version="1.0" encoding="utf-8"?>
<a:theme xmlns:a="http://schemas.openxmlformats.org/drawingml/2006/main" name="WU 16:10">
  <a:themeElements>
    <a:clrScheme name="WU">
      <a:dk1>
        <a:srgbClr val="000000"/>
      </a:dk1>
      <a:lt1>
        <a:srgbClr val="FFFFFF"/>
      </a:lt1>
      <a:dk2>
        <a:srgbClr val="002350"/>
      </a:dk2>
      <a:lt2>
        <a:srgbClr val="E5F5FA"/>
      </a:lt2>
      <a:accent1>
        <a:srgbClr val="0096D3"/>
      </a:accent1>
      <a:accent2>
        <a:srgbClr val="002350"/>
      </a:accent2>
      <a:accent3>
        <a:srgbClr val="4B2582"/>
      </a:accent3>
      <a:accent4>
        <a:srgbClr val="457AA0"/>
      </a:accent4>
      <a:accent5>
        <a:srgbClr val="A592C0"/>
      </a:accent5>
      <a:accent6>
        <a:srgbClr val="80CFE9"/>
      </a:accent6>
      <a:hlink>
        <a:srgbClr val="405A7C"/>
      </a:hlink>
      <a:folHlink>
        <a:srgbClr val="0082AA"/>
      </a:folHlink>
    </a:clrScheme>
    <a:fontScheme name="WU neu">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U Farbschema neu">
        <a:dk1>
          <a:srgbClr val="000000"/>
        </a:dk1>
        <a:lt1>
          <a:sysClr val="window" lastClr="FFFFFF"/>
        </a:lt1>
        <a:dk2>
          <a:srgbClr val="002E60"/>
        </a:dk2>
        <a:lt2>
          <a:srgbClr val="E5F5FA"/>
        </a:lt2>
        <a:accent1>
          <a:srgbClr val="0096D3"/>
        </a:accent1>
        <a:accent2>
          <a:srgbClr val="002E60"/>
        </a:accent2>
        <a:accent3>
          <a:srgbClr val="532481"/>
        </a:accent3>
        <a:accent4>
          <a:srgbClr val="457AA0"/>
        </a:accent4>
        <a:accent5>
          <a:srgbClr val="A991C0"/>
        </a:accent5>
        <a:accent6>
          <a:srgbClr val="7FCAE9"/>
        </a:accent6>
        <a:hlink>
          <a:srgbClr val="406288"/>
        </a:hlink>
        <a:folHlink>
          <a:srgbClr val="008FA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U Sample Presentation 16x10 with pictures V1.potx" id="{A40F362A-B76E-412D-8E18-69796A2AA4D0}" vid="{109EF84B-B0AD-4929-8F80-9F33A237FDD6}"/>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F651A35DF3154DB01328AF51148DAE" ma:contentTypeVersion="1" ma:contentTypeDescription="Ein neues Dokument erstellen." ma:contentTypeScope="" ma:versionID="0dcebb7a579e7f029c72fac92e1dfe73">
  <xsd:schema xmlns:xsd="http://www.w3.org/2001/XMLSchema" xmlns:xs="http://www.w3.org/2001/XMLSchema" xmlns:p="http://schemas.microsoft.com/office/2006/metadata/properties" xmlns:ns2="1a8d9a65-8471-4209-a900-f8e11db75e0a" xmlns:ns3="08b0a3ee-3d2a-451c-9a1a-7e5d5b0c9c77" xmlns:ns4="dde413db-0745-4f3a-8dca-564dc7ff6f7d" targetNamespace="http://schemas.microsoft.com/office/2006/metadata/properties" ma:root="true" ma:fieldsID="b5ffb9764d314564f3e389d2af5484ad" ns2:_="" ns3:_="" ns4:_="">
    <xsd:import namespace="1a8d9a65-8471-4209-a900-f8e11db75e0a"/>
    <xsd:import namespace="08b0a3ee-3d2a-451c-9a1a-7e5d5b0c9c77"/>
    <xsd:import namespace="dde413db-0745-4f3a-8dca-564dc7ff6f7d"/>
    <xsd:element name="properties">
      <xsd:complexType>
        <xsd:sequence>
          <xsd:element name="documentManagement">
            <xsd:complexType>
              <xsd:all>
                <xsd:element ref="ns2:WU_x0020_ThemaTaxHTField0" minOccurs="0"/>
                <xsd:element ref="ns3:TaxCatchAll" minOccurs="0"/>
                <xsd:element ref="ns2:DokumentenartTaxHTField0" minOccurs="0"/>
                <xsd:element ref="ns4:Beschreibung" minOccurs="0"/>
                <xsd:element ref="ns4:Format" minOccurs="0"/>
                <xsd:element ref="ns4:Kategori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d9a65-8471-4209-a900-f8e11db75e0a" elementFormDefault="qualified">
    <xsd:import namespace="http://schemas.microsoft.com/office/2006/documentManagement/types"/>
    <xsd:import namespace="http://schemas.microsoft.com/office/infopath/2007/PartnerControls"/>
    <xsd:element name="WU_x0020_ThemaTaxHTField0" ma:index="9" nillable="true" ma:taxonomy="true" ma:internalName="WU_x0020_ThemaTaxHTField0" ma:taxonomyFieldName="WU_x0020_Thema" ma:displayName="Schlagwort" ma:default="" ma:fieldId="{a2eb3201-e251-4055-97e9-466604fc777f}" ma:taxonomyMulti="true" ma:sspId="59da4ae5-1217-4de6-bd64-b7a740f353bb" ma:termSetId="c1edca97-812b-4584-b6b5-1e5cade81cae" ma:anchorId="00000000-0000-0000-0000-000000000000" ma:open="true" ma:isKeyword="false">
      <xsd:complexType>
        <xsd:sequence>
          <xsd:element ref="pc:Terms" minOccurs="0" maxOccurs="1"/>
        </xsd:sequence>
      </xsd:complexType>
    </xsd:element>
    <xsd:element name="DokumentenartTaxHTField0" ma:index="12" nillable="true" ma:taxonomy="true" ma:internalName="DokumentenartTaxHTField0" ma:taxonomyFieldName="Dokumentenart" ma:displayName="Dokumentenart" ma:default="" ma:fieldId="{0f2e647f-32b7-4850-b6be-ae358ed71e70}" ma:taxonomyMulti="true" ma:sspId="59da4ae5-1217-4de6-bd64-b7a740f353bb" ma:termSetId="325756d7-e24e-4b6f-ba71-3f779d34c1ea"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8b0a3ee-3d2a-451c-9a1a-7e5d5b0c9c77" elementFormDefault="qualified">
    <xsd:import namespace="http://schemas.microsoft.com/office/2006/documentManagement/types"/>
    <xsd:import namespace="http://schemas.microsoft.com/office/infopath/2007/PartnerControls"/>
    <xsd:element name="TaxCatchAll" ma:index="10" nillable="true" ma:displayName="Taxonomy Catch All Column" ma:description="" ma:hidden="true" ma:list="{6a103bb8-3913-4e3b-a229-080a76572464}" ma:internalName="TaxCatchAll" ma:showField="CatchAllData" ma:web="08b0a3ee-3d2a-451c-9a1a-7e5d5b0c9c7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e413db-0745-4f3a-8dca-564dc7ff6f7d" elementFormDefault="qualified">
    <xsd:import namespace="http://schemas.microsoft.com/office/2006/documentManagement/types"/>
    <xsd:import namespace="http://schemas.microsoft.com/office/infopath/2007/PartnerControls"/>
    <xsd:element name="Beschreibung" ma:index="13" nillable="true" ma:displayName="Beschreibung" ma:internalName="Beschreibung">
      <xsd:simpleType>
        <xsd:restriction base="dms:Note">
          <xsd:maxLength value="255"/>
        </xsd:restriction>
      </xsd:simpleType>
    </xsd:element>
    <xsd:element name="Format" ma:index="14" nillable="true" ma:displayName="Format" ma:format="Dropdown" ma:internalName="Format">
      <xsd:simpleType>
        <xsd:union memberTypes="dms:Text">
          <xsd:simpleType>
            <xsd:restriction base="dms:Choice">
              <xsd:enumeration value="LaTeX"/>
              <xsd:enumeration value="Office 2003"/>
              <xsd:enumeration value="Office 2007-2013"/>
              <xsd:enumeration value="OpenOffice 3.0"/>
            </xsd:restriction>
          </xsd:simpleType>
        </xsd:union>
      </xsd:simpleType>
    </xsd:element>
    <xsd:element name="Kategorie" ma:index="15" nillable="true" ma:displayName="Kategorie" ma:default="Anleitungen" ma:format="Dropdown" ma:internalName="Kategorie">
      <xsd:simpleType>
        <xsd:union memberTypes="dms:Text">
          <xsd:simpleType>
            <xsd:restriction base="dms:Choice">
              <xsd:enumeration value="Anleitungen"/>
              <xsd:enumeration value="Aushänge für Lift und Tür"/>
              <xsd:enumeration value="Basisvorlagen"/>
              <xsd:enumeration value="Brief-/Faxvorlagen"/>
              <xsd:enumeration value="Einladungen"/>
              <xsd:enumeration value="Etiketten"/>
              <xsd:enumeration value="Musterdateien"/>
              <xsd:enumeration value="Namensschilder"/>
              <xsd:enumeration value="Präsentationen"/>
              <xsd:enumeration value="Skripten-Cover"/>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Kategorie xmlns="dde413db-0745-4f3a-8dca-564dc7ff6f7d">Präsentationen</Kategorie>
    <Beschreibung xmlns="dde413db-0745-4f3a-8dca-564dc7ff6f7d" xsi:nil="true"/>
    <TaxCatchAll xmlns="08b0a3ee-3d2a-451c-9a1a-7e5d5b0c9c77">
      <Value>266</Value>
      <Value>403</Value>
    </TaxCatchAll>
    <DokumentenartTaxHTField0 xmlns="1a8d9a65-8471-4209-a900-f8e11db75e0a">
      <Terms xmlns="http://schemas.microsoft.com/office/infopath/2007/PartnerControls">
        <TermInfo xmlns="http://schemas.microsoft.com/office/infopath/2007/PartnerControls">
          <TermName xmlns="http://schemas.microsoft.com/office/infopath/2007/PartnerControls">Vorlagen</TermName>
          <TermId xmlns="http://schemas.microsoft.com/office/infopath/2007/PartnerControls">17fc50ed-8ad1-47be-ab12-04243fd74ddb</TermId>
        </TermInfo>
      </Terms>
    </DokumentenartTaxHTField0>
    <WU_x0020_ThemaTaxHTField0 xmlns="1a8d9a65-8471-4209-a900-f8e11db75e0a">
      <Terms xmlns="http://schemas.microsoft.com/office/infopath/2007/PartnerControls">
        <TermInfo xmlns="http://schemas.microsoft.com/office/infopath/2007/PartnerControls">
          <TermName xmlns="http://schemas.microsoft.com/office/infopath/2007/PartnerControls">Corporate Design</TermName>
          <TermId xmlns="http://schemas.microsoft.com/office/infopath/2007/PartnerControls">19895bcd-b158-45ae-ab7b-f5ca217dfcec</TermId>
        </TermInfo>
      </Terms>
    </WU_x0020_ThemaTaxHTField0>
    <Format xmlns="dde413db-0745-4f3a-8dca-564dc7ff6f7d">Office 2007-2013</Forma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A01B68-F869-4573-825C-4DD8EBCAED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d9a65-8471-4209-a900-f8e11db75e0a"/>
    <ds:schemaRef ds:uri="08b0a3ee-3d2a-451c-9a1a-7e5d5b0c9c77"/>
    <ds:schemaRef ds:uri="dde413db-0745-4f3a-8dca-564dc7ff6f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4CA5C6-2D19-402E-93C4-D8DC7CBBDCC2}">
  <ds:schemaRefs>
    <ds:schemaRef ds:uri="08b0a3ee-3d2a-451c-9a1a-7e5d5b0c9c77"/>
    <ds:schemaRef ds:uri="http://purl.org/dc/dcmitype/"/>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http://purl.org/dc/elements/1.1/"/>
    <ds:schemaRef ds:uri="http://schemas.openxmlformats.org/package/2006/metadata/core-properties"/>
    <ds:schemaRef ds:uri="dde413db-0745-4f3a-8dca-564dc7ff6f7d"/>
    <ds:schemaRef ds:uri="1a8d9a65-8471-4209-a900-f8e11db75e0a"/>
  </ds:schemaRefs>
</ds:datastoreItem>
</file>

<file path=customXml/itemProps3.xml><?xml version="1.0" encoding="utf-8"?>
<ds:datastoreItem xmlns:ds="http://schemas.openxmlformats.org/officeDocument/2006/customXml" ds:itemID="{78F21957-FCA6-4C40-BED5-A169E35177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1734</Words>
  <Application>Microsoft Office PowerPoint</Application>
  <PresentationFormat>On-screen Show (16:10)</PresentationFormat>
  <Paragraphs>158</Paragraphs>
  <Slides>13</Slides>
  <Notes>10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Georgia</vt:lpstr>
      <vt:lpstr>Segoe UI Light</vt:lpstr>
      <vt:lpstr>Verdana</vt:lpstr>
      <vt:lpstr>Wingdings</vt:lpstr>
      <vt:lpstr>WU 16:10</vt:lpstr>
      <vt:lpstr>Covered taxes under the EU minimum corporate income tax directive   Conference on the EU Minimum Corporate Income Tax Directive and its Impact on Non-Member Countries Belgrade, 24 November 2023  </vt:lpstr>
      <vt:lpstr>Outline</vt:lpstr>
      <vt:lpstr>Covered tax and its relevance under Pillar Two </vt:lpstr>
      <vt:lpstr>Covered tax and its relevance under Pillar Two </vt:lpstr>
      <vt:lpstr>Definition of covered taxes </vt:lpstr>
      <vt:lpstr>Definition of covered taxes  Income tax</vt:lpstr>
      <vt:lpstr>Definition of covered taxes  Income tax</vt:lpstr>
      <vt:lpstr>Definition of covered taxes  Income tax</vt:lpstr>
      <vt:lpstr>Definition of covered taxes  NOT income taxes</vt:lpstr>
      <vt:lpstr>Definition of covered taxes  in lieu of a generally applicable CIT </vt:lpstr>
      <vt:lpstr>Definition of covered taxes  Excluded from income taxes</vt:lpstr>
      <vt:lpstr>Adjustments and reallocations between CEs</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2017-03-31T09:52:02Z</dcterms:created>
  <dcterms:modified xsi:type="dcterms:W3CDTF">2023-11-28T18:48:22Z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0x010100BCF651A35DF3154DB01328AF51148DAE</vt:lpwstr>
  </property>
  <property fmtid="{D5CDD505-2E9C-101B-9397-08002B2CF9AE}" pid="3" name="WU Thema">
    <vt:lpwstr>403;#Corporate Design|19895bcd-b158-45ae-ab7b-f5ca217dfcec</vt:lpwstr>
  </property>
  <property fmtid="{D5CDD505-2E9C-101B-9397-08002B2CF9AE}" pid="4" name="Dokumentenart">
    <vt:lpwstr>266;#Vorlagen|17fc50ed-8ad1-47be-ab12-04243fd74ddb</vt:lpwstr>
  </property>
</Properties>
</file>