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30B8C33-98C8-4929-BA6C-97A14DFBA1BA}"/>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p>
        </p:txBody>
      </p:sp>
      <p:sp>
        <p:nvSpPr>
          <p:cNvPr id="3" name="Podnaslov 2">
            <a:extLst>
              <a:ext uri="{FF2B5EF4-FFF2-40B4-BE49-F238E27FC236}">
                <a16:creationId xmlns:a16="http://schemas.microsoft.com/office/drawing/2014/main" id="{AF3A7026-31BF-484F-ABF7-B202D26DB9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a:extLst>
              <a:ext uri="{FF2B5EF4-FFF2-40B4-BE49-F238E27FC236}">
                <a16:creationId xmlns:a16="http://schemas.microsoft.com/office/drawing/2014/main" id="{13F86ED2-331D-4D94-9688-B2C3CC7AA32C}"/>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0BFD122E-F63C-41A7-8F71-03BB597EA22A}"/>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AA3C8E14-86E5-453E-9BE5-2A4BAACAE920}"/>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491282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BE09351-090C-4BBB-9E11-455512E0501C}"/>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AC64E21D-FC63-4464-ADC0-559A22F69E6A}"/>
              </a:ext>
            </a:extLst>
          </p:cNvPr>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976D860B-16C2-4D3E-998D-7DB3A4F57CD9}"/>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41BAC32F-EF7E-4EE1-B849-3E5CE9CA6F79}"/>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DF06EFAE-7A96-4F5D-86B4-3186D7CC376C}"/>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3628611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D0AE964-CBAD-4441-B745-3E073DAB8530}"/>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p>
        </p:txBody>
      </p:sp>
      <p:sp>
        <p:nvSpPr>
          <p:cNvPr id="3" name="Rezervirano mjesto teksta 2">
            <a:extLst>
              <a:ext uri="{FF2B5EF4-FFF2-40B4-BE49-F238E27FC236}">
                <a16:creationId xmlns:a16="http://schemas.microsoft.com/office/drawing/2014/main" id="{BA2F4E7A-7C6B-42A0-B336-5A6E10EB8B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Rezervirano mjesto datuma 3">
            <a:extLst>
              <a:ext uri="{FF2B5EF4-FFF2-40B4-BE49-F238E27FC236}">
                <a16:creationId xmlns:a16="http://schemas.microsoft.com/office/drawing/2014/main" id="{F3E033BF-C692-4670-A340-0031484A1FF5}"/>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6A882BFD-88CD-4443-B76E-8DC3779AB7A6}"/>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765D8D97-3083-4EA8-AD57-5308DEB19DF2}"/>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3373106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9F9D13C-D54C-42CE-B12A-6380D88C612B}"/>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44923231-0021-4987-999B-7D70E4124519}"/>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sadržaja 3">
            <a:extLst>
              <a:ext uri="{FF2B5EF4-FFF2-40B4-BE49-F238E27FC236}">
                <a16:creationId xmlns:a16="http://schemas.microsoft.com/office/drawing/2014/main" id="{A2DE8B3A-7F98-43C6-B8FF-5D1A8AA193FC}"/>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datuma 4">
            <a:extLst>
              <a:ext uri="{FF2B5EF4-FFF2-40B4-BE49-F238E27FC236}">
                <a16:creationId xmlns:a16="http://schemas.microsoft.com/office/drawing/2014/main" id="{12AADD9E-3A1C-4D12-952D-C1FC8A9D4868}"/>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6" name="Rezervirano mjesto podnožja 5">
            <a:extLst>
              <a:ext uri="{FF2B5EF4-FFF2-40B4-BE49-F238E27FC236}">
                <a16:creationId xmlns:a16="http://schemas.microsoft.com/office/drawing/2014/main" id="{0F7904AB-46B0-4E1B-A7F1-07896C4BD742}"/>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37830347-DF18-4B8C-A893-8EDEC55F5A4D}"/>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1689208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F648AA-5316-4B6F-8261-D259C7B00BFE}"/>
              </a:ext>
            </a:extLst>
          </p:cNvPr>
          <p:cNvSpPr>
            <a:spLocks noGrp="1"/>
          </p:cNvSpPr>
          <p:nvPr>
            <p:ph type="title"/>
          </p:nvPr>
        </p:nvSpPr>
        <p:spPr>
          <a:xfrm>
            <a:off x="839788" y="365125"/>
            <a:ext cx="10515600" cy="1325563"/>
          </a:xfrm>
        </p:spPr>
        <p:txBody>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D65DEDF0-6260-4416-9F72-475C5090A1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Rezervirano mjesto sadržaja 3">
            <a:extLst>
              <a:ext uri="{FF2B5EF4-FFF2-40B4-BE49-F238E27FC236}">
                <a16:creationId xmlns:a16="http://schemas.microsoft.com/office/drawing/2014/main" id="{AAAD8984-A7D1-4570-A276-8286F68628C4}"/>
              </a:ext>
            </a:extLst>
          </p:cNvPr>
          <p:cNvSpPr>
            <a:spLocks noGrp="1"/>
          </p:cNvSpPr>
          <p:nvPr>
            <p:ph sz="half" idx="2"/>
          </p:nvPr>
        </p:nvSpPr>
        <p:spPr>
          <a:xfrm>
            <a:off x="839788" y="2505075"/>
            <a:ext cx="5157787"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teksta 4">
            <a:extLst>
              <a:ext uri="{FF2B5EF4-FFF2-40B4-BE49-F238E27FC236}">
                <a16:creationId xmlns:a16="http://schemas.microsoft.com/office/drawing/2014/main" id="{8540175A-D71D-4FE5-BBB2-3799DA6825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Rezervirano mjesto sadržaja 5">
            <a:extLst>
              <a:ext uri="{FF2B5EF4-FFF2-40B4-BE49-F238E27FC236}">
                <a16:creationId xmlns:a16="http://schemas.microsoft.com/office/drawing/2014/main" id="{65CE2D1B-582F-47E8-8FA7-97C8E981AF85}"/>
              </a:ext>
            </a:extLst>
          </p:cNvPr>
          <p:cNvSpPr>
            <a:spLocks noGrp="1"/>
          </p:cNvSpPr>
          <p:nvPr>
            <p:ph sz="quarter" idx="4"/>
          </p:nvPr>
        </p:nvSpPr>
        <p:spPr>
          <a:xfrm>
            <a:off x="6172200" y="2505075"/>
            <a:ext cx="5183188"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7" name="Rezervirano mjesto datuma 6">
            <a:extLst>
              <a:ext uri="{FF2B5EF4-FFF2-40B4-BE49-F238E27FC236}">
                <a16:creationId xmlns:a16="http://schemas.microsoft.com/office/drawing/2014/main" id="{B831D4AE-0BC5-4329-8ACA-519B1187F603}"/>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8" name="Rezervirano mjesto podnožja 7">
            <a:extLst>
              <a:ext uri="{FF2B5EF4-FFF2-40B4-BE49-F238E27FC236}">
                <a16:creationId xmlns:a16="http://schemas.microsoft.com/office/drawing/2014/main" id="{D119FC1A-D9B3-4895-872F-50DC006E7814}"/>
              </a:ext>
            </a:extLst>
          </p:cNvPr>
          <p:cNvSpPr>
            <a:spLocks noGrp="1"/>
          </p:cNvSpPr>
          <p:nvPr>
            <p:ph type="ftr" sz="quarter" idx="11"/>
          </p:nvPr>
        </p:nvSpPr>
        <p:spPr/>
        <p:txBody>
          <a:bodyPr/>
          <a:lstStyle/>
          <a:p>
            <a:endParaRPr lang="hr-HR"/>
          </a:p>
        </p:txBody>
      </p:sp>
      <p:sp>
        <p:nvSpPr>
          <p:cNvPr id="9" name="Rezervirano mjesto broja slajda 8">
            <a:extLst>
              <a:ext uri="{FF2B5EF4-FFF2-40B4-BE49-F238E27FC236}">
                <a16:creationId xmlns:a16="http://schemas.microsoft.com/office/drawing/2014/main" id="{11263432-D831-4787-A3A4-83B2BBD046BA}"/>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1917010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9912270-90E8-418C-8AC6-54CE456E0DB8}"/>
              </a:ext>
            </a:extLst>
          </p:cNvPr>
          <p:cNvSpPr>
            <a:spLocks noGrp="1"/>
          </p:cNvSpPr>
          <p:nvPr>
            <p:ph type="title"/>
          </p:nvPr>
        </p:nvSpPr>
        <p:spPr/>
        <p:txBody>
          <a:bodyPr/>
          <a:lstStyle/>
          <a:p>
            <a:r>
              <a:rPr lang="hr-HR"/>
              <a:t>Kliknite da biste uredili stil naslova matrice</a:t>
            </a:r>
          </a:p>
        </p:txBody>
      </p:sp>
      <p:sp>
        <p:nvSpPr>
          <p:cNvPr id="3" name="Rezervirano mjesto datuma 2">
            <a:extLst>
              <a:ext uri="{FF2B5EF4-FFF2-40B4-BE49-F238E27FC236}">
                <a16:creationId xmlns:a16="http://schemas.microsoft.com/office/drawing/2014/main" id="{ED19CD79-14F5-4088-8422-4D41E0D30663}"/>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4" name="Rezervirano mjesto podnožja 3">
            <a:extLst>
              <a:ext uri="{FF2B5EF4-FFF2-40B4-BE49-F238E27FC236}">
                <a16:creationId xmlns:a16="http://schemas.microsoft.com/office/drawing/2014/main" id="{3A2DB5E9-BC35-41A6-B778-B2D288AECC6C}"/>
              </a:ext>
            </a:extLst>
          </p:cNvPr>
          <p:cNvSpPr>
            <a:spLocks noGrp="1"/>
          </p:cNvSpPr>
          <p:nvPr>
            <p:ph type="ftr" sz="quarter" idx="11"/>
          </p:nvPr>
        </p:nvSpPr>
        <p:spPr/>
        <p:txBody>
          <a:bodyPr/>
          <a:lstStyle/>
          <a:p>
            <a:endParaRPr lang="hr-HR"/>
          </a:p>
        </p:txBody>
      </p:sp>
      <p:sp>
        <p:nvSpPr>
          <p:cNvPr id="5" name="Rezervirano mjesto broja slajda 4">
            <a:extLst>
              <a:ext uri="{FF2B5EF4-FFF2-40B4-BE49-F238E27FC236}">
                <a16:creationId xmlns:a16="http://schemas.microsoft.com/office/drawing/2014/main" id="{F791BDC2-98FD-4429-9E22-D838CA14F5D7}"/>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720030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75A30078-CC6D-4AE6-B42D-A86EDC067F5D}"/>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3" name="Rezervirano mjesto podnožja 2">
            <a:extLst>
              <a:ext uri="{FF2B5EF4-FFF2-40B4-BE49-F238E27FC236}">
                <a16:creationId xmlns:a16="http://schemas.microsoft.com/office/drawing/2014/main" id="{DDAD11B9-216C-4811-867D-E2ABD379B7D7}"/>
              </a:ext>
            </a:extLst>
          </p:cNvPr>
          <p:cNvSpPr>
            <a:spLocks noGrp="1"/>
          </p:cNvSpPr>
          <p:nvPr>
            <p:ph type="ftr" sz="quarter" idx="11"/>
          </p:nvPr>
        </p:nvSpPr>
        <p:spPr/>
        <p:txBody>
          <a:bodyPr/>
          <a:lstStyle/>
          <a:p>
            <a:endParaRPr lang="hr-HR"/>
          </a:p>
        </p:txBody>
      </p:sp>
      <p:sp>
        <p:nvSpPr>
          <p:cNvPr id="4" name="Rezervirano mjesto broja slajda 3">
            <a:extLst>
              <a:ext uri="{FF2B5EF4-FFF2-40B4-BE49-F238E27FC236}">
                <a16:creationId xmlns:a16="http://schemas.microsoft.com/office/drawing/2014/main" id="{760F1C42-C5BD-4735-A903-158861EA2E57}"/>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289115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1868B01-B46F-42C8-BA6B-2AFB784A6B1F}"/>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adržaja 2">
            <a:extLst>
              <a:ext uri="{FF2B5EF4-FFF2-40B4-BE49-F238E27FC236}">
                <a16:creationId xmlns:a16="http://schemas.microsoft.com/office/drawing/2014/main" id="{C44F2FC6-714D-4EFB-8E13-1BA75DE3D1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teksta 3">
            <a:extLst>
              <a:ext uri="{FF2B5EF4-FFF2-40B4-BE49-F238E27FC236}">
                <a16:creationId xmlns:a16="http://schemas.microsoft.com/office/drawing/2014/main" id="{8BA4835D-53AC-40BA-AC0C-61BDA5C399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E51085B2-835F-43FC-A854-6DCF7DA3272D}"/>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6" name="Rezervirano mjesto podnožja 5">
            <a:extLst>
              <a:ext uri="{FF2B5EF4-FFF2-40B4-BE49-F238E27FC236}">
                <a16:creationId xmlns:a16="http://schemas.microsoft.com/office/drawing/2014/main" id="{60B12797-08C8-42FF-AA20-57373F93E547}"/>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0B67F227-0F2C-4830-9826-7BD1EE491E72}"/>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281796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41461E3-A1E5-460D-8C9B-6D576D913367}"/>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like 2">
            <a:extLst>
              <a:ext uri="{FF2B5EF4-FFF2-40B4-BE49-F238E27FC236}">
                <a16:creationId xmlns:a16="http://schemas.microsoft.com/office/drawing/2014/main" id="{9B6B5ABD-2784-4EED-ABDC-CC38B2BFD3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a:extLst>
              <a:ext uri="{FF2B5EF4-FFF2-40B4-BE49-F238E27FC236}">
                <a16:creationId xmlns:a16="http://schemas.microsoft.com/office/drawing/2014/main" id="{DB9F9CAC-0CC7-4EDA-98D4-AC4C306C13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58D3844E-2578-4514-9CFC-12A973B37A7D}"/>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6" name="Rezervirano mjesto podnožja 5">
            <a:extLst>
              <a:ext uri="{FF2B5EF4-FFF2-40B4-BE49-F238E27FC236}">
                <a16:creationId xmlns:a16="http://schemas.microsoft.com/office/drawing/2014/main" id="{AAC1B809-5D7D-48A0-A056-6D9AD4D4154C}"/>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C0858A99-3075-4C12-A229-8FCAD03C2968}"/>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1351233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3D241E5-BAD2-407E-AE78-4B072C11304F}"/>
              </a:ext>
            </a:extLst>
          </p:cNvPr>
          <p:cNvSpPr>
            <a:spLocks noGrp="1"/>
          </p:cNvSpPr>
          <p:nvPr>
            <p:ph type="title"/>
          </p:nvPr>
        </p:nvSpPr>
        <p:spPr/>
        <p:txBody>
          <a:bodyPr/>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FA936731-756D-4332-896C-5D02268C6E7E}"/>
              </a:ext>
            </a:extLst>
          </p:cNvPr>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A94B16E9-268C-42A6-BA59-2A5A89CBFC3B}"/>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1894CAE6-F4F8-4DE6-A583-704444CA997A}"/>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121B7B03-0759-4A63-936F-5C0FA06E11BD}"/>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291355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8FEDDEE7-DFB2-4FB6-BD67-20F6EB1C353A}"/>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979E694D-E479-4A4F-8340-526B3504A921}"/>
              </a:ext>
            </a:extLst>
          </p:cNvPr>
          <p:cNvSpPr>
            <a:spLocks noGrp="1"/>
          </p:cNvSpPr>
          <p:nvPr>
            <p:ph type="body" orient="vert" idx="1"/>
          </p:nvPr>
        </p:nvSpPr>
        <p:spPr>
          <a:xfrm>
            <a:off x="838200" y="365125"/>
            <a:ext cx="7734300" cy="5811838"/>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15913A14-941E-4140-9178-E4E2CA4CF4B0}"/>
              </a:ext>
            </a:extLst>
          </p:cNvPr>
          <p:cNvSpPr>
            <a:spLocks noGrp="1"/>
          </p:cNvSpPr>
          <p:nvPr>
            <p:ph type="dt" sz="half" idx="10"/>
          </p:nvPr>
        </p:nvSpPr>
        <p:spPr/>
        <p:txBody>
          <a:body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F56C9447-D4E9-4DBB-ABAF-30514C20F0B8}"/>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0390303B-C289-440D-AB6F-7ABA577F08D5}"/>
              </a:ext>
            </a:extLst>
          </p:cNvPr>
          <p:cNvSpPr>
            <a:spLocks noGrp="1"/>
          </p:cNvSpPr>
          <p:nvPr>
            <p:ph type="sldNum" sz="quarter" idx="12"/>
          </p:nvPr>
        </p:nvSpPr>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785292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2"/>
            <a:ext cx="10820400" cy="2802467"/>
          </a:xfrm>
        </p:spPr>
        <p:txBody>
          <a:bodyPr anchor="ctr"/>
          <a:lstStyle>
            <a:lvl1pPr algn="l">
              <a:defRPr sz="3200"/>
            </a:lvl1pPr>
          </a:lstStyle>
          <a:p>
            <a:r>
              <a:rPr lang="hr-HR"/>
              <a:t>Kliknite da biste uredili stil naslova matrice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A117E95D-F910-4208-A069-C22C4C660A0F}" type="datetimeFigureOut">
              <a:rPr lang="hr-HR" smtClean="0"/>
              <a:t>5.10.2022.</a:t>
            </a:fld>
            <a:endParaRPr lang="hr-HR"/>
          </a:p>
        </p:txBody>
      </p:sp>
      <p:sp>
        <p:nvSpPr>
          <p:cNvPr id="6" name="Footer Placeholder 5"/>
          <p:cNvSpPr>
            <a:spLocks noGrp="1"/>
          </p:cNvSpPr>
          <p:nvPr>
            <p:ph type="ftr" sz="quarter" idx="11"/>
          </p:nvPr>
        </p:nvSpPr>
        <p:spPr>
          <a:xfrm>
            <a:off x="685800" y="379941"/>
            <a:ext cx="6991492" cy="365125"/>
          </a:xfrm>
        </p:spPr>
        <p:txBody>
          <a:bodyPr/>
          <a:lstStyle/>
          <a:p>
            <a:endParaRPr lang="hr-HR"/>
          </a:p>
        </p:txBody>
      </p:sp>
      <p:sp>
        <p:nvSpPr>
          <p:cNvPr id="7" name="Slide Number Placeholder 6"/>
          <p:cNvSpPr>
            <a:spLocks noGrp="1"/>
          </p:cNvSpPr>
          <p:nvPr>
            <p:ph type="sldNum" sz="quarter" idx="12"/>
          </p:nvPr>
        </p:nvSpPr>
        <p:spPr>
          <a:xfrm>
            <a:off x="10862452" y="381000"/>
            <a:ext cx="643748" cy="365125"/>
          </a:xfrm>
        </p:spPr>
        <p:txBody>
          <a:bodyPr/>
          <a:lstStyle/>
          <a:p>
            <a:fld id="{7A4E39EC-5893-41AE-B27E-C4B937F1A202}" type="slidenum">
              <a:rPr lang="hr-HR" smtClean="0"/>
              <a:t>‹#›</a:t>
            </a:fld>
            <a:endParaRPr lang="hr-HR"/>
          </a:p>
        </p:txBody>
      </p:sp>
    </p:spTree>
    <p:extLst>
      <p:ext uri="{BB962C8B-B14F-4D97-AF65-F5344CB8AC3E}">
        <p14:creationId xmlns:p14="http://schemas.microsoft.com/office/powerpoint/2010/main" val="772513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1">
                <a:lumMod val="0"/>
                <a:lumOff val="100000"/>
                <a:alpha val="21000"/>
              </a:schemeClr>
            </a:gs>
            <a:gs pos="88000">
              <a:schemeClr val="accent1">
                <a:lumMod val="20000"/>
                <a:lumOff val="80000"/>
              </a:schemeClr>
            </a:gs>
            <a:gs pos="100000">
              <a:schemeClr val="accent1">
                <a:lumMod val="45000"/>
                <a:lumOff val="55000"/>
              </a:schemeClr>
            </a:gs>
            <a:gs pos="100000">
              <a:schemeClr val="accent1">
                <a:lumMod val="30000"/>
                <a:lumOff val="70000"/>
              </a:schemeClr>
            </a:gs>
          </a:gsLst>
          <a:lin ang="10800000" scaled="1"/>
          <a:tileRect/>
        </a:gradFill>
        <a:effectLst/>
      </p:bgPr>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551DC5F7-2268-4126-89C0-D21AF3D147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69D32EFD-4902-44AE-8942-B3C65C77DA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047071E1-CCA9-43BB-A31E-97EC784DBA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7E95D-F910-4208-A069-C22C4C660A0F}" type="datetimeFigureOut">
              <a:rPr lang="hr-HR" smtClean="0"/>
              <a:t>5.10.2022.</a:t>
            </a:fld>
            <a:endParaRPr lang="hr-HR"/>
          </a:p>
        </p:txBody>
      </p:sp>
      <p:sp>
        <p:nvSpPr>
          <p:cNvPr id="5" name="Rezervirano mjesto podnožja 4">
            <a:extLst>
              <a:ext uri="{FF2B5EF4-FFF2-40B4-BE49-F238E27FC236}">
                <a16:creationId xmlns:a16="http://schemas.microsoft.com/office/drawing/2014/main" id="{F95A1324-DE8D-43A9-969E-00B8BC51FC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a:extLst>
              <a:ext uri="{FF2B5EF4-FFF2-40B4-BE49-F238E27FC236}">
                <a16:creationId xmlns:a16="http://schemas.microsoft.com/office/drawing/2014/main" id="{DB11EB60-9968-4D40-99CE-0D034FD68E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E39EC-5893-41AE-B27E-C4B937F1A202}" type="slidenum">
              <a:rPr lang="hr-HR" smtClean="0"/>
              <a:t>‹#›</a:t>
            </a:fld>
            <a:endParaRPr lang="hr-HR"/>
          </a:p>
        </p:txBody>
      </p:sp>
    </p:spTree>
    <p:extLst>
      <p:ext uri="{BB962C8B-B14F-4D97-AF65-F5344CB8AC3E}">
        <p14:creationId xmlns:p14="http://schemas.microsoft.com/office/powerpoint/2010/main" val="176157845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E94F3BC0-D95A-48CA-8B76-ED5DE5BBA007}"/>
              </a:ext>
            </a:extLst>
          </p:cNvPr>
          <p:cNvPicPr>
            <a:picLocks noChangeAspect="1"/>
          </p:cNvPicPr>
          <p:nvPr/>
        </p:nvPicPr>
        <p:blipFill rotWithShape="1">
          <a:blip r:embed="rId2">
            <a:alphaModFix amt="85000"/>
            <a:extLst>
              <a:ext uri="{28A0092B-C50C-407E-A947-70E740481C1C}">
                <a14:useLocalDpi xmlns:a14="http://schemas.microsoft.com/office/drawing/2010/main" val="0"/>
              </a:ext>
            </a:extLst>
          </a:blip>
          <a:srcRect l="31938" r="6202"/>
          <a:stretch/>
        </p:blipFill>
        <p:spPr>
          <a:xfrm>
            <a:off x="-1" y="0"/>
            <a:ext cx="7145080" cy="6858000"/>
          </a:xfrm>
          <a:prstGeom prst="rect">
            <a:avLst/>
          </a:prstGeom>
        </p:spPr>
      </p:pic>
      <p:sp>
        <p:nvSpPr>
          <p:cNvPr id="6" name="Pravokutnik 5">
            <a:extLst>
              <a:ext uri="{FF2B5EF4-FFF2-40B4-BE49-F238E27FC236}">
                <a16:creationId xmlns:a16="http://schemas.microsoft.com/office/drawing/2014/main" id="{8009D53F-D7EF-40CD-B8E9-FD2E7A983A21}"/>
              </a:ext>
            </a:extLst>
          </p:cNvPr>
          <p:cNvSpPr/>
          <p:nvPr/>
        </p:nvSpPr>
        <p:spPr>
          <a:xfrm>
            <a:off x="4965404" y="0"/>
            <a:ext cx="7226595"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7" name="TekstniOkvir 6">
            <a:extLst>
              <a:ext uri="{FF2B5EF4-FFF2-40B4-BE49-F238E27FC236}">
                <a16:creationId xmlns:a16="http://schemas.microsoft.com/office/drawing/2014/main" id="{ACCB1114-00FA-45C3-92B7-B6EDAA6535B0}"/>
              </a:ext>
            </a:extLst>
          </p:cNvPr>
          <p:cNvSpPr txBox="1"/>
          <p:nvPr/>
        </p:nvSpPr>
        <p:spPr>
          <a:xfrm>
            <a:off x="5617535" y="460711"/>
            <a:ext cx="6078278" cy="3416320"/>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3600" b="1" noProof="0" dirty="0">
                <a:latin typeface="Tw Cen MT Condensed" panose="020B0606020104020203" pitchFamily="34" charset="-18"/>
              </a:rPr>
              <a:t>RETHINKING THE ALLOCATION OF THE RIGHTS TO TAX BUSINESS INCOME IN THE DIGITAL AGE: </a:t>
            </a:r>
            <a:br>
              <a:rPr lang="en-GB" sz="3600" b="1" noProof="0" dirty="0">
                <a:latin typeface="Tw Cen MT Condensed" panose="020B0606020104020203" pitchFamily="34" charset="-18"/>
              </a:rPr>
            </a:br>
            <a:r>
              <a:rPr lang="en-GB" sz="3600" b="1" noProof="0" dirty="0">
                <a:latin typeface="Tw Cen MT Condensed" panose="020B0606020104020203" pitchFamily="34" charset="-18"/>
              </a:rPr>
              <a:t>remote work as a further challenge to the permanent establishment concept?</a:t>
            </a:r>
            <a:endParaRPr lang="hr-HR" sz="3600" dirty="0">
              <a:latin typeface="Tw Cen MT Condensed" panose="020B0606020104020203" pitchFamily="34" charset="-18"/>
            </a:endParaRPr>
          </a:p>
        </p:txBody>
      </p:sp>
      <p:sp>
        <p:nvSpPr>
          <p:cNvPr id="9" name="Podnaslov 2">
            <a:extLst>
              <a:ext uri="{FF2B5EF4-FFF2-40B4-BE49-F238E27FC236}">
                <a16:creationId xmlns:a16="http://schemas.microsoft.com/office/drawing/2014/main" id="{5F42E702-03B3-4DED-B010-80E89FDD9B46}"/>
              </a:ext>
            </a:extLst>
          </p:cNvPr>
          <p:cNvSpPr>
            <a:spLocks noGrp="1"/>
          </p:cNvSpPr>
          <p:nvPr>
            <p:ph type="subTitle" idx="1"/>
          </p:nvPr>
        </p:nvSpPr>
        <p:spPr>
          <a:xfrm>
            <a:off x="5347605" y="4342945"/>
            <a:ext cx="6462191" cy="1295398"/>
          </a:xfrm>
        </p:spPr>
        <p:txBody>
          <a:bodyPr>
            <a:noAutofit/>
          </a:bodyPr>
          <a:lstStyle/>
          <a:p>
            <a:pPr algn="r"/>
            <a:r>
              <a:rPr lang="en-GB" i="1" noProof="0" dirty="0">
                <a:latin typeface="Tw Cen MT" panose="020B0602020104020603" pitchFamily="34" charset="-18"/>
              </a:rPr>
              <a:t>Assist. Prof. </a:t>
            </a:r>
            <a:r>
              <a:rPr lang="en-GB" i="1" noProof="0" dirty="0" err="1">
                <a:latin typeface="Tw Cen MT" panose="020B0602020104020603" pitchFamily="34" charset="-18"/>
              </a:rPr>
              <a:t>Dr.</a:t>
            </a:r>
            <a:r>
              <a:rPr lang="en-GB" i="1" noProof="0" dirty="0">
                <a:latin typeface="Tw Cen MT" panose="020B0602020104020603" pitchFamily="34" charset="-18"/>
              </a:rPr>
              <a:t> Stjepan Gadžo</a:t>
            </a:r>
          </a:p>
          <a:p>
            <a:pPr algn="r"/>
            <a:r>
              <a:rPr lang="en-GB" i="1" noProof="0" dirty="0">
                <a:latin typeface="Tw Cen MT" panose="020B0602020104020603" pitchFamily="34" charset="-18"/>
              </a:rPr>
              <a:t>University of Rijeka</a:t>
            </a:r>
            <a:endParaRPr lang="en-GB" sz="1600" noProof="0" dirty="0">
              <a:latin typeface="Tw Cen MT" panose="020B0602020104020603" pitchFamily="34" charset="-18"/>
            </a:endParaRPr>
          </a:p>
          <a:p>
            <a:endParaRPr lang="hr-HR" sz="1600" noProof="0" dirty="0">
              <a:latin typeface="Tw Cen MT" panose="020B0602020104020603" pitchFamily="34" charset="-18"/>
            </a:endParaRPr>
          </a:p>
          <a:p>
            <a:r>
              <a:rPr lang="en-GB" sz="1600" noProof="0" dirty="0">
                <a:latin typeface="Tw Cen MT" panose="020B0602020104020603" pitchFamily="34" charset="-18"/>
              </a:rPr>
              <a:t>INTERNATIONAL TAX CHALLENGES RAISED BY MOBILITY OF</a:t>
            </a:r>
          </a:p>
          <a:p>
            <a:r>
              <a:rPr lang="en-GB" sz="1600" noProof="0" dirty="0">
                <a:latin typeface="Tw Cen MT" panose="020B0602020104020603" pitchFamily="34" charset="-18"/>
              </a:rPr>
              <a:t>INDIVIDUALS / WORK FORCE AS A RESULT OF DIGITALIZATION</a:t>
            </a:r>
          </a:p>
          <a:p>
            <a:r>
              <a:rPr lang="hr-HR" sz="1600" noProof="0" dirty="0" err="1">
                <a:latin typeface="Tw Cen MT" panose="020B0602020104020603" pitchFamily="34" charset="-18"/>
              </a:rPr>
              <a:t>Belgrade</a:t>
            </a:r>
            <a:r>
              <a:rPr lang="hr-HR" sz="1600" noProof="0" dirty="0">
                <a:latin typeface="Tw Cen MT" panose="020B0602020104020603" pitchFamily="34" charset="-18"/>
              </a:rPr>
              <a:t>, </a:t>
            </a:r>
            <a:r>
              <a:rPr lang="en-GB" sz="1600" noProof="0" dirty="0">
                <a:latin typeface="Tw Cen MT" panose="020B0602020104020603" pitchFamily="34" charset="-18"/>
              </a:rPr>
              <a:t>06-07 October 2022</a:t>
            </a:r>
          </a:p>
        </p:txBody>
      </p:sp>
    </p:spTree>
    <p:extLst>
      <p:ext uri="{BB962C8B-B14F-4D97-AF65-F5344CB8AC3E}">
        <p14:creationId xmlns:p14="http://schemas.microsoft.com/office/powerpoint/2010/main" val="277528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lue abstract Images | Free Vectors, Stock Photos &amp; PSD">
            <a:extLst>
              <a:ext uri="{FF2B5EF4-FFF2-40B4-BE49-F238E27FC236}">
                <a16:creationId xmlns:a16="http://schemas.microsoft.com/office/drawing/2014/main" id="{9A9ED55B-7ECF-4323-B421-9FE23CFA1F6C}"/>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7351733" y="2017735"/>
            <a:ext cx="6858002" cy="2822532"/>
          </a:xfrm>
          <a:prstGeom prst="rect">
            <a:avLst/>
          </a:prstGeom>
          <a:noFill/>
          <a:extLst>
            <a:ext uri="{909E8E84-426E-40DD-AFC4-6F175D3DCCD1}">
              <a14:hiddenFill xmlns:a14="http://schemas.microsoft.com/office/drawing/2010/main">
                <a:solidFill>
                  <a:srgbClr val="FFFFFF"/>
                </a:solidFill>
              </a14:hiddenFill>
            </a:ext>
          </a:extLst>
        </p:spPr>
      </p:pic>
      <p:sp>
        <p:nvSpPr>
          <p:cNvPr id="11" name="Rezervirano mjesto sadržaja 2">
            <a:extLst>
              <a:ext uri="{FF2B5EF4-FFF2-40B4-BE49-F238E27FC236}">
                <a16:creationId xmlns:a16="http://schemas.microsoft.com/office/drawing/2014/main" id="{266D9DF0-F884-4B29-9DFC-43D66A4D2E71}"/>
              </a:ext>
            </a:extLst>
          </p:cNvPr>
          <p:cNvSpPr txBox="1">
            <a:spLocks/>
          </p:cNvSpPr>
          <p:nvPr/>
        </p:nvSpPr>
        <p:spPr>
          <a:xfrm>
            <a:off x="838199" y="1825625"/>
            <a:ext cx="10748376" cy="4667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 Cen MT" panose="020B0602020104020603" pitchFamily="34" charset="-18"/>
              </a:rPr>
              <a:t>the “new normality” of pandemic-induced remote work</a:t>
            </a:r>
          </a:p>
          <a:p>
            <a:pPr lvl="1"/>
            <a:r>
              <a:rPr lang="en-GB" dirty="0">
                <a:latin typeface="Tw Cen MT" panose="020B0602020104020603" pitchFamily="34" charset="-18"/>
              </a:rPr>
              <a:t>decoupling of the territorial congruence between the employer’s place of business (e.g. an office) and the employee’s place of work</a:t>
            </a:r>
          </a:p>
          <a:p>
            <a:pPr lvl="1"/>
            <a:r>
              <a:rPr lang="en-GB" dirty="0">
                <a:latin typeface="Tw Cen MT" panose="020B0602020104020603" pitchFamily="34" charset="-18"/>
              </a:rPr>
              <a:t>adds another layer of complexity to the discussions on how to reform the framework of taxing cross-border business profits</a:t>
            </a:r>
          </a:p>
          <a:p>
            <a:pPr lvl="1"/>
            <a:endParaRPr lang="en-GB" dirty="0">
              <a:latin typeface="Tw Cen MT" panose="020B0602020104020603" pitchFamily="34" charset="-18"/>
            </a:endParaRPr>
          </a:p>
          <a:p>
            <a:r>
              <a:rPr lang="en-GB" i="1" dirty="0">
                <a:latin typeface="Tw Cen MT" panose="020B0602020104020603" pitchFamily="34" charset="-18"/>
              </a:rPr>
              <a:t>Question</a:t>
            </a:r>
            <a:r>
              <a:rPr lang="en-GB" dirty="0">
                <a:latin typeface="Tw Cen MT" panose="020B0602020104020603" pitchFamily="34" charset="-18"/>
              </a:rPr>
              <a:t>: what are the most important implications of the increased mobility of workers brings for the concept of permanent establishment (PE)?</a:t>
            </a:r>
          </a:p>
          <a:p>
            <a:pPr lvl="1"/>
            <a:r>
              <a:rPr lang="en-GB" dirty="0">
                <a:latin typeface="Tw Cen MT" panose="020B0602020104020603" pitchFamily="34" charset="-18"/>
              </a:rPr>
              <a:t>Interpretative level (</a:t>
            </a:r>
            <a:r>
              <a:rPr lang="en-GB" i="1" dirty="0">
                <a:latin typeface="Tw Cen MT" panose="020B0602020104020603" pitchFamily="34" charset="-18"/>
              </a:rPr>
              <a:t>lex </a:t>
            </a:r>
            <a:r>
              <a:rPr lang="en-GB" i="1" dirty="0" err="1">
                <a:latin typeface="Tw Cen MT" panose="020B0602020104020603" pitchFamily="34" charset="-18"/>
              </a:rPr>
              <a:t>lata</a:t>
            </a:r>
            <a:r>
              <a:rPr lang="en-GB" dirty="0">
                <a:latin typeface="Tw Cen MT" panose="020B0602020104020603" pitchFamily="34" charset="-18"/>
              </a:rPr>
              <a:t>)</a:t>
            </a:r>
          </a:p>
          <a:p>
            <a:pPr lvl="1"/>
            <a:r>
              <a:rPr lang="en-GB" dirty="0">
                <a:latin typeface="Tw Cen MT" panose="020B0602020104020603" pitchFamily="34" charset="-18"/>
              </a:rPr>
              <a:t>Policy level (</a:t>
            </a:r>
            <a:r>
              <a:rPr lang="en-GB" i="1" dirty="0">
                <a:latin typeface="Tw Cen MT" panose="020B0602020104020603" pitchFamily="34" charset="-18"/>
              </a:rPr>
              <a:t>lex ferenda</a:t>
            </a:r>
            <a:r>
              <a:rPr lang="en-GB" dirty="0">
                <a:latin typeface="Tw Cen MT" panose="020B0602020104020603" pitchFamily="34" charset="-18"/>
              </a:rPr>
              <a:t>)</a:t>
            </a:r>
          </a:p>
        </p:txBody>
      </p:sp>
      <p:sp>
        <p:nvSpPr>
          <p:cNvPr id="12" name="Naslov 1">
            <a:extLst>
              <a:ext uri="{FF2B5EF4-FFF2-40B4-BE49-F238E27FC236}">
                <a16:creationId xmlns:a16="http://schemas.microsoft.com/office/drawing/2014/main" id="{C8BD9AD6-9927-4F06-A5F8-F62D31452FFB}"/>
              </a:ext>
            </a:extLst>
          </p:cNvPr>
          <p:cNvSpPr>
            <a:spLocks noGrp="1"/>
          </p:cNvSpPr>
          <p:nvPr>
            <p:ph type="title"/>
          </p:nvPr>
        </p:nvSpPr>
        <p:spPr>
          <a:xfrm>
            <a:off x="1070975" y="482415"/>
            <a:ext cx="10515600" cy="1325563"/>
          </a:xfrm>
        </p:spPr>
        <p:txBody>
          <a:bodyPr>
            <a:normAutofit/>
          </a:bodyPr>
          <a:lstStyle/>
          <a:p>
            <a:r>
              <a:rPr lang="en-GB" sz="4000" noProof="0" dirty="0">
                <a:latin typeface="Tw Cen MT" panose="020B0602020104020603" pitchFamily="34" charset="-18"/>
              </a:rPr>
              <a:t>Introductory remarks</a:t>
            </a:r>
          </a:p>
        </p:txBody>
      </p:sp>
      <p:pic>
        <p:nvPicPr>
          <p:cNvPr id="13" name="Slika 12">
            <a:extLst>
              <a:ext uri="{FF2B5EF4-FFF2-40B4-BE49-F238E27FC236}">
                <a16:creationId xmlns:a16="http://schemas.microsoft.com/office/drawing/2014/main" id="{A6265BC3-4EF2-44B9-A3F9-B6A400C6A6EC}"/>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2748890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CCCBEA5-2017-479E-B128-EE092C63F722}"/>
              </a:ext>
            </a:extLst>
          </p:cNvPr>
          <p:cNvSpPr txBox="1">
            <a:spLocks/>
          </p:cNvSpPr>
          <p:nvPr/>
        </p:nvSpPr>
        <p:spPr>
          <a:xfrm>
            <a:off x="933893" y="76916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Tw Cen MT" panose="020B0602020104020603" pitchFamily="34" charset="-18"/>
              </a:rPr>
              <a:t>Pre-COVID debates on the PE</a:t>
            </a:r>
          </a:p>
        </p:txBody>
      </p:sp>
      <p:pic>
        <p:nvPicPr>
          <p:cNvPr id="4" name="Picture 4" descr="Blue abstract Images | Free Vectors, Stock Photos &amp; PSD">
            <a:extLst>
              <a:ext uri="{FF2B5EF4-FFF2-40B4-BE49-F238E27FC236}">
                <a16:creationId xmlns:a16="http://schemas.microsoft.com/office/drawing/2014/main" id="{9647AAC1-990D-42F9-8B48-D51BCC88F3AE}"/>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7323237" y="2043236"/>
            <a:ext cx="6912000" cy="2825526"/>
          </a:xfrm>
          <a:prstGeom prst="rect">
            <a:avLst/>
          </a:prstGeom>
          <a:noFill/>
          <a:extLst>
            <a:ext uri="{909E8E84-426E-40DD-AFC4-6F175D3DCCD1}">
              <a14:hiddenFill xmlns:a14="http://schemas.microsoft.com/office/drawing/2010/main">
                <a:solidFill>
                  <a:srgbClr val="FFFFFF"/>
                </a:solidFill>
              </a14:hiddenFill>
            </a:ext>
          </a:extLst>
        </p:spPr>
      </p:pic>
      <p:sp>
        <p:nvSpPr>
          <p:cNvPr id="3" name="Rezervirano mjesto sadržaja 2">
            <a:extLst>
              <a:ext uri="{FF2B5EF4-FFF2-40B4-BE49-F238E27FC236}">
                <a16:creationId xmlns:a16="http://schemas.microsoft.com/office/drawing/2014/main" id="{D47C03BB-D85B-43C9-8C64-CB81D7127E3E}"/>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 Cen MT" panose="020B0602020104020603" pitchFamily="34" charset="-18"/>
              </a:rPr>
              <a:t>Popular view in tax scholarship that the PE as a „nexus norm” has become obsolete</a:t>
            </a:r>
          </a:p>
          <a:p>
            <a:pPr lvl="1"/>
            <a:r>
              <a:rPr lang="en-GB" dirty="0">
                <a:latin typeface="Tw Cen MT" panose="020B0602020104020603" pitchFamily="34" charset="-18"/>
              </a:rPr>
              <a:t>While it probably made sense in the economic environment of the early 20th century, it is not fit for today’s digitised economy!</a:t>
            </a:r>
          </a:p>
          <a:p>
            <a:pPr lvl="1"/>
            <a:r>
              <a:rPr lang="en-GB" dirty="0">
                <a:latin typeface="Tw Cen MT" panose="020B0602020104020603" pitchFamily="34" charset="-18"/>
              </a:rPr>
              <a:t>Assertions that the PE leads to a „digital tax gap”</a:t>
            </a:r>
          </a:p>
          <a:p>
            <a:pPr lvl="1"/>
            <a:endParaRPr lang="en-GB" dirty="0">
              <a:latin typeface="Tw Cen MT" panose="020B0602020104020603" pitchFamily="34" charset="-18"/>
            </a:endParaRPr>
          </a:p>
          <a:p>
            <a:r>
              <a:rPr lang="en-GB" dirty="0">
                <a:latin typeface="Tw Cen MT" panose="020B0602020104020603" pitchFamily="34" charset="-18"/>
              </a:rPr>
              <a:t>Potential solutions – mostly lead to a re-allocation of taxing rights towards the „market”</a:t>
            </a:r>
          </a:p>
          <a:p>
            <a:pPr lvl="1"/>
            <a:r>
              <a:rPr lang="en-GB" dirty="0">
                <a:latin typeface="Tw Cen MT" panose="020B0602020104020603" pitchFamily="34" charset="-18"/>
              </a:rPr>
              <a:t>OECD’s work on Pillar One</a:t>
            </a:r>
          </a:p>
          <a:p>
            <a:pPr lvl="1"/>
            <a:r>
              <a:rPr lang="en-GB" dirty="0">
                <a:latin typeface="Tw Cen MT" panose="020B0602020104020603" pitchFamily="34" charset="-18"/>
              </a:rPr>
              <a:t>New Article 12B of the UN Model Tax Convention</a:t>
            </a:r>
          </a:p>
          <a:p>
            <a:pPr lvl="1"/>
            <a:endParaRPr lang="en-GB" dirty="0">
              <a:latin typeface="Tw Cen MT" panose="020B0602020104020603" pitchFamily="34" charset="-18"/>
            </a:endParaRPr>
          </a:p>
        </p:txBody>
      </p:sp>
      <p:pic>
        <p:nvPicPr>
          <p:cNvPr id="5" name="Slika 4">
            <a:extLst>
              <a:ext uri="{FF2B5EF4-FFF2-40B4-BE49-F238E27FC236}">
                <a16:creationId xmlns:a16="http://schemas.microsoft.com/office/drawing/2014/main" id="{21520CA8-7FA7-4B8D-B437-210F6725CC18}"/>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1837929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F403D1-A0B6-41B2-9D5D-89AC9565F3D1}"/>
              </a:ext>
            </a:extLst>
          </p:cNvPr>
          <p:cNvSpPr txBox="1">
            <a:spLocks/>
          </p:cNvSpPr>
          <p:nvPr/>
        </p:nvSpPr>
        <p:spPr>
          <a:xfrm>
            <a:off x="685317" y="69473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Tw Cen MT" panose="020B0602020104020603" pitchFamily="34" charset="-18"/>
              </a:rPr>
              <a:t>Remote work and the PE</a:t>
            </a:r>
          </a:p>
        </p:txBody>
      </p:sp>
      <p:pic>
        <p:nvPicPr>
          <p:cNvPr id="4" name="Picture 4" descr="Blue abstract Images | Free Vectors, Stock Photos &amp; PSD">
            <a:extLst>
              <a:ext uri="{FF2B5EF4-FFF2-40B4-BE49-F238E27FC236}">
                <a16:creationId xmlns:a16="http://schemas.microsoft.com/office/drawing/2014/main" id="{9F31E8E2-D4C7-4E15-ABDB-53251524D969}"/>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7341003" y="2007003"/>
            <a:ext cx="6857998" cy="2844000"/>
          </a:xfrm>
          <a:prstGeom prst="rect">
            <a:avLst/>
          </a:prstGeom>
          <a:noFill/>
          <a:extLst>
            <a:ext uri="{909E8E84-426E-40DD-AFC4-6F175D3DCCD1}">
              <a14:hiddenFill xmlns:a14="http://schemas.microsoft.com/office/drawing/2010/main">
                <a:solidFill>
                  <a:srgbClr val="FFFFFF"/>
                </a:solidFill>
              </a14:hiddenFill>
            </a:ext>
          </a:extLst>
        </p:spPr>
      </p:pic>
      <p:sp>
        <p:nvSpPr>
          <p:cNvPr id="3" name="Rezervirano mjesto sadržaja 2">
            <a:extLst>
              <a:ext uri="{FF2B5EF4-FFF2-40B4-BE49-F238E27FC236}">
                <a16:creationId xmlns:a16="http://schemas.microsoft.com/office/drawing/2014/main" id="{5CE5DA91-54D8-4D9A-BAD8-DA0F0E9858E7}"/>
              </a:ext>
            </a:extLst>
          </p:cNvPr>
          <p:cNvSpPr txBox="1">
            <a:spLocks/>
          </p:cNvSpPr>
          <p:nvPr/>
        </p:nvSpPr>
        <p:spPr>
          <a:xfrm>
            <a:off x="532435" y="1690688"/>
            <a:ext cx="10821365" cy="48021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 Cen MT" panose="020B0602020104020603" pitchFamily="34" charset="-18"/>
              </a:rPr>
              <a:t>the rise of remote work amid COVID-19 pandemic raises new questions on the aptness of PE thresholds to guide taxing rights allocation</a:t>
            </a:r>
          </a:p>
          <a:p>
            <a:endParaRPr lang="en-GB" dirty="0">
              <a:latin typeface="Tw Cen MT" panose="020B0602020104020603" pitchFamily="34" charset="-18"/>
            </a:endParaRPr>
          </a:p>
          <a:p>
            <a:pPr marL="571500" indent="-571500">
              <a:buFont typeface="+mj-lt"/>
              <a:buAutoNum type="romanUcPeriod"/>
            </a:pPr>
            <a:r>
              <a:rPr lang="en-GB" b="1" dirty="0">
                <a:latin typeface="Tw Cen MT" panose="020B0602020104020603" pitchFamily="34" charset="-18"/>
              </a:rPr>
              <a:t>INTERPRETATIVE LEVEL </a:t>
            </a:r>
            <a:r>
              <a:rPr lang="en-GB" dirty="0">
                <a:latin typeface="Tw Cen MT" panose="020B0602020104020603" pitchFamily="34" charset="-18"/>
              </a:rPr>
              <a:t>– both MNC’s and tax authorities had to grapple with the question whether and under which conditions the use of work-from-home and other remote work models may lead to the creation of new PEs, in light of Article 5 OECD Model</a:t>
            </a:r>
          </a:p>
          <a:p>
            <a:pPr lvl="1"/>
            <a:r>
              <a:rPr lang="en-GB" dirty="0">
                <a:latin typeface="Tw Cen MT" panose="020B0602020104020603" pitchFamily="34" charset="-18"/>
              </a:rPr>
              <a:t>OECD’s Notes issued in April 2020 and January 2021 offered some guidance on three issues</a:t>
            </a:r>
          </a:p>
          <a:p>
            <a:pPr marL="1371600" lvl="2" indent="-457200">
              <a:buFont typeface="+mj-lt"/>
              <a:buAutoNum type="arabicParenR"/>
            </a:pPr>
            <a:r>
              <a:rPr lang="en-GB" dirty="0">
                <a:latin typeface="Tw Cen MT" panose="020B0602020104020603" pitchFamily="34" charset="-18"/>
              </a:rPr>
              <a:t>„home-office PE”</a:t>
            </a:r>
          </a:p>
          <a:p>
            <a:pPr marL="1371600" lvl="2" indent="-457200">
              <a:buFont typeface="+mj-lt"/>
              <a:buAutoNum type="arabicParenR"/>
            </a:pPr>
            <a:r>
              <a:rPr lang="en-GB" dirty="0">
                <a:latin typeface="Tw Cen MT" panose="020B0602020104020603" pitchFamily="34" charset="-18"/>
              </a:rPr>
              <a:t>„agency PE” triggered by remote work</a:t>
            </a:r>
          </a:p>
          <a:p>
            <a:pPr marL="1371600" lvl="2" indent="-457200">
              <a:buFont typeface="+mj-lt"/>
              <a:buAutoNum type="arabicParenR"/>
            </a:pPr>
            <a:r>
              <a:rPr lang="en-GB" dirty="0">
                <a:latin typeface="Tw Cen MT" panose="020B0602020104020603" pitchFamily="34" charset="-18"/>
              </a:rPr>
              <a:t>Impact of (temporary) interruptions on the „construction PE” </a:t>
            </a:r>
          </a:p>
          <a:p>
            <a:pPr lvl="2"/>
            <a:endParaRPr lang="en-GB" dirty="0">
              <a:latin typeface="Tw Cen MT" panose="020B0602020104020603" pitchFamily="34" charset="-18"/>
            </a:endParaRPr>
          </a:p>
          <a:p>
            <a:pPr lvl="1">
              <a:buFont typeface="Wingdings" panose="05000000000000000000" pitchFamily="2" charset="2"/>
              <a:buChar char="§"/>
            </a:pPr>
            <a:endParaRPr lang="en-GB" dirty="0">
              <a:latin typeface="Tw Cen MT" panose="020B0602020104020603" pitchFamily="34" charset="-18"/>
            </a:endParaRPr>
          </a:p>
        </p:txBody>
      </p:sp>
      <p:pic>
        <p:nvPicPr>
          <p:cNvPr id="5" name="Slika 4">
            <a:extLst>
              <a:ext uri="{FF2B5EF4-FFF2-40B4-BE49-F238E27FC236}">
                <a16:creationId xmlns:a16="http://schemas.microsoft.com/office/drawing/2014/main" id="{13E0AC07-B212-4F9E-929C-2095E7B528D0}"/>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397890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8AABF59-A428-478A-95A3-4A86150DBF06}"/>
              </a:ext>
            </a:extLst>
          </p:cNvPr>
          <p:cNvSpPr txBox="1">
            <a:spLocks/>
          </p:cNvSpPr>
          <p:nvPr/>
        </p:nvSpPr>
        <p:spPr>
          <a:xfrm>
            <a:off x="838200" y="55301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Tw Cen MT" panose="020B0602020104020603" pitchFamily="34" charset="-18"/>
              </a:rPr>
              <a:t>Remote work and the PE (2)</a:t>
            </a:r>
          </a:p>
        </p:txBody>
      </p:sp>
      <p:pic>
        <p:nvPicPr>
          <p:cNvPr id="4" name="Picture 4" descr="Blue abstract Images | Free Vectors, Stock Photos &amp; PSD">
            <a:extLst>
              <a:ext uri="{FF2B5EF4-FFF2-40B4-BE49-F238E27FC236}">
                <a16:creationId xmlns:a16="http://schemas.microsoft.com/office/drawing/2014/main" id="{32B61752-CAAA-48A0-8438-3A7438C1192C}"/>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7359000" y="2025000"/>
            <a:ext cx="6858000" cy="2808000"/>
          </a:xfrm>
          <a:prstGeom prst="rect">
            <a:avLst/>
          </a:prstGeom>
          <a:noFill/>
          <a:extLst>
            <a:ext uri="{909E8E84-426E-40DD-AFC4-6F175D3DCCD1}">
              <a14:hiddenFill xmlns:a14="http://schemas.microsoft.com/office/drawing/2010/main">
                <a:solidFill>
                  <a:srgbClr val="FFFFFF"/>
                </a:solidFill>
              </a14:hiddenFill>
            </a:ext>
          </a:extLst>
        </p:spPr>
      </p:pic>
      <p:sp>
        <p:nvSpPr>
          <p:cNvPr id="3" name="Rezervirano mjesto sadržaja 2">
            <a:extLst>
              <a:ext uri="{FF2B5EF4-FFF2-40B4-BE49-F238E27FC236}">
                <a16:creationId xmlns:a16="http://schemas.microsoft.com/office/drawing/2014/main" id="{79414AF3-1616-4850-852B-18BABF9763D7}"/>
              </a:ext>
            </a:extLst>
          </p:cNvPr>
          <p:cNvSpPr txBox="1">
            <a:spLocks/>
          </p:cNvSpPr>
          <p:nvPr/>
        </p:nvSpPr>
        <p:spPr>
          <a:xfrm>
            <a:off x="524067" y="1421256"/>
            <a:ext cx="10023431" cy="471011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 Cen MT" panose="020B0602020104020603" pitchFamily="34" charset="-18"/>
              </a:rPr>
              <a:t>Example of the „home office PE” debate:</a:t>
            </a:r>
          </a:p>
          <a:p>
            <a:pPr lvl="1"/>
            <a:r>
              <a:rPr lang="en-GB" dirty="0">
                <a:latin typeface="Tw Cen MT" panose="020B0602020104020603" pitchFamily="34" charset="-18"/>
              </a:rPr>
              <a:t>Divergent views on elements inherent to Art. 5(1) OECD Model</a:t>
            </a:r>
          </a:p>
          <a:p>
            <a:pPr lvl="1"/>
            <a:r>
              <a:rPr lang="en-GB" dirty="0">
                <a:latin typeface="Tw Cen MT" panose="020B0602020104020603" pitchFamily="34" charset="-18"/>
              </a:rPr>
              <a:t>OECD’s interpretation of „control test” is open to criticism</a:t>
            </a:r>
          </a:p>
          <a:p>
            <a:pPr lvl="1"/>
            <a:r>
              <a:rPr lang="en-GB" dirty="0">
                <a:latin typeface="Tw Cen MT" panose="020B0602020104020603" pitchFamily="34" charset="-18"/>
              </a:rPr>
              <a:t>Interpretative positions taken by domestic tax authorities range from rather strict adherence to OECD’s 2020 Note (e.g. Sweden) to a more liberal approach (e.g. Denmark)</a:t>
            </a:r>
          </a:p>
          <a:p>
            <a:pPr lvl="1"/>
            <a:endParaRPr lang="en-GB" dirty="0">
              <a:latin typeface="Tw Cen MT" panose="020B0602020104020603" pitchFamily="34" charset="-18"/>
            </a:endParaRPr>
          </a:p>
          <a:p>
            <a:pPr lvl="1"/>
            <a:endParaRPr lang="en-GB" dirty="0">
              <a:latin typeface="Tw Cen MT" panose="020B0602020104020603" pitchFamily="34" charset="-18"/>
            </a:endParaRPr>
          </a:p>
          <a:p>
            <a:r>
              <a:rPr lang="en-GB" dirty="0">
                <a:latin typeface="Tw Cen MT" panose="020B0602020104020603" pitchFamily="34" charset="-18"/>
              </a:rPr>
              <a:t>Agency PE – triggered if the employee continues to work from home for a non-resident employer after the pandemic, on a habitual basis and continues to conclude contracts on behalf of the enterprise (OECD’s 2021 Note)</a:t>
            </a:r>
          </a:p>
        </p:txBody>
      </p:sp>
      <p:pic>
        <p:nvPicPr>
          <p:cNvPr id="5" name="Slika 4">
            <a:extLst>
              <a:ext uri="{FF2B5EF4-FFF2-40B4-BE49-F238E27FC236}">
                <a16:creationId xmlns:a16="http://schemas.microsoft.com/office/drawing/2014/main" id="{16293334-E614-46B6-AEC6-10B9B4028FAF}"/>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129494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5B49ED5-9A1E-4A92-9903-255292333903}"/>
              </a:ext>
            </a:extLst>
          </p:cNvPr>
          <p:cNvSpPr txBox="1">
            <a:spLocks/>
          </p:cNvSpPr>
          <p:nvPr/>
        </p:nvSpPr>
        <p:spPr>
          <a:xfrm>
            <a:off x="655320" y="46525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Tw Cen MT" panose="020B0602020104020603" pitchFamily="34" charset="-18"/>
              </a:rPr>
              <a:t>Remote work and the PE (3)</a:t>
            </a:r>
          </a:p>
        </p:txBody>
      </p:sp>
      <p:pic>
        <p:nvPicPr>
          <p:cNvPr id="4" name="Picture 4" descr="Blue abstract Images | Free Vectors, Stock Photos &amp; PSD">
            <a:extLst>
              <a:ext uri="{FF2B5EF4-FFF2-40B4-BE49-F238E27FC236}">
                <a16:creationId xmlns:a16="http://schemas.microsoft.com/office/drawing/2014/main" id="{7FF1369A-A5A6-4CCA-883F-C8B60BD5E637}"/>
              </a:ext>
            </a:extLst>
          </p:cNvPr>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7299153" y="2012847"/>
            <a:ext cx="6905694" cy="2880000"/>
          </a:xfrm>
          <a:prstGeom prst="rect">
            <a:avLst/>
          </a:prstGeom>
          <a:noFill/>
          <a:extLst>
            <a:ext uri="{909E8E84-426E-40DD-AFC4-6F175D3DCCD1}">
              <a14:hiddenFill xmlns:a14="http://schemas.microsoft.com/office/drawing/2010/main">
                <a:solidFill>
                  <a:srgbClr val="FFFFFF"/>
                </a:solidFill>
              </a14:hiddenFill>
            </a:ext>
          </a:extLst>
        </p:spPr>
      </p:pic>
      <p:sp>
        <p:nvSpPr>
          <p:cNvPr id="3" name="Rezervirano mjesto sadržaja 2">
            <a:extLst>
              <a:ext uri="{FF2B5EF4-FFF2-40B4-BE49-F238E27FC236}">
                <a16:creationId xmlns:a16="http://schemas.microsoft.com/office/drawing/2014/main" id="{BBC99F23-3A1F-4F05-BAE7-E93145F4EF21}"/>
              </a:ext>
            </a:extLst>
          </p:cNvPr>
          <p:cNvSpPr txBox="1">
            <a:spLocks/>
          </p:cNvSpPr>
          <p:nvPr/>
        </p:nvSpPr>
        <p:spPr>
          <a:xfrm>
            <a:off x="655320" y="1573730"/>
            <a:ext cx="9455208" cy="481901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Font typeface="+mj-lt"/>
              <a:buAutoNum type="romanUcPeriod" startAt="2"/>
            </a:pPr>
            <a:r>
              <a:rPr lang="en-GB" b="1" dirty="0">
                <a:latin typeface="Tw Cen MT" panose="020B0602020104020603" pitchFamily="34" charset="-18"/>
              </a:rPr>
              <a:t>POLICY PERSPECTIVE</a:t>
            </a:r>
          </a:p>
          <a:p>
            <a:r>
              <a:rPr lang="en-GB" dirty="0">
                <a:latin typeface="Tw Cen MT" panose="020B0602020104020603" pitchFamily="34" charset="-18"/>
              </a:rPr>
              <a:t>new reality of work is riddled with fact patterns that put the normative viability of the whole PE concept to a serious test </a:t>
            </a:r>
          </a:p>
          <a:p>
            <a:pPr lvl="1"/>
            <a:r>
              <a:rPr lang="en-GB" dirty="0">
                <a:latin typeface="Tw Cen MT" panose="020B0602020104020603" pitchFamily="34" charset="-18"/>
              </a:rPr>
              <a:t>e.g. „COVID </a:t>
            </a:r>
            <a:r>
              <a:rPr lang="en-GB" dirty="0" err="1">
                <a:latin typeface="Tw Cen MT" panose="020B0602020104020603" pitchFamily="34" charset="-18"/>
              </a:rPr>
              <a:t>reimpats</a:t>
            </a:r>
            <a:r>
              <a:rPr lang="en-GB" dirty="0">
                <a:latin typeface="Tw Cen MT" panose="020B0602020104020603" pitchFamily="34" charset="-18"/>
              </a:rPr>
              <a:t>” (see </a:t>
            </a:r>
            <a:r>
              <a:rPr lang="en-GB" dirty="0" err="1">
                <a:latin typeface="Tw Cen MT" panose="020B0602020104020603" pitchFamily="34" charset="-18"/>
              </a:rPr>
              <a:t>Báez</a:t>
            </a:r>
            <a:r>
              <a:rPr lang="en-GB" dirty="0">
                <a:latin typeface="Tw Cen MT" panose="020B0602020104020603" pitchFamily="34" charset="-18"/>
              </a:rPr>
              <a:t> Moreno); „independent service providers” (see </a:t>
            </a:r>
            <a:r>
              <a:rPr lang="en-GB" dirty="0" err="1">
                <a:latin typeface="Tw Cen MT" panose="020B0602020104020603" pitchFamily="34" charset="-18"/>
              </a:rPr>
              <a:t>Kostić</a:t>
            </a:r>
            <a:r>
              <a:rPr lang="en-GB" dirty="0">
                <a:latin typeface="Tw Cen MT" panose="020B0602020104020603" pitchFamily="34" charset="-18"/>
              </a:rPr>
              <a:t>)</a:t>
            </a:r>
          </a:p>
          <a:p>
            <a:pPr lvl="1"/>
            <a:endParaRPr lang="en-GB" dirty="0">
              <a:latin typeface="Tw Cen MT" panose="020B0602020104020603" pitchFamily="34" charset="-18"/>
            </a:endParaRPr>
          </a:p>
          <a:p>
            <a:r>
              <a:rPr lang="en-GB" dirty="0">
                <a:latin typeface="Tw Cen MT" panose="020B0602020104020603" pitchFamily="34" charset="-18"/>
              </a:rPr>
              <a:t>Back to the normative basics of the PE – „justification to tax” issue</a:t>
            </a:r>
          </a:p>
          <a:p>
            <a:pPr lvl="1"/>
            <a:r>
              <a:rPr lang="en-GB" dirty="0">
                <a:latin typeface="Tw Cen MT" panose="020B0602020104020603" pitchFamily="34" charset="-18"/>
              </a:rPr>
              <a:t>Misalignment between the PE as a „physical presence nexus” and the benefits principle (see </a:t>
            </a:r>
            <a:r>
              <a:rPr lang="en-GB" dirty="0" err="1">
                <a:latin typeface="Tw Cen MT" panose="020B0602020104020603" pitchFamily="34" charset="-18"/>
              </a:rPr>
              <a:t>Escribano</a:t>
            </a:r>
            <a:r>
              <a:rPr lang="en-GB" dirty="0">
                <a:latin typeface="Tw Cen MT" panose="020B0602020104020603" pitchFamily="34" charset="-18"/>
              </a:rPr>
              <a:t> Lopez)</a:t>
            </a:r>
          </a:p>
          <a:p>
            <a:pPr lvl="1"/>
            <a:r>
              <a:rPr lang="en-GB" dirty="0">
                <a:latin typeface="Tw Cen MT" panose="020B0602020104020603" pitchFamily="34" charset="-18"/>
              </a:rPr>
              <a:t>While the pre-COVID debate focused on the failure of the PE to capture the demand side of value creation (e.g. the market), the controversy over ‘home offices’ may be taken as evidence that the new economic environment diminishes the ability of the PE to accurately capture even the supply-side factors!</a:t>
            </a:r>
          </a:p>
        </p:txBody>
      </p:sp>
      <p:pic>
        <p:nvPicPr>
          <p:cNvPr id="6" name="Slika 5">
            <a:extLst>
              <a:ext uri="{FF2B5EF4-FFF2-40B4-BE49-F238E27FC236}">
                <a16:creationId xmlns:a16="http://schemas.microsoft.com/office/drawing/2014/main" id="{12E3C9B2-6A0C-4703-8D1D-02CD4AE46E2E}"/>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353612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8292E3-C58A-4CC1-A337-9937FB1534F3}"/>
              </a:ext>
            </a:extLst>
          </p:cNvPr>
          <p:cNvSpPr txBox="1">
            <a:spLocks/>
          </p:cNvSpPr>
          <p:nvPr/>
        </p:nvSpPr>
        <p:spPr>
          <a:xfrm>
            <a:off x="822960" y="48291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Tw Cen MT" panose="020B0602020104020603" pitchFamily="34" charset="-18"/>
              </a:rPr>
              <a:t>Concluding remarks</a:t>
            </a:r>
          </a:p>
        </p:txBody>
      </p:sp>
      <p:pic>
        <p:nvPicPr>
          <p:cNvPr id="4" name="Picture 4" descr="Blue abstract Images | Free Vectors, Stock Photos &amp; PSD">
            <a:extLst>
              <a:ext uri="{FF2B5EF4-FFF2-40B4-BE49-F238E27FC236}">
                <a16:creationId xmlns:a16="http://schemas.microsoft.com/office/drawing/2014/main" id="{EC31D159-DFB6-4F49-8372-28A6AEACB8C7}"/>
              </a:ext>
            </a:extLst>
          </p:cNvPr>
          <p:cNvPicPr>
            <a:picLocks noChangeAspect="1" noChangeArrowheads="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b="7929"/>
          <a:stretch/>
        </p:blipFill>
        <p:spPr bwMode="auto">
          <a:xfrm rot="5400000">
            <a:off x="7358999" y="2024999"/>
            <a:ext cx="6858001" cy="2808000"/>
          </a:xfrm>
          <a:prstGeom prst="rect">
            <a:avLst/>
          </a:prstGeom>
          <a:noFill/>
          <a:extLst>
            <a:ext uri="{909E8E84-426E-40DD-AFC4-6F175D3DCCD1}">
              <a14:hiddenFill xmlns:a14="http://schemas.microsoft.com/office/drawing/2010/main">
                <a:solidFill>
                  <a:srgbClr val="FFFFFF"/>
                </a:solidFill>
              </a14:hiddenFill>
            </a:ext>
          </a:extLst>
        </p:spPr>
      </p:pic>
      <p:sp>
        <p:nvSpPr>
          <p:cNvPr id="3" name="Rezervirano mjesto sadržaja 2">
            <a:extLst>
              <a:ext uri="{FF2B5EF4-FFF2-40B4-BE49-F238E27FC236}">
                <a16:creationId xmlns:a16="http://schemas.microsoft.com/office/drawing/2014/main" id="{74AFEE4D-9967-45D3-9511-27C738D4AC32}"/>
              </a:ext>
            </a:extLst>
          </p:cNvPr>
          <p:cNvSpPr txBox="1">
            <a:spLocks/>
          </p:cNvSpPr>
          <p:nvPr/>
        </p:nvSpPr>
        <p:spPr>
          <a:xfrm>
            <a:off x="533400" y="1383177"/>
            <a:ext cx="11125200" cy="480568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 Cen MT" panose="020B0602020104020603" pitchFamily="34" charset="-18"/>
              </a:rPr>
              <a:t>“</a:t>
            </a:r>
            <a:r>
              <a:rPr lang="en-GB" i="1" dirty="0">
                <a:latin typeface="Tw Cen MT" panose="020B0602020104020603" pitchFamily="34" charset="-18"/>
              </a:rPr>
              <a:t>Is it not time to accept that the corollary to the recognition of a significant digital presence is that an insignificant physical presence at a home office should not constitute a permanent establishment and a sufficient nexus for taxing profits in a country?</a:t>
            </a:r>
            <a:r>
              <a:rPr lang="en-GB" dirty="0">
                <a:latin typeface="Tw Cen MT" panose="020B0602020104020603" pitchFamily="34" charset="-18"/>
              </a:rPr>
              <a:t>”</a:t>
            </a:r>
            <a:r>
              <a:rPr lang="en-GB" i="1" dirty="0">
                <a:latin typeface="Tw Cen MT" panose="020B0602020104020603" pitchFamily="34" charset="-18"/>
              </a:rPr>
              <a:t> </a:t>
            </a:r>
            <a:r>
              <a:rPr lang="en-GB" dirty="0">
                <a:latin typeface="Tw Cen MT" panose="020B0602020104020603" pitchFamily="34" charset="-18"/>
              </a:rPr>
              <a:t>(Philip Baker, 2020)</a:t>
            </a:r>
          </a:p>
          <a:p>
            <a:endParaRPr lang="en-GB" dirty="0">
              <a:latin typeface="Tw Cen MT" panose="020B0602020104020603" pitchFamily="34" charset="-18"/>
            </a:endParaRPr>
          </a:p>
          <a:p>
            <a:r>
              <a:rPr lang="en-GB" dirty="0">
                <a:latin typeface="Tw Cen MT" panose="020B0602020104020603" pitchFamily="34" charset="-18"/>
              </a:rPr>
              <a:t>Criticism of the PE concept reached a new stage in the digital age we are living in today – even more accentuated by the pandemic and remote work arrangements</a:t>
            </a:r>
          </a:p>
          <a:p>
            <a:r>
              <a:rPr lang="en-GB" dirty="0">
                <a:latin typeface="Tw Cen MT" panose="020B0602020104020603" pitchFamily="34" charset="-18"/>
              </a:rPr>
              <a:t>elements of taxpayer’s physical presence in the state territory of a state inevitably lose merit as criteria constituting a tax nexus</a:t>
            </a:r>
          </a:p>
          <a:p>
            <a:r>
              <a:rPr lang="en-GB" dirty="0">
                <a:latin typeface="Tw Cen MT" panose="020B0602020104020603" pitchFamily="34" charset="-18"/>
              </a:rPr>
              <a:t>thus, the „market-based approach” to taxing rights allocation</a:t>
            </a:r>
            <a:endParaRPr lang="hr-HR" dirty="0">
              <a:latin typeface="Tw Cen MT" panose="020B0602020104020603" pitchFamily="34" charset="-18"/>
            </a:endParaRPr>
          </a:p>
          <a:p>
            <a:pPr marL="0" indent="0">
              <a:buNone/>
            </a:pPr>
            <a:r>
              <a:rPr lang="hr-HR" dirty="0">
                <a:latin typeface="Tw Cen MT" panose="020B0602020104020603" pitchFamily="34" charset="-18"/>
              </a:rPr>
              <a:t> </a:t>
            </a:r>
            <a:r>
              <a:rPr lang="en-GB" dirty="0">
                <a:latin typeface="Tw Cen MT" panose="020B0602020104020603" pitchFamily="34" charset="-18"/>
              </a:rPr>
              <a:t> (e.g. Pillar One) is here to stay</a:t>
            </a:r>
          </a:p>
        </p:txBody>
      </p:sp>
      <p:pic>
        <p:nvPicPr>
          <p:cNvPr id="5" name="Slika 4">
            <a:extLst>
              <a:ext uri="{FF2B5EF4-FFF2-40B4-BE49-F238E27FC236}">
                <a16:creationId xmlns:a16="http://schemas.microsoft.com/office/drawing/2014/main" id="{B508558A-7D14-49D5-9C20-E9FEF4DEDC4D}"/>
              </a:ext>
            </a:extLst>
          </p:cNvPr>
          <p:cNvPicPr>
            <a:picLocks noChangeAspect="1"/>
          </p:cNvPicPr>
          <p:nvPr/>
        </p:nvPicPr>
        <p:blipFill>
          <a:blip r:embed="rId4"/>
          <a:stretch>
            <a:fillRect/>
          </a:stretch>
        </p:blipFill>
        <p:spPr>
          <a:xfrm>
            <a:off x="10052743" y="5318087"/>
            <a:ext cx="1455981" cy="1454852"/>
          </a:xfrm>
          <a:prstGeom prst="rect">
            <a:avLst/>
          </a:prstGeom>
        </p:spPr>
      </p:pic>
    </p:spTree>
    <p:extLst>
      <p:ext uri="{BB962C8B-B14F-4D97-AF65-F5344CB8AC3E}">
        <p14:creationId xmlns:p14="http://schemas.microsoft.com/office/powerpoint/2010/main" val="277189133"/>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TotalTime>
  <Words>726</Words>
  <Application>Microsoft Office PowerPoint</Application>
  <PresentationFormat>Široki zaslon</PresentationFormat>
  <Paragraphs>54</Paragraphs>
  <Slides>7</Slides>
  <Notes>0</Notes>
  <HiddenSlides>0</HiddenSlides>
  <MMClips>0</MMClips>
  <ScaleCrop>false</ScaleCrop>
  <HeadingPairs>
    <vt:vector size="6" baseType="variant">
      <vt:variant>
        <vt:lpstr>Korišteni fontovi</vt:lpstr>
      </vt:variant>
      <vt:variant>
        <vt:i4>6</vt:i4>
      </vt:variant>
      <vt:variant>
        <vt:lpstr>Tema</vt:lpstr>
      </vt:variant>
      <vt:variant>
        <vt:i4>1</vt:i4>
      </vt:variant>
      <vt:variant>
        <vt:lpstr>Naslovi slajdova</vt:lpstr>
      </vt:variant>
      <vt:variant>
        <vt:i4>7</vt:i4>
      </vt:variant>
    </vt:vector>
  </HeadingPairs>
  <TitlesOfParts>
    <vt:vector size="14" baseType="lpstr">
      <vt:lpstr>Arial</vt:lpstr>
      <vt:lpstr>Calibri</vt:lpstr>
      <vt:lpstr>Calibri Light</vt:lpstr>
      <vt:lpstr>Tw Cen MT</vt:lpstr>
      <vt:lpstr>Tw Cen MT Condensed</vt:lpstr>
      <vt:lpstr>Wingdings</vt:lpstr>
      <vt:lpstr>Tema sustava Office</vt:lpstr>
      <vt:lpstr>PowerPoint prezentacija</vt:lpstr>
      <vt:lpstr>Introductory remarks</vt:lpstr>
      <vt:lpstr>PowerPoint prezentacija</vt:lpstr>
      <vt:lpstr>PowerPoint prezentacija</vt:lpstr>
      <vt:lpstr>PowerPoint prezentacija</vt:lpstr>
      <vt:lpstr>PowerPoint prezentacija</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Viktorija Pisačić</dc:creator>
  <cp:lastModifiedBy>Stjepan Gadžo</cp:lastModifiedBy>
  <cp:revision>13</cp:revision>
  <dcterms:created xsi:type="dcterms:W3CDTF">2022-10-04T17:26:00Z</dcterms:created>
  <dcterms:modified xsi:type="dcterms:W3CDTF">2022-10-05T18:03:56Z</dcterms:modified>
</cp:coreProperties>
</file>