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357" r:id="rId3"/>
    <p:sldId id="404" r:id="rId4"/>
    <p:sldId id="359" r:id="rId5"/>
    <p:sldId id="355" r:id="rId6"/>
    <p:sldId id="403" r:id="rId7"/>
    <p:sldId id="337" r:id="rId8"/>
    <p:sldId id="409" r:id="rId9"/>
    <p:sldId id="410" r:id="rId10"/>
    <p:sldId id="411" r:id="rId11"/>
    <p:sldId id="413" r:id="rId12"/>
    <p:sldId id="415" r:id="rId13"/>
    <p:sldId id="414" r:id="rId14"/>
    <p:sldId id="416" r:id="rId15"/>
    <p:sldId id="318"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49AA50-AF57-42A8-8AD6-2005CBFA0E8E}" v="11" dt="2023-11-23T09:47:50.6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95" autoAdjust="0"/>
    <p:restoredTop sz="94660"/>
  </p:normalViewPr>
  <p:slideViewPr>
    <p:cSldViewPr>
      <p:cViewPr varScale="1">
        <p:scale>
          <a:sx n="104" d="100"/>
          <a:sy n="104" d="100"/>
        </p:scale>
        <p:origin x="1276" y="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vetislav Kostic" userId="c0391aac27b9ea18" providerId="LiveId" clId="{AA49AA50-AF57-42A8-8AD6-2005CBFA0E8E}"/>
    <pc:docChg chg="undo redo custSel addSld delSld modSld">
      <pc:chgData name="Svetislav Kostic" userId="c0391aac27b9ea18" providerId="LiveId" clId="{AA49AA50-AF57-42A8-8AD6-2005CBFA0E8E}" dt="2023-11-24T06:24:22.160" v="9226" actId="20577"/>
      <pc:docMkLst>
        <pc:docMk/>
      </pc:docMkLst>
      <pc:sldChg chg="del">
        <pc:chgData name="Svetislav Kostic" userId="c0391aac27b9ea18" providerId="LiveId" clId="{AA49AA50-AF57-42A8-8AD6-2005CBFA0E8E}" dt="2023-11-22T10:49:14.881" v="5714" actId="2696"/>
        <pc:sldMkLst>
          <pc:docMk/>
          <pc:sldMk cId="3772174531" sldId="277"/>
        </pc:sldMkLst>
      </pc:sldChg>
      <pc:sldChg chg="modSp add del mod">
        <pc:chgData name="Svetislav Kostic" userId="c0391aac27b9ea18" providerId="LiveId" clId="{AA49AA50-AF57-42A8-8AD6-2005CBFA0E8E}" dt="2023-11-22T11:39:04.569" v="6786" actId="20577"/>
        <pc:sldMkLst>
          <pc:docMk/>
          <pc:sldMk cId="3742166464" sldId="318"/>
        </pc:sldMkLst>
        <pc:spChg chg="mod">
          <ac:chgData name="Svetislav Kostic" userId="c0391aac27b9ea18" providerId="LiveId" clId="{AA49AA50-AF57-42A8-8AD6-2005CBFA0E8E}" dt="2023-11-22T11:38:50.673" v="6726" actId="20577"/>
          <ac:spMkLst>
            <pc:docMk/>
            <pc:sldMk cId="3742166464" sldId="318"/>
            <ac:spMk id="2" creationId="{00000000-0000-0000-0000-000000000000}"/>
          </ac:spMkLst>
        </pc:spChg>
        <pc:spChg chg="mod">
          <ac:chgData name="Svetislav Kostic" userId="c0391aac27b9ea18" providerId="LiveId" clId="{AA49AA50-AF57-42A8-8AD6-2005CBFA0E8E}" dt="2023-11-22T11:39:04.569" v="6786" actId="20577"/>
          <ac:spMkLst>
            <pc:docMk/>
            <pc:sldMk cId="3742166464" sldId="318"/>
            <ac:spMk id="3" creationId="{00000000-0000-0000-0000-000000000000}"/>
          </ac:spMkLst>
        </pc:spChg>
      </pc:sldChg>
      <pc:sldChg chg="del">
        <pc:chgData name="Svetislav Kostic" userId="c0391aac27b9ea18" providerId="LiveId" clId="{AA49AA50-AF57-42A8-8AD6-2005CBFA0E8E}" dt="2023-11-22T10:49:14.708" v="5713" actId="2696"/>
        <pc:sldMkLst>
          <pc:docMk/>
          <pc:sldMk cId="765292474" sldId="334"/>
        </pc:sldMkLst>
      </pc:sldChg>
      <pc:sldChg chg="del">
        <pc:chgData name="Svetislav Kostic" userId="c0391aac27b9ea18" providerId="LiveId" clId="{AA49AA50-AF57-42A8-8AD6-2005CBFA0E8E}" dt="2023-11-22T09:40:52.241" v="2458" actId="2696"/>
        <pc:sldMkLst>
          <pc:docMk/>
          <pc:sldMk cId="3501186688" sldId="336"/>
        </pc:sldMkLst>
      </pc:sldChg>
      <pc:sldChg chg="modSp mod">
        <pc:chgData name="Svetislav Kostic" userId="c0391aac27b9ea18" providerId="LiveId" clId="{AA49AA50-AF57-42A8-8AD6-2005CBFA0E8E}" dt="2023-11-23T15:45:57.205" v="8985" actId="20577"/>
        <pc:sldMkLst>
          <pc:docMk/>
          <pc:sldMk cId="402018213" sldId="337"/>
        </pc:sldMkLst>
        <pc:spChg chg="mod">
          <ac:chgData name="Svetislav Kostic" userId="c0391aac27b9ea18" providerId="LiveId" clId="{AA49AA50-AF57-42A8-8AD6-2005CBFA0E8E}" dt="2023-11-22T11:02:06.793" v="6394" actId="20577"/>
          <ac:spMkLst>
            <pc:docMk/>
            <pc:sldMk cId="402018213" sldId="337"/>
            <ac:spMk id="3" creationId="{00000000-0000-0000-0000-000000000000}"/>
          </ac:spMkLst>
        </pc:spChg>
        <pc:spChg chg="mod">
          <ac:chgData name="Svetislav Kostic" userId="c0391aac27b9ea18" providerId="LiveId" clId="{AA49AA50-AF57-42A8-8AD6-2005CBFA0E8E}" dt="2023-11-23T15:45:57.205" v="8985" actId="20577"/>
          <ac:spMkLst>
            <pc:docMk/>
            <pc:sldMk cId="402018213" sldId="337"/>
            <ac:spMk id="6" creationId="{00000000-0000-0000-0000-000000000000}"/>
          </ac:spMkLst>
        </pc:spChg>
      </pc:sldChg>
      <pc:sldChg chg="del">
        <pc:chgData name="Svetislav Kostic" userId="c0391aac27b9ea18" providerId="LiveId" clId="{AA49AA50-AF57-42A8-8AD6-2005CBFA0E8E}" dt="2023-11-22T10:49:11.474" v="5699" actId="2696"/>
        <pc:sldMkLst>
          <pc:docMk/>
          <pc:sldMk cId="906645403" sldId="338"/>
        </pc:sldMkLst>
      </pc:sldChg>
      <pc:sldChg chg="del">
        <pc:chgData name="Svetislav Kostic" userId="c0391aac27b9ea18" providerId="LiveId" clId="{AA49AA50-AF57-42A8-8AD6-2005CBFA0E8E}" dt="2023-11-22T10:49:11.897" v="5700" actId="2696"/>
        <pc:sldMkLst>
          <pc:docMk/>
          <pc:sldMk cId="4026980757" sldId="339"/>
        </pc:sldMkLst>
      </pc:sldChg>
      <pc:sldChg chg="del">
        <pc:chgData name="Svetislav Kostic" userId="c0391aac27b9ea18" providerId="LiveId" clId="{AA49AA50-AF57-42A8-8AD6-2005CBFA0E8E}" dt="2023-11-22T10:49:12.525" v="5702" actId="2696"/>
        <pc:sldMkLst>
          <pc:docMk/>
          <pc:sldMk cId="2364635324" sldId="342"/>
        </pc:sldMkLst>
      </pc:sldChg>
      <pc:sldChg chg="del">
        <pc:chgData name="Svetislav Kostic" userId="c0391aac27b9ea18" providerId="LiveId" clId="{AA49AA50-AF57-42A8-8AD6-2005CBFA0E8E}" dt="2023-11-22T10:49:12.682" v="5703" actId="2696"/>
        <pc:sldMkLst>
          <pc:docMk/>
          <pc:sldMk cId="111314363" sldId="343"/>
        </pc:sldMkLst>
      </pc:sldChg>
      <pc:sldChg chg="del">
        <pc:chgData name="Svetislav Kostic" userId="c0391aac27b9ea18" providerId="LiveId" clId="{AA49AA50-AF57-42A8-8AD6-2005CBFA0E8E}" dt="2023-11-22T10:49:12.870" v="5704" actId="2696"/>
        <pc:sldMkLst>
          <pc:docMk/>
          <pc:sldMk cId="2052744275" sldId="344"/>
        </pc:sldMkLst>
      </pc:sldChg>
      <pc:sldChg chg="del">
        <pc:chgData name="Svetislav Kostic" userId="c0391aac27b9ea18" providerId="LiveId" clId="{AA49AA50-AF57-42A8-8AD6-2005CBFA0E8E}" dt="2023-11-22T10:49:13.049" v="5705" actId="2696"/>
        <pc:sldMkLst>
          <pc:docMk/>
          <pc:sldMk cId="2835854725" sldId="345"/>
        </pc:sldMkLst>
      </pc:sldChg>
      <pc:sldChg chg="del">
        <pc:chgData name="Svetislav Kostic" userId="c0391aac27b9ea18" providerId="LiveId" clId="{AA49AA50-AF57-42A8-8AD6-2005CBFA0E8E}" dt="2023-11-22T10:49:13.404" v="5706" actId="2696"/>
        <pc:sldMkLst>
          <pc:docMk/>
          <pc:sldMk cId="2764758176" sldId="346"/>
        </pc:sldMkLst>
      </pc:sldChg>
      <pc:sldChg chg="del">
        <pc:chgData name="Svetislav Kostic" userId="c0391aac27b9ea18" providerId="LiveId" clId="{AA49AA50-AF57-42A8-8AD6-2005CBFA0E8E}" dt="2023-11-22T10:49:13.765" v="5708" actId="2696"/>
        <pc:sldMkLst>
          <pc:docMk/>
          <pc:sldMk cId="482090385" sldId="347"/>
        </pc:sldMkLst>
      </pc:sldChg>
      <pc:sldChg chg="del">
        <pc:chgData name="Svetislav Kostic" userId="c0391aac27b9ea18" providerId="LiveId" clId="{AA49AA50-AF57-42A8-8AD6-2005CBFA0E8E}" dt="2023-11-22T10:49:13.953" v="5709" actId="2696"/>
        <pc:sldMkLst>
          <pc:docMk/>
          <pc:sldMk cId="3759202724" sldId="348"/>
        </pc:sldMkLst>
      </pc:sldChg>
      <pc:sldChg chg="del">
        <pc:chgData name="Svetislav Kostic" userId="c0391aac27b9ea18" providerId="LiveId" clId="{AA49AA50-AF57-42A8-8AD6-2005CBFA0E8E}" dt="2023-11-22T10:49:14.330" v="5711" actId="2696"/>
        <pc:sldMkLst>
          <pc:docMk/>
          <pc:sldMk cId="33735691" sldId="349"/>
        </pc:sldMkLst>
      </pc:sldChg>
      <pc:sldChg chg="del">
        <pc:chgData name="Svetislav Kostic" userId="c0391aac27b9ea18" providerId="LiveId" clId="{AA49AA50-AF57-42A8-8AD6-2005CBFA0E8E}" dt="2023-11-22T10:49:14.503" v="5712" actId="2696"/>
        <pc:sldMkLst>
          <pc:docMk/>
          <pc:sldMk cId="3776647413" sldId="350"/>
        </pc:sldMkLst>
      </pc:sldChg>
      <pc:sldChg chg="modSp mod">
        <pc:chgData name="Svetislav Kostic" userId="c0391aac27b9ea18" providerId="LiveId" clId="{AA49AA50-AF57-42A8-8AD6-2005CBFA0E8E}" dt="2023-11-23T15:59:11.799" v="9196" actId="20577"/>
        <pc:sldMkLst>
          <pc:docMk/>
          <pc:sldMk cId="1706590804" sldId="355"/>
        </pc:sldMkLst>
        <pc:spChg chg="mod">
          <ac:chgData name="Svetislav Kostic" userId="c0391aac27b9ea18" providerId="LiveId" clId="{AA49AA50-AF57-42A8-8AD6-2005CBFA0E8E}" dt="2023-11-23T15:59:11.799" v="9196" actId="20577"/>
          <ac:spMkLst>
            <pc:docMk/>
            <pc:sldMk cId="1706590804" sldId="355"/>
            <ac:spMk id="3" creationId="{00000000-0000-0000-0000-000000000000}"/>
          </ac:spMkLst>
        </pc:spChg>
        <pc:spChg chg="mod">
          <ac:chgData name="Svetislav Kostic" userId="c0391aac27b9ea18" providerId="LiveId" clId="{AA49AA50-AF57-42A8-8AD6-2005CBFA0E8E}" dt="2023-11-22T10:20:05.144" v="3957" actId="14100"/>
          <ac:spMkLst>
            <pc:docMk/>
            <pc:sldMk cId="1706590804" sldId="355"/>
            <ac:spMk id="6" creationId="{00000000-0000-0000-0000-000000000000}"/>
          </ac:spMkLst>
        </pc:spChg>
      </pc:sldChg>
      <pc:sldChg chg="del">
        <pc:chgData name="Svetislav Kostic" userId="c0391aac27b9ea18" providerId="LiveId" clId="{AA49AA50-AF57-42A8-8AD6-2005CBFA0E8E}" dt="2023-11-22T10:49:14.142" v="5710" actId="2696"/>
        <pc:sldMkLst>
          <pc:docMk/>
          <pc:sldMk cId="2779708368" sldId="356"/>
        </pc:sldMkLst>
      </pc:sldChg>
      <pc:sldChg chg="modSp mod">
        <pc:chgData name="Svetislav Kostic" userId="c0391aac27b9ea18" providerId="LiveId" clId="{AA49AA50-AF57-42A8-8AD6-2005CBFA0E8E}" dt="2023-11-22T09:27:21.601" v="939" actId="113"/>
        <pc:sldMkLst>
          <pc:docMk/>
          <pc:sldMk cId="275988607" sldId="357"/>
        </pc:sldMkLst>
        <pc:spChg chg="mod">
          <ac:chgData name="Svetislav Kostic" userId="c0391aac27b9ea18" providerId="LiveId" clId="{AA49AA50-AF57-42A8-8AD6-2005CBFA0E8E}" dt="2023-11-22T09:27:21.601" v="939" actId="113"/>
          <ac:spMkLst>
            <pc:docMk/>
            <pc:sldMk cId="275988607" sldId="357"/>
            <ac:spMk id="3" creationId="{00000000-0000-0000-0000-000000000000}"/>
          </ac:spMkLst>
        </pc:spChg>
        <pc:spChg chg="mod">
          <ac:chgData name="Svetislav Kostic" userId="c0391aac27b9ea18" providerId="LiveId" clId="{AA49AA50-AF57-42A8-8AD6-2005CBFA0E8E}" dt="2023-11-22T09:20:26.680" v="498" actId="255"/>
          <ac:spMkLst>
            <pc:docMk/>
            <pc:sldMk cId="275988607" sldId="357"/>
            <ac:spMk id="6" creationId="{00000000-0000-0000-0000-000000000000}"/>
          </ac:spMkLst>
        </pc:spChg>
      </pc:sldChg>
      <pc:sldChg chg="modSp mod">
        <pc:chgData name="Svetislav Kostic" userId="c0391aac27b9ea18" providerId="LiveId" clId="{AA49AA50-AF57-42A8-8AD6-2005CBFA0E8E}" dt="2023-11-22T10:19:47.968" v="3916" actId="20577"/>
        <pc:sldMkLst>
          <pc:docMk/>
          <pc:sldMk cId="2060487365" sldId="359"/>
        </pc:sldMkLst>
        <pc:spChg chg="mod">
          <ac:chgData name="Svetislav Kostic" userId="c0391aac27b9ea18" providerId="LiveId" clId="{AA49AA50-AF57-42A8-8AD6-2005CBFA0E8E}" dt="2023-11-22T10:19:47.968" v="3916" actId="20577"/>
          <ac:spMkLst>
            <pc:docMk/>
            <pc:sldMk cId="2060487365" sldId="359"/>
            <ac:spMk id="3" creationId="{00000000-0000-0000-0000-000000000000}"/>
          </ac:spMkLst>
        </pc:spChg>
        <pc:spChg chg="mod">
          <ac:chgData name="Svetislav Kostic" userId="c0391aac27b9ea18" providerId="LiveId" clId="{AA49AA50-AF57-42A8-8AD6-2005CBFA0E8E}" dt="2023-11-22T09:38:38.120" v="1777" actId="20577"/>
          <ac:spMkLst>
            <pc:docMk/>
            <pc:sldMk cId="2060487365" sldId="359"/>
            <ac:spMk id="6" creationId="{00000000-0000-0000-0000-000000000000}"/>
          </ac:spMkLst>
        </pc:spChg>
      </pc:sldChg>
      <pc:sldChg chg="del">
        <pc:chgData name="Svetislav Kostic" userId="c0391aac27b9ea18" providerId="LiveId" clId="{AA49AA50-AF57-42A8-8AD6-2005CBFA0E8E}" dt="2023-11-22T10:49:12.337" v="5701" actId="2696"/>
        <pc:sldMkLst>
          <pc:docMk/>
          <pc:sldMk cId="3848625013" sldId="361"/>
        </pc:sldMkLst>
      </pc:sldChg>
      <pc:sldChg chg="del">
        <pc:chgData name="Svetislav Kostic" userId="c0391aac27b9ea18" providerId="LiveId" clId="{AA49AA50-AF57-42A8-8AD6-2005CBFA0E8E}" dt="2023-11-22T10:49:15.085" v="5715" actId="2696"/>
        <pc:sldMkLst>
          <pc:docMk/>
          <pc:sldMk cId="2798346259" sldId="362"/>
        </pc:sldMkLst>
      </pc:sldChg>
      <pc:sldChg chg="del">
        <pc:chgData name="Svetislav Kostic" userId="c0391aac27b9ea18" providerId="LiveId" clId="{AA49AA50-AF57-42A8-8AD6-2005CBFA0E8E}" dt="2023-11-22T10:49:13.592" v="5707" actId="2696"/>
        <pc:sldMkLst>
          <pc:docMk/>
          <pc:sldMk cId="479375437" sldId="366"/>
        </pc:sldMkLst>
      </pc:sldChg>
      <pc:sldChg chg="modSp mod">
        <pc:chgData name="Svetislav Kostic" userId="c0391aac27b9ea18" providerId="LiveId" clId="{AA49AA50-AF57-42A8-8AD6-2005CBFA0E8E}" dt="2023-11-23T15:59:32.610" v="9204" actId="20577"/>
        <pc:sldMkLst>
          <pc:docMk/>
          <pc:sldMk cId="4228862878" sldId="403"/>
        </pc:sldMkLst>
        <pc:spChg chg="mod">
          <ac:chgData name="Svetislav Kostic" userId="c0391aac27b9ea18" providerId="LiveId" clId="{AA49AA50-AF57-42A8-8AD6-2005CBFA0E8E}" dt="2023-11-23T15:59:32.610" v="9204" actId="20577"/>
          <ac:spMkLst>
            <pc:docMk/>
            <pc:sldMk cId="4228862878" sldId="403"/>
            <ac:spMk id="3" creationId="{00000000-0000-0000-0000-000000000000}"/>
          </ac:spMkLst>
        </pc:spChg>
        <pc:spChg chg="mod">
          <ac:chgData name="Svetislav Kostic" userId="c0391aac27b9ea18" providerId="LiveId" clId="{AA49AA50-AF57-42A8-8AD6-2005CBFA0E8E}" dt="2023-11-22T10:38:04.973" v="4564" actId="20577"/>
          <ac:spMkLst>
            <pc:docMk/>
            <pc:sldMk cId="4228862878" sldId="403"/>
            <ac:spMk id="6" creationId="{00000000-0000-0000-0000-000000000000}"/>
          </ac:spMkLst>
        </pc:spChg>
      </pc:sldChg>
      <pc:sldChg chg="modSp mod">
        <pc:chgData name="Svetislav Kostic" userId="c0391aac27b9ea18" providerId="LiveId" clId="{AA49AA50-AF57-42A8-8AD6-2005CBFA0E8E}" dt="2023-11-24T06:23:02.751" v="9205" actId="207"/>
        <pc:sldMkLst>
          <pc:docMk/>
          <pc:sldMk cId="3966006612" sldId="404"/>
        </pc:sldMkLst>
        <pc:spChg chg="mod">
          <ac:chgData name="Svetislav Kostic" userId="c0391aac27b9ea18" providerId="LiveId" clId="{AA49AA50-AF57-42A8-8AD6-2005CBFA0E8E}" dt="2023-11-24T06:23:02.751" v="9205" actId="207"/>
          <ac:spMkLst>
            <pc:docMk/>
            <pc:sldMk cId="3966006612" sldId="404"/>
            <ac:spMk id="3" creationId="{00000000-0000-0000-0000-000000000000}"/>
          </ac:spMkLst>
        </pc:spChg>
        <pc:spChg chg="mod">
          <ac:chgData name="Svetislav Kostic" userId="c0391aac27b9ea18" providerId="LiveId" clId="{AA49AA50-AF57-42A8-8AD6-2005CBFA0E8E}" dt="2023-11-22T09:20:51.371" v="533" actId="20577"/>
          <ac:spMkLst>
            <pc:docMk/>
            <pc:sldMk cId="3966006612" sldId="404"/>
            <ac:spMk id="6" creationId="{00000000-0000-0000-0000-000000000000}"/>
          </ac:spMkLst>
        </pc:spChg>
      </pc:sldChg>
      <pc:sldChg chg="del">
        <pc:chgData name="Svetislav Kostic" userId="c0391aac27b9ea18" providerId="LiveId" clId="{AA49AA50-AF57-42A8-8AD6-2005CBFA0E8E}" dt="2023-11-22T10:49:15.682" v="5716" actId="2696"/>
        <pc:sldMkLst>
          <pc:docMk/>
          <pc:sldMk cId="238588079" sldId="405"/>
        </pc:sldMkLst>
      </pc:sldChg>
      <pc:sldChg chg="del">
        <pc:chgData name="Svetislav Kostic" userId="c0391aac27b9ea18" providerId="LiveId" clId="{AA49AA50-AF57-42A8-8AD6-2005CBFA0E8E}" dt="2023-11-22T10:49:15.902" v="5717" actId="2696"/>
        <pc:sldMkLst>
          <pc:docMk/>
          <pc:sldMk cId="1447766982" sldId="406"/>
        </pc:sldMkLst>
      </pc:sldChg>
      <pc:sldChg chg="del">
        <pc:chgData name="Svetislav Kostic" userId="c0391aac27b9ea18" providerId="LiveId" clId="{AA49AA50-AF57-42A8-8AD6-2005CBFA0E8E}" dt="2023-11-22T10:49:16.091" v="5718" actId="2696"/>
        <pc:sldMkLst>
          <pc:docMk/>
          <pc:sldMk cId="3980681395" sldId="407"/>
        </pc:sldMkLst>
      </pc:sldChg>
      <pc:sldChg chg="modSp add del mod">
        <pc:chgData name="Svetislav Kostic" userId="c0391aac27b9ea18" providerId="LiveId" clId="{AA49AA50-AF57-42A8-8AD6-2005CBFA0E8E}" dt="2023-11-22T10:57:45.430" v="6285" actId="2696"/>
        <pc:sldMkLst>
          <pc:docMk/>
          <pc:sldMk cId="2078189904" sldId="408"/>
        </pc:sldMkLst>
        <pc:spChg chg="mod">
          <ac:chgData name="Svetislav Kostic" userId="c0391aac27b9ea18" providerId="LiveId" clId="{AA49AA50-AF57-42A8-8AD6-2005CBFA0E8E}" dt="2023-11-22T10:49:43.472" v="6075" actId="5793"/>
          <ac:spMkLst>
            <pc:docMk/>
            <pc:sldMk cId="2078189904" sldId="408"/>
            <ac:spMk id="3" creationId="{00000000-0000-0000-0000-000000000000}"/>
          </ac:spMkLst>
        </pc:spChg>
      </pc:sldChg>
      <pc:sldChg chg="modSp add mod">
        <pc:chgData name="Svetislav Kostic" userId="c0391aac27b9ea18" providerId="LiveId" clId="{AA49AA50-AF57-42A8-8AD6-2005CBFA0E8E}" dt="2023-11-22T11:39:57.396" v="6792" actId="20577"/>
        <pc:sldMkLst>
          <pc:docMk/>
          <pc:sldMk cId="1206230459" sldId="409"/>
        </pc:sldMkLst>
        <pc:spChg chg="mod">
          <ac:chgData name="Svetislav Kostic" userId="c0391aac27b9ea18" providerId="LiveId" clId="{AA49AA50-AF57-42A8-8AD6-2005CBFA0E8E}" dt="2023-11-22T11:39:57.396" v="6792" actId="20577"/>
          <ac:spMkLst>
            <pc:docMk/>
            <pc:sldMk cId="1206230459" sldId="409"/>
            <ac:spMk id="3" creationId="{00000000-0000-0000-0000-000000000000}"/>
          </ac:spMkLst>
        </pc:spChg>
      </pc:sldChg>
      <pc:sldChg chg="modSp add mod">
        <pc:chgData name="Svetislav Kostic" userId="c0391aac27b9ea18" providerId="LiveId" clId="{AA49AA50-AF57-42A8-8AD6-2005CBFA0E8E}" dt="2023-11-22T11:03:54.455" v="6460" actId="20577"/>
        <pc:sldMkLst>
          <pc:docMk/>
          <pc:sldMk cId="2691312535" sldId="410"/>
        </pc:sldMkLst>
        <pc:spChg chg="mod">
          <ac:chgData name="Svetislav Kostic" userId="c0391aac27b9ea18" providerId="LiveId" clId="{AA49AA50-AF57-42A8-8AD6-2005CBFA0E8E}" dt="2023-11-22T11:03:54.455" v="6460" actId="20577"/>
          <ac:spMkLst>
            <pc:docMk/>
            <pc:sldMk cId="2691312535" sldId="410"/>
            <ac:spMk id="3" creationId="{00000000-0000-0000-0000-000000000000}"/>
          </ac:spMkLst>
        </pc:spChg>
      </pc:sldChg>
      <pc:sldChg chg="modSp add mod">
        <pc:chgData name="Svetislav Kostic" userId="c0391aac27b9ea18" providerId="LiveId" clId="{AA49AA50-AF57-42A8-8AD6-2005CBFA0E8E}" dt="2023-11-23T09:22:58.719" v="6915" actId="114"/>
        <pc:sldMkLst>
          <pc:docMk/>
          <pc:sldMk cId="2238000485" sldId="411"/>
        </pc:sldMkLst>
        <pc:spChg chg="mod">
          <ac:chgData name="Svetislav Kostic" userId="c0391aac27b9ea18" providerId="LiveId" clId="{AA49AA50-AF57-42A8-8AD6-2005CBFA0E8E}" dt="2023-11-23T09:22:58.719" v="6915" actId="114"/>
          <ac:spMkLst>
            <pc:docMk/>
            <pc:sldMk cId="2238000485" sldId="411"/>
            <ac:spMk id="3" creationId="{00000000-0000-0000-0000-000000000000}"/>
          </ac:spMkLst>
        </pc:spChg>
        <pc:spChg chg="mod">
          <ac:chgData name="Svetislav Kostic" userId="c0391aac27b9ea18" providerId="LiveId" clId="{AA49AA50-AF57-42A8-8AD6-2005CBFA0E8E}" dt="2023-11-22T11:04:44.797" v="6544" actId="20577"/>
          <ac:spMkLst>
            <pc:docMk/>
            <pc:sldMk cId="2238000485" sldId="411"/>
            <ac:spMk id="6" creationId="{00000000-0000-0000-0000-000000000000}"/>
          </ac:spMkLst>
        </pc:spChg>
      </pc:sldChg>
      <pc:sldChg chg="modSp add del mod">
        <pc:chgData name="Svetislav Kostic" userId="c0391aac27b9ea18" providerId="LiveId" clId="{AA49AA50-AF57-42A8-8AD6-2005CBFA0E8E}" dt="2023-11-23T09:27:07.700" v="7225" actId="2696"/>
        <pc:sldMkLst>
          <pc:docMk/>
          <pc:sldMk cId="560091550" sldId="412"/>
        </pc:sldMkLst>
        <pc:spChg chg="mod">
          <ac:chgData name="Svetislav Kostic" userId="c0391aac27b9ea18" providerId="LiveId" clId="{AA49AA50-AF57-42A8-8AD6-2005CBFA0E8E}" dt="2023-11-23T09:24:16.506" v="7052" actId="12"/>
          <ac:spMkLst>
            <pc:docMk/>
            <pc:sldMk cId="560091550" sldId="412"/>
            <ac:spMk id="3" creationId="{00000000-0000-0000-0000-000000000000}"/>
          </ac:spMkLst>
        </pc:spChg>
        <pc:spChg chg="mod">
          <ac:chgData name="Svetislav Kostic" userId="c0391aac27b9ea18" providerId="LiveId" clId="{AA49AA50-AF57-42A8-8AD6-2005CBFA0E8E}" dt="2023-11-23T09:26:55.075" v="7222" actId="21"/>
          <ac:spMkLst>
            <pc:docMk/>
            <pc:sldMk cId="560091550" sldId="412"/>
            <ac:spMk id="6" creationId="{00000000-0000-0000-0000-000000000000}"/>
          </ac:spMkLst>
        </pc:spChg>
      </pc:sldChg>
      <pc:sldChg chg="addSp delSp add del setBg delDesignElem">
        <pc:chgData name="Svetislav Kostic" userId="c0391aac27b9ea18" providerId="LiveId" clId="{AA49AA50-AF57-42A8-8AD6-2005CBFA0E8E}" dt="2023-11-23T09:27:22.581" v="7247"/>
        <pc:sldMkLst>
          <pc:docMk/>
          <pc:sldMk cId="1913193340" sldId="412"/>
        </pc:sldMkLst>
        <pc:spChg chg="add del">
          <ac:chgData name="Svetislav Kostic" userId="c0391aac27b9ea18" providerId="LiveId" clId="{AA49AA50-AF57-42A8-8AD6-2005CBFA0E8E}" dt="2023-11-23T09:27:22.581" v="7247"/>
          <ac:spMkLst>
            <pc:docMk/>
            <pc:sldMk cId="1913193340" sldId="412"/>
            <ac:spMk id="11" creationId="{CBB2B1F0-0DD6-4744-9A46-7A344FB48E40}"/>
          </ac:spMkLst>
        </pc:spChg>
        <pc:spChg chg="add del">
          <ac:chgData name="Svetislav Kostic" userId="c0391aac27b9ea18" providerId="LiveId" clId="{AA49AA50-AF57-42A8-8AD6-2005CBFA0E8E}" dt="2023-11-23T09:27:22.581" v="7247"/>
          <ac:spMkLst>
            <pc:docMk/>
            <pc:sldMk cId="1913193340" sldId="412"/>
            <ac:spMk id="13" creationId="{52D502E5-F6B4-4D58-B4AE-FC466FF15EE8}"/>
          </ac:spMkLst>
        </pc:spChg>
        <pc:spChg chg="add del">
          <ac:chgData name="Svetislav Kostic" userId="c0391aac27b9ea18" providerId="LiveId" clId="{AA49AA50-AF57-42A8-8AD6-2005CBFA0E8E}" dt="2023-11-23T09:27:22.581" v="7247"/>
          <ac:spMkLst>
            <pc:docMk/>
            <pc:sldMk cId="1913193340" sldId="412"/>
            <ac:spMk id="15" creationId="{9DECDBF4-02B6-4BB4-B65B-B8107AD6A9E8}"/>
          </ac:spMkLst>
        </pc:spChg>
      </pc:sldChg>
      <pc:sldChg chg="modSp add mod">
        <pc:chgData name="Svetislav Kostic" userId="c0391aac27b9ea18" providerId="LiveId" clId="{AA49AA50-AF57-42A8-8AD6-2005CBFA0E8E}" dt="2023-11-23T09:27:02.555" v="7224" actId="20577"/>
        <pc:sldMkLst>
          <pc:docMk/>
          <pc:sldMk cId="951955011" sldId="413"/>
        </pc:sldMkLst>
        <pc:spChg chg="mod">
          <ac:chgData name="Svetislav Kostic" userId="c0391aac27b9ea18" providerId="LiveId" clId="{AA49AA50-AF57-42A8-8AD6-2005CBFA0E8E}" dt="2023-11-23T09:27:02.555" v="7224" actId="20577"/>
          <ac:spMkLst>
            <pc:docMk/>
            <pc:sldMk cId="951955011" sldId="413"/>
            <ac:spMk id="3" creationId="{00000000-0000-0000-0000-000000000000}"/>
          </ac:spMkLst>
        </pc:spChg>
      </pc:sldChg>
      <pc:sldChg chg="modSp add del mod">
        <pc:chgData name="Svetislav Kostic" userId="c0391aac27b9ea18" providerId="LiveId" clId="{AA49AA50-AF57-42A8-8AD6-2005CBFA0E8E}" dt="2023-11-23T09:47:11.279" v="8294" actId="2696"/>
        <pc:sldMkLst>
          <pc:docMk/>
          <pc:sldMk cId="2107394859" sldId="414"/>
        </pc:sldMkLst>
        <pc:spChg chg="mod">
          <ac:chgData name="Svetislav Kostic" userId="c0391aac27b9ea18" providerId="LiveId" clId="{AA49AA50-AF57-42A8-8AD6-2005CBFA0E8E}" dt="2023-11-23T09:46:20.905" v="8280" actId="313"/>
          <ac:spMkLst>
            <pc:docMk/>
            <pc:sldMk cId="2107394859" sldId="414"/>
            <ac:spMk id="3" creationId="{00000000-0000-0000-0000-000000000000}"/>
          </ac:spMkLst>
        </pc:spChg>
        <pc:spChg chg="mod">
          <ac:chgData name="Svetislav Kostic" userId="c0391aac27b9ea18" providerId="LiveId" clId="{AA49AA50-AF57-42A8-8AD6-2005CBFA0E8E}" dt="2023-11-23T09:28:03.971" v="7328" actId="20577"/>
          <ac:spMkLst>
            <pc:docMk/>
            <pc:sldMk cId="2107394859" sldId="414"/>
            <ac:spMk id="6" creationId="{00000000-0000-0000-0000-000000000000}"/>
          </ac:spMkLst>
        </pc:spChg>
      </pc:sldChg>
      <pc:sldChg chg="delSp modSp add mod setBg delDesignElem">
        <pc:chgData name="Svetislav Kostic" userId="c0391aac27b9ea18" providerId="LiveId" clId="{AA49AA50-AF57-42A8-8AD6-2005CBFA0E8E}" dt="2023-11-23T15:54:44.873" v="9058" actId="207"/>
        <pc:sldMkLst>
          <pc:docMk/>
          <pc:sldMk cId="2299784366" sldId="414"/>
        </pc:sldMkLst>
        <pc:spChg chg="mod">
          <ac:chgData name="Svetislav Kostic" userId="c0391aac27b9ea18" providerId="LiveId" clId="{AA49AA50-AF57-42A8-8AD6-2005CBFA0E8E}" dt="2023-11-23T15:54:44.873" v="9058" actId="207"/>
          <ac:spMkLst>
            <pc:docMk/>
            <pc:sldMk cId="2299784366" sldId="414"/>
            <ac:spMk id="3" creationId="{00000000-0000-0000-0000-000000000000}"/>
          </ac:spMkLst>
        </pc:spChg>
        <pc:spChg chg="del">
          <ac:chgData name="Svetislav Kostic" userId="c0391aac27b9ea18" providerId="LiveId" clId="{AA49AA50-AF57-42A8-8AD6-2005CBFA0E8E}" dt="2023-11-23T09:47:14.553" v="8296"/>
          <ac:spMkLst>
            <pc:docMk/>
            <pc:sldMk cId="2299784366" sldId="414"/>
            <ac:spMk id="11" creationId="{CBB2B1F0-0DD6-4744-9A46-7A344FB48E40}"/>
          </ac:spMkLst>
        </pc:spChg>
        <pc:spChg chg="del">
          <ac:chgData name="Svetislav Kostic" userId="c0391aac27b9ea18" providerId="LiveId" clId="{AA49AA50-AF57-42A8-8AD6-2005CBFA0E8E}" dt="2023-11-23T09:47:14.553" v="8296"/>
          <ac:spMkLst>
            <pc:docMk/>
            <pc:sldMk cId="2299784366" sldId="414"/>
            <ac:spMk id="13" creationId="{52D502E5-F6B4-4D58-B4AE-FC466FF15EE8}"/>
          </ac:spMkLst>
        </pc:spChg>
        <pc:spChg chg="del">
          <ac:chgData name="Svetislav Kostic" userId="c0391aac27b9ea18" providerId="LiveId" clId="{AA49AA50-AF57-42A8-8AD6-2005CBFA0E8E}" dt="2023-11-23T09:47:14.553" v="8296"/>
          <ac:spMkLst>
            <pc:docMk/>
            <pc:sldMk cId="2299784366" sldId="414"/>
            <ac:spMk id="15" creationId="{9DECDBF4-02B6-4BB4-B65B-B8107AD6A9E8}"/>
          </ac:spMkLst>
        </pc:spChg>
      </pc:sldChg>
      <pc:sldChg chg="modSp add mod">
        <pc:chgData name="Svetislav Kostic" userId="c0391aac27b9ea18" providerId="LiveId" clId="{AA49AA50-AF57-42A8-8AD6-2005CBFA0E8E}" dt="2023-11-24T06:24:22.160" v="9226" actId="20577"/>
        <pc:sldMkLst>
          <pc:docMk/>
          <pc:sldMk cId="1446960471" sldId="415"/>
        </pc:sldMkLst>
        <pc:spChg chg="mod">
          <ac:chgData name="Svetislav Kostic" userId="c0391aac27b9ea18" providerId="LiveId" clId="{AA49AA50-AF57-42A8-8AD6-2005CBFA0E8E}" dt="2023-11-24T06:24:22.160" v="9226" actId="20577"/>
          <ac:spMkLst>
            <pc:docMk/>
            <pc:sldMk cId="1446960471" sldId="415"/>
            <ac:spMk id="3" creationId="{00000000-0000-0000-0000-000000000000}"/>
          </ac:spMkLst>
        </pc:spChg>
      </pc:sldChg>
      <pc:sldChg chg="addSp delSp add del setBg delDesignElem">
        <pc:chgData name="Svetislav Kostic" userId="c0391aac27b9ea18" providerId="LiveId" clId="{AA49AA50-AF57-42A8-8AD6-2005CBFA0E8E}" dt="2023-11-23T09:27:44.667" v="7269"/>
        <pc:sldMkLst>
          <pc:docMk/>
          <pc:sldMk cId="1985432157" sldId="415"/>
        </pc:sldMkLst>
        <pc:spChg chg="add del">
          <ac:chgData name="Svetislav Kostic" userId="c0391aac27b9ea18" providerId="LiveId" clId="{AA49AA50-AF57-42A8-8AD6-2005CBFA0E8E}" dt="2023-11-23T09:27:44.667" v="7269"/>
          <ac:spMkLst>
            <pc:docMk/>
            <pc:sldMk cId="1985432157" sldId="415"/>
            <ac:spMk id="11" creationId="{CBB2B1F0-0DD6-4744-9A46-7A344FB48E40}"/>
          </ac:spMkLst>
        </pc:spChg>
        <pc:spChg chg="add del">
          <ac:chgData name="Svetislav Kostic" userId="c0391aac27b9ea18" providerId="LiveId" clId="{AA49AA50-AF57-42A8-8AD6-2005CBFA0E8E}" dt="2023-11-23T09:27:44.667" v="7269"/>
          <ac:spMkLst>
            <pc:docMk/>
            <pc:sldMk cId="1985432157" sldId="415"/>
            <ac:spMk id="13" creationId="{52D502E5-F6B4-4D58-B4AE-FC466FF15EE8}"/>
          </ac:spMkLst>
        </pc:spChg>
        <pc:spChg chg="add del">
          <ac:chgData name="Svetislav Kostic" userId="c0391aac27b9ea18" providerId="LiveId" clId="{AA49AA50-AF57-42A8-8AD6-2005CBFA0E8E}" dt="2023-11-23T09:27:44.667" v="7269"/>
          <ac:spMkLst>
            <pc:docMk/>
            <pc:sldMk cId="1985432157" sldId="415"/>
            <ac:spMk id="15" creationId="{9DECDBF4-02B6-4BB4-B65B-B8107AD6A9E8}"/>
          </ac:spMkLst>
        </pc:spChg>
      </pc:sldChg>
      <pc:sldChg chg="modSp add mod">
        <pc:chgData name="Svetislav Kostic" userId="c0391aac27b9ea18" providerId="LiveId" clId="{AA49AA50-AF57-42A8-8AD6-2005CBFA0E8E}" dt="2023-11-23T15:50:21.890" v="8996" actId="20577"/>
        <pc:sldMkLst>
          <pc:docMk/>
          <pc:sldMk cId="2771168408" sldId="416"/>
        </pc:sldMkLst>
        <pc:spChg chg="mod">
          <ac:chgData name="Svetislav Kostic" userId="c0391aac27b9ea18" providerId="LiveId" clId="{AA49AA50-AF57-42A8-8AD6-2005CBFA0E8E}" dt="2023-11-23T15:50:21.890" v="8996" actId="20577"/>
          <ac:spMkLst>
            <pc:docMk/>
            <pc:sldMk cId="2771168408" sldId="416"/>
            <ac:spMk id="3" creationId="{00000000-0000-0000-0000-000000000000}"/>
          </ac:spMkLst>
        </pc:spChg>
      </pc:sldChg>
      <pc:sldChg chg="addSp delSp add del setBg delDesignElem">
        <pc:chgData name="Svetislav Kostic" userId="c0391aac27b9ea18" providerId="LiveId" clId="{AA49AA50-AF57-42A8-8AD6-2005CBFA0E8E}" dt="2023-11-23T09:47:50.675" v="8463"/>
        <pc:sldMkLst>
          <pc:docMk/>
          <pc:sldMk cId="879937296" sldId="417"/>
        </pc:sldMkLst>
        <pc:spChg chg="add del">
          <ac:chgData name="Svetislav Kostic" userId="c0391aac27b9ea18" providerId="LiveId" clId="{AA49AA50-AF57-42A8-8AD6-2005CBFA0E8E}" dt="2023-11-23T09:47:50.675" v="8463"/>
          <ac:spMkLst>
            <pc:docMk/>
            <pc:sldMk cId="879937296" sldId="417"/>
            <ac:spMk id="11" creationId="{CBB2B1F0-0DD6-4744-9A46-7A344FB48E40}"/>
          </ac:spMkLst>
        </pc:spChg>
        <pc:spChg chg="add del">
          <ac:chgData name="Svetislav Kostic" userId="c0391aac27b9ea18" providerId="LiveId" clId="{AA49AA50-AF57-42A8-8AD6-2005CBFA0E8E}" dt="2023-11-23T09:47:50.675" v="8463"/>
          <ac:spMkLst>
            <pc:docMk/>
            <pc:sldMk cId="879937296" sldId="417"/>
            <ac:spMk id="13" creationId="{52D502E5-F6B4-4D58-B4AE-FC466FF15EE8}"/>
          </ac:spMkLst>
        </pc:spChg>
        <pc:spChg chg="add del">
          <ac:chgData name="Svetislav Kostic" userId="c0391aac27b9ea18" providerId="LiveId" clId="{AA49AA50-AF57-42A8-8AD6-2005CBFA0E8E}" dt="2023-11-23T09:47:50.675" v="8463"/>
          <ac:spMkLst>
            <pc:docMk/>
            <pc:sldMk cId="879937296" sldId="417"/>
            <ac:spMk id="15" creationId="{9DECDBF4-02B6-4BB4-B65B-B8107AD6A9E8}"/>
          </ac:spMkLst>
        </pc:spChg>
      </pc:sldChg>
      <pc:sldMasterChg chg="delSldLayout">
        <pc:chgData name="Svetislav Kostic" userId="c0391aac27b9ea18" providerId="LiveId" clId="{AA49AA50-AF57-42A8-8AD6-2005CBFA0E8E}" dt="2023-11-22T10:49:14.881" v="5714" actId="2696"/>
        <pc:sldMasterMkLst>
          <pc:docMk/>
          <pc:sldMasterMk cId="0" sldId="2147483648"/>
        </pc:sldMasterMkLst>
        <pc:sldLayoutChg chg="del">
          <pc:chgData name="Svetislav Kostic" userId="c0391aac27b9ea18" providerId="LiveId" clId="{AA49AA50-AF57-42A8-8AD6-2005CBFA0E8E}" dt="2023-11-22T10:49:14.881" v="5714" actId="2696"/>
          <pc:sldLayoutMkLst>
            <pc:docMk/>
            <pc:sldMasterMk cId="0" sldId="2147483648"/>
            <pc:sldLayoutMk cId="2167503776" sldId="214748366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4C47B6-B76E-4F5E-9C68-3412C18956C4}" type="datetimeFigureOut">
              <a:rPr lang="en-US" smtClean="0"/>
              <a:t>11/24/2023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F836BF-6B1B-4161-8020-4FFD10E7B6A7}" type="slidenum">
              <a:rPr lang="en-US" smtClean="0"/>
              <a:t>‹#›</a:t>
            </a:fld>
            <a:endParaRPr lang="en-US"/>
          </a:p>
        </p:txBody>
      </p:sp>
    </p:spTree>
    <p:extLst>
      <p:ext uri="{BB962C8B-B14F-4D97-AF65-F5344CB8AC3E}">
        <p14:creationId xmlns:p14="http://schemas.microsoft.com/office/powerpoint/2010/main" val="3583429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F836BF-6B1B-4161-8020-4FFD10E7B6A7}" type="slidenum">
              <a:rPr lang="en-US" smtClean="0"/>
              <a:t>3</a:t>
            </a:fld>
            <a:endParaRPr lang="en-US"/>
          </a:p>
        </p:txBody>
      </p:sp>
    </p:spTree>
    <p:extLst>
      <p:ext uri="{BB962C8B-B14F-4D97-AF65-F5344CB8AC3E}">
        <p14:creationId xmlns:p14="http://schemas.microsoft.com/office/powerpoint/2010/main" val="4202599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11/24/2023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5463EB0A-3D7C-4AA5-BFA5-8EE5B4BA56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33988" y="1122363"/>
            <a:ext cx="8276021" cy="3174690"/>
          </a:xfrm>
        </p:spPr>
        <p:txBody>
          <a:bodyPr>
            <a:normAutofit fontScale="90000"/>
          </a:bodyPr>
          <a:lstStyle/>
          <a:p>
            <a:pPr>
              <a:lnSpc>
                <a:spcPct val="90000"/>
              </a:lnSpc>
            </a:pPr>
            <a:r>
              <a:rPr lang="en-US" sz="4000" b="1" dirty="0">
                <a:latin typeface="Book Antiqua" panose="02040602050305030304" pitchFamily="18" charset="0"/>
              </a:rPr>
              <a:t>DIRECT SUBSIDIES AS A POLICY CHOICE IN LIGHT OF THE EU MINIMUM CORPORATE INCOME TAX DIRECTIVE</a:t>
            </a:r>
            <a:br>
              <a:rPr lang="en-US" dirty="0">
                <a:latin typeface="Calibri Light" panose="020F0302020204030204" pitchFamily="34" charset="0"/>
                <a:ea typeface="Cambria" panose="02040503050406030204" pitchFamily="18" charset="0"/>
                <a:cs typeface="Calibri Light" panose="020F0302020204030204" pitchFamily="34" charset="0"/>
              </a:rPr>
            </a:br>
            <a:endParaRPr lang="en-US" b="1" i="1" dirty="0">
              <a:latin typeface="Calibri Light" panose="020F0302020204030204" pitchFamily="34" charset="0"/>
              <a:ea typeface="Cambria" panose="02040503050406030204" pitchFamily="18" charset="0"/>
              <a:cs typeface="Calibri Light" panose="020F0302020204030204" pitchFamily="34" charset="0"/>
            </a:endParaRPr>
          </a:p>
        </p:txBody>
      </p:sp>
      <p:sp>
        <p:nvSpPr>
          <p:cNvPr id="3" name="Subtitle 2"/>
          <p:cNvSpPr>
            <a:spLocks noGrp="1"/>
          </p:cNvSpPr>
          <p:nvPr>
            <p:ph type="subTitle" idx="1"/>
          </p:nvPr>
        </p:nvSpPr>
        <p:spPr>
          <a:xfrm>
            <a:off x="433988" y="4723637"/>
            <a:ext cx="8276021" cy="1481396"/>
          </a:xfrm>
        </p:spPr>
        <p:txBody>
          <a:bodyPr>
            <a:normAutofit/>
          </a:bodyPr>
          <a:lstStyle/>
          <a:p>
            <a:pPr algn="l">
              <a:lnSpc>
                <a:spcPct val="90000"/>
              </a:lnSpc>
            </a:pPr>
            <a:endParaRPr lang="sr-Latn-CS" sz="2000" dirty="0">
              <a:latin typeface="Cambria" panose="02040503050406030204" pitchFamily="18" charset="0"/>
            </a:endParaRPr>
          </a:p>
          <a:p>
            <a:pPr algn="l">
              <a:lnSpc>
                <a:spcPct val="90000"/>
              </a:lnSpc>
            </a:pPr>
            <a:r>
              <a:rPr lang="en-US" sz="2000" dirty="0">
                <a:latin typeface="Book Antiqua" panose="02040602050305030304" pitchFamily="18" charset="0"/>
                <a:cs typeface="Calibri Light" panose="020F0302020204030204" pitchFamily="34" charset="0"/>
              </a:rPr>
              <a:t>Prof. Dr. Svetislav V. Kosti</a:t>
            </a:r>
            <a:r>
              <a:rPr lang="sr-Latn-RS" sz="2000" dirty="0">
                <a:latin typeface="Book Antiqua" panose="02040602050305030304" pitchFamily="18" charset="0"/>
                <a:cs typeface="Calibri Light" panose="020F0302020204030204" pitchFamily="34" charset="0"/>
              </a:rPr>
              <a:t>ć</a:t>
            </a:r>
            <a:endParaRPr lang="sr-Cyrl-CS" sz="2000" dirty="0">
              <a:latin typeface="Book Antiqua" panose="02040602050305030304" pitchFamily="18" charset="0"/>
              <a:cs typeface="Calibri Light" panose="020F0302020204030204" pitchFamily="34" charset="0"/>
            </a:endParaRPr>
          </a:p>
          <a:p>
            <a:pPr algn="l">
              <a:lnSpc>
                <a:spcPct val="90000"/>
              </a:lnSpc>
            </a:pPr>
            <a:r>
              <a:rPr lang="sr-Latn-RS" sz="2000" dirty="0" err="1">
                <a:latin typeface="Book Antiqua" panose="02040602050305030304" pitchFamily="18" charset="0"/>
                <a:cs typeface="Calibri Light" panose="020F0302020204030204" pitchFamily="34" charset="0"/>
              </a:rPr>
              <a:t>University</a:t>
            </a:r>
            <a:r>
              <a:rPr lang="sr-Latn-RS" sz="2000" dirty="0">
                <a:latin typeface="Book Antiqua" panose="02040602050305030304" pitchFamily="18" charset="0"/>
                <a:cs typeface="Calibri Light" panose="020F0302020204030204" pitchFamily="34" charset="0"/>
              </a:rPr>
              <a:t> </a:t>
            </a:r>
            <a:r>
              <a:rPr lang="sr-Latn-RS" sz="2000" dirty="0" err="1">
                <a:latin typeface="Book Antiqua" panose="02040602050305030304" pitchFamily="18" charset="0"/>
                <a:cs typeface="Calibri Light" panose="020F0302020204030204" pitchFamily="34" charset="0"/>
              </a:rPr>
              <a:t>of</a:t>
            </a:r>
            <a:r>
              <a:rPr lang="sr-Latn-RS" sz="2000" dirty="0">
                <a:latin typeface="Book Antiqua" panose="02040602050305030304" pitchFamily="18" charset="0"/>
                <a:cs typeface="Calibri Light" panose="020F0302020204030204" pitchFamily="34" charset="0"/>
              </a:rPr>
              <a:t> </a:t>
            </a:r>
            <a:r>
              <a:rPr lang="sr-Latn-RS" sz="2000" dirty="0" err="1">
                <a:latin typeface="Book Antiqua" panose="02040602050305030304" pitchFamily="18" charset="0"/>
                <a:cs typeface="Calibri Light" panose="020F0302020204030204" pitchFamily="34" charset="0"/>
              </a:rPr>
              <a:t>Belgrade</a:t>
            </a:r>
            <a:r>
              <a:rPr lang="sr-Latn-RS" sz="2000" dirty="0">
                <a:latin typeface="Book Antiqua" panose="02040602050305030304" pitchFamily="18" charset="0"/>
                <a:cs typeface="Calibri Light" panose="020F0302020204030204" pitchFamily="34" charset="0"/>
              </a:rPr>
              <a:t> </a:t>
            </a:r>
            <a:r>
              <a:rPr lang="sr-Latn-RS" sz="2000" dirty="0" err="1">
                <a:latin typeface="Book Antiqua" panose="02040602050305030304" pitchFamily="18" charset="0"/>
                <a:cs typeface="Calibri Light" panose="020F0302020204030204" pitchFamily="34" charset="0"/>
              </a:rPr>
              <a:t>Faculty</a:t>
            </a:r>
            <a:r>
              <a:rPr lang="sr-Latn-RS" sz="2000" dirty="0">
                <a:latin typeface="Book Antiqua" panose="02040602050305030304" pitchFamily="18" charset="0"/>
                <a:cs typeface="Calibri Light" panose="020F0302020204030204" pitchFamily="34" charset="0"/>
              </a:rPr>
              <a:t> </a:t>
            </a:r>
            <a:r>
              <a:rPr lang="sr-Latn-RS" sz="2000" dirty="0" err="1">
                <a:latin typeface="Book Antiqua" panose="02040602050305030304" pitchFamily="18" charset="0"/>
                <a:cs typeface="Calibri Light" panose="020F0302020204030204" pitchFamily="34" charset="0"/>
              </a:rPr>
              <a:t>of</a:t>
            </a:r>
            <a:r>
              <a:rPr lang="sr-Latn-RS" sz="2000" dirty="0">
                <a:latin typeface="Book Antiqua" panose="02040602050305030304" pitchFamily="18" charset="0"/>
                <a:cs typeface="Calibri Light" panose="020F0302020204030204" pitchFamily="34" charset="0"/>
              </a:rPr>
              <a:t> </a:t>
            </a:r>
            <a:r>
              <a:rPr lang="sr-Latn-RS" sz="2000" dirty="0" err="1">
                <a:latin typeface="Book Antiqua" panose="02040602050305030304" pitchFamily="18" charset="0"/>
                <a:cs typeface="Calibri Light" panose="020F0302020204030204" pitchFamily="34" charset="0"/>
              </a:rPr>
              <a:t>Law</a:t>
            </a:r>
            <a:endParaRPr lang="sr-Cyrl-CS" sz="2000" dirty="0">
              <a:latin typeface="Book Antiqua" panose="02040602050305030304" pitchFamily="18" charset="0"/>
              <a:cs typeface="Calibri Light" panose="020F0302020204030204" pitchFamily="34" charset="0"/>
            </a:endParaRPr>
          </a:p>
          <a:p>
            <a:pPr algn="l">
              <a:lnSpc>
                <a:spcPct val="90000"/>
              </a:lnSpc>
            </a:pPr>
            <a:r>
              <a:rPr lang="en-US" sz="2000" dirty="0">
                <a:latin typeface="Book Antiqua" panose="02040602050305030304" pitchFamily="18" charset="0"/>
                <a:cs typeface="Calibri Light" panose="020F0302020204030204" pitchFamily="34" charset="0"/>
              </a:rPr>
              <a:t>24 November</a:t>
            </a:r>
            <a:r>
              <a:rPr lang="sr-Cyrl-CS" sz="2000" dirty="0">
                <a:latin typeface="Book Antiqua" panose="02040602050305030304" pitchFamily="18" charset="0"/>
                <a:cs typeface="Calibri Light" panose="020F0302020204030204" pitchFamily="34" charset="0"/>
              </a:rPr>
              <a:t> 202</a:t>
            </a:r>
            <a:r>
              <a:rPr lang="en-US" sz="2000" dirty="0">
                <a:latin typeface="Book Antiqua" panose="02040602050305030304" pitchFamily="18" charset="0"/>
                <a:cs typeface="Calibri Light" panose="020F0302020204030204" pitchFamily="34" charset="0"/>
              </a:rPr>
              <a:t>3</a:t>
            </a:r>
            <a:endParaRPr lang="sr-Cyrl-CS" sz="2000" dirty="0">
              <a:latin typeface="Book Antiqua" panose="02040602050305030304" pitchFamily="18" charset="0"/>
              <a:cs typeface="Calibri Light" panose="020F0302020204030204" pitchFamily="34" charset="0"/>
            </a:endParaRPr>
          </a:p>
        </p:txBody>
      </p:sp>
      <p:sp>
        <p:nvSpPr>
          <p:cNvPr id="1033" name="Rectangle 1032">
            <a:extLst>
              <a:ext uri="{FF2B5EF4-FFF2-40B4-BE49-F238E27FC236}">
                <a16:creationId xmlns:a16="http://schemas.microsoft.com/office/drawing/2014/main" id="{7945AD00-F967-454D-A4B2-39ABA5C88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4870"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5" name="Rectangle 1034">
            <a:extLst>
              <a:ext uri="{FF2B5EF4-FFF2-40B4-BE49-F238E27FC236}">
                <a16:creationId xmlns:a16="http://schemas.microsoft.com/office/drawing/2014/main" id="{E9BC5B79-B912-427C-8219-E3E50943F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433989" y="4501201"/>
            <a:ext cx="827602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76200"/>
            <a:ext cx="1066800" cy="100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42863"/>
            <a:ext cx="1023937" cy="1023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0007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Rectangle 14">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6"/>
          <p:cNvSpPr>
            <a:spLocks noGrp="1"/>
          </p:cNvSpPr>
          <p:nvPr>
            <p:ph type="title"/>
          </p:nvPr>
        </p:nvSpPr>
        <p:spPr>
          <a:xfrm>
            <a:off x="836676" y="548640"/>
            <a:ext cx="7626096" cy="1179576"/>
          </a:xfrm>
        </p:spPr>
        <p:txBody>
          <a:bodyPr>
            <a:normAutofit/>
          </a:bodyPr>
          <a:lstStyle/>
          <a:p>
            <a:r>
              <a:rPr lang="en-US" sz="3200" b="1" dirty="0">
                <a:latin typeface="Book Antiqua" panose="02040602050305030304" pitchFamily="18" charset="0"/>
                <a:ea typeface="Cambria" panose="02040503050406030204" pitchFamily="18" charset="0"/>
                <a:cs typeface="Calibri Light" panose="020F0302020204030204" pitchFamily="34" charset="0"/>
              </a:rPr>
              <a:t>STANDING OUT AMONG THE CROWD</a:t>
            </a:r>
            <a:endParaRPr lang="en-US" sz="3200" b="1" dirty="0">
              <a:latin typeface="Book Antiqua" panose="02040602050305030304" pitchFamily="18" charset="0"/>
              <a:ea typeface="Cambria" panose="02040503050406030204" pitchFamily="18" charset="0"/>
            </a:endParaRPr>
          </a:p>
        </p:txBody>
      </p:sp>
      <p:sp>
        <p:nvSpPr>
          <p:cNvPr id="17" name="Rectangle 16">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758952"/>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836676" y="2481943"/>
            <a:ext cx="7626096" cy="3695020"/>
          </a:xfrm>
        </p:spPr>
        <p:txBody>
          <a:bodyPr>
            <a:normAutofit/>
          </a:bodyPr>
          <a:lstStyle/>
          <a:p>
            <a:pPr marL="0" indent="0" algn="just">
              <a:buNone/>
            </a:pPr>
            <a:endParaRPr lang="en-US" sz="1900" dirty="0">
              <a:latin typeface="Book Antiqua" panose="02040602050305030304" pitchFamily="18" charset="0"/>
              <a:ea typeface="Cambria" panose="02040503050406030204" pitchFamily="18" charset="0"/>
              <a:cs typeface="Calibri Light" panose="020F0302020204030204" pitchFamily="34" charset="0"/>
            </a:endParaRPr>
          </a:p>
          <a:p>
            <a:pPr algn="just"/>
            <a:r>
              <a:rPr lang="en-US" sz="1900" dirty="0">
                <a:latin typeface="Book Antiqua" panose="02040602050305030304" pitchFamily="18" charset="0"/>
                <a:ea typeface="Cambria" panose="02040503050406030204" pitchFamily="18" charset="0"/>
                <a:cs typeface="Calibri Light" panose="020F0302020204030204" pitchFamily="34" charset="0"/>
              </a:rPr>
              <a:t>How to choose among a number of very similar jurisdiction where to make your investment – how to make yourself stand out among very similar jurisdiction as an investment destination?  </a:t>
            </a:r>
          </a:p>
          <a:p>
            <a:pPr algn="just"/>
            <a:r>
              <a:rPr lang="en-US" sz="1900" dirty="0">
                <a:latin typeface="Book Antiqua" panose="02040602050305030304" pitchFamily="18" charset="0"/>
                <a:ea typeface="Cambria" panose="02040503050406030204" pitchFamily="18" charset="0"/>
                <a:cs typeface="Calibri Light" panose="020F0302020204030204" pitchFamily="34" charset="0"/>
              </a:rPr>
              <a:t>Not only a poor man’s/woman's game e.g. the competition in respect of tax incentives for R&amp;D or for investment in startups. </a:t>
            </a:r>
          </a:p>
          <a:p>
            <a:pPr algn="just"/>
            <a:r>
              <a:rPr lang="en-US" sz="1900" dirty="0">
                <a:latin typeface="Book Antiqua" panose="02040602050305030304" pitchFamily="18" charset="0"/>
                <a:ea typeface="Cambria" panose="02040503050406030204" pitchFamily="18" charset="0"/>
                <a:cs typeface="Calibri Light" panose="020F0302020204030204" pitchFamily="34" charset="0"/>
              </a:rPr>
              <a:t>MNCs subject to the </a:t>
            </a:r>
            <a:r>
              <a:rPr lang="en-US" sz="1800" b="1" i="1" dirty="0">
                <a:solidFill>
                  <a:srgbClr val="333333"/>
                </a:solidFill>
                <a:effectLst/>
                <a:latin typeface="Book Antiqua" panose="02040602050305030304" pitchFamily="18" charset="0"/>
              </a:rPr>
              <a:t>Council Directive (EU) 2022/2523 of 14 December 2022 on ensuring a global minimum level of taxation for multinational enterprise groups and large-scale domestic groups </a:t>
            </a:r>
            <a:r>
              <a:rPr lang="en-US" sz="1800" dirty="0">
                <a:solidFill>
                  <a:srgbClr val="333333"/>
                </a:solidFill>
                <a:effectLst/>
                <a:latin typeface="Book Antiqua" panose="02040602050305030304" pitchFamily="18" charset="0"/>
              </a:rPr>
              <a:t>as the main source of FDI. </a:t>
            </a:r>
            <a:endParaRPr lang="en-US" sz="1900" dirty="0">
              <a:latin typeface="Book Antiqua" panose="02040602050305030304" pitchFamily="18" charset="0"/>
              <a:ea typeface="Cambria" panose="02040503050406030204" pitchFamily="18" charset="0"/>
              <a:cs typeface="Calibri Light" panose="020F0302020204030204" pitchFamily="34" charset="0"/>
            </a:endParaRPr>
          </a:p>
          <a:p>
            <a:pPr algn="just"/>
            <a:endParaRPr lang="en-US" sz="1900" dirty="0">
              <a:latin typeface="Book Antiqua" panose="02040602050305030304" pitchFamily="18" charset="0"/>
              <a:ea typeface="Cambria" panose="02040503050406030204" pitchFamily="18" charset="0"/>
              <a:cs typeface="Calibri Light" panose="020F0302020204030204" pitchFamily="34" charset="0"/>
            </a:endParaRPr>
          </a:p>
          <a:p>
            <a:pPr algn="just"/>
            <a:endParaRPr lang="sr-Cyrl-CS" sz="1900" dirty="0">
              <a:latin typeface="Book Antiqua" panose="02040602050305030304" pitchFamily="18" charset="0"/>
              <a:ea typeface="Cambria" panose="02040503050406030204" pitchFamily="18" charset="0"/>
              <a:cs typeface="Calibri Light" panose="020F0302020204030204" pitchFamily="34" charset="0"/>
            </a:endParaRPr>
          </a:p>
          <a:p>
            <a:endParaRPr lang="en-US" sz="1900" dirty="0">
              <a:latin typeface="Bodoni MT Condensed" panose="02070606080606020203" pitchFamily="18" charset="0"/>
            </a:endParaRPr>
          </a:p>
          <a:p>
            <a:pPr marL="0" indent="0">
              <a:buNone/>
            </a:pPr>
            <a:endParaRPr lang="en-US" sz="1900" dirty="0">
              <a:latin typeface="Bodoni MT Condensed" panose="02070606080606020203" pitchFamily="18" charset="0"/>
            </a:endParaRPr>
          </a:p>
          <a:p>
            <a:endParaRPr lang="ru-RU" sz="1900" dirty="0">
              <a:latin typeface="Cambria" panose="02040503050406030204" pitchFamily="18" charset="0"/>
            </a:endParaRPr>
          </a:p>
          <a:p>
            <a:pPr>
              <a:buClr>
                <a:srgbClr val="FF0000"/>
              </a:buClr>
            </a:pPr>
            <a:endParaRPr lang="en-US" sz="1900" dirty="0">
              <a:latin typeface="Cambria" panose="02040503050406030204" pitchFamily="18" charset="0"/>
            </a:endParaRPr>
          </a:p>
          <a:p>
            <a:pPr marL="0" indent="0">
              <a:buClr>
                <a:srgbClr val="FF0000"/>
              </a:buClr>
              <a:buNone/>
            </a:pPr>
            <a:endParaRPr lang="sr-Latn-CS" sz="1900" dirty="0">
              <a:latin typeface="Cambria" panose="02040503050406030204" pitchFamily="18" charset="0"/>
            </a:endParaRPr>
          </a:p>
          <a:p>
            <a:pPr>
              <a:buClr>
                <a:srgbClr val="FF0000"/>
              </a:buClr>
            </a:pPr>
            <a:endParaRPr lang="sr-Latn-CS" sz="1900" dirty="0">
              <a:latin typeface="Cambria" panose="02040503050406030204" pitchFamily="18" charset="0"/>
            </a:endParaRPr>
          </a:p>
          <a:p>
            <a:pPr>
              <a:buClr>
                <a:srgbClr val="FF0000"/>
              </a:buClr>
            </a:pPr>
            <a:endParaRPr lang="en-US" sz="1900" dirty="0">
              <a:latin typeface="Cambria" panose="02040503050406030204" pitchFamily="18" charset="0"/>
            </a:endParaRPr>
          </a:p>
          <a:p>
            <a:pPr lvl="0">
              <a:buClr>
                <a:srgbClr val="FF0000"/>
              </a:buClr>
              <a:buFontTx/>
              <a:buChar char="-"/>
            </a:pPr>
            <a:endParaRPr lang="en-US" sz="1900" dirty="0">
              <a:latin typeface="Cambria" panose="02040503050406030204" pitchFamily="18" charset="0"/>
            </a:endParaRPr>
          </a:p>
          <a:p>
            <a:pPr lvl="0">
              <a:buClr>
                <a:srgbClr val="FF0000"/>
              </a:buClr>
              <a:buFont typeface="Wingdings" pitchFamily="2" charset="2"/>
              <a:buChar char="ü"/>
            </a:pPr>
            <a:endParaRPr lang="en-US" sz="1900"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76200"/>
            <a:ext cx="1066800" cy="100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42863"/>
            <a:ext cx="1023937" cy="1023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988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Rectangle 14">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6"/>
          <p:cNvSpPr>
            <a:spLocks noGrp="1"/>
          </p:cNvSpPr>
          <p:nvPr>
            <p:ph type="title"/>
          </p:nvPr>
        </p:nvSpPr>
        <p:spPr>
          <a:xfrm>
            <a:off x="836676" y="548640"/>
            <a:ext cx="7626096" cy="1179576"/>
          </a:xfrm>
        </p:spPr>
        <p:txBody>
          <a:bodyPr>
            <a:normAutofit/>
          </a:bodyPr>
          <a:lstStyle/>
          <a:p>
            <a:r>
              <a:rPr lang="en-US" sz="3200" b="1" dirty="0">
                <a:latin typeface="Book Antiqua" panose="02040602050305030304" pitchFamily="18" charset="0"/>
                <a:ea typeface="Cambria" panose="02040503050406030204" pitchFamily="18" charset="0"/>
                <a:cs typeface="Calibri Light" panose="020F0302020204030204" pitchFamily="34" charset="0"/>
              </a:rPr>
              <a:t>THE BASIC CONSEQUENCES </a:t>
            </a:r>
            <a:br>
              <a:rPr lang="en-US" sz="3200" b="1" dirty="0">
                <a:latin typeface="Book Antiqua" panose="02040602050305030304" pitchFamily="18" charset="0"/>
                <a:ea typeface="Cambria" panose="02040503050406030204" pitchFamily="18" charset="0"/>
                <a:cs typeface="Calibri Light" panose="020F0302020204030204" pitchFamily="34" charset="0"/>
              </a:rPr>
            </a:br>
            <a:r>
              <a:rPr lang="en-US" sz="3200" b="1" dirty="0">
                <a:latin typeface="Book Antiqua" panose="02040602050305030304" pitchFamily="18" charset="0"/>
                <a:ea typeface="Cambria" panose="02040503050406030204" pitchFamily="18" charset="0"/>
                <a:cs typeface="Calibri Light" panose="020F0302020204030204" pitchFamily="34" charset="0"/>
              </a:rPr>
              <a:t>FOR NON-MEMBER STATES</a:t>
            </a:r>
            <a:r>
              <a:rPr lang="sr-Cyrl-CS" sz="3200" b="1" dirty="0">
                <a:latin typeface="Book Antiqua" panose="02040602050305030304" pitchFamily="18" charset="0"/>
                <a:ea typeface="Cambria" panose="02040503050406030204" pitchFamily="18" charset="0"/>
              </a:rPr>
              <a:t> </a:t>
            </a:r>
            <a:endParaRPr lang="en-US" sz="3200" b="1" dirty="0">
              <a:latin typeface="Book Antiqua" panose="02040602050305030304" pitchFamily="18" charset="0"/>
              <a:ea typeface="Cambria" panose="02040503050406030204" pitchFamily="18" charset="0"/>
            </a:endParaRPr>
          </a:p>
        </p:txBody>
      </p:sp>
      <p:sp>
        <p:nvSpPr>
          <p:cNvPr id="17" name="Rectangle 16">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758952"/>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836676" y="2481943"/>
            <a:ext cx="7626096" cy="3695020"/>
          </a:xfrm>
        </p:spPr>
        <p:txBody>
          <a:bodyPr>
            <a:normAutofit/>
          </a:bodyPr>
          <a:lstStyle/>
          <a:p>
            <a:r>
              <a:rPr lang="en-GB" sz="2000" dirty="0">
                <a:latin typeface="Book Antiqua" panose="02040602050305030304" pitchFamily="18" charset="0"/>
                <a:ea typeface="Cambria" panose="02040503050406030204" pitchFamily="18" charset="0"/>
              </a:rPr>
              <a:t>The end of the low </a:t>
            </a:r>
            <a:r>
              <a:rPr lang="en-GB" sz="2000" i="1" dirty="0">
                <a:latin typeface="Book Antiqua" panose="02040602050305030304" pitchFamily="18" charset="0"/>
                <a:ea typeface="Cambria" panose="02040503050406030204" pitchFamily="18" charset="0"/>
              </a:rPr>
              <a:t>effective </a:t>
            </a:r>
            <a:r>
              <a:rPr lang="en-GB" sz="2000" dirty="0">
                <a:latin typeface="Book Antiqua" panose="02040602050305030304" pitchFamily="18" charset="0"/>
                <a:ea typeface="Cambria" panose="02040503050406030204" pitchFamily="18" charset="0"/>
              </a:rPr>
              <a:t>corporate income tax rate as an incentive mechanism at least for MNCs?</a:t>
            </a:r>
          </a:p>
          <a:p>
            <a:r>
              <a:rPr lang="en-GB" sz="2000" b="1" dirty="0">
                <a:latin typeface="Book Antiqua" panose="02040602050305030304" pitchFamily="18" charset="0"/>
                <a:ea typeface="Cambria" panose="02040503050406030204" pitchFamily="18" charset="0"/>
              </a:rPr>
              <a:t>Significant legal uncertainty in relation to tax incentives – who decides what is a </a:t>
            </a:r>
            <a:r>
              <a:rPr lang="en-GB" sz="2800" b="1" dirty="0">
                <a:latin typeface="Book Antiqua" panose="02040602050305030304" pitchFamily="18" charset="0"/>
                <a:ea typeface="Cambria" panose="02040503050406030204" pitchFamily="18" charset="0"/>
              </a:rPr>
              <a:t>Q</a:t>
            </a:r>
            <a:r>
              <a:rPr lang="en-GB" sz="2000" b="1" dirty="0">
                <a:latin typeface="Book Antiqua" panose="02040602050305030304" pitchFamily="18" charset="0"/>
                <a:ea typeface="Cambria" panose="02040503050406030204" pitchFamily="18" charset="0"/>
              </a:rPr>
              <a:t>RTC?</a:t>
            </a:r>
          </a:p>
          <a:p>
            <a:r>
              <a:rPr lang="en-GB" sz="2000" dirty="0">
                <a:latin typeface="Book Antiqua" panose="02040602050305030304" pitchFamily="18" charset="0"/>
                <a:ea typeface="Cambria" panose="02040503050406030204" pitchFamily="18" charset="0"/>
              </a:rPr>
              <a:t>The emergence of parallel worlds – those above and those below the 750 Million EUR threshold (local economy vs. the MNCs one).  </a:t>
            </a:r>
          </a:p>
          <a:p>
            <a:endParaRPr lang="en-GB" sz="2000" dirty="0">
              <a:latin typeface="Book Antiqua" panose="02040602050305030304" pitchFamily="18" charset="0"/>
              <a:ea typeface="Cambria" panose="02040503050406030204" pitchFamily="18" charset="0"/>
            </a:endParaRPr>
          </a:p>
          <a:p>
            <a:endParaRPr lang="sr-Cyrl-CS" sz="1900" i="1" dirty="0">
              <a:latin typeface="Calibri Light" panose="020F0302020204030204" pitchFamily="34" charset="0"/>
              <a:ea typeface="Cambria" panose="02040503050406030204" pitchFamily="18" charset="0"/>
              <a:cs typeface="Calibri Light" panose="020F0302020204030204" pitchFamily="34" charset="0"/>
            </a:endParaRPr>
          </a:p>
          <a:p>
            <a:endParaRPr lang="en-US" sz="1900" dirty="0">
              <a:latin typeface="Bodoni MT Condensed" panose="02070606080606020203" pitchFamily="18" charset="0"/>
            </a:endParaRPr>
          </a:p>
          <a:p>
            <a:pPr marL="0" indent="0">
              <a:buNone/>
            </a:pPr>
            <a:endParaRPr lang="en-US" sz="1900" dirty="0">
              <a:latin typeface="Bodoni MT Condensed" panose="02070606080606020203" pitchFamily="18" charset="0"/>
            </a:endParaRPr>
          </a:p>
          <a:p>
            <a:endParaRPr lang="ru-RU" sz="1900" dirty="0">
              <a:latin typeface="Cambria" panose="02040503050406030204" pitchFamily="18" charset="0"/>
            </a:endParaRPr>
          </a:p>
          <a:p>
            <a:pPr>
              <a:buClr>
                <a:srgbClr val="FF0000"/>
              </a:buClr>
            </a:pPr>
            <a:endParaRPr lang="en-US" sz="1900" dirty="0">
              <a:latin typeface="Cambria" panose="02040503050406030204" pitchFamily="18" charset="0"/>
            </a:endParaRPr>
          </a:p>
          <a:p>
            <a:pPr marL="0" indent="0">
              <a:buClr>
                <a:srgbClr val="FF0000"/>
              </a:buClr>
              <a:buNone/>
            </a:pPr>
            <a:endParaRPr lang="sr-Latn-CS" sz="1900" dirty="0">
              <a:latin typeface="Cambria" panose="02040503050406030204" pitchFamily="18" charset="0"/>
            </a:endParaRPr>
          </a:p>
          <a:p>
            <a:pPr>
              <a:buClr>
                <a:srgbClr val="FF0000"/>
              </a:buClr>
            </a:pPr>
            <a:endParaRPr lang="sr-Latn-CS" sz="1900" dirty="0">
              <a:latin typeface="Cambria" panose="02040503050406030204" pitchFamily="18" charset="0"/>
            </a:endParaRPr>
          </a:p>
          <a:p>
            <a:pPr>
              <a:buClr>
                <a:srgbClr val="FF0000"/>
              </a:buClr>
            </a:pPr>
            <a:endParaRPr lang="en-US" sz="1900" dirty="0">
              <a:latin typeface="Cambria" panose="02040503050406030204" pitchFamily="18" charset="0"/>
            </a:endParaRPr>
          </a:p>
          <a:p>
            <a:pPr lvl="0">
              <a:buClr>
                <a:srgbClr val="FF0000"/>
              </a:buClr>
              <a:buFontTx/>
              <a:buChar char="-"/>
            </a:pPr>
            <a:endParaRPr lang="en-US" sz="1900" dirty="0">
              <a:latin typeface="Cambria" panose="02040503050406030204" pitchFamily="18" charset="0"/>
            </a:endParaRPr>
          </a:p>
          <a:p>
            <a:pPr lvl="0">
              <a:buClr>
                <a:srgbClr val="FF0000"/>
              </a:buClr>
              <a:buFont typeface="Wingdings" pitchFamily="2" charset="2"/>
              <a:buChar char="ü"/>
            </a:pPr>
            <a:endParaRPr lang="en-US" sz="1900" dirty="0"/>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1000" y="76200"/>
            <a:ext cx="1066800" cy="100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42863"/>
            <a:ext cx="1023937" cy="1023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6006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Rectangle 14">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6"/>
          <p:cNvSpPr>
            <a:spLocks noGrp="1"/>
          </p:cNvSpPr>
          <p:nvPr>
            <p:ph type="title"/>
          </p:nvPr>
        </p:nvSpPr>
        <p:spPr>
          <a:xfrm>
            <a:off x="836676" y="548640"/>
            <a:ext cx="7626096" cy="1179576"/>
          </a:xfrm>
        </p:spPr>
        <p:txBody>
          <a:bodyPr>
            <a:normAutofit/>
          </a:bodyPr>
          <a:lstStyle/>
          <a:p>
            <a:r>
              <a:rPr lang="en-US" sz="3500" b="1" dirty="0">
                <a:latin typeface="Book Antiqua" panose="02040602050305030304" pitchFamily="18" charset="0"/>
                <a:ea typeface="Cambria" panose="02040503050406030204" pitchFamily="18" charset="0"/>
                <a:cs typeface="Calibri Light" panose="020F0302020204030204" pitchFamily="34" charset="0"/>
              </a:rPr>
              <a:t>ALTERNATIVES</a:t>
            </a:r>
            <a:endParaRPr lang="en-US" sz="3500" b="1" dirty="0">
              <a:latin typeface="Book Antiqua" panose="02040602050305030304" pitchFamily="18" charset="0"/>
              <a:ea typeface="Cambria" panose="02040503050406030204" pitchFamily="18" charset="0"/>
            </a:endParaRPr>
          </a:p>
        </p:txBody>
      </p:sp>
      <p:sp>
        <p:nvSpPr>
          <p:cNvPr id="17" name="Rectangle 16">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758952"/>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836676" y="2481943"/>
            <a:ext cx="7626096" cy="3695020"/>
          </a:xfrm>
        </p:spPr>
        <p:txBody>
          <a:bodyPr>
            <a:normAutofit/>
          </a:bodyPr>
          <a:lstStyle/>
          <a:p>
            <a:r>
              <a:rPr lang="en-US" sz="1900" dirty="0">
                <a:latin typeface="Book Antiqua" panose="02040602050305030304" pitchFamily="18" charset="0"/>
                <a:ea typeface="Cambria" panose="02040503050406030204" pitchFamily="18" charset="0"/>
              </a:rPr>
              <a:t>Going personal – orientation towards the provision of personal income tax incentives focusing on top management or on specific employee categories (global fight for talent).</a:t>
            </a:r>
          </a:p>
          <a:p>
            <a:r>
              <a:rPr lang="en-US" sz="1900" b="1" dirty="0">
                <a:solidFill>
                  <a:srgbClr val="FF0000"/>
                </a:solidFill>
                <a:latin typeface="Book Antiqua" panose="02040602050305030304" pitchFamily="18" charset="0"/>
                <a:ea typeface="Cambria" panose="02040503050406030204" pitchFamily="18" charset="0"/>
              </a:rPr>
              <a:t>Direct subsidies.    </a:t>
            </a:r>
          </a:p>
          <a:p>
            <a:r>
              <a:rPr lang="en-US" sz="1900" i="1" dirty="0">
                <a:latin typeface="Book Antiqua" panose="02040602050305030304" pitchFamily="18" charset="0"/>
                <a:ea typeface="Cambria" panose="02040503050406030204" pitchFamily="18" charset="0"/>
              </a:rPr>
              <a:t>The sad story of the slim fit suit. </a:t>
            </a:r>
            <a:endParaRPr lang="en-GB" sz="1900" i="1" dirty="0">
              <a:latin typeface="Book Antiqua" panose="02040602050305030304" pitchFamily="18" charset="0"/>
              <a:ea typeface="Cambria" panose="02040503050406030204" pitchFamily="18" charset="0"/>
            </a:endParaRPr>
          </a:p>
          <a:p>
            <a:pPr marL="457200" lvl="1" indent="0">
              <a:buNone/>
            </a:pPr>
            <a:endParaRPr lang="en-GB" sz="1900" b="0" dirty="0">
              <a:latin typeface="Cambria" panose="02040503050406030204" pitchFamily="18" charset="0"/>
              <a:ea typeface="Cambria" panose="02040503050406030204" pitchFamily="18" charset="0"/>
            </a:endParaRPr>
          </a:p>
          <a:p>
            <a:pPr marL="457200" lvl="1" indent="-457200">
              <a:spcBef>
                <a:spcPts val="0"/>
              </a:spcBef>
              <a:buFont typeface="Arial" panose="020B0604020202020204" pitchFamily="34" charset="0"/>
              <a:buChar char="•"/>
            </a:pPr>
            <a:endParaRPr lang="en-GB" sz="1900" dirty="0">
              <a:latin typeface="Book Antiqua" panose="02040602050305030304" pitchFamily="18" charset="0"/>
              <a:ea typeface="Cambria" panose="02040503050406030204" pitchFamily="18" charset="0"/>
            </a:endParaRPr>
          </a:p>
          <a:p>
            <a:endParaRPr lang="sr-Cyrl-CS" sz="1900" i="1" dirty="0">
              <a:latin typeface="Calibri Light" panose="020F0302020204030204" pitchFamily="34" charset="0"/>
              <a:ea typeface="Cambria" panose="02040503050406030204" pitchFamily="18" charset="0"/>
              <a:cs typeface="Calibri Light" panose="020F0302020204030204" pitchFamily="34" charset="0"/>
            </a:endParaRPr>
          </a:p>
          <a:p>
            <a:endParaRPr lang="en-US" sz="1900" dirty="0">
              <a:latin typeface="Bodoni MT Condensed" panose="02070606080606020203" pitchFamily="18" charset="0"/>
            </a:endParaRPr>
          </a:p>
          <a:p>
            <a:pPr marL="0" indent="0">
              <a:buNone/>
            </a:pPr>
            <a:endParaRPr lang="en-US" sz="1900" dirty="0">
              <a:latin typeface="Bodoni MT Condensed" panose="02070606080606020203" pitchFamily="18" charset="0"/>
            </a:endParaRPr>
          </a:p>
          <a:p>
            <a:endParaRPr lang="ru-RU" sz="1900" dirty="0">
              <a:latin typeface="Cambria" panose="02040503050406030204" pitchFamily="18" charset="0"/>
            </a:endParaRPr>
          </a:p>
          <a:p>
            <a:pPr>
              <a:buClr>
                <a:srgbClr val="FF0000"/>
              </a:buClr>
            </a:pPr>
            <a:endParaRPr lang="en-US" sz="1900" dirty="0">
              <a:latin typeface="Cambria" panose="02040503050406030204" pitchFamily="18" charset="0"/>
            </a:endParaRPr>
          </a:p>
          <a:p>
            <a:pPr marL="0" indent="0">
              <a:buClr>
                <a:srgbClr val="FF0000"/>
              </a:buClr>
              <a:buNone/>
            </a:pPr>
            <a:endParaRPr lang="sr-Latn-CS" sz="1900" dirty="0">
              <a:latin typeface="Cambria" panose="02040503050406030204" pitchFamily="18" charset="0"/>
            </a:endParaRPr>
          </a:p>
          <a:p>
            <a:pPr>
              <a:buClr>
                <a:srgbClr val="FF0000"/>
              </a:buClr>
            </a:pPr>
            <a:endParaRPr lang="sr-Latn-CS" sz="1900" dirty="0">
              <a:latin typeface="Cambria" panose="02040503050406030204" pitchFamily="18" charset="0"/>
            </a:endParaRPr>
          </a:p>
          <a:p>
            <a:pPr>
              <a:buClr>
                <a:srgbClr val="FF0000"/>
              </a:buClr>
            </a:pPr>
            <a:endParaRPr lang="en-US" sz="1900" dirty="0">
              <a:latin typeface="Cambria" panose="02040503050406030204" pitchFamily="18" charset="0"/>
            </a:endParaRPr>
          </a:p>
          <a:p>
            <a:pPr lvl="0">
              <a:buClr>
                <a:srgbClr val="FF0000"/>
              </a:buClr>
              <a:buFontTx/>
              <a:buChar char="-"/>
            </a:pPr>
            <a:endParaRPr lang="en-US" sz="1900" dirty="0">
              <a:latin typeface="Cambria" panose="02040503050406030204" pitchFamily="18" charset="0"/>
            </a:endParaRPr>
          </a:p>
          <a:p>
            <a:pPr lvl="0">
              <a:buClr>
                <a:srgbClr val="FF0000"/>
              </a:buClr>
              <a:buFont typeface="Wingdings" pitchFamily="2" charset="2"/>
              <a:buChar char="ü"/>
            </a:pPr>
            <a:endParaRPr lang="en-US" sz="1900"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76200"/>
            <a:ext cx="1066800" cy="100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42863"/>
            <a:ext cx="1023937" cy="1023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0487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Rectangle 14">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6"/>
          <p:cNvSpPr>
            <a:spLocks noGrp="1"/>
          </p:cNvSpPr>
          <p:nvPr>
            <p:ph type="title"/>
          </p:nvPr>
        </p:nvSpPr>
        <p:spPr>
          <a:xfrm>
            <a:off x="836676" y="548640"/>
            <a:ext cx="7392924" cy="1179576"/>
          </a:xfrm>
        </p:spPr>
        <p:txBody>
          <a:bodyPr>
            <a:normAutofit/>
          </a:bodyPr>
          <a:lstStyle/>
          <a:p>
            <a:r>
              <a:rPr lang="en-US" sz="3200" b="1" dirty="0">
                <a:latin typeface="Book Antiqua" panose="02040602050305030304" pitchFamily="18" charset="0"/>
                <a:ea typeface="Cambria" panose="02040503050406030204" pitchFamily="18" charset="0"/>
                <a:cs typeface="Calibri Light" panose="020F0302020204030204" pitchFamily="34" charset="0"/>
              </a:rPr>
              <a:t>SUBSIDIES AS A POLICY CHOICE</a:t>
            </a:r>
            <a:r>
              <a:rPr lang="sr-Cyrl-CS" sz="3200" b="1" dirty="0">
                <a:latin typeface="Book Antiqua" panose="02040602050305030304" pitchFamily="18" charset="0"/>
                <a:ea typeface="Cambria" panose="02040503050406030204" pitchFamily="18" charset="0"/>
              </a:rPr>
              <a:t> </a:t>
            </a:r>
            <a:endParaRPr lang="en-US" sz="3200" b="1" dirty="0">
              <a:latin typeface="Book Antiqua" panose="02040602050305030304" pitchFamily="18" charset="0"/>
              <a:ea typeface="Cambria" panose="02040503050406030204" pitchFamily="18" charset="0"/>
            </a:endParaRPr>
          </a:p>
        </p:txBody>
      </p:sp>
      <p:sp>
        <p:nvSpPr>
          <p:cNvPr id="17" name="Rectangle 16">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758952"/>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836676" y="2481943"/>
            <a:ext cx="7626096" cy="3695020"/>
          </a:xfrm>
        </p:spPr>
        <p:txBody>
          <a:bodyPr>
            <a:normAutofit fontScale="85000" lnSpcReduction="10000"/>
          </a:bodyPr>
          <a:lstStyle/>
          <a:p>
            <a:r>
              <a:rPr lang="en-US" sz="1900" dirty="0">
                <a:latin typeface="Book Antiqua" panose="02040602050305030304" pitchFamily="18" charset="0"/>
                <a:ea typeface="Cambria" panose="02040503050406030204" pitchFamily="18" charset="0"/>
                <a:cs typeface="Calibri Light" panose="020F0302020204030204" pitchFamily="34" charset="0"/>
              </a:rPr>
              <a:t>Issue no. 1 – the public perception implications:</a:t>
            </a:r>
          </a:p>
          <a:p>
            <a:pPr marL="0" indent="0">
              <a:buNone/>
            </a:pPr>
            <a:endParaRPr lang="en-US" sz="1900" dirty="0">
              <a:latin typeface="Book Antiqua" panose="02040602050305030304" pitchFamily="18" charset="0"/>
              <a:ea typeface="Cambria" panose="02040503050406030204" pitchFamily="18" charset="0"/>
              <a:cs typeface="Calibri Light" panose="020F0302020204030204" pitchFamily="34" charset="0"/>
            </a:endParaRPr>
          </a:p>
          <a:p>
            <a:pPr marL="0" indent="0" algn="just">
              <a:buNone/>
            </a:pPr>
            <a:r>
              <a:rPr lang="en-US" sz="1900" dirty="0">
                <a:latin typeface="Book Antiqua" panose="02040602050305030304" pitchFamily="18" charset="0"/>
                <a:ea typeface="Cambria" panose="02040503050406030204" pitchFamily="18" charset="0"/>
                <a:cs typeface="Calibri Light" panose="020F0302020204030204" pitchFamily="34" charset="0"/>
              </a:rPr>
              <a:t>Retaining the low effective CIT rate essentially leads to the increase in the public revenue of the state of the parent entity.  In other words, by giving up your taxation rights you are just increasing the taxation revenue of another country without any benefit for the entity to whom you meant to provide the incentive.  </a:t>
            </a:r>
          </a:p>
          <a:p>
            <a:pPr marL="0" indent="0" algn="just">
              <a:buNone/>
            </a:pPr>
            <a:endParaRPr lang="en-US" sz="1900" dirty="0">
              <a:latin typeface="Book Antiqua" panose="02040602050305030304" pitchFamily="18" charset="0"/>
              <a:ea typeface="Cambria" panose="02040503050406030204" pitchFamily="18" charset="0"/>
              <a:cs typeface="Calibri Light" panose="020F0302020204030204" pitchFamily="34" charset="0"/>
            </a:endParaRPr>
          </a:p>
          <a:p>
            <a:pPr marL="0" indent="0" algn="just">
              <a:buNone/>
            </a:pPr>
            <a:r>
              <a:rPr lang="en-US" sz="1900" dirty="0">
                <a:latin typeface="Book Antiqua" panose="02040602050305030304" pitchFamily="18" charset="0"/>
                <a:ea typeface="Cambria" panose="02040503050406030204" pitchFamily="18" charset="0"/>
                <a:cs typeface="Calibri Light" panose="020F0302020204030204" pitchFamily="34" charset="0"/>
              </a:rPr>
              <a:t>On the other hand, in reverting to a direct subsidy mechanism you will be </a:t>
            </a:r>
            <a:r>
              <a:rPr lang="en-US" sz="1900" b="1" i="1" dirty="0">
                <a:solidFill>
                  <a:srgbClr val="FF0000"/>
                </a:solidFill>
                <a:latin typeface="Book Antiqua" panose="02040602050305030304" pitchFamily="18" charset="0"/>
                <a:ea typeface="Cambria" panose="02040503050406030204" pitchFamily="18" charset="0"/>
                <a:cs typeface="Calibri Light" panose="020F0302020204030204" pitchFamily="34" charset="0"/>
              </a:rPr>
              <a:t>seen </a:t>
            </a:r>
            <a:r>
              <a:rPr lang="en-US" sz="1900" dirty="0">
                <a:latin typeface="Book Antiqua" panose="02040602050305030304" pitchFamily="18" charset="0"/>
                <a:ea typeface="Cambria" panose="02040503050406030204" pitchFamily="18" charset="0"/>
                <a:cs typeface="Calibri Light" panose="020F0302020204030204" pitchFamily="34" charset="0"/>
              </a:rPr>
              <a:t>as not only financially supporting an MNC (which may be far more politically unpopular than providing a sophisticated tax incentive nobody really understands), but due to the fact that the subsidy will be treated as income under IAS 20 you may also be </a:t>
            </a:r>
            <a:r>
              <a:rPr lang="en-US" sz="1900" i="1" dirty="0">
                <a:latin typeface="Book Antiqua" panose="02040602050305030304" pitchFamily="18" charset="0"/>
                <a:ea typeface="Cambria" panose="02040503050406030204" pitchFamily="18" charset="0"/>
                <a:cs typeface="Calibri Light" panose="020F0302020204030204" pitchFamily="34" charset="0"/>
              </a:rPr>
              <a:t>subsidizing</a:t>
            </a:r>
            <a:r>
              <a:rPr lang="en-US" sz="1900" dirty="0">
                <a:latin typeface="Book Antiqua" panose="02040602050305030304" pitchFamily="18" charset="0"/>
                <a:ea typeface="Cambria" panose="02040503050406030204" pitchFamily="18" charset="0"/>
                <a:cs typeface="Calibri Light" panose="020F0302020204030204" pitchFamily="34" charset="0"/>
              </a:rPr>
              <a:t> the budget of another state the tune of 15% of the subsidy.  </a:t>
            </a:r>
          </a:p>
          <a:p>
            <a:pPr marL="0" indent="0" algn="just">
              <a:buNone/>
            </a:pPr>
            <a:endParaRPr lang="en-US" sz="1900" b="1" dirty="0">
              <a:latin typeface="Book Antiqua" panose="02040602050305030304" pitchFamily="18" charset="0"/>
              <a:ea typeface="Cambria" panose="02040503050406030204" pitchFamily="18" charset="0"/>
              <a:cs typeface="Calibri Light" panose="020F0302020204030204" pitchFamily="34" charset="0"/>
            </a:endParaRPr>
          </a:p>
          <a:p>
            <a:pPr marL="0" indent="0" algn="just">
              <a:buNone/>
            </a:pPr>
            <a:r>
              <a:rPr lang="en-US" sz="1900" b="1" dirty="0">
                <a:solidFill>
                  <a:srgbClr val="FF0000"/>
                </a:solidFill>
                <a:latin typeface="Book Antiqua" panose="02040602050305030304" pitchFamily="18" charset="0"/>
                <a:ea typeface="Cambria" panose="02040503050406030204" pitchFamily="18" charset="0"/>
                <a:cs typeface="Calibri Light" panose="020F0302020204030204" pitchFamily="34" charset="0"/>
              </a:rPr>
              <a:t>Lesson no. 1 – do not exclude subsidies from taxable income.</a:t>
            </a:r>
          </a:p>
          <a:p>
            <a:endParaRPr lang="sr-Cyrl-CS" sz="1900" dirty="0">
              <a:latin typeface="Book Antiqua" panose="02040602050305030304" pitchFamily="18" charset="0"/>
              <a:ea typeface="Cambria" panose="02040503050406030204" pitchFamily="18" charset="0"/>
              <a:cs typeface="Calibri Light" panose="020F0302020204030204" pitchFamily="34" charset="0"/>
            </a:endParaRPr>
          </a:p>
          <a:p>
            <a:pPr marL="0" indent="0">
              <a:buNone/>
            </a:pPr>
            <a:endParaRPr lang="sr-Cyrl-CS" sz="1900" i="1" dirty="0">
              <a:latin typeface="Calibri Light" panose="020F0302020204030204" pitchFamily="34" charset="0"/>
              <a:ea typeface="Cambria" panose="02040503050406030204" pitchFamily="18" charset="0"/>
              <a:cs typeface="Calibri Light" panose="020F0302020204030204" pitchFamily="34" charset="0"/>
            </a:endParaRPr>
          </a:p>
          <a:p>
            <a:endParaRPr lang="en-US" sz="1900" dirty="0">
              <a:latin typeface="Bodoni MT Condensed" panose="02070606080606020203" pitchFamily="18" charset="0"/>
            </a:endParaRPr>
          </a:p>
          <a:p>
            <a:pPr marL="0" indent="0">
              <a:buNone/>
            </a:pPr>
            <a:endParaRPr lang="en-US" sz="1900" dirty="0">
              <a:latin typeface="Bodoni MT Condensed" panose="02070606080606020203" pitchFamily="18" charset="0"/>
            </a:endParaRPr>
          </a:p>
          <a:p>
            <a:endParaRPr lang="ru-RU" sz="1900" dirty="0">
              <a:latin typeface="Cambria" panose="02040503050406030204" pitchFamily="18" charset="0"/>
            </a:endParaRPr>
          </a:p>
          <a:p>
            <a:pPr>
              <a:buClr>
                <a:srgbClr val="FF0000"/>
              </a:buClr>
            </a:pPr>
            <a:endParaRPr lang="en-US" sz="1900" dirty="0">
              <a:latin typeface="Cambria" panose="02040503050406030204" pitchFamily="18" charset="0"/>
            </a:endParaRPr>
          </a:p>
          <a:p>
            <a:pPr marL="0" indent="0">
              <a:buClr>
                <a:srgbClr val="FF0000"/>
              </a:buClr>
              <a:buNone/>
            </a:pPr>
            <a:endParaRPr lang="sr-Latn-CS" sz="1900" dirty="0">
              <a:latin typeface="Cambria" panose="02040503050406030204" pitchFamily="18" charset="0"/>
            </a:endParaRPr>
          </a:p>
          <a:p>
            <a:pPr>
              <a:buClr>
                <a:srgbClr val="FF0000"/>
              </a:buClr>
            </a:pPr>
            <a:endParaRPr lang="sr-Latn-CS" sz="1900" dirty="0">
              <a:latin typeface="Cambria" panose="02040503050406030204" pitchFamily="18" charset="0"/>
            </a:endParaRPr>
          </a:p>
          <a:p>
            <a:pPr>
              <a:buClr>
                <a:srgbClr val="FF0000"/>
              </a:buClr>
            </a:pPr>
            <a:endParaRPr lang="en-US" sz="1900" dirty="0">
              <a:latin typeface="Cambria" panose="02040503050406030204" pitchFamily="18" charset="0"/>
            </a:endParaRPr>
          </a:p>
          <a:p>
            <a:pPr lvl="0">
              <a:buClr>
                <a:srgbClr val="FF0000"/>
              </a:buClr>
              <a:buFontTx/>
              <a:buChar char="-"/>
            </a:pPr>
            <a:endParaRPr lang="en-US" sz="1900" dirty="0">
              <a:latin typeface="Cambria" panose="02040503050406030204" pitchFamily="18" charset="0"/>
            </a:endParaRPr>
          </a:p>
          <a:p>
            <a:pPr lvl="0">
              <a:buClr>
                <a:srgbClr val="FF0000"/>
              </a:buClr>
              <a:buFont typeface="Wingdings" pitchFamily="2" charset="2"/>
              <a:buChar char="ü"/>
            </a:pPr>
            <a:endParaRPr lang="en-US" sz="1900"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76200"/>
            <a:ext cx="1066800" cy="100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42863"/>
            <a:ext cx="1023937" cy="1023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6590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Rectangle 14">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6"/>
          <p:cNvSpPr>
            <a:spLocks noGrp="1"/>
          </p:cNvSpPr>
          <p:nvPr>
            <p:ph type="title"/>
          </p:nvPr>
        </p:nvSpPr>
        <p:spPr>
          <a:xfrm>
            <a:off x="836676" y="548640"/>
            <a:ext cx="7626096" cy="1179576"/>
          </a:xfrm>
        </p:spPr>
        <p:txBody>
          <a:bodyPr>
            <a:normAutofit/>
          </a:bodyPr>
          <a:lstStyle/>
          <a:p>
            <a:r>
              <a:rPr lang="en-US" sz="3200" b="1" dirty="0">
                <a:latin typeface="Book Antiqua" panose="02040602050305030304" pitchFamily="18" charset="0"/>
                <a:ea typeface="Cambria" panose="02040503050406030204" pitchFamily="18" charset="0"/>
                <a:cs typeface="Calibri Light" panose="020F0302020204030204" pitchFamily="34" charset="0"/>
              </a:rPr>
              <a:t>SUBSIDIES AS A POLICY CHOICE</a:t>
            </a:r>
            <a:r>
              <a:rPr lang="sr-Cyrl-CS" sz="3200" b="1" dirty="0">
                <a:latin typeface="Book Antiqua" panose="02040602050305030304" pitchFamily="18" charset="0"/>
                <a:ea typeface="Cambria" panose="02040503050406030204" pitchFamily="18" charset="0"/>
              </a:rPr>
              <a:t> </a:t>
            </a:r>
            <a:endParaRPr lang="en-US" sz="3200" b="1" dirty="0">
              <a:latin typeface="Book Antiqua" panose="02040602050305030304" pitchFamily="18" charset="0"/>
              <a:ea typeface="Cambria" panose="02040503050406030204" pitchFamily="18" charset="0"/>
            </a:endParaRPr>
          </a:p>
        </p:txBody>
      </p:sp>
      <p:sp>
        <p:nvSpPr>
          <p:cNvPr id="17" name="Rectangle 16">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758952"/>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836676" y="2481943"/>
            <a:ext cx="7626096" cy="3695020"/>
          </a:xfrm>
        </p:spPr>
        <p:txBody>
          <a:bodyPr>
            <a:normAutofit/>
          </a:bodyPr>
          <a:lstStyle/>
          <a:p>
            <a:pPr algn="just"/>
            <a:r>
              <a:rPr lang="en-US" sz="1900" dirty="0">
                <a:latin typeface="Book Antiqua" panose="02040602050305030304" pitchFamily="18" charset="0"/>
                <a:ea typeface="Cambria" panose="02040503050406030204" pitchFamily="18" charset="0"/>
                <a:cs typeface="Calibri Light" panose="020F0302020204030204" pitchFamily="34" charset="0"/>
              </a:rPr>
              <a:t>Two worlds:</a:t>
            </a:r>
          </a:p>
          <a:p>
            <a:pPr marL="457200" indent="-457200" algn="just">
              <a:buAutoNum type="alphaLcParenR"/>
            </a:pPr>
            <a:r>
              <a:rPr lang="en-US" sz="1900" dirty="0">
                <a:latin typeface="Book Antiqua" panose="02040602050305030304" pitchFamily="18" charset="0"/>
                <a:ea typeface="Cambria" panose="02040503050406030204" pitchFamily="18" charset="0"/>
                <a:cs typeface="Calibri Light" panose="020F0302020204030204" pitchFamily="34" charset="0"/>
              </a:rPr>
              <a:t>One where only WTO law rules.  </a:t>
            </a:r>
          </a:p>
          <a:p>
            <a:pPr marL="457200" indent="-457200" algn="just">
              <a:buAutoNum type="alphaLcParenR"/>
            </a:pPr>
            <a:r>
              <a:rPr lang="en-US" sz="1900" dirty="0">
                <a:latin typeface="Book Antiqua" panose="02040602050305030304" pitchFamily="18" charset="0"/>
                <a:ea typeface="Cambria" panose="02040503050406030204" pitchFamily="18" charset="0"/>
                <a:cs typeface="Calibri Light" panose="020F0302020204030204" pitchFamily="34" charset="0"/>
              </a:rPr>
              <a:t>One in which both EU state aid rules and WTO law are present.</a:t>
            </a:r>
          </a:p>
          <a:p>
            <a:pPr marL="0" indent="0" algn="just">
              <a:buNone/>
            </a:pPr>
            <a:endParaRPr lang="en-US" sz="1900" dirty="0">
              <a:latin typeface="Book Antiqua" panose="02040602050305030304" pitchFamily="18" charset="0"/>
              <a:ea typeface="Cambria" panose="02040503050406030204" pitchFamily="18" charset="0"/>
              <a:cs typeface="Calibri Light" panose="020F0302020204030204" pitchFamily="34" charset="0"/>
            </a:endParaRP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76200"/>
            <a:ext cx="1066800" cy="100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42863"/>
            <a:ext cx="1023937" cy="1023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8862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6"/>
          <p:cNvSpPr>
            <a:spLocks noGrp="1"/>
          </p:cNvSpPr>
          <p:nvPr>
            <p:ph type="title"/>
          </p:nvPr>
        </p:nvSpPr>
        <p:spPr>
          <a:xfrm>
            <a:off x="630936" y="426720"/>
            <a:ext cx="7879842" cy="1919141"/>
          </a:xfrm>
        </p:spPr>
        <p:txBody>
          <a:bodyPr anchor="b">
            <a:normAutofit fontScale="90000"/>
          </a:bodyPr>
          <a:lstStyle/>
          <a:p>
            <a:r>
              <a:rPr lang="en-US" sz="4000" b="1" dirty="0">
                <a:latin typeface="Book Antiqua" panose="02040602050305030304" pitchFamily="18" charset="0"/>
                <a:ea typeface="Cambria" panose="02040503050406030204" pitchFamily="18" charset="0"/>
                <a:cs typeface="Calibri Light" panose="020F0302020204030204" pitchFamily="34" charset="0"/>
              </a:rPr>
              <a:t>WTO Law – Agreement on Subsidies and Countervailing Measures (and TRIMS)</a:t>
            </a:r>
            <a:endParaRPr lang="en-US" sz="4000" b="1" dirty="0">
              <a:latin typeface="Book Antiqua" panose="02040602050305030304" pitchFamily="18" charset="0"/>
              <a:ea typeface="Cambria" panose="02040503050406030204" pitchFamily="18" charset="0"/>
            </a:endParaRPr>
          </a:p>
        </p:txBody>
      </p:sp>
      <p:sp>
        <p:nvSpPr>
          <p:cNvPr id="13" name="Rectangle 12">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630936" y="3337269"/>
            <a:ext cx="7882128" cy="2905686"/>
          </a:xfrm>
        </p:spPr>
        <p:txBody>
          <a:bodyPr>
            <a:normAutofit/>
          </a:bodyPr>
          <a:lstStyle/>
          <a:p>
            <a:pPr marL="0" indent="0" algn="l">
              <a:buNone/>
            </a:pPr>
            <a:r>
              <a:rPr lang="en-US" sz="1800" dirty="0">
                <a:latin typeface="Book Antiqua" panose="02040602050305030304" pitchFamily="18" charset="0"/>
                <a:ea typeface="Cambria" panose="02040503050406030204" pitchFamily="18" charset="0"/>
                <a:cs typeface="Calibri Light" panose="020F0302020204030204" pitchFamily="34" charset="0"/>
              </a:rPr>
              <a:t>Let us not be specific! </a:t>
            </a:r>
          </a:p>
          <a:p>
            <a:pPr algn="l">
              <a:buFont typeface="Arial" panose="020B0604020202020204" pitchFamily="34" charset="0"/>
              <a:buChar char="•"/>
            </a:pPr>
            <a:endParaRPr lang="en-US" sz="1800" b="0" i="0" dirty="0">
              <a:solidFill>
                <a:srgbClr val="000000"/>
              </a:solidFill>
              <a:effectLst/>
              <a:latin typeface="Book Antiqua" panose="02040602050305030304" pitchFamily="18" charset="0"/>
              <a:ea typeface="Cambria" panose="02040503050406030204" pitchFamily="18" charset="0"/>
              <a:cs typeface="Calibri Light" panose="020F0302020204030204" pitchFamily="34" charset="0"/>
            </a:endParaRPr>
          </a:p>
          <a:p>
            <a:pPr algn="l">
              <a:buFont typeface="Arial" panose="020B0604020202020204" pitchFamily="34" charset="0"/>
              <a:buChar char="•"/>
            </a:pPr>
            <a:r>
              <a:rPr lang="en-US" sz="1800" b="0" i="0" dirty="0">
                <a:solidFill>
                  <a:srgbClr val="000000"/>
                </a:solidFill>
                <a:effectLst/>
                <a:latin typeface="Book Antiqua" panose="02040602050305030304" pitchFamily="18" charset="0"/>
              </a:rPr>
              <a:t>Enterprise-specificity</a:t>
            </a:r>
            <a:br>
              <a:rPr lang="en-US" sz="1800" b="0" i="0" dirty="0">
                <a:solidFill>
                  <a:srgbClr val="000000"/>
                </a:solidFill>
                <a:effectLst/>
                <a:latin typeface="Book Antiqua" panose="02040602050305030304" pitchFamily="18" charset="0"/>
              </a:rPr>
            </a:br>
            <a:endParaRPr lang="en-US" sz="1800" b="0" i="0" dirty="0">
              <a:solidFill>
                <a:srgbClr val="000000"/>
              </a:solidFill>
              <a:effectLst/>
              <a:latin typeface="Book Antiqua" panose="02040602050305030304" pitchFamily="18" charset="0"/>
            </a:endParaRPr>
          </a:p>
          <a:p>
            <a:pPr algn="l">
              <a:buFont typeface="Arial" panose="020B0604020202020204" pitchFamily="34" charset="0"/>
              <a:buChar char="•"/>
            </a:pPr>
            <a:r>
              <a:rPr lang="en-US" sz="1800" b="0" i="0" dirty="0">
                <a:solidFill>
                  <a:srgbClr val="000000"/>
                </a:solidFill>
                <a:effectLst/>
                <a:latin typeface="Book Antiqua" panose="02040602050305030304" pitchFamily="18" charset="0"/>
              </a:rPr>
              <a:t> Industry-specificity</a:t>
            </a:r>
            <a:br>
              <a:rPr lang="en-US" sz="1800" b="0" i="0" dirty="0">
                <a:solidFill>
                  <a:srgbClr val="000000"/>
                </a:solidFill>
                <a:effectLst/>
                <a:latin typeface="Book Antiqua" panose="02040602050305030304" pitchFamily="18" charset="0"/>
              </a:rPr>
            </a:br>
            <a:endParaRPr lang="en-US" sz="1800" b="0" i="0" dirty="0">
              <a:solidFill>
                <a:srgbClr val="000000"/>
              </a:solidFill>
              <a:effectLst/>
              <a:latin typeface="Book Antiqua" panose="02040602050305030304" pitchFamily="18" charset="0"/>
            </a:endParaRPr>
          </a:p>
          <a:p>
            <a:pPr algn="l">
              <a:buFont typeface="Arial" panose="020B0604020202020204" pitchFamily="34" charset="0"/>
              <a:buChar char="•"/>
            </a:pPr>
            <a:r>
              <a:rPr lang="en-US" sz="1800" b="0" i="0" dirty="0">
                <a:solidFill>
                  <a:srgbClr val="000000"/>
                </a:solidFill>
                <a:effectLst/>
                <a:latin typeface="Book Antiqua" panose="02040602050305030304" pitchFamily="18" charset="0"/>
              </a:rPr>
              <a:t> Regional specificity </a:t>
            </a:r>
            <a:br>
              <a:rPr lang="en-US" sz="1800" b="0" i="0" dirty="0">
                <a:solidFill>
                  <a:srgbClr val="000000"/>
                </a:solidFill>
                <a:effectLst/>
                <a:latin typeface="Book Antiqua" panose="02040602050305030304" pitchFamily="18" charset="0"/>
              </a:rPr>
            </a:br>
            <a:endParaRPr lang="en-US" sz="1800" b="0" i="0" dirty="0">
              <a:solidFill>
                <a:srgbClr val="000000"/>
              </a:solidFill>
              <a:effectLst/>
              <a:latin typeface="Book Antiqua" panose="02040602050305030304" pitchFamily="18" charset="0"/>
            </a:endParaRPr>
          </a:p>
          <a:p>
            <a:pPr algn="l">
              <a:buFont typeface="Arial" panose="020B0604020202020204" pitchFamily="34" charset="0"/>
              <a:buChar char="•"/>
            </a:pPr>
            <a:r>
              <a:rPr lang="en-US" sz="1800" b="0" i="0" dirty="0">
                <a:solidFill>
                  <a:srgbClr val="000000"/>
                </a:solidFill>
                <a:effectLst/>
                <a:latin typeface="Book Antiqua" panose="02040602050305030304" pitchFamily="18" charset="0"/>
              </a:rPr>
              <a:t>Prohibited subsidies</a:t>
            </a:r>
          </a:p>
          <a:p>
            <a:endParaRPr lang="sr-Cyrl-CS" sz="1900" dirty="0">
              <a:latin typeface="Calibri Light" panose="020F0302020204030204" pitchFamily="34" charset="0"/>
              <a:ea typeface="Cambria" panose="02040503050406030204" pitchFamily="18" charset="0"/>
              <a:cs typeface="Calibri Light" panose="020F0302020204030204" pitchFamily="34" charset="0"/>
            </a:endParaRPr>
          </a:p>
          <a:p>
            <a:endParaRPr lang="en-US" sz="1900" dirty="0">
              <a:latin typeface="Bodoni MT Condensed" panose="02070606080606020203" pitchFamily="18" charset="0"/>
            </a:endParaRPr>
          </a:p>
          <a:p>
            <a:pPr marL="0" indent="0">
              <a:buNone/>
            </a:pPr>
            <a:endParaRPr lang="en-US" sz="1900" dirty="0">
              <a:latin typeface="Bodoni MT Condensed" panose="02070606080606020203" pitchFamily="18" charset="0"/>
            </a:endParaRPr>
          </a:p>
          <a:p>
            <a:endParaRPr lang="ru-RU" sz="1900" dirty="0">
              <a:latin typeface="Cambria" panose="02040503050406030204" pitchFamily="18" charset="0"/>
            </a:endParaRPr>
          </a:p>
          <a:p>
            <a:pPr>
              <a:buClr>
                <a:srgbClr val="FF0000"/>
              </a:buClr>
            </a:pPr>
            <a:endParaRPr lang="en-US" sz="1900" dirty="0">
              <a:latin typeface="Cambria" panose="02040503050406030204" pitchFamily="18" charset="0"/>
            </a:endParaRPr>
          </a:p>
          <a:p>
            <a:pPr marL="0" indent="0">
              <a:buClr>
                <a:srgbClr val="FF0000"/>
              </a:buClr>
              <a:buNone/>
            </a:pPr>
            <a:endParaRPr lang="sr-Latn-CS" sz="1900" dirty="0">
              <a:latin typeface="Cambria" panose="02040503050406030204" pitchFamily="18" charset="0"/>
            </a:endParaRPr>
          </a:p>
          <a:p>
            <a:pPr>
              <a:buClr>
                <a:srgbClr val="FF0000"/>
              </a:buClr>
            </a:pPr>
            <a:endParaRPr lang="sr-Latn-CS" sz="1900" dirty="0">
              <a:latin typeface="Cambria" panose="02040503050406030204" pitchFamily="18" charset="0"/>
            </a:endParaRPr>
          </a:p>
          <a:p>
            <a:pPr>
              <a:buClr>
                <a:srgbClr val="FF0000"/>
              </a:buClr>
            </a:pPr>
            <a:endParaRPr lang="en-US" sz="1900" dirty="0">
              <a:latin typeface="Cambria" panose="02040503050406030204" pitchFamily="18" charset="0"/>
            </a:endParaRPr>
          </a:p>
          <a:p>
            <a:pPr lvl="0">
              <a:buClr>
                <a:srgbClr val="FF0000"/>
              </a:buClr>
              <a:buFontTx/>
              <a:buChar char="-"/>
            </a:pPr>
            <a:endParaRPr lang="en-US" sz="1900" dirty="0">
              <a:latin typeface="Cambria" panose="02040503050406030204" pitchFamily="18" charset="0"/>
            </a:endParaRPr>
          </a:p>
          <a:p>
            <a:pPr lvl="0">
              <a:buClr>
                <a:srgbClr val="FF0000"/>
              </a:buClr>
              <a:buFont typeface="Wingdings" pitchFamily="2" charset="2"/>
              <a:buChar char="ü"/>
            </a:pPr>
            <a:endParaRPr lang="en-US" sz="1900"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76200"/>
            <a:ext cx="1066800" cy="100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42863"/>
            <a:ext cx="1023937" cy="1023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018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6"/>
          <p:cNvSpPr>
            <a:spLocks noGrp="1"/>
          </p:cNvSpPr>
          <p:nvPr>
            <p:ph type="title"/>
          </p:nvPr>
        </p:nvSpPr>
        <p:spPr>
          <a:xfrm>
            <a:off x="630936" y="426720"/>
            <a:ext cx="7879842" cy="1919141"/>
          </a:xfrm>
        </p:spPr>
        <p:txBody>
          <a:bodyPr anchor="b">
            <a:normAutofit fontScale="90000"/>
          </a:bodyPr>
          <a:lstStyle/>
          <a:p>
            <a:r>
              <a:rPr lang="en-US" sz="4000" b="1" dirty="0">
                <a:latin typeface="Book Antiqua" panose="02040602050305030304" pitchFamily="18" charset="0"/>
                <a:ea typeface="Cambria" panose="02040503050406030204" pitchFamily="18" charset="0"/>
                <a:cs typeface="Calibri Light" panose="020F0302020204030204" pitchFamily="34" charset="0"/>
              </a:rPr>
              <a:t>WTO Law – Agreement on Subsidies and Countervailing Measures</a:t>
            </a:r>
            <a:endParaRPr lang="en-US" sz="4000" b="1" dirty="0">
              <a:latin typeface="Book Antiqua" panose="02040602050305030304" pitchFamily="18" charset="0"/>
              <a:ea typeface="Cambria" panose="02040503050406030204" pitchFamily="18" charset="0"/>
            </a:endParaRPr>
          </a:p>
        </p:txBody>
      </p:sp>
      <p:sp>
        <p:nvSpPr>
          <p:cNvPr id="13" name="Rectangle 12">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630936" y="3337269"/>
            <a:ext cx="7882128" cy="2905686"/>
          </a:xfrm>
        </p:spPr>
        <p:txBody>
          <a:bodyPr>
            <a:normAutofit/>
          </a:bodyPr>
          <a:lstStyle/>
          <a:p>
            <a:r>
              <a:rPr lang="en-US" sz="1800" dirty="0">
                <a:latin typeface="Book Antiqua" panose="02040602050305030304" pitchFamily="18" charset="0"/>
                <a:ea typeface="Cambria" panose="02040503050406030204" pitchFamily="18" charset="0"/>
                <a:cs typeface="Calibri Light" panose="020F0302020204030204" pitchFamily="34" charset="0"/>
              </a:rPr>
              <a:t>A narrow set of prohibited subsidies (Art. </a:t>
            </a:r>
            <a:r>
              <a:rPr lang="en-US" sz="1800" b="0" i="0" dirty="0">
                <a:solidFill>
                  <a:srgbClr val="000000"/>
                </a:solidFill>
                <a:effectLst/>
                <a:latin typeface="Book Antiqua" panose="02040602050305030304" pitchFamily="18" charset="0"/>
              </a:rPr>
              <a:t>3 of the SCM Agreement):</a:t>
            </a:r>
            <a:endParaRPr lang="sr-Latn-RS" sz="1800" b="0" i="0" dirty="0">
              <a:solidFill>
                <a:srgbClr val="000000"/>
              </a:solidFill>
              <a:effectLst/>
              <a:latin typeface="Book Antiqua" panose="02040602050305030304" pitchFamily="18" charset="0"/>
            </a:endParaRPr>
          </a:p>
          <a:p>
            <a:pPr marL="0" indent="0">
              <a:buNone/>
            </a:pPr>
            <a:endParaRPr lang="en-US" sz="1800" b="0" i="0" dirty="0">
              <a:solidFill>
                <a:srgbClr val="000000"/>
              </a:solidFill>
              <a:effectLst/>
              <a:latin typeface="Book Antiqua" panose="02040602050305030304" pitchFamily="18" charset="0"/>
            </a:endParaRPr>
          </a:p>
          <a:p>
            <a:pPr marL="228600" indent="-228600">
              <a:buAutoNum type="alphaLcParenR"/>
            </a:pPr>
            <a:r>
              <a:rPr lang="en-US" sz="1800" b="0" i="0" dirty="0">
                <a:solidFill>
                  <a:srgbClr val="000000"/>
                </a:solidFill>
                <a:effectLst/>
                <a:latin typeface="Book Antiqua" panose="02040602050305030304" pitchFamily="18" charset="0"/>
              </a:rPr>
              <a:t>subsidies contingent, in law or in fact, whether wholly or as one of several conditions, on export performance </a:t>
            </a:r>
            <a:r>
              <a:rPr lang="en-US" sz="1800" b="0" i="0" dirty="0">
                <a:solidFill>
                  <a:srgbClr val="FF0000"/>
                </a:solidFill>
                <a:effectLst/>
                <a:latin typeface="Book Antiqua" panose="02040602050305030304" pitchFamily="18" charset="0"/>
              </a:rPr>
              <a:t>(“</a:t>
            </a:r>
            <a:r>
              <a:rPr lang="en-US" sz="1800" b="1" i="0" dirty="0">
                <a:solidFill>
                  <a:srgbClr val="FF0000"/>
                </a:solidFill>
                <a:effectLst/>
                <a:latin typeface="Book Antiqua" panose="02040602050305030304" pitchFamily="18" charset="0"/>
              </a:rPr>
              <a:t>export subsidies</a:t>
            </a:r>
            <a:r>
              <a:rPr lang="en-US" sz="1800" b="0" i="0" dirty="0">
                <a:solidFill>
                  <a:srgbClr val="FF0000"/>
                </a:solidFill>
                <a:effectLst/>
                <a:latin typeface="Book Antiqua" panose="02040602050305030304" pitchFamily="18" charset="0"/>
              </a:rPr>
              <a:t>”). </a:t>
            </a:r>
            <a:endParaRPr lang="sr-Latn-RS" sz="1800" b="0" i="0" dirty="0">
              <a:solidFill>
                <a:srgbClr val="FF0000"/>
              </a:solidFill>
              <a:effectLst/>
              <a:latin typeface="Book Antiqua" panose="02040602050305030304" pitchFamily="18" charset="0"/>
            </a:endParaRPr>
          </a:p>
          <a:p>
            <a:pPr marL="0" indent="0">
              <a:buNone/>
            </a:pPr>
            <a:endParaRPr lang="en-US" sz="1800" b="0" i="0" dirty="0">
              <a:solidFill>
                <a:srgbClr val="FF0000"/>
              </a:solidFill>
              <a:effectLst/>
              <a:latin typeface="Book Antiqua" panose="02040602050305030304" pitchFamily="18" charset="0"/>
            </a:endParaRPr>
          </a:p>
          <a:p>
            <a:pPr marL="228600" indent="-228600">
              <a:buAutoNum type="alphaLcParenR"/>
            </a:pPr>
            <a:r>
              <a:rPr lang="en-US" sz="1800" b="0" i="0" dirty="0">
                <a:solidFill>
                  <a:srgbClr val="000000"/>
                </a:solidFill>
                <a:effectLst/>
                <a:latin typeface="Book Antiqua" panose="02040602050305030304" pitchFamily="18" charset="0"/>
              </a:rPr>
              <a:t>subsidies contingent, whether solely or as one of several other conditions, upon the use of domestic over imported goods </a:t>
            </a:r>
            <a:r>
              <a:rPr lang="en-US" sz="1800" b="0" i="0" dirty="0">
                <a:solidFill>
                  <a:srgbClr val="FF0000"/>
                </a:solidFill>
                <a:effectLst/>
                <a:latin typeface="Book Antiqua" panose="02040602050305030304" pitchFamily="18" charset="0"/>
              </a:rPr>
              <a:t>(“</a:t>
            </a:r>
            <a:r>
              <a:rPr lang="en-US" sz="1800" b="1" i="0" dirty="0">
                <a:solidFill>
                  <a:srgbClr val="FF0000"/>
                </a:solidFill>
                <a:effectLst/>
                <a:latin typeface="Book Antiqua" panose="02040602050305030304" pitchFamily="18" charset="0"/>
              </a:rPr>
              <a:t>local content subsidies</a:t>
            </a:r>
            <a:r>
              <a:rPr lang="en-US" sz="1800" b="0" i="0" dirty="0">
                <a:solidFill>
                  <a:srgbClr val="FF0000"/>
                </a:solidFill>
                <a:effectLst/>
                <a:latin typeface="Book Antiqua" panose="02040602050305030304" pitchFamily="18" charset="0"/>
              </a:rPr>
              <a:t>”).</a:t>
            </a:r>
            <a:r>
              <a:rPr lang="en-US" sz="1800" b="0" i="0" dirty="0">
                <a:solidFill>
                  <a:srgbClr val="000000"/>
                </a:solidFill>
                <a:effectLst/>
                <a:latin typeface="Book Antiqua" panose="02040602050305030304" pitchFamily="18" charset="0"/>
              </a:rPr>
              <a:t> </a:t>
            </a:r>
            <a:endParaRPr lang="sr-Cyrl-CS" sz="1800" dirty="0">
              <a:latin typeface="Book Antiqua" panose="02040602050305030304" pitchFamily="18" charset="0"/>
              <a:ea typeface="Cambria" panose="02040503050406030204" pitchFamily="18" charset="0"/>
              <a:cs typeface="Calibri Light" panose="020F0302020204030204" pitchFamily="34" charset="0"/>
            </a:endParaRPr>
          </a:p>
          <a:p>
            <a:pPr marL="0" indent="0">
              <a:buNone/>
            </a:pPr>
            <a:endParaRPr lang="sr-Cyrl-CS" sz="1900" i="1" dirty="0">
              <a:latin typeface="Calibri Light" panose="020F0302020204030204" pitchFamily="34" charset="0"/>
              <a:ea typeface="Cambria" panose="02040503050406030204" pitchFamily="18" charset="0"/>
              <a:cs typeface="Calibri Light" panose="020F0302020204030204" pitchFamily="34" charset="0"/>
            </a:endParaRPr>
          </a:p>
          <a:p>
            <a:endParaRPr lang="en-US" sz="1900" dirty="0">
              <a:latin typeface="Bodoni MT Condensed" panose="02070606080606020203" pitchFamily="18" charset="0"/>
            </a:endParaRPr>
          </a:p>
          <a:p>
            <a:pPr marL="0" indent="0">
              <a:buNone/>
            </a:pPr>
            <a:endParaRPr lang="en-US" sz="1900" dirty="0">
              <a:latin typeface="Bodoni MT Condensed" panose="02070606080606020203" pitchFamily="18" charset="0"/>
            </a:endParaRPr>
          </a:p>
          <a:p>
            <a:endParaRPr lang="ru-RU" sz="1900" dirty="0">
              <a:latin typeface="Cambria" panose="02040503050406030204" pitchFamily="18" charset="0"/>
            </a:endParaRPr>
          </a:p>
          <a:p>
            <a:pPr>
              <a:buClr>
                <a:srgbClr val="FF0000"/>
              </a:buClr>
            </a:pPr>
            <a:endParaRPr lang="en-US" sz="1900" dirty="0">
              <a:latin typeface="Cambria" panose="02040503050406030204" pitchFamily="18" charset="0"/>
            </a:endParaRPr>
          </a:p>
          <a:p>
            <a:pPr marL="0" indent="0">
              <a:buClr>
                <a:srgbClr val="FF0000"/>
              </a:buClr>
              <a:buNone/>
            </a:pPr>
            <a:endParaRPr lang="sr-Latn-CS" sz="1900" dirty="0">
              <a:latin typeface="Cambria" panose="02040503050406030204" pitchFamily="18" charset="0"/>
            </a:endParaRPr>
          </a:p>
          <a:p>
            <a:pPr>
              <a:buClr>
                <a:srgbClr val="FF0000"/>
              </a:buClr>
            </a:pPr>
            <a:endParaRPr lang="sr-Latn-CS" sz="1900" dirty="0">
              <a:latin typeface="Cambria" panose="02040503050406030204" pitchFamily="18" charset="0"/>
            </a:endParaRPr>
          </a:p>
          <a:p>
            <a:pPr>
              <a:buClr>
                <a:srgbClr val="FF0000"/>
              </a:buClr>
            </a:pPr>
            <a:endParaRPr lang="en-US" sz="1900" dirty="0">
              <a:latin typeface="Cambria" panose="02040503050406030204" pitchFamily="18" charset="0"/>
            </a:endParaRPr>
          </a:p>
          <a:p>
            <a:pPr lvl="0">
              <a:buClr>
                <a:srgbClr val="FF0000"/>
              </a:buClr>
              <a:buFontTx/>
              <a:buChar char="-"/>
            </a:pPr>
            <a:endParaRPr lang="en-US" sz="1900" dirty="0">
              <a:latin typeface="Cambria" panose="02040503050406030204" pitchFamily="18" charset="0"/>
            </a:endParaRPr>
          </a:p>
          <a:p>
            <a:pPr lvl="0">
              <a:buClr>
                <a:srgbClr val="FF0000"/>
              </a:buClr>
              <a:buFont typeface="Wingdings" pitchFamily="2" charset="2"/>
              <a:buChar char="ü"/>
            </a:pPr>
            <a:endParaRPr lang="en-US" sz="1900"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76200"/>
            <a:ext cx="1066800" cy="100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42863"/>
            <a:ext cx="1023937" cy="1023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6230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6"/>
          <p:cNvSpPr>
            <a:spLocks noGrp="1"/>
          </p:cNvSpPr>
          <p:nvPr>
            <p:ph type="title"/>
          </p:nvPr>
        </p:nvSpPr>
        <p:spPr>
          <a:xfrm>
            <a:off x="630936" y="426720"/>
            <a:ext cx="7879842" cy="1919141"/>
          </a:xfrm>
        </p:spPr>
        <p:txBody>
          <a:bodyPr anchor="b">
            <a:normAutofit fontScale="90000"/>
          </a:bodyPr>
          <a:lstStyle/>
          <a:p>
            <a:r>
              <a:rPr lang="en-US" sz="4000" b="1" dirty="0">
                <a:latin typeface="Book Antiqua" panose="02040602050305030304" pitchFamily="18" charset="0"/>
                <a:ea typeface="Cambria" panose="02040503050406030204" pitchFamily="18" charset="0"/>
                <a:cs typeface="Calibri Light" panose="020F0302020204030204" pitchFamily="34" charset="0"/>
              </a:rPr>
              <a:t>WTO Law – Agreement on Subsidies and Countervailing Measures</a:t>
            </a:r>
            <a:endParaRPr lang="en-US" sz="4000" b="1" dirty="0">
              <a:latin typeface="Book Antiqua" panose="02040602050305030304" pitchFamily="18" charset="0"/>
              <a:ea typeface="Cambria" panose="02040503050406030204" pitchFamily="18" charset="0"/>
            </a:endParaRPr>
          </a:p>
        </p:txBody>
      </p:sp>
      <p:sp>
        <p:nvSpPr>
          <p:cNvPr id="13" name="Rectangle 12">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630936" y="3337269"/>
            <a:ext cx="7882128" cy="2905686"/>
          </a:xfrm>
        </p:spPr>
        <p:txBody>
          <a:bodyPr>
            <a:normAutofit lnSpcReduction="10000"/>
          </a:bodyPr>
          <a:lstStyle/>
          <a:p>
            <a:r>
              <a:rPr lang="en-US" sz="1400" b="1" i="1" dirty="0">
                <a:solidFill>
                  <a:srgbClr val="FF0000"/>
                </a:solidFill>
                <a:latin typeface="Book Antiqua" panose="02040602050305030304" pitchFamily="18" charset="0"/>
                <a:ea typeface="Cambria" panose="02040503050406030204" pitchFamily="18" charset="0"/>
                <a:cs typeface="Calibri Light" panose="020F0302020204030204" pitchFamily="34" charset="0"/>
              </a:rPr>
              <a:t>Actionable subsidies</a:t>
            </a:r>
            <a:r>
              <a:rPr lang="en-US" sz="1400" b="1" i="0" dirty="0">
                <a:solidFill>
                  <a:srgbClr val="FF0000"/>
                </a:solidFill>
                <a:effectLst/>
                <a:latin typeface="Book Antiqua" panose="02040602050305030304" pitchFamily="18" charset="0"/>
              </a:rPr>
              <a:t> </a:t>
            </a:r>
            <a:r>
              <a:rPr lang="en-US" sz="1400" b="0" i="0" dirty="0">
                <a:solidFill>
                  <a:srgbClr val="000000"/>
                </a:solidFill>
                <a:effectLst/>
                <a:latin typeface="Book Antiqua" panose="02040602050305030304" pitchFamily="18" charset="0"/>
              </a:rPr>
              <a:t>are not prohibited, but are subject to challenge, either through multilateral dispute settlement or through countervailing action, in the event that they cause adverse effects to the interests of another member state of the WTO. </a:t>
            </a:r>
          </a:p>
          <a:p>
            <a:r>
              <a:rPr lang="en-US" sz="1400" b="0" i="0" dirty="0">
                <a:solidFill>
                  <a:srgbClr val="000000"/>
                </a:solidFill>
                <a:effectLst/>
                <a:latin typeface="Book Antiqua" panose="02040602050305030304" pitchFamily="18" charset="0"/>
              </a:rPr>
              <a:t>There are three types of adverse effects. </a:t>
            </a:r>
          </a:p>
          <a:p>
            <a:pPr marL="228600" indent="-228600">
              <a:buAutoNum type="alphaLcParenR"/>
            </a:pPr>
            <a:r>
              <a:rPr lang="en-US" sz="1400" b="0" i="0" dirty="0">
                <a:solidFill>
                  <a:srgbClr val="000000"/>
                </a:solidFill>
                <a:effectLst/>
                <a:latin typeface="Book Antiqua" panose="02040602050305030304" pitchFamily="18" charset="0"/>
              </a:rPr>
              <a:t>First, there is injury to a domestic industry caused by subsidized imports in the territory of the complaining member state. This is the sole basis for countervailing action.</a:t>
            </a:r>
          </a:p>
          <a:p>
            <a:pPr marL="228600" indent="-228600">
              <a:buAutoNum type="alphaLcParenR"/>
            </a:pPr>
            <a:r>
              <a:rPr lang="en-US" sz="1400" b="0" i="0" dirty="0">
                <a:solidFill>
                  <a:srgbClr val="000000"/>
                </a:solidFill>
                <a:effectLst/>
                <a:latin typeface="Book Antiqua" panose="02040602050305030304" pitchFamily="18" charset="0"/>
              </a:rPr>
              <a:t> Second, there is serious prejudice which usually arises as a result of adverse effects (e.g., export displacement) in the market of the subsidizing member or in a third country market. Thus, unlike injury, it can serve as the basis for a complaint related to harm to a member's export interests. </a:t>
            </a:r>
          </a:p>
          <a:p>
            <a:pPr marL="228600" indent="-228600">
              <a:buAutoNum type="alphaLcParenR"/>
            </a:pPr>
            <a:r>
              <a:rPr lang="en-US" sz="1400" b="0" i="0" dirty="0">
                <a:solidFill>
                  <a:srgbClr val="000000"/>
                </a:solidFill>
                <a:effectLst/>
                <a:latin typeface="Book Antiqua" panose="02040602050305030304" pitchFamily="18" charset="0"/>
              </a:rPr>
              <a:t>Finally, there is nullification or impairment of benefits accruing under the GATT 1994. Nullification or impairment arises most typically where the improved market access presumed to flow from a bound tariff reduction is undercut by subsidization.</a:t>
            </a:r>
            <a:endParaRPr lang="sr-Cyrl-CS" sz="1400" i="1" dirty="0">
              <a:latin typeface="Book Antiqua" panose="02040602050305030304" pitchFamily="18" charset="0"/>
              <a:ea typeface="Cambria" panose="02040503050406030204" pitchFamily="18" charset="0"/>
              <a:cs typeface="Calibri Light" panose="020F0302020204030204" pitchFamily="34" charset="0"/>
            </a:endParaRPr>
          </a:p>
          <a:p>
            <a:endParaRPr lang="en-US" sz="1900" dirty="0">
              <a:latin typeface="Bodoni MT Condensed" panose="02070606080606020203" pitchFamily="18" charset="0"/>
            </a:endParaRPr>
          </a:p>
          <a:p>
            <a:pPr marL="0" indent="0">
              <a:buNone/>
            </a:pPr>
            <a:endParaRPr lang="en-US" sz="1900" dirty="0">
              <a:latin typeface="Bodoni MT Condensed" panose="02070606080606020203" pitchFamily="18" charset="0"/>
            </a:endParaRPr>
          </a:p>
          <a:p>
            <a:endParaRPr lang="ru-RU" sz="1900" dirty="0">
              <a:latin typeface="Cambria" panose="02040503050406030204" pitchFamily="18" charset="0"/>
            </a:endParaRPr>
          </a:p>
          <a:p>
            <a:pPr>
              <a:buClr>
                <a:srgbClr val="FF0000"/>
              </a:buClr>
            </a:pPr>
            <a:endParaRPr lang="en-US" sz="1900" dirty="0">
              <a:latin typeface="Cambria" panose="02040503050406030204" pitchFamily="18" charset="0"/>
            </a:endParaRPr>
          </a:p>
          <a:p>
            <a:pPr marL="0" indent="0">
              <a:buClr>
                <a:srgbClr val="FF0000"/>
              </a:buClr>
              <a:buNone/>
            </a:pPr>
            <a:endParaRPr lang="sr-Latn-CS" sz="1900" dirty="0">
              <a:latin typeface="Cambria" panose="02040503050406030204" pitchFamily="18" charset="0"/>
            </a:endParaRPr>
          </a:p>
          <a:p>
            <a:pPr>
              <a:buClr>
                <a:srgbClr val="FF0000"/>
              </a:buClr>
            </a:pPr>
            <a:endParaRPr lang="sr-Latn-CS" sz="1900" dirty="0">
              <a:latin typeface="Cambria" panose="02040503050406030204" pitchFamily="18" charset="0"/>
            </a:endParaRPr>
          </a:p>
          <a:p>
            <a:pPr>
              <a:buClr>
                <a:srgbClr val="FF0000"/>
              </a:buClr>
            </a:pPr>
            <a:endParaRPr lang="en-US" sz="1900" dirty="0">
              <a:latin typeface="Cambria" panose="02040503050406030204" pitchFamily="18" charset="0"/>
            </a:endParaRPr>
          </a:p>
          <a:p>
            <a:pPr lvl="0">
              <a:buClr>
                <a:srgbClr val="FF0000"/>
              </a:buClr>
              <a:buFontTx/>
              <a:buChar char="-"/>
            </a:pPr>
            <a:endParaRPr lang="en-US" sz="1900" dirty="0">
              <a:latin typeface="Cambria" panose="02040503050406030204" pitchFamily="18" charset="0"/>
            </a:endParaRPr>
          </a:p>
          <a:p>
            <a:pPr lvl="0">
              <a:buClr>
                <a:srgbClr val="FF0000"/>
              </a:buClr>
              <a:buFont typeface="Wingdings" pitchFamily="2" charset="2"/>
              <a:buChar char="ü"/>
            </a:pPr>
            <a:endParaRPr lang="en-US" sz="1900"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76200"/>
            <a:ext cx="1066800" cy="100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42863"/>
            <a:ext cx="1023937" cy="1023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1312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6"/>
          <p:cNvSpPr>
            <a:spLocks noGrp="1"/>
          </p:cNvSpPr>
          <p:nvPr>
            <p:ph type="title"/>
          </p:nvPr>
        </p:nvSpPr>
        <p:spPr>
          <a:xfrm>
            <a:off x="630936" y="426720"/>
            <a:ext cx="7879842" cy="1919141"/>
          </a:xfrm>
        </p:spPr>
        <p:txBody>
          <a:bodyPr anchor="b">
            <a:normAutofit/>
          </a:bodyPr>
          <a:lstStyle/>
          <a:p>
            <a:r>
              <a:rPr lang="en-US" sz="4000" b="1" dirty="0">
                <a:latin typeface="Book Antiqua" panose="02040602050305030304" pitchFamily="18" charset="0"/>
                <a:ea typeface="Cambria" panose="02040503050406030204" pitchFamily="18" charset="0"/>
                <a:cs typeface="Calibri Light" panose="020F0302020204030204" pitchFamily="34" charset="0"/>
              </a:rPr>
              <a:t>EU STATE AID RULES</a:t>
            </a:r>
            <a:endParaRPr lang="en-US" sz="4000" b="1" dirty="0">
              <a:latin typeface="Book Antiqua" panose="02040602050305030304" pitchFamily="18" charset="0"/>
              <a:ea typeface="Cambria" panose="02040503050406030204" pitchFamily="18" charset="0"/>
            </a:endParaRPr>
          </a:p>
        </p:txBody>
      </p:sp>
      <p:sp>
        <p:nvSpPr>
          <p:cNvPr id="13" name="Rectangle 12">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630936" y="3337269"/>
            <a:ext cx="7882128" cy="2905686"/>
          </a:xfrm>
        </p:spPr>
        <p:txBody>
          <a:bodyPr>
            <a:normAutofit/>
          </a:bodyPr>
          <a:lstStyle/>
          <a:p>
            <a:r>
              <a:rPr lang="en-US" sz="2000" dirty="0">
                <a:latin typeface="Book Antiqua" panose="02040602050305030304" pitchFamily="18" charset="0"/>
                <a:ea typeface="Cambria" panose="02040503050406030204" pitchFamily="18" charset="0"/>
                <a:cs typeface="Calibri Light" panose="020F0302020204030204" pitchFamily="34" charset="0"/>
              </a:rPr>
              <a:t>Art. 107 of the TFEU/domestic legislation emanating from the SAA</a:t>
            </a:r>
          </a:p>
          <a:p>
            <a:r>
              <a:rPr lang="en-US" sz="2000" dirty="0">
                <a:latin typeface="Book Antiqua" panose="02040602050305030304" pitchFamily="18" charset="0"/>
                <a:ea typeface="Cambria" panose="02040503050406030204" pitchFamily="18" charset="0"/>
                <a:cs typeface="Calibri Light" panose="020F0302020204030204" pitchFamily="34" charset="0"/>
              </a:rPr>
              <a:t>Specificity</a:t>
            </a:r>
          </a:p>
          <a:p>
            <a:r>
              <a:rPr lang="en-US" sz="2000" b="0" i="1" dirty="0">
                <a:effectLst/>
                <a:latin typeface="Book Antiqua" panose="02040602050305030304" pitchFamily="18" charset="0"/>
              </a:rPr>
              <a:t>For example, applying a tax measure (for example a tax credit – </a:t>
            </a:r>
            <a:r>
              <a:rPr lang="en-US" sz="2000" b="0" i="1" dirty="0">
                <a:solidFill>
                  <a:srgbClr val="FF0000"/>
                </a:solidFill>
                <a:effectLst/>
                <a:latin typeface="Book Antiqua" panose="02040602050305030304" pitchFamily="18" charset="0"/>
              </a:rPr>
              <a:t>or a subsidy</a:t>
            </a:r>
            <a:r>
              <a:rPr lang="en-US" sz="2000" b="0" i="1" dirty="0">
                <a:effectLst/>
                <a:latin typeface="Book Antiqua" panose="02040602050305030304" pitchFamily="18" charset="0"/>
              </a:rPr>
              <a:t>) only to investments exceeding a certain threshold (other than a minor threshold for reasons of administrative expediency) may mean that the measure is de facto reserved for </a:t>
            </a:r>
            <a:r>
              <a:rPr lang="en-US" sz="2000" b="0" i="1" dirty="0">
                <a:solidFill>
                  <a:srgbClr val="FF0000"/>
                </a:solidFill>
                <a:effectLst/>
                <a:latin typeface="Book Antiqua" panose="02040602050305030304" pitchFamily="18" charset="0"/>
              </a:rPr>
              <a:t>undertakings with significant financial resources.</a:t>
            </a:r>
            <a:r>
              <a:rPr lang="en-US" sz="2000" i="1" dirty="0">
                <a:solidFill>
                  <a:srgbClr val="FF0000"/>
                </a:solidFill>
                <a:latin typeface="Book Antiqua" panose="02040602050305030304" pitchFamily="18" charset="0"/>
              </a:rPr>
              <a:t> </a:t>
            </a:r>
            <a:r>
              <a:rPr lang="en-US" sz="2000" i="1" dirty="0">
                <a:solidFill>
                  <a:srgbClr val="FF0000"/>
                </a:solidFill>
                <a:latin typeface="Book Antiqua" panose="02040602050305030304" pitchFamily="18" charset="0"/>
                <a:ea typeface="Cambria" panose="02040503050406030204" pitchFamily="18" charset="0"/>
                <a:cs typeface="Calibri Light" panose="020F0302020204030204" pitchFamily="34" charset="0"/>
              </a:rPr>
              <a:t> </a:t>
            </a:r>
            <a:endParaRPr lang="en-US" sz="2000" i="1" dirty="0">
              <a:solidFill>
                <a:srgbClr val="FF0000"/>
              </a:solidFill>
              <a:latin typeface="Book Antiqua" panose="02040602050305030304" pitchFamily="18" charset="0"/>
            </a:endParaRPr>
          </a:p>
          <a:p>
            <a:pPr marL="0" indent="0">
              <a:buNone/>
            </a:pPr>
            <a:endParaRPr lang="en-US" sz="2000" dirty="0">
              <a:latin typeface="Book Antiqua" panose="02040602050305030304" pitchFamily="18" charset="0"/>
            </a:endParaRPr>
          </a:p>
          <a:p>
            <a:endParaRPr lang="ru-RU" sz="1900" dirty="0">
              <a:latin typeface="Cambria" panose="02040503050406030204" pitchFamily="18" charset="0"/>
            </a:endParaRPr>
          </a:p>
          <a:p>
            <a:pPr>
              <a:buClr>
                <a:srgbClr val="FF0000"/>
              </a:buClr>
            </a:pPr>
            <a:endParaRPr lang="en-US" sz="1900" dirty="0">
              <a:latin typeface="Cambria" panose="02040503050406030204" pitchFamily="18" charset="0"/>
            </a:endParaRPr>
          </a:p>
          <a:p>
            <a:pPr marL="0" indent="0">
              <a:buClr>
                <a:srgbClr val="FF0000"/>
              </a:buClr>
              <a:buNone/>
            </a:pPr>
            <a:endParaRPr lang="sr-Latn-CS" sz="1900" dirty="0">
              <a:latin typeface="Cambria" panose="02040503050406030204" pitchFamily="18" charset="0"/>
            </a:endParaRPr>
          </a:p>
          <a:p>
            <a:pPr>
              <a:buClr>
                <a:srgbClr val="FF0000"/>
              </a:buClr>
            </a:pPr>
            <a:endParaRPr lang="sr-Latn-CS" sz="1900" dirty="0">
              <a:latin typeface="Cambria" panose="02040503050406030204" pitchFamily="18" charset="0"/>
            </a:endParaRPr>
          </a:p>
          <a:p>
            <a:pPr>
              <a:buClr>
                <a:srgbClr val="FF0000"/>
              </a:buClr>
            </a:pPr>
            <a:endParaRPr lang="en-US" sz="1900" dirty="0">
              <a:latin typeface="Cambria" panose="02040503050406030204" pitchFamily="18" charset="0"/>
            </a:endParaRPr>
          </a:p>
          <a:p>
            <a:pPr lvl="0">
              <a:buClr>
                <a:srgbClr val="FF0000"/>
              </a:buClr>
              <a:buFontTx/>
              <a:buChar char="-"/>
            </a:pPr>
            <a:endParaRPr lang="en-US" sz="1900" dirty="0">
              <a:latin typeface="Cambria" panose="02040503050406030204" pitchFamily="18" charset="0"/>
            </a:endParaRPr>
          </a:p>
          <a:p>
            <a:pPr lvl="0">
              <a:buClr>
                <a:srgbClr val="FF0000"/>
              </a:buClr>
              <a:buFont typeface="Wingdings" pitchFamily="2" charset="2"/>
              <a:buChar char="ü"/>
            </a:pPr>
            <a:endParaRPr lang="en-US" sz="1900"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76200"/>
            <a:ext cx="1066800" cy="100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42863"/>
            <a:ext cx="1023937" cy="1023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8000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6"/>
          <p:cNvSpPr>
            <a:spLocks noGrp="1"/>
          </p:cNvSpPr>
          <p:nvPr>
            <p:ph type="title"/>
          </p:nvPr>
        </p:nvSpPr>
        <p:spPr>
          <a:xfrm>
            <a:off x="630936" y="426720"/>
            <a:ext cx="7879842" cy="1919141"/>
          </a:xfrm>
        </p:spPr>
        <p:txBody>
          <a:bodyPr anchor="b">
            <a:normAutofit/>
          </a:bodyPr>
          <a:lstStyle/>
          <a:p>
            <a:r>
              <a:rPr lang="en-US" sz="4000" b="1" dirty="0">
                <a:latin typeface="Book Antiqua" panose="02040602050305030304" pitchFamily="18" charset="0"/>
                <a:ea typeface="Cambria" panose="02040503050406030204" pitchFamily="18" charset="0"/>
                <a:cs typeface="Calibri Light" panose="020F0302020204030204" pitchFamily="34" charset="0"/>
              </a:rPr>
              <a:t>EU STATE AID RULES</a:t>
            </a:r>
            <a:endParaRPr lang="en-US" sz="4000" b="1" dirty="0">
              <a:latin typeface="Book Antiqua" panose="02040602050305030304" pitchFamily="18" charset="0"/>
              <a:ea typeface="Cambria" panose="02040503050406030204" pitchFamily="18" charset="0"/>
            </a:endParaRPr>
          </a:p>
        </p:txBody>
      </p:sp>
      <p:sp>
        <p:nvSpPr>
          <p:cNvPr id="13" name="Rectangle 12">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630936" y="3337269"/>
            <a:ext cx="7882128" cy="2905686"/>
          </a:xfrm>
        </p:spPr>
        <p:txBody>
          <a:bodyPr>
            <a:normAutofit/>
          </a:bodyPr>
          <a:lstStyle/>
          <a:p>
            <a:r>
              <a:rPr lang="en-US" sz="2000" dirty="0">
                <a:latin typeface="Book Antiqua" panose="02040602050305030304" pitchFamily="18" charset="0"/>
              </a:rPr>
              <a:t>but, what about General Block Exemption Regulation and the European Green and Digital Transformation Deal?</a:t>
            </a:r>
          </a:p>
          <a:p>
            <a:endParaRPr lang="ru-RU" sz="1900" dirty="0">
              <a:latin typeface="Cambria" panose="02040503050406030204" pitchFamily="18" charset="0"/>
            </a:endParaRPr>
          </a:p>
          <a:p>
            <a:pPr>
              <a:buClr>
                <a:srgbClr val="FF0000"/>
              </a:buClr>
            </a:pPr>
            <a:endParaRPr lang="en-US" sz="1900" dirty="0">
              <a:latin typeface="Cambria" panose="02040503050406030204" pitchFamily="18" charset="0"/>
            </a:endParaRPr>
          </a:p>
          <a:p>
            <a:pPr marL="0" indent="0">
              <a:buClr>
                <a:srgbClr val="FF0000"/>
              </a:buClr>
              <a:buNone/>
            </a:pPr>
            <a:endParaRPr lang="sr-Latn-CS" sz="1900" dirty="0">
              <a:latin typeface="Cambria" panose="02040503050406030204" pitchFamily="18" charset="0"/>
            </a:endParaRPr>
          </a:p>
          <a:p>
            <a:pPr>
              <a:buClr>
                <a:srgbClr val="FF0000"/>
              </a:buClr>
            </a:pPr>
            <a:endParaRPr lang="sr-Latn-CS" sz="1900" dirty="0">
              <a:latin typeface="Cambria" panose="02040503050406030204" pitchFamily="18" charset="0"/>
            </a:endParaRPr>
          </a:p>
          <a:p>
            <a:pPr>
              <a:buClr>
                <a:srgbClr val="FF0000"/>
              </a:buClr>
            </a:pPr>
            <a:endParaRPr lang="en-US" sz="1900" dirty="0">
              <a:latin typeface="Cambria" panose="02040503050406030204" pitchFamily="18" charset="0"/>
            </a:endParaRPr>
          </a:p>
          <a:p>
            <a:pPr lvl="0">
              <a:buClr>
                <a:srgbClr val="FF0000"/>
              </a:buClr>
              <a:buFontTx/>
              <a:buChar char="-"/>
            </a:pPr>
            <a:endParaRPr lang="en-US" sz="1900" dirty="0">
              <a:latin typeface="Cambria" panose="02040503050406030204" pitchFamily="18" charset="0"/>
            </a:endParaRPr>
          </a:p>
          <a:p>
            <a:pPr lvl="0">
              <a:buClr>
                <a:srgbClr val="FF0000"/>
              </a:buClr>
              <a:buFont typeface="Wingdings" pitchFamily="2" charset="2"/>
              <a:buChar char="ü"/>
            </a:pPr>
            <a:endParaRPr lang="en-US" sz="1900"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76200"/>
            <a:ext cx="1066800" cy="100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42863"/>
            <a:ext cx="1023937" cy="1023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1955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6"/>
          <p:cNvSpPr>
            <a:spLocks noGrp="1"/>
          </p:cNvSpPr>
          <p:nvPr>
            <p:ph type="title"/>
          </p:nvPr>
        </p:nvSpPr>
        <p:spPr>
          <a:xfrm>
            <a:off x="630936" y="426720"/>
            <a:ext cx="7879842" cy="1919141"/>
          </a:xfrm>
        </p:spPr>
        <p:txBody>
          <a:bodyPr anchor="b">
            <a:normAutofit/>
          </a:bodyPr>
          <a:lstStyle/>
          <a:p>
            <a:r>
              <a:rPr lang="en-US" sz="4000" b="1" dirty="0">
                <a:latin typeface="Book Antiqua" panose="02040602050305030304" pitchFamily="18" charset="0"/>
                <a:ea typeface="Cambria" panose="02040503050406030204" pitchFamily="18" charset="0"/>
                <a:cs typeface="Calibri Light" panose="020F0302020204030204" pitchFamily="34" charset="0"/>
              </a:rPr>
              <a:t>DESIGING DIRECT SUBSIDY MECHANIMS </a:t>
            </a:r>
            <a:endParaRPr lang="en-US" sz="4000" b="1" dirty="0">
              <a:latin typeface="Book Antiqua" panose="02040602050305030304" pitchFamily="18" charset="0"/>
              <a:ea typeface="Cambria" panose="02040503050406030204" pitchFamily="18" charset="0"/>
            </a:endParaRPr>
          </a:p>
        </p:txBody>
      </p:sp>
      <p:sp>
        <p:nvSpPr>
          <p:cNvPr id="13" name="Rectangle 12">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630936" y="3337269"/>
            <a:ext cx="7882128" cy="2905686"/>
          </a:xfrm>
        </p:spPr>
        <p:txBody>
          <a:bodyPr>
            <a:normAutofit lnSpcReduction="10000"/>
          </a:bodyPr>
          <a:lstStyle/>
          <a:p>
            <a:endParaRPr lang="en-US" sz="2000" dirty="0">
              <a:latin typeface="Book Antiqua" panose="02040602050305030304" pitchFamily="18" charset="0"/>
            </a:endParaRPr>
          </a:p>
          <a:p>
            <a:r>
              <a:rPr lang="en-US" sz="1900" dirty="0">
                <a:latin typeface="Book Antiqua" panose="02040602050305030304" pitchFamily="18" charset="0"/>
              </a:rPr>
              <a:t>Do we have the money?  Subsidy vs. tax incentive from the perspective of the fiscus.</a:t>
            </a:r>
          </a:p>
          <a:p>
            <a:r>
              <a:rPr lang="en-US" sz="1900" dirty="0">
                <a:latin typeface="Book Antiqua" panose="02040602050305030304" pitchFamily="18" charset="0"/>
              </a:rPr>
              <a:t>In case state aid rules do not apply WTO leaves broad space for the introduction of subsidies.  </a:t>
            </a:r>
          </a:p>
          <a:p>
            <a:r>
              <a:rPr lang="en-US" sz="1900" dirty="0">
                <a:latin typeface="Book Antiqua" panose="02040602050305030304" pitchFamily="18" charset="0"/>
              </a:rPr>
              <a:t>The primary focus should be on specificity as in </a:t>
            </a:r>
            <a:r>
              <a:rPr lang="en-US" sz="1900">
                <a:latin typeface="Book Antiqua" panose="02040602050305030304" pitchFamily="18" charset="0"/>
              </a:rPr>
              <a:t>its absence </a:t>
            </a:r>
            <a:r>
              <a:rPr lang="en-US" sz="1900" dirty="0">
                <a:latin typeface="Book Antiqua" panose="02040602050305030304" pitchFamily="18" charset="0"/>
              </a:rPr>
              <a:t>the subsidy may not even be actionable.  </a:t>
            </a:r>
          </a:p>
          <a:p>
            <a:r>
              <a:rPr lang="en-US" sz="1900" dirty="0">
                <a:latin typeface="Book Antiqua" panose="02040602050305030304" pitchFamily="18" charset="0"/>
              </a:rPr>
              <a:t>Can we provide subsidies to only in-scope MNE and still be non-specific?</a:t>
            </a:r>
          </a:p>
          <a:p>
            <a:pPr marL="0" indent="0">
              <a:buClr>
                <a:srgbClr val="FF0000"/>
              </a:buClr>
              <a:buNone/>
            </a:pPr>
            <a:endParaRPr lang="sr-Latn-CS" sz="1900" dirty="0">
              <a:latin typeface="Cambria" panose="02040503050406030204" pitchFamily="18" charset="0"/>
            </a:endParaRPr>
          </a:p>
          <a:p>
            <a:pPr>
              <a:buClr>
                <a:srgbClr val="FF0000"/>
              </a:buClr>
            </a:pPr>
            <a:endParaRPr lang="sr-Latn-CS" sz="1900" dirty="0">
              <a:latin typeface="Cambria" panose="02040503050406030204" pitchFamily="18" charset="0"/>
            </a:endParaRPr>
          </a:p>
          <a:p>
            <a:pPr>
              <a:buClr>
                <a:srgbClr val="FF0000"/>
              </a:buClr>
            </a:pPr>
            <a:endParaRPr lang="en-US" sz="1900" dirty="0">
              <a:latin typeface="Cambria" panose="02040503050406030204" pitchFamily="18" charset="0"/>
            </a:endParaRPr>
          </a:p>
          <a:p>
            <a:pPr lvl="0">
              <a:buClr>
                <a:srgbClr val="FF0000"/>
              </a:buClr>
              <a:buFontTx/>
              <a:buChar char="-"/>
            </a:pPr>
            <a:endParaRPr lang="en-US" sz="1900" dirty="0">
              <a:latin typeface="Cambria" panose="02040503050406030204" pitchFamily="18" charset="0"/>
            </a:endParaRPr>
          </a:p>
          <a:p>
            <a:pPr lvl="0">
              <a:buClr>
                <a:srgbClr val="FF0000"/>
              </a:buClr>
              <a:buFont typeface="Wingdings" pitchFamily="2" charset="2"/>
              <a:buChar char="ü"/>
            </a:pPr>
            <a:endParaRPr lang="en-US" sz="1900"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76200"/>
            <a:ext cx="1066800" cy="100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42863"/>
            <a:ext cx="1023937" cy="1023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69604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6"/>
          <p:cNvSpPr>
            <a:spLocks noGrp="1"/>
          </p:cNvSpPr>
          <p:nvPr>
            <p:ph type="title"/>
          </p:nvPr>
        </p:nvSpPr>
        <p:spPr>
          <a:xfrm>
            <a:off x="630936" y="426720"/>
            <a:ext cx="7879842" cy="1919141"/>
          </a:xfrm>
        </p:spPr>
        <p:txBody>
          <a:bodyPr anchor="b">
            <a:normAutofit/>
          </a:bodyPr>
          <a:lstStyle/>
          <a:p>
            <a:r>
              <a:rPr lang="en-US" sz="4000" b="1" dirty="0">
                <a:latin typeface="Book Antiqua" panose="02040602050305030304" pitchFamily="18" charset="0"/>
                <a:ea typeface="Cambria" panose="02040503050406030204" pitchFamily="18" charset="0"/>
                <a:cs typeface="Calibri Light" panose="020F0302020204030204" pitchFamily="34" charset="0"/>
              </a:rPr>
              <a:t>DESIGING DIRECT SUBSIDY MECHANIMS </a:t>
            </a:r>
            <a:endParaRPr lang="en-US" sz="4000" b="1" dirty="0">
              <a:latin typeface="Book Antiqua" panose="02040602050305030304" pitchFamily="18" charset="0"/>
              <a:ea typeface="Cambria" panose="02040503050406030204" pitchFamily="18" charset="0"/>
            </a:endParaRPr>
          </a:p>
        </p:txBody>
      </p:sp>
      <p:sp>
        <p:nvSpPr>
          <p:cNvPr id="3" name="Content Placeholder 2"/>
          <p:cNvSpPr>
            <a:spLocks noGrp="1"/>
          </p:cNvSpPr>
          <p:nvPr>
            <p:ph idx="1"/>
          </p:nvPr>
        </p:nvSpPr>
        <p:spPr>
          <a:xfrm>
            <a:off x="630936" y="3337269"/>
            <a:ext cx="7882128" cy="2905686"/>
          </a:xfrm>
        </p:spPr>
        <p:txBody>
          <a:bodyPr>
            <a:normAutofit/>
          </a:bodyPr>
          <a:lstStyle/>
          <a:p>
            <a:endParaRPr lang="en-US" sz="2000" dirty="0">
              <a:latin typeface="Book Antiqua" panose="02040602050305030304" pitchFamily="18" charset="0"/>
            </a:endParaRPr>
          </a:p>
          <a:p>
            <a:r>
              <a:rPr lang="en-US" sz="1900" dirty="0">
                <a:latin typeface="Book Antiqua" panose="02040602050305030304" pitchFamily="18" charset="0"/>
              </a:rPr>
              <a:t>If state aid rules apply the mechanism may still be applicable but it can be considerably more expensive (the less specific the more expensive the mechanism is).</a:t>
            </a:r>
          </a:p>
          <a:p>
            <a:r>
              <a:rPr lang="en-US" sz="1900" dirty="0">
                <a:solidFill>
                  <a:srgbClr val="FF0000"/>
                </a:solidFill>
                <a:latin typeface="Book Antiqua" panose="02040602050305030304" pitchFamily="18" charset="0"/>
              </a:rPr>
              <a:t>State aid for the out of scope enterprises?</a:t>
            </a:r>
            <a:endParaRPr lang="sr-Latn-CS" sz="1900" dirty="0">
              <a:solidFill>
                <a:srgbClr val="FF0000"/>
              </a:solidFill>
              <a:latin typeface="Cambria" panose="02040503050406030204" pitchFamily="18" charset="0"/>
            </a:endParaRPr>
          </a:p>
          <a:p>
            <a:pPr>
              <a:buClr>
                <a:srgbClr val="FF0000"/>
              </a:buClr>
            </a:pPr>
            <a:endParaRPr lang="sr-Latn-CS" sz="1900" dirty="0">
              <a:latin typeface="Cambria" panose="02040503050406030204" pitchFamily="18" charset="0"/>
            </a:endParaRPr>
          </a:p>
          <a:p>
            <a:pPr>
              <a:buClr>
                <a:srgbClr val="FF0000"/>
              </a:buClr>
            </a:pPr>
            <a:endParaRPr lang="en-US" sz="1900" dirty="0">
              <a:latin typeface="Cambria" panose="02040503050406030204" pitchFamily="18" charset="0"/>
            </a:endParaRPr>
          </a:p>
          <a:p>
            <a:pPr lvl="0">
              <a:buClr>
                <a:srgbClr val="FF0000"/>
              </a:buClr>
              <a:buFontTx/>
              <a:buChar char="-"/>
            </a:pPr>
            <a:endParaRPr lang="en-US" sz="1900" dirty="0">
              <a:latin typeface="Cambria" panose="02040503050406030204" pitchFamily="18" charset="0"/>
            </a:endParaRPr>
          </a:p>
          <a:p>
            <a:pPr lvl="0">
              <a:buClr>
                <a:srgbClr val="FF0000"/>
              </a:buClr>
              <a:buFont typeface="Wingdings" pitchFamily="2" charset="2"/>
              <a:buChar char="ü"/>
            </a:pPr>
            <a:endParaRPr lang="en-US" sz="1900"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76200"/>
            <a:ext cx="1066800" cy="100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42863"/>
            <a:ext cx="1023937" cy="1023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9784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6"/>
          <p:cNvSpPr>
            <a:spLocks noGrp="1"/>
          </p:cNvSpPr>
          <p:nvPr>
            <p:ph type="title"/>
          </p:nvPr>
        </p:nvSpPr>
        <p:spPr>
          <a:xfrm>
            <a:off x="630936" y="426720"/>
            <a:ext cx="7879842" cy="1919141"/>
          </a:xfrm>
        </p:spPr>
        <p:txBody>
          <a:bodyPr anchor="b">
            <a:normAutofit/>
          </a:bodyPr>
          <a:lstStyle/>
          <a:p>
            <a:r>
              <a:rPr lang="en-US" sz="4000" b="1" dirty="0">
                <a:latin typeface="Book Antiqua" panose="02040602050305030304" pitchFamily="18" charset="0"/>
                <a:ea typeface="Cambria" panose="02040503050406030204" pitchFamily="18" charset="0"/>
                <a:cs typeface="Calibri Light" panose="020F0302020204030204" pitchFamily="34" charset="0"/>
              </a:rPr>
              <a:t>DESIGING DIRECT SUBSIDY MECHANIMS </a:t>
            </a:r>
            <a:endParaRPr lang="en-US" sz="4000" b="1" dirty="0">
              <a:latin typeface="Book Antiqua" panose="02040602050305030304" pitchFamily="18" charset="0"/>
              <a:ea typeface="Cambria" panose="02040503050406030204" pitchFamily="18" charset="0"/>
            </a:endParaRPr>
          </a:p>
        </p:txBody>
      </p:sp>
      <p:sp>
        <p:nvSpPr>
          <p:cNvPr id="3" name="Content Placeholder 2"/>
          <p:cNvSpPr>
            <a:spLocks noGrp="1"/>
          </p:cNvSpPr>
          <p:nvPr>
            <p:ph idx="1"/>
          </p:nvPr>
        </p:nvSpPr>
        <p:spPr>
          <a:xfrm>
            <a:off x="630936" y="3337269"/>
            <a:ext cx="7882128" cy="2905686"/>
          </a:xfrm>
        </p:spPr>
        <p:txBody>
          <a:bodyPr>
            <a:normAutofit/>
          </a:bodyPr>
          <a:lstStyle/>
          <a:p>
            <a:endParaRPr lang="en-US" sz="2000" dirty="0">
              <a:latin typeface="Book Antiqua" panose="02040602050305030304" pitchFamily="18" charset="0"/>
            </a:endParaRPr>
          </a:p>
          <a:p>
            <a:r>
              <a:rPr lang="en-US" sz="1900" dirty="0">
                <a:latin typeface="Book Antiqua" panose="02040602050305030304" pitchFamily="18" charset="0"/>
              </a:rPr>
              <a:t>The qualified domestic top up tax endangered in case of outright compensation for the extra tax burden – e.g. the OECD vs. Vietnam?</a:t>
            </a:r>
          </a:p>
          <a:p>
            <a:r>
              <a:rPr lang="en-US" sz="1900" dirty="0">
                <a:latin typeface="Book Antiqua" panose="02040602050305030304" pitchFamily="18" charset="0"/>
              </a:rPr>
              <a:t>Treating subsidies as non-qualified refundable tax credits?</a:t>
            </a:r>
          </a:p>
          <a:p>
            <a:r>
              <a:rPr lang="en-US" sz="1900" dirty="0">
                <a:latin typeface="Book Antiqua" panose="02040602050305030304" pitchFamily="18" charset="0"/>
              </a:rPr>
              <a:t>But, what about the EU Green and Digital Transformation Deal?</a:t>
            </a:r>
          </a:p>
          <a:p>
            <a:endParaRPr lang="sr-Latn-CS" sz="1900" dirty="0">
              <a:latin typeface="Cambria" panose="02040503050406030204" pitchFamily="18" charset="0"/>
            </a:endParaRPr>
          </a:p>
          <a:p>
            <a:pPr>
              <a:buClr>
                <a:srgbClr val="FF0000"/>
              </a:buClr>
            </a:pPr>
            <a:endParaRPr lang="sr-Latn-CS" sz="1900" dirty="0">
              <a:latin typeface="Cambria" panose="02040503050406030204" pitchFamily="18" charset="0"/>
            </a:endParaRPr>
          </a:p>
          <a:p>
            <a:pPr>
              <a:buClr>
                <a:srgbClr val="FF0000"/>
              </a:buClr>
            </a:pPr>
            <a:endParaRPr lang="en-US" sz="1900" dirty="0">
              <a:latin typeface="Cambria" panose="02040503050406030204" pitchFamily="18" charset="0"/>
            </a:endParaRPr>
          </a:p>
          <a:p>
            <a:pPr lvl="0">
              <a:buClr>
                <a:srgbClr val="FF0000"/>
              </a:buClr>
              <a:buFontTx/>
              <a:buChar char="-"/>
            </a:pPr>
            <a:endParaRPr lang="en-US" sz="1900" dirty="0">
              <a:latin typeface="Cambria" panose="02040503050406030204" pitchFamily="18" charset="0"/>
            </a:endParaRPr>
          </a:p>
          <a:p>
            <a:pPr lvl="0">
              <a:buClr>
                <a:srgbClr val="FF0000"/>
              </a:buClr>
              <a:buFont typeface="Wingdings" pitchFamily="2" charset="2"/>
              <a:buChar char="ü"/>
            </a:pPr>
            <a:endParaRPr lang="en-US" sz="1900"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76200"/>
            <a:ext cx="1066800" cy="100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42863"/>
            <a:ext cx="1023937" cy="1023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11684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ACA2EA0-FFD3-42EC-9406-B595015ED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D5288BCE-665C-472A-8C43-664BCFA31E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6571" y="1247775"/>
            <a:ext cx="6858000" cy="3007447"/>
          </a:xfrm>
          <a:prstGeom prst="rect">
            <a:avLst/>
          </a:prstGeom>
          <a:solidFill>
            <a:schemeClr val="bg1"/>
          </a:solidFill>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p:cNvSpPr>
            <a:spLocks noGrp="1"/>
          </p:cNvSpPr>
          <p:nvPr>
            <p:ph type="title"/>
          </p:nvPr>
        </p:nvSpPr>
        <p:spPr>
          <a:xfrm>
            <a:off x="1353741" y="1442172"/>
            <a:ext cx="6436518" cy="2177328"/>
          </a:xfrm>
        </p:spPr>
        <p:txBody>
          <a:bodyPr vert="horz" lIns="91440" tIns="45720" rIns="91440" bIns="45720" rtlCol="0" anchor="ctr">
            <a:normAutofit/>
          </a:bodyPr>
          <a:lstStyle/>
          <a:p>
            <a:pPr algn="ctr">
              <a:lnSpc>
                <a:spcPct val="90000"/>
              </a:lnSpc>
            </a:pPr>
            <a:r>
              <a:rPr lang="sr-Latn-RS" sz="5700" kern="1200" dirty="0">
                <a:solidFill>
                  <a:schemeClr val="tx1"/>
                </a:solidFill>
                <a:latin typeface="Book Antiqua" panose="02040602050305030304" pitchFamily="18" charset="0"/>
              </a:rPr>
              <a:t>Q&amp;A</a:t>
            </a:r>
            <a:endParaRPr lang="en-US" sz="5700" kern="1200" dirty="0">
              <a:solidFill>
                <a:schemeClr val="tx1"/>
              </a:solidFill>
              <a:latin typeface="Book Antiqua" panose="02040602050305030304" pitchFamily="18" charset="0"/>
            </a:endParaRPr>
          </a:p>
        </p:txBody>
      </p:sp>
      <p:sp>
        <p:nvSpPr>
          <p:cNvPr id="14" name="Rectangle: Rounded Corners 13">
            <a:extLst>
              <a:ext uri="{FF2B5EF4-FFF2-40B4-BE49-F238E27FC236}">
                <a16:creationId xmlns:a16="http://schemas.microsoft.com/office/drawing/2014/main" id="{46C57131-53A7-4C1A-BEA8-25F06A06AD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5904" y="3912322"/>
            <a:ext cx="5419335"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1925241" y="3962400"/>
            <a:ext cx="5293518" cy="581025"/>
          </a:xfrm>
        </p:spPr>
        <p:txBody>
          <a:bodyPr vert="horz" lIns="91440" tIns="45720" rIns="91440" bIns="45720" rtlCol="0" anchor="ctr">
            <a:normAutofit/>
          </a:bodyPr>
          <a:lstStyle/>
          <a:p>
            <a:pPr algn="ctr">
              <a:lnSpc>
                <a:spcPct val="90000"/>
              </a:lnSpc>
              <a:spcBef>
                <a:spcPts val="1000"/>
              </a:spcBef>
            </a:pPr>
            <a:r>
              <a:rPr lang="sr-Latn-RS" sz="2400" b="1" dirty="0" err="1">
                <a:solidFill>
                  <a:srgbClr val="FFFFFF"/>
                </a:solidFill>
                <a:latin typeface="Book Antiqua" panose="02040602050305030304" pitchFamily="18" charset="0"/>
              </a:rPr>
              <a:t>Thank</a:t>
            </a:r>
            <a:r>
              <a:rPr lang="sr-Latn-RS" sz="2400" b="1" dirty="0">
                <a:solidFill>
                  <a:srgbClr val="FFFFFF"/>
                </a:solidFill>
                <a:latin typeface="Book Antiqua" panose="02040602050305030304" pitchFamily="18" charset="0"/>
              </a:rPr>
              <a:t> </a:t>
            </a:r>
            <a:r>
              <a:rPr lang="sr-Latn-RS" sz="2400" b="1" dirty="0" err="1">
                <a:solidFill>
                  <a:srgbClr val="FFFFFF"/>
                </a:solidFill>
                <a:latin typeface="Book Antiqua" panose="02040602050305030304" pitchFamily="18" charset="0"/>
              </a:rPr>
              <a:t>you</a:t>
            </a:r>
            <a:r>
              <a:rPr lang="sr-Latn-RS" sz="2400" b="1" dirty="0">
                <a:solidFill>
                  <a:srgbClr val="FFFFFF"/>
                </a:solidFill>
                <a:latin typeface="Book Antiqua" panose="02040602050305030304" pitchFamily="18" charset="0"/>
              </a:rPr>
              <a:t> </a:t>
            </a:r>
            <a:r>
              <a:rPr lang="sr-Latn-RS" sz="2400" b="1" dirty="0" err="1">
                <a:solidFill>
                  <a:srgbClr val="FFFFFF"/>
                </a:solidFill>
                <a:latin typeface="Book Antiqua" panose="02040602050305030304" pitchFamily="18" charset="0"/>
              </a:rPr>
              <a:t>for</a:t>
            </a:r>
            <a:r>
              <a:rPr lang="sr-Latn-RS" sz="2400" b="1" dirty="0">
                <a:solidFill>
                  <a:srgbClr val="FFFFFF"/>
                </a:solidFill>
                <a:latin typeface="Book Antiqua" panose="02040602050305030304" pitchFamily="18" charset="0"/>
              </a:rPr>
              <a:t> </a:t>
            </a:r>
            <a:r>
              <a:rPr lang="sr-Latn-RS" sz="2400" b="1" dirty="0" err="1">
                <a:solidFill>
                  <a:srgbClr val="FFFFFF"/>
                </a:solidFill>
                <a:latin typeface="Book Antiqua" panose="02040602050305030304" pitchFamily="18" charset="0"/>
              </a:rPr>
              <a:t>your</a:t>
            </a:r>
            <a:r>
              <a:rPr lang="sr-Latn-RS" sz="2400" b="1" dirty="0">
                <a:solidFill>
                  <a:srgbClr val="FFFFFF"/>
                </a:solidFill>
                <a:latin typeface="Book Antiqua" panose="02040602050305030304" pitchFamily="18" charset="0"/>
              </a:rPr>
              <a:t> </a:t>
            </a:r>
            <a:r>
              <a:rPr lang="sr-Latn-RS" sz="2400" b="1" dirty="0" err="1">
                <a:solidFill>
                  <a:srgbClr val="FFFFFF"/>
                </a:solidFill>
                <a:latin typeface="Book Antiqua" panose="02040602050305030304" pitchFamily="18" charset="0"/>
              </a:rPr>
              <a:t>attention</a:t>
            </a:r>
            <a:r>
              <a:rPr lang="sr-Latn-RS" sz="2400" b="1" dirty="0">
                <a:solidFill>
                  <a:srgbClr val="FFFFFF"/>
                </a:solidFill>
                <a:latin typeface="Book Antiqua" panose="02040602050305030304" pitchFamily="18" charset="0"/>
              </a:rPr>
              <a:t>!</a:t>
            </a:r>
            <a:endParaRPr lang="en-US" sz="2400" b="1" kern="1200" dirty="0">
              <a:solidFill>
                <a:srgbClr val="FFFFFF"/>
              </a:solidFill>
              <a:latin typeface="Book Antiqua" panose="02040602050305030304" pitchFamily="18"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42863"/>
            <a:ext cx="1023937" cy="1023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1000" y="76200"/>
            <a:ext cx="1066800" cy="100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21664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2342</TotalTime>
  <Words>998</Words>
  <Application>Microsoft Office PowerPoint</Application>
  <PresentationFormat>On-screen Show (4:3)</PresentationFormat>
  <Paragraphs>152</Paragraphs>
  <Slides>15</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Bodoni MT Condensed</vt:lpstr>
      <vt:lpstr>Book Antiqua</vt:lpstr>
      <vt:lpstr>Calibri</vt:lpstr>
      <vt:lpstr>Calibri Light</vt:lpstr>
      <vt:lpstr>Cambria</vt:lpstr>
      <vt:lpstr>Wingdings</vt:lpstr>
      <vt:lpstr>Office Theme</vt:lpstr>
      <vt:lpstr>DIRECT SUBSIDIES AS A POLICY CHOICE IN LIGHT OF THE EU MINIMUM CORPORATE INCOME TAX DIRECTIVE </vt:lpstr>
      <vt:lpstr>STANDING OUT AMONG THE CROWD</vt:lpstr>
      <vt:lpstr>THE BASIC CONSEQUENCES  FOR NON-MEMBER STATES </vt:lpstr>
      <vt:lpstr>ALTERNATIVES</vt:lpstr>
      <vt:lpstr>SUBSIDIES AS A POLICY CHOICE </vt:lpstr>
      <vt:lpstr>SUBSIDIES AS A POLICY CHOICE </vt:lpstr>
      <vt:lpstr>WTO Law – Agreement on Subsidies and Countervailing Measures (and TRIMS)</vt:lpstr>
      <vt:lpstr>WTO Law – Agreement on Subsidies and Countervailing Measures</vt:lpstr>
      <vt:lpstr>WTO Law – Agreement on Subsidies and Countervailing Measures</vt:lpstr>
      <vt:lpstr>EU STATE AID RULES</vt:lpstr>
      <vt:lpstr>EU STATE AID RULES</vt:lpstr>
      <vt:lpstr>DESIGING DIRECT SUBSIDY MECHANIMS </vt:lpstr>
      <vt:lpstr>DESIGING DIRECT SUBSIDY MECHANIMS </vt:lpstr>
      <vt:lpstr>DESIGING DIRECT SUBSIDY MECHANIMS </vt:lpstr>
      <vt:lpstr>Q&amp;A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Забрана дискриминације у међународном опорезивању дохотка и имовине</dc:title>
  <dc:creator>Kostic, Svetislav (RS - Belgrade)</dc:creator>
  <cp:lastModifiedBy>Svetislav Kostic</cp:lastModifiedBy>
  <cp:revision>137</cp:revision>
  <dcterms:created xsi:type="dcterms:W3CDTF">2006-08-16T00:00:00Z</dcterms:created>
  <dcterms:modified xsi:type="dcterms:W3CDTF">2023-11-24T06:24:22Z</dcterms:modified>
</cp:coreProperties>
</file>