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91" r:id="rId2"/>
    <p:sldId id="256" r:id="rId3"/>
    <p:sldId id="627" r:id="rId4"/>
    <p:sldId id="628" r:id="rId5"/>
    <p:sldId id="629" r:id="rId6"/>
    <p:sldId id="630" r:id="rId7"/>
    <p:sldId id="631" r:id="rId8"/>
    <p:sldId id="62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9EFFDA-5C6D-4221-9FA5-2154E76E9E4C}" type="datetimeFigureOut">
              <a:rPr lang="en-US" smtClean="0"/>
              <a:t>03-Oct-22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30C053-7244-451C-ADFC-73BCDAB02AD2}" type="slidenum">
              <a:rPr lang="en-US" smtClean="0"/>
              <a:t>‹#›</a:t>
            </a:fld>
            <a:endParaRPr lang="en-US"/>
          </a:p>
        </p:txBody>
      </p:sp>
    </p:spTree>
    <p:extLst>
      <p:ext uri="{BB962C8B-B14F-4D97-AF65-F5344CB8AC3E}">
        <p14:creationId xmlns:p14="http://schemas.microsoft.com/office/powerpoint/2010/main" val="3669029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a:t>strong</a:t>
            </a:r>
            <a:r>
              <a:rPr lang="hr-HR" baseline="0" dirty="0"/>
              <a:t> link with GLOBALIZATION – see Holmes, p. 1.</a:t>
            </a:r>
          </a:p>
          <a:p>
            <a:r>
              <a:rPr lang="hr-HR" baseline="0" dirty="0"/>
              <a:t>cross-border trade/investment – also leads to interaction between tax laws of at least two countries</a:t>
            </a:r>
          </a:p>
          <a:p>
            <a:endParaRPr lang="hr-HR" baseline="0" dirty="0"/>
          </a:p>
          <a:p>
            <a:r>
              <a:rPr lang="hr-HR" baseline="0" dirty="0"/>
              <a:t>ITL – effectively a “minsomer” (Holmes, p. 3)</a:t>
            </a:r>
          </a:p>
        </p:txBody>
      </p:sp>
    </p:spTree>
    <p:extLst>
      <p:ext uri="{BB962C8B-B14F-4D97-AF65-F5344CB8AC3E}">
        <p14:creationId xmlns:p14="http://schemas.microsoft.com/office/powerpoint/2010/main" val="530612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a:t>strong</a:t>
            </a:r>
            <a:r>
              <a:rPr lang="hr-HR" baseline="0" dirty="0"/>
              <a:t> link with GLOBALIZATION – see Holmes, p. 1.</a:t>
            </a:r>
          </a:p>
          <a:p>
            <a:r>
              <a:rPr lang="hr-HR" baseline="0" dirty="0"/>
              <a:t>cross-border trade/investment – also leads to interaction between tax laws of at least two countries</a:t>
            </a:r>
          </a:p>
          <a:p>
            <a:endParaRPr lang="hr-HR" baseline="0" dirty="0"/>
          </a:p>
          <a:p>
            <a:r>
              <a:rPr lang="hr-HR" baseline="0" dirty="0"/>
              <a:t>ITL – effectively a “minsomer” (Holmes, p. 3)</a:t>
            </a:r>
          </a:p>
        </p:txBody>
      </p:sp>
    </p:spTree>
    <p:extLst>
      <p:ext uri="{BB962C8B-B14F-4D97-AF65-F5344CB8AC3E}">
        <p14:creationId xmlns:p14="http://schemas.microsoft.com/office/powerpoint/2010/main" val="591116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a:t>strong</a:t>
            </a:r>
            <a:r>
              <a:rPr lang="hr-HR" baseline="0" dirty="0"/>
              <a:t> link with GLOBALIZATION – see Holmes, p. 1.</a:t>
            </a:r>
          </a:p>
          <a:p>
            <a:r>
              <a:rPr lang="hr-HR" baseline="0" dirty="0"/>
              <a:t>cross-border trade/investment – also leads to interaction between tax laws of at least two countries</a:t>
            </a:r>
          </a:p>
          <a:p>
            <a:endParaRPr lang="hr-HR" baseline="0" dirty="0"/>
          </a:p>
          <a:p>
            <a:r>
              <a:rPr lang="hr-HR" baseline="0" dirty="0"/>
              <a:t>ITL – effectively a “minsomer” (Holmes, p. 3)</a:t>
            </a:r>
          </a:p>
        </p:txBody>
      </p:sp>
    </p:spTree>
    <p:extLst>
      <p:ext uri="{BB962C8B-B14F-4D97-AF65-F5344CB8AC3E}">
        <p14:creationId xmlns:p14="http://schemas.microsoft.com/office/powerpoint/2010/main" val="4013248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a:t>strong</a:t>
            </a:r>
            <a:r>
              <a:rPr lang="hr-HR" baseline="0" dirty="0"/>
              <a:t> link with GLOBALIZATION – see Holmes, p. 1.</a:t>
            </a:r>
          </a:p>
          <a:p>
            <a:r>
              <a:rPr lang="hr-HR" baseline="0" dirty="0"/>
              <a:t>cross-border trade/investment – also leads to interaction between tax laws of at least two countries</a:t>
            </a:r>
          </a:p>
          <a:p>
            <a:endParaRPr lang="hr-HR" baseline="0" dirty="0"/>
          </a:p>
          <a:p>
            <a:r>
              <a:rPr lang="hr-HR" baseline="0" dirty="0"/>
              <a:t>ITL – effectively a “minsomer” (Holmes, p. 3)</a:t>
            </a:r>
          </a:p>
        </p:txBody>
      </p:sp>
    </p:spTree>
    <p:extLst>
      <p:ext uri="{BB962C8B-B14F-4D97-AF65-F5344CB8AC3E}">
        <p14:creationId xmlns:p14="http://schemas.microsoft.com/office/powerpoint/2010/main" val="2976818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a:t>strong</a:t>
            </a:r>
            <a:r>
              <a:rPr lang="hr-HR" baseline="0" dirty="0"/>
              <a:t> link with GLOBALIZATION – see Holmes, p. 1.</a:t>
            </a:r>
          </a:p>
          <a:p>
            <a:r>
              <a:rPr lang="hr-HR" baseline="0" dirty="0"/>
              <a:t>cross-border trade/investment – also leads to interaction between tax laws of at least two countries</a:t>
            </a:r>
          </a:p>
          <a:p>
            <a:endParaRPr lang="hr-HR" baseline="0" dirty="0"/>
          </a:p>
          <a:p>
            <a:r>
              <a:rPr lang="hr-HR" baseline="0" dirty="0"/>
              <a:t>ITL – effectively a “minsomer” (Holmes, p. 3)</a:t>
            </a:r>
          </a:p>
        </p:txBody>
      </p:sp>
    </p:spTree>
    <p:extLst>
      <p:ext uri="{BB962C8B-B14F-4D97-AF65-F5344CB8AC3E}">
        <p14:creationId xmlns:p14="http://schemas.microsoft.com/office/powerpoint/2010/main" val="1379661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a:t>strong</a:t>
            </a:r>
            <a:r>
              <a:rPr lang="hr-HR" baseline="0" dirty="0"/>
              <a:t> link with GLOBALIZATION – see Holmes, p. 1.</a:t>
            </a:r>
          </a:p>
          <a:p>
            <a:r>
              <a:rPr lang="hr-HR" baseline="0" dirty="0"/>
              <a:t>cross-border trade/investment – also leads to interaction between tax laws of at least two countries</a:t>
            </a:r>
          </a:p>
          <a:p>
            <a:endParaRPr lang="hr-HR" baseline="0" dirty="0"/>
          </a:p>
          <a:p>
            <a:r>
              <a:rPr lang="hr-HR" baseline="0" dirty="0"/>
              <a:t>ITL – effectively a “minsomer” (Holmes, p. 3)</a:t>
            </a:r>
          </a:p>
        </p:txBody>
      </p:sp>
    </p:spTree>
    <p:extLst>
      <p:ext uri="{BB962C8B-B14F-4D97-AF65-F5344CB8AC3E}">
        <p14:creationId xmlns:p14="http://schemas.microsoft.com/office/powerpoint/2010/main" val="3152271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B9071F4-CDFB-41EC-B5A5-4AEB8C0F7F64}" type="datetimeFigureOut">
              <a:rPr lang="en-US" smtClean="0"/>
              <a:t>03-Oct-22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2897126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9071F4-CDFB-41EC-B5A5-4AEB8C0F7F64}" type="datetimeFigureOut">
              <a:rPr lang="en-US" smtClean="0"/>
              <a:t>03-Oct-22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3439715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B9071F4-CDFB-41EC-B5A5-4AEB8C0F7F64}" type="datetimeFigureOut">
              <a:rPr lang="en-US" smtClean="0"/>
              <a:t>03-Oct-22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3589584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9071F4-CDFB-41EC-B5A5-4AEB8C0F7F64}" type="datetimeFigureOut">
              <a:rPr lang="en-US" smtClean="0"/>
              <a:t>03-Oct-22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363553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9071F4-CDFB-41EC-B5A5-4AEB8C0F7F64}" type="datetimeFigureOut">
              <a:rPr lang="en-US" smtClean="0"/>
              <a:t>03-Oct-22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2673076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9071F4-CDFB-41EC-B5A5-4AEB8C0F7F64}" type="datetimeFigureOut">
              <a:rPr lang="en-US" smtClean="0"/>
              <a:t>03-Oct-22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2783570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071F4-CDFB-41EC-B5A5-4AEB8C0F7F64}" type="datetimeFigureOut">
              <a:rPr lang="en-US" smtClean="0"/>
              <a:t>03-Oct-22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4010332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B9071F4-CDFB-41EC-B5A5-4AEB8C0F7F64}" type="datetimeFigureOut">
              <a:rPr lang="en-US" smtClean="0"/>
              <a:t>03-Oct-22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757861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B9071F4-CDFB-41EC-B5A5-4AEB8C0F7F64}" type="datetimeFigureOut">
              <a:rPr lang="en-US" smtClean="0"/>
              <a:t>03-Oct-22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915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9071F4-CDFB-41EC-B5A5-4AEB8C0F7F64}" type="datetimeFigureOut">
              <a:rPr lang="en-US" smtClean="0"/>
              <a:t>03-Oct-22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26084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9071F4-CDFB-41EC-B5A5-4AEB8C0F7F64}" type="datetimeFigureOut">
              <a:rPr lang="en-US" smtClean="0"/>
              <a:t>03-Oct-22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ADBF0-9015-449A-B9E9-D5CAF200C767}" type="slidenum">
              <a:rPr lang="en-US" smtClean="0"/>
              <a:t>‹#›</a:t>
            </a:fld>
            <a:endParaRPr lang="en-US"/>
          </a:p>
        </p:txBody>
      </p:sp>
    </p:spTree>
    <p:extLst>
      <p:ext uri="{BB962C8B-B14F-4D97-AF65-F5344CB8AC3E}">
        <p14:creationId xmlns:p14="http://schemas.microsoft.com/office/powerpoint/2010/main" val="737196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Header and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446" y="1379364"/>
            <a:ext cx="10273141" cy="4857949"/>
          </a:xfrm>
        </p:spPr>
        <p:txBody>
          <a:bodyPr anchor="t" anchorCtr="0"/>
          <a:lstStyle>
            <a:lvl1pPr>
              <a:lnSpc>
                <a:spcPts val="2600"/>
              </a:lnSpc>
              <a:buFont typeface="Wingdings 3" pitchFamily="18" charset="2"/>
              <a:buChar char="u"/>
              <a:defRPr lang="en-US" dirty="0" smtClean="0"/>
            </a:lvl1pPr>
            <a:lvl2pPr>
              <a:lnSpc>
                <a:spcPts val="2600"/>
              </a:lnSpc>
              <a:buFont typeface="Wingdings 3" pitchFamily="18" charset="2"/>
              <a:buChar char="u"/>
              <a:defRPr lang="en-US" sz="2000" dirty="0" smtClean="0"/>
            </a:lvl2pPr>
            <a:lvl3pPr marL="1143000" marR="0" indent="-285750" algn="l" defTabSz="914400" rtl="0" eaLnBrk="0" fontAlgn="base" latinLnBrk="0" hangingPunct="0">
              <a:lnSpc>
                <a:spcPts val="2600"/>
              </a:lnSpc>
              <a:spcBef>
                <a:spcPct val="20000"/>
              </a:spcBef>
              <a:spcAft>
                <a:spcPct val="0"/>
              </a:spcAft>
              <a:buClr>
                <a:srgbClr val="005695"/>
              </a:buClr>
              <a:buSzPct val="80000"/>
              <a:buFont typeface="Wingdings 3" pitchFamily="18" charset="2"/>
              <a:buChar char="u"/>
              <a:tabLst/>
              <a:defRPr lang="en-US" sz="2000" dirty="0" smtClean="0"/>
            </a:lvl3pPr>
            <a:lvl4pPr marL="1600200" marR="0" indent="-285750" algn="l" defTabSz="914400" rtl="0" eaLnBrk="0" fontAlgn="base" latinLnBrk="0" hangingPunct="0">
              <a:lnSpc>
                <a:spcPts val="2600"/>
              </a:lnSpc>
              <a:spcBef>
                <a:spcPct val="20000"/>
              </a:spcBef>
              <a:spcAft>
                <a:spcPct val="0"/>
              </a:spcAft>
              <a:buClr>
                <a:srgbClr val="005695"/>
              </a:buClr>
              <a:buSzPct val="80000"/>
              <a:buFont typeface="Wingdings 3" pitchFamily="18" charset="2"/>
              <a:buChar char="u"/>
              <a:tabLst/>
              <a:defRPr lang="en-US" sz="2000" dirty="0" smtClean="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Rectangle 13"/>
          <p:cNvSpPr>
            <a:spLocks noGrp="1" noChangeArrowheads="1"/>
          </p:cNvSpPr>
          <p:nvPr>
            <p:ph type="title"/>
          </p:nvPr>
        </p:nvSpPr>
        <p:spPr bwMode="auto">
          <a:xfrm>
            <a:off x="1103445" y="375320"/>
            <a:ext cx="10369152" cy="533400"/>
          </a:xfrm>
          <a:prstGeom prst="rect">
            <a:avLst/>
          </a:prstGeom>
          <a:noFill/>
          <a:ln w="9525">
            <a:noFill/>
            <a:miter lim="800000"/>
            <a:headEnd/>
            <a:tailEnd/>
          </a:ln>
        </p:spPr>
        <p:txBody>
          <a:bodyPr/>
          <a:lstStyle/>
          <a:p>
            <a:pPr lvl="0"/>
            <a:r>
              <a:rPr lang="en-US"/>
              <a:t>Click to edit Master title style</a:t>
            </a:r>
            <a:endParaRPr lang="en-US" dirty="0"/>
          </a:p>
        </p:txBody>
      </p:sp>
      <p:sp>
        <p:nvSpPr>
          <p:cNvPr id="4" name="Rectangle 10"/>
          <p:cNvSpPr>
            <a:spLocks noGrp="1" noChangeArrowheads="1"/>
          </p:cNvSpPr>
          <p:nvPr>
            <p:ph type="ftr" sz="quarter" idx="10"/>
          </p:nvPr>
        </p:nvSpPr>
        <p:spPr>
          <a:ln/>
        </p:spPr>
        <p:txBody>
          <a:bodyPr/>
          <a:lstStyle>
            <a:lvl1pPr>
              <a:defRPr/>
            </a:lvl1pPr>
          </a:lstStyle>
          <a:p>
            <a:pPr>
              <a:defRPr/>
            </a:pPr>
            <a:r>
              <a:rPr lang="en-US"/>
              <a:t>© 2018 IBFD </a:t>
            </a:r>
            <a:endParaRPr lang="en-US" dirty="0"/>
          </a:p>
        </p:txBody>
      </p:sp>
      <p:sp>
        <p:nvSpPr>
          <p:cNvPr id="5" name="Rectangle 11"/>
          <p:cNvSpPr>
            <a:spLocks noGrp="1" noChangeArrowheads="1"/>
          </p:cNvSpPr>
          <p:nvPr>
            <p:ph type="sldNum" sz="quarter" idx="11"/>
          </p:nvPr>
        </p:nvSpPr>
        <p:spPr>
          <a:ln/>
        </p:spPr>
        <p:txBody>
          <a:bodyPr/>
          <a:lstStyle>
            <a:lvl1pPr>
              <a:defRPr/>
            </a:lvl1pPr>
          </a:lstStyle>
          <a:p>
            <a:pPr>
              <a:defRPr/>
            </a:pPr>
            <a:fld id="{198BFAC7-8ECF-4F12-A8E6-D49A0E855F2D}" type="slidenum">
              <a:rPr lang="en-US" smtClean="0"/>
              <a:pPr>
                <a:defRPr/>
              </a:pPr>
              <a:t>‹#›</a:t>
            </a:fld>
            <a:endParaRPr lang="en-US" dirty="0"/>
          </a:p>
        </p:txBody>
      </p:sp>
    </p:spTree>
    <p:extLst>
      <p:ext uri="{BB962C8B-B14F-4D97-AF65-F5344CB8AC3E}">
        <p14:creationId xmlns:p14="http://schemas.microsoft.com/office/powerpoint/2010/main" val="2939396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071F4-CDFB-41EC-B5A5-4AEB8C0F7F64}" type="datetimeFigureOut">
              <a:rPr lang="en-US" smtClean="0"/>
              <a:t>03-Oct-22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6ADBF0-9015-449A-B9E9-D5CAF200C767}" type="slidenum">
              <a:rPr lang="en-US" smtClean="0"/>
              <a:t>‹#›</a:t>
            </a:fld>
            <a:endParaRPr lang="en-US"/>
          </a:p>
        </p:txBody>
      </p:sp>
    </p:spTree>
    <p:extLst>
      <p:ext uri="{BB962C8B-B14F-4D97-AF65-F5344CB8AC3E}">
        <p14:creationId xmlns:p14="http://schemas.microsoft.com/office/powerpoint/2010/main" val="3191763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54201"/>
            <a:ext cx="9144000" cy="1655762"/>
          </a:xfrm>
        </p:spPr>
        <p:txBody>
          <a:bodyPr>
            <a:normAutofit fontScale="90000"/>
          </a:bodyPr>
          <a:lstStyle/>
          <a:p>
            <a:br>
              <a:rPr lang="sr-Latn-CS" b="1" dirty="0"/>
            </a:br>
            <a:br>
              <a:rPr lang="sr-Latn-CS" sz="4000" b="1" dirty="0">
                <a:latin typeface="Cambria" panose="02040503050406030204" pitchFamily="18" charset="0"/>
                <a:ea typeface="Cambria" panose="02040503050406030204" pitchFamily="18" charset="0"/>
              </a:rPr>
            </a:br>
            <a:r>
              <a:rPr lang="en-US" sz="4000" b="1" i="0" dirty="0">
                <a:effectLst/>
                <a:latin typeface="Cambria" panose="02040503050406030204" pitchFamily="18" charset="0"/>
                <a:ea typeface="Cambria" panose="02040503050406030204" pitchFamily="18" charset="0"/>
              </a:rPr>
              <a:t>Should We </a:t>
            </a:r>
            <a:r>
              <a:rPr lang="en-US" sz="4000" b="1" dirty="0">
                <a:latin typeface="Cambria" panose="02040503050406030204" pitchFamily="18" charset="0"/>
                <a:ea typeface="Cambria" panose="02040503050406030204" pitchFamily="18" charset="0"/>
              </a:rPr>
              <a:t>R</a:t>
            </a:r>
            <a:r>
              <a:rPr lang="en-US" sz="4000" b="1" i="0" dirty="0">
                <a:effectLst/>
                <a:latin typeface="Cambria" panose="02040503050406030204" pitchFamily="18" charset="0"/>
                <a:ea typeface="Cambria" panose="02040503050406030204" pitchFamily="18" charset="0"/>
              </a:rPr>
              <a:t>e-Think the Taxation of Employment </a:t>
            </a:r>
            <a:r>
              <a:rPr lang="en-US" sz="4000" b="1" dirty="0">
                <a:latin typeface="Cambria" panose="02040503050406030204" pitchFamily="18" charset="0"/>
                <a:ea typeface="Cambria" panose="02040503050406030204" pitchFamily="18" charset="0"/>
              </a:rPr>
              <a:t>I</a:t>
            </a:r>
            <a:r>
              <a:rPr lang="en-US" sz="4000" b="1" i="0" dirty="0">
                <a:effectLst/>
                <a:latin typeface="Cambria" panose="02040503050406030204" pitchFamily="18" charset="0"/>
                <a:ea typeface="Cambria" panose="02040503050406030204" pitchFamily="18" charset="0"/>
              </a:rPr>
              <a:t>ncome </a:t>
            </a:r>
            <a:r>
              <a:rPr lang="en-US" sz="4000" b="1" dirty="0">
                <a:latin typeface="Cambria" panose="02040503050406030204" pitchFamily="18" charset="0"/>
                <a:ea typeface="Cambria" panose="02040503050406030204" pitchFamily="18" charset="0"/>
              </a:rPr>
              <a:t>U</a:t>
            </a:r>
            <a:r>
              <a:rPr lang="en-US" sz="4000" b="1" i="0" dirty="0">
                <a:effectLst/>
                <a:latin typeface="Cambria" panose="02040503050406030204" pitchFamily="18" charset="0"/>
                <a:ea typeface="Cambria" panose="02040503050406030204" pitchFamily="18" charset="0"/>
              </a:rPr>
              <a:t>nder </a:t>
            </a:r>
            <a:r>
              <a:rPr lang="en-US" sz="4000" b="1" dirty="0">
                <a:latin typeface="Cambria" panose="02040503050406030204" pitchFamily="18" charset="0"/>
                <a:ea typeface="Cambria" panose="02040503050406030204" pitchFamily="18" charset="0"/>
              </a:rPr>
              <a:t>T</a:t>
            </a:r>
            <a:r>
              <a:rPr lang="en-US" sz="4000" b="1" i="0" dirty="0">
                <a:effectLst/>
                <a:latin typeface="Cambria" panose="02040503050406030204" pitchFamily="18" charset="0"/>
                <a:ea typeface="Cambria" panose="02040503050406030204" pitchFamily="18" charset="0"/>
              </a:rPr>
              <a:t>ax </a:t>
            </a:r>
            <a:r>
              <a:rPr lang="en-US" sz="4000" b="1" dirty="0">
                <a:latin typeface="Cambria" panose="02040503050406030204" pitchFamily="18" charset="0"/>
                <a:ea typeface="Cambria" panose="02040503050406030204" pitchFamily="18" charset="0"/>
              </a:rPr>
              <a:t>T</a:t>
            </a:r>
            <a:r>
              <a:rPr lang="en-US" sz="4000" b="1" i="0" dirty="0">
                <a:effectLst/>
                <a:latin typeface="Cambria" panose="02040503050406030204" pitchFamily="18" charset="0"/>
                <a:ea typeface="Cambria" panose="02040503050406030204" pitchFamily="18" charset="0"/>
              </a:rPr>
              <a:t>reaties?</a:t>
            </a:r>
            <a:endParaRPr lang="en-US" sz="4000" b="1" i="1" dirty="0">
              <a:latin typeface="Cambria" panose="02040503050406030204" pitchFamily="18" charset="0"/>
              <a:ea typeface="Cambria" panose="02040503050406030204" pitchFamily="18" charset="0"/>
            </a:endParaRPr>
          </a:p>
        </p:txBody>
      </p:sp>
      <p:sp>
        <p:nvSpPr>
          <p:cNvPr id="3" name="Subtitle 2"/>
          <p:cNvSpPr>
            <a:spLocks noGrp="1"/>
          </p:cNvSpPr>
          <p:nvPr>
            <p:ph type="subTitle" idx="1"/>
          </p:nvPr>
        </p:nvSpPr>
        <p:spPr/>
        <p:txBody>
          <a:bodyPr/>
          <a:lstStyle/>
          <a:p>
            <a:pPr algn="r"/>
            <a:endParaRPr lang="sr-Latn-CS" dirty="0"/>
          </a:p>
          <a:p>
            <a:pPr algn="r"/>
            <a:r>
              <a:rPr lang="sr-Latn-CS" dirty="0">
                <a:latin typeface="Cambria" panose="02040503050406030204" pitchFamily="18" charset="0"/>
                <a:ea typeface="Cambria" panose="02040503050406030204" pitchFamily="18" charset="0"/>
              </a:rPr>
              <a:t>Prof. Dr. Svetislav V. Kostić</a:t>
            </a:r>
          </a:p>
          <a:p>
            <a:pPr algn="r"/>
            <a:r>
              <a:rPr lang="sr-Latn-CS" dirty="0">
                <a:latin typeface="Cambria" panose="02040503050406030204" pitchFamily="18" charset="0"/>
                <a:ea typeface="Cambria" panose="02040503050406030204" pitchFamily="18" charset="0"/>
              </a:rPr>
              <a:t>Belgrade, </a:t>
            </a:r>
            <a:r>
              <a:rPr lang="en-US" dirty="0">
                <a:latin typeface="Cambria" panose="02040503050406030204" pitchFamily="18" charset="0"/>
                <a:ea typeface="Cambria" panose="02040503050406030204" pitchFamily="18" charset="0"/>
              </a:rPr>
              <a:t>6 October</a:t>
            </a:r>
            <a:r>
              <a:rPr lang="sr-Latn-CS" dirty="0">
                <a:latin typeface="Cambria" panose="02040503050406030204" pitchFamily="18" charset="0"/>
                <a:ea typeface="Cambria" panose="02040503050406030204" pitchFamily="18" charset="0"/>
              </a:rPr>
              <a:t> 2022</a:t>
            </a:r>
            <a:endParaRPr lang="en-US" dirty="0">
              <a:latin typeface="Cambria" panose="02040503050406030204" pitchFamily="18" charset="0"/>
              <a:ea typeface="Cambria" panose="02040503050406030204" pitchFamily="18" charset="0"/>
            </a:endParaRPr>
          </a:p>
        </p:txBody>
      </p:sp>
      <p:pic>
        <p:nvPicPr>
          <p:cNvPr id="4" name="Picture 2">
            <a:extLst>
              <a:ext uri="{FF2B5EF4-FFF2-40B4-BE49-F238E27FC236}">
                <a16:creationId xmlns:a16="http://schemas.microsoft.com/office/drawing/2014/main" id="{4C09785A-75F3-41A3-881B-E9FC704C3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2863"/>
            <a:ext cx="1447800"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67179C27-A0E1-4227-83BB-7752F8E8A0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01350" y="100349"/>
            <a:ext cx="1314450" cy="123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1326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09650" y="1571624"/>
            <a:ext cx="9982200" cy="4809703"/>
          </a:xfrm>
        </p:spPr>
        <p:txBody>
          <a:bodyPr>
            <a:normAutofit fontScale="55000" lnSpcReduction="20000"/>
          </a:bodyPr>
          <a:lstStyle/>
          <a:p>
            <a:pPr marL="0" algn="just">
              <a:lnSpc>
                <a:spcPct val="12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What constitutes employment and who can be deemed an employee?</a:t>
            </a:r>
          </a:p>
          <a:p>
            <a:pPr marL="0" algn="just">
              <a:lnSpc>
                <a:spcPct val="12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Who is the employer?</a:t>
            </a:r>
          </a:p>
          <a:p>
            <a:pPr marL="0" algn="just">
              <a:lnSpc>
                <a:spcPct val="12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Without answering these questions we cannot apply the employment income article of our DTCs which follow Art. 15 of the OECD/UN MC. </a:t>
            </a:r>
          </a:p>
          <a:p>
            <a:pPr marL="0" algn="just">
              <a:lnSpc>
                <a:spcPct val="12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Neither the OECD nor the UN MC provide us with a definition of these terms and thus recourse must be made to domestic law.  However, by failing to define such relevant operative terms the MCs imply that their principle global, common, understanding does exist:</a:t>
            </a:r>
          </a:p>
          <a:p>
            <a:pPr marL="0" indent="0" algn="just">
              <a:lnSpc>
                <a:spcPct val="120000"/>
              </a:lnSpc>
              <a:spcBef>
                <a:spcPts val="0"/>
              </a:spcBef>
              <a:buNone/>
            </a:pPr>
            <a:endParaRPr lang="en-US" sz="3000" b="1" dirty="0">
              <a:latin typeface="Cambria" panose="02040503050406030204" pitchFamily="18" charset="0"/>
              <a:ea typeface="Cambria" panose="02040503050406030204" pitchFamily="18" charset="0"/>
            </a:endParaRPr>
          </a:p>
          <a:p>
            <a:pPr marL="0" indent="0" algn="just">
              <a:lnSpc>
                <a:spcPct val="120000"/>
              </a:lnSpc>
              <a:spcBef>
                <a:spcPts val="0"/>
              </a:spcBef>
              <a:buNone/>
            </a:pPr>
            <a:r>
              <a:rPr lang="en-US" sz="3000" b="1" dirty="0">
                <a:latin typeface="Cambria" panose="02040503050406030204" pitchFamily="18" charset="0"/>
                <a:ea typeface="Cambria" panose="02040503050406030204" pitchFamily="18" charset="0"/>
              </a:rPr>
              <a:t>K. Vogel:   </a:t>
            </a:r>
            <a:r>
              <a:rPr lang="en-US" sz="3000" i="1" dirty="0">
                <a:latin typeface="Cambria" panose="02040503050406030204" pitchFamily="18" charset="0"/>
                <a:ea typeface="Cambria" panose="02040503050406030204" pitchFamily="18" charset="0"/>
              </a:rPr>
              <a:t>It can be assumed that the MCs are based on a common understanding of the type of activities to be covered by the term “dependent personal services.” The term is accordingly to be derived on the one hand by distinguishing it from other types of income (particularly from business profits and income from independent activities) and on the other hand by referring to </a:t>
            </a:r>
            <a:r>
              <a:rPr lang="en-US" sz="3000" b="1" i="1" u="sng" dirty="0">
                <a:latin typeface="Cambria" panose="02040503050406030204" pitchFamily="18" charset="0"/>
                <a:ea typeface="Cambria" panose="02040503050406030204" pitchFamily="18" charset="0"/>
              </a:rPr>
              <a:t>a common international understanding.</a:t>
            </a:r>
            <a:r>
              <a:rPr lang="en-US" sz="3000" i="1" dirty="0">
                <a:latin typeface="Cambria" panose="02040503050406030204" pitchFamily="18" charset="0"/>
                <a:ea typeface="Cambria" panose="02040503050406030204" pitchFamily="18" charset="0"/>
              </a:rPr>
              <a:t> …  It would, therefore, not be permissible for a contracting State to exclude arbitrarily from the scope of the “dependent personal services” an </a:t>
            </a:r>
            <a:r>
              <a:rPr lang="en-US" sz="3000" b="1" i="1" u="sng" dirty="0">
                <a:latin typeface="Cambria" panose="02040503050406030204" pitchFamily="18" charset="0"/>
                <a:ea typeface="Cambria" panose="02040503050406030204" pitchFamily="18" charset="0"/>
              </a:rPr>
              <a:t>activity falling under this understanding </a:t>
            </a:r>
            <a:r>
              <a:rPr lang="en-US" sz="3000" i="1" dirty="0">
                <a:latin typeface="Cambria" panose="02040503050406030204" pitchFamily="18" charset="0"/>
                <a:ea typeface="Cambria" panose="02040503050406030204" pitchFamily="18" charset="0"/>
              </a:rPr>
              <a:t>(e.g., that of an industrial worker). However, where the classification of the activities may come against doubts, it would be proper to resort to domestic law concerned for classification.</a:t>
            </a:r>
            <a:endParaRPr lang="en-GB" sz="3000" i="1" dirty="0">
              <a:latin typeface="Cambria" panose="02040503050406030204" pitchFamily="18" charset="0"/>
              <a:ea typeface="Cambria" panose="02040503050406030204" pitchFamily="18" charset="0"/>
            </a:endParaRPr>
          </a:p>
          <a:p>
            <a:pPr marL="0" indent="0">
              <a:buNone/>
            </a:pPr>
            <a:endParaRPr lang="en-GB"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p:txBody>
          <a:bodyPr>
            <a:normAutofit fontScale="90000"/>
          </a:bodyPr>
          <a:lstStyle/>
          <a:p>
            <a:pPr algn="ctr"/>
            <a:r>
              <a:rPr lang="en-GB" b="1" dirty="0">
                <a:latin typeface="Cambria" panose="02040503050406030204" pitchFamily="18" charset="0"/>
                <a:ea typeface="Cambria" panose="02040503050406030204" pitchFamily="18" charset="0"/>
              </a:rPr>
              <a:t>Some Mundane Questions</a:t>
            </a:r>
          </a:p>
        </p:txBody>
      </p:sp>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198BFAC7-8ECF-4F12-A8E6-D49A0E855F2D}" type="slidenum">
              <a:rPr lang="en-US" smtClean="0"/>
              <a:pPr>
                <a:defRPr/>
              </a:pPr>
              <a:t>2</a:t>
            </a:fld>
            <a:endParaRPr lang="en-US" dirty="0"/>
          </a:p>
        </p:txBody>
      </p:sp>
      <p:pic>
        <p:nvPicPr>
          <p:cNvPr id="6" name="Picture 2">
            <a:extLst>
              <a:ext uri="{FF2B5EF4-FFF2-40B4-BE49-F238E27FC236}">
                <a16:creationId xmlns:a16="http://schemas.microsoft.com/office/drawing/2014/main" id="{E197E61C-F614-4BDF-8295-2A6A2FF936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01350" y="100349"/>
            <a:ext cx="1314450" cy="123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E7F5C084-9810-4E2D-A46D-4FA92ED6F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2863"/>
            <a:ext cx="1447800"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3490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09650" y="1571624"/>
            <a:ext cx="9982200" cy="4809703"/>
          </a:xfrm>
        </p:spPr>
        <p:txBody>
          <a:bodyPr>
            <a:normAutofit fontScale="92500" lnSpcReduction="10000"/>
          </a:bodyPr>
          <a:lstStyle/>
          <a:p>
            <a:pPr marL="0" indent="0" algn="just">
              <a:lnSpc>
                <a:spcPct val="110000"/>
              </a:lnSpc>
              <a:spcBef>
                <a:spcPts val="0"/>
              </a:spcBef>
              <a:buFont typeface="Arial" panose="020B0604020202020204" pitchFamily="34" charset="0"/>
              <a:buChar char="•"/>
            </a:pPr>
            <a:r>
              <a:rPr lang="en-GB" sz="3000" dirty="0">
                <a:solidFill>
                  <a:srgbClr val="FF0000"/>
                </a:solidFill>
                <a:latin typeface="Cambria" panose="02040503050406030204" pitchFamily="18" charset="0"/>
                <a:ea typeface="Cambria" panose="02040503050406030204" pitchFamily="18" charset="0"/>
              </a:rPr>
              <a:t>But, what happens when </a:t>
            </a:r>
            <a:r>
              <a:rPr lang="en-GB" sz="3000" b="1" dirty="0">
                <a:solidFill>
                  <a:srgbClr val="FF0000"/>
                </a:solidFill>
                <a:latin typeface="Cambria" panose="02040503050406030204" pitchFamily="18" charset="0"/>
                <a:ea typeface="Cambria" panose="02040503050406030204" pitchFamily="18" charset="0"/>
              </a:rPr>
              <a:t>domestic law </a:t>
            </a:r>
            <a:r>
              <a:rPr lang="en-GB" sz="3000" dirty="0">
                <a:solidFill>
                  <a:srgbClr val="FF0000"/>
                </a:solidFill>
                <a:latin typeface="Cambria" panose="02040503050406030204" pitchFamily="18" charset="0"/>
                <a:ea typeface="Cambria" panose="02040503050406030204" pitchFamily="18" charset="0"/>
              </a:rPr>
              <a:t>is no longer certain as to what constitutes an employment relationship, who is an employee and who is the employer?</a:t>
            </a:r>
          </a:p>
          <a:p>
            <a:pPr marL="0" indent="0"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E.g. an Uber driver under UK domestic law is not an employee, but is neither an independent service provider.  She or he is a </a:t>
            </a:r>
            <a:r>
              <a:rPr lang="en-GB" sz="3000" b="1" i="1" dirty="0">
                <a:latin typeface="Cambria" panose="02040503050406030204" pitchFamily="18" charset="0"/>
                <a:ea typeface="Cambria" panose="02040503050406030204" pitchFamily="18" charset="0"/>
              </a:rPr>
              <a:t>worker</a:t>
            </a:r>
            <a:r>
              <a:rPr lang="en-GB" sz="3000" dirty="0">
                <a:latin typeface="Cambria" panose="02040503050406030204" pitchFamily="18" charset="0"/>
                <a:ea typeface="Cambria" panose="02040503050406030204" pitchFamily="18" charset="0"/>
              </a:rPr>
              <a:t>, an intermediate category introduced into UK labour law to address the challenges of modern forms of personnel engagement. </a:t>
            </a:r>
          </a:p>
          <a:p>
            <a:pPr marL="0" indent="0"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Furthermore, similar forms of personnel engagement have lead labour law theory, but also increasingly jurisprudence towards the concept of </a:t>
            </a:r>
            <a:r>
              <a:rPr lang="en-GB" sz="3000" b="1" i="1" dirty="0">
                <a:latin typeface="Cambria" panose="02040503050406030204" pitchFamily="18" charset="0"/>
                <a:ea typeface="Cambria" panose="02040503050406030204" pitchFamily="18" charset="0"/>
              </a:rPr>
              <a:t>plural </a:t>
            </a:r>
            <a:r>
              <a:rPr lang="en-GB" sz="3000" dirty="0">
                <a:latin typeface="Cambria" panose="02040503050406030204" pitchFamily="18" charset="0"/>
                <a:ea typeface="Cambria" panose="02040503050406030204" pitchFamily="18" charset="0"/>
              </a:rPr>
              <a:t>employers. </a:t>
            </a:r>
          </a:p>
          <a:p>
            <a:pPr marL="0" indent="0">
              <a:buNone/>
            </a:pPr>
            <a:endParaRPr lang="en-GB"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p:txBody>
          <a:bodyPr>
            <a:normAutofit fontScale="90000"/>
          </a:bodyPr>
          <a:lstStyle/>
          <a:p>
            <a:pPr algn="ctr"/>
            <a:r>
              <a:rPr lang="en-GB" b="1" dirty="0">
                <a:latin typeface="Cambria" panose="02040503050406030204" pitchFamily="18" charset="0"/>
                <a:ea typeface="Cambria" panose="02040503050406030204" pitchFamily="18" charset="0"/>
              </a:rPr>
              <a:t>Some Mundane Questions</a:t>
            </a:r>
          </a:p>
        </p:txBody>
      </p:sp>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198BFAC7-8ECF-4F12-A8E6-D49A0E855F2D}" type="slidenum">
              <a:rPr lang="en-US" smtClean="0"/>
              <a:pPr>
                <a:defRPr/>
              </a:pPr>
              <a:t>3</a:t>
            </a:fld>
            <a:endParaRPr lang="en-US" dirty="0"/>
          </a:p>
        </p:txBody>
      </p:sp>
      <p:pic>
        <p:nvPicPr>
          <p:cNvPr id="6" name="Picture 2">
            <a:extLst>
              <a:ext uri="{FF2B5EF4-FFF2-40B4-BE49-F238E27FC236}">
                <a16:creationId xmlns:a16="http://schemas.microsoft.com/office/drawing/2014/main" id="{E197E61C-F614-4BDF-8295-2A6A2FF936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01350" y="100349"/>
            <a:ext cx="1314450" cy="123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E7F5C084-9810-4E2D-A46D-4FA92ED6F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2863"/>
            <a:ext cx="1447800"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666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09650" y="1571624"/>
            <a:ext cx="9982200" cy="4809703"/>
          </a:xfrm>
        </p:spPr>
        <p:txBody>
          <a:bodyPr>
            <a:normAutofit fontScale="62500" lnSpcReduction="20000"/>
          </a:bodyPr>
          <a:lstStyle/>
          <a:p>
            <a:pPr marL="0" indent="0"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 Today labour law is in flux.  It is trying to accommodate between the need to preserve the results of some 150 year’s of struggle to protect the rights of the employees and the realty of new forms of personnel engagement (thus the introduction of the intermediate categories in-between employees and sole traders in their classical meaning). </a:t>
            </a:r>
          </a:p>
          <a:p>
            <a:pPr marL="0" indent="0" algn="just">
              <a:lnSpc>
                <a:spcPct val="110000"/>
              </a:lnSpc>
              <a:spcBef>
                <a:spcPts val="0"/>
              </a:spcBef>
              <a:buNone/>
            </a:pPr>
            <a:endParaRPr lang="en-GB" sz="3000" dirty="0">
              <a:latin typeface="Cambria" panose="02040503050406030204" pitchFamily="18" charset="0"/>
              <a:ea typeface="Cambria" panose="02040503050406030204" pitchFamily="18" charset="0"/>
            </a:endParaRPr>
          </a:p>
          <a:p>
            <a:pPr marL="0" indent="0"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However, the question for us is: </a:t>
            </a:r>
          </a:p>
          <a:p>
            <a:pPr marL="0" indent="0" algn="just">
              <a:lnSpc>
                <a:spcPct val="110000"/>
              </a:lnSpc>
              <a:spcBef>
                <a:spcPts val="0"/>
              </a:spcBef>
              <a:buFont typeface="Arial" panose="020B0604020202020204" pitchFamily="34" charset="0"/>
              <a:buChar char="•"/>
            </a:pPr>
            <a:endParaRPr lang="en-GB" sz="3000" dirty="0">
              <a:latin typeface="Cambria" panose="02040503050406030204" pitchFamily="18" charset="0"/>
              <a:ea typeface="Cambria" panose="02040503050406030204" pitchFamily="18" charset="0"/>
            </a:endParaRPr>
          </a:p>
          <a:p>
            <a:pPr marL="0" indent="0" algn="ctr">
              <a:lnSpc>
                <a:spcPct val="110000"/>
              </a:lnSpc>
              <a:spcBef>
                <a:spcPts val="0"/>
              </a:spcBef>
              <a:buNone/>
            </a:pPr>
            <a:r>
              <a:rPr lang="en-GB" sz="3000" b="1" dirty="0">
                <a:latin typeface="Cambria" panose="02040503050406030204" pitchFamily="18" charset="0"/>
                <a:ea typeface="Cambria" panose="02040503050406030204" pitchFamily="18" charset="0"/>
              </a:rPr>
              <a:t>Is this a struggle in which tax law should participate or in which it should take sides? </a:t>
            </a:r>
          </a:p>
          <a:p>
            <a:pPr marL="0" indent="0" algn="just">
              <a:lnSpc>
                <a:spcPct val="110000"/>
              </a:lnSpc>
              <a:spcBef>
                <a:spcPts val="0"/>
              </a:spcBef>
              <a:buNone/>
            </a:pPr>
            <a:endParaRPr lang="en-GB" sz="3000" dirty="0">
              <a:latin typeface="Cambria" panose="02040503050406030204" pitchFamily="18" charset="0"/>
              <a:ea typeface="Cambria" panose="02040503050406030204" pitchFamily="18" charset="0"/>
            </a:endParaRPr>
          </a:p>
          <a:p>
            <a:pPr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If not, than we must venture into independent tax definitions of the operative terms we relay on (and a perhaps back to the past attitude in reverting to the dependant personal services terminology).  And this brings us to the need to analyse in depth something we sometimes take for granted -  the essential policy question of why did we initially provide (and still do in many cases) for a different treatment of independent service providers and dependant ones.  </a:t>
            </a:r>
            <a:endParaRPr lang="en-GB"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p:txBody>
          <a:bodyPr>
            <a:normAutofit fontScale="90000"/>
          </a:bodyPr>
          <a:lstStyle/>
          <a:p>
            <a:pPr algn="ctr"/>
            <a:r>
              <a:rPr lang="en-GB" b="1" dirty="0">
                <a:latin typeface="Cambria" panose="02040503050406030204" pitchFamily="18" charset="0"/>
                <a:ea typeface="Cambria" panose="02040503050406030204" pitchFamily="18" charset="0"/>
              </a:rPr>
              <a:t>Waging a War Which is Not Ours?</a:t>
            </a:r>
          </a:p>
        </p:txBody>
      </p:sp>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198BFAC7-8ECF-4F12-A8E6-D49A0E855F2D}" type="slidenum">
              <a:rPr lang="en-US" smtClean="0"/>
              <a:pPr>
                <a:defRPr/>
              </a:pPr>
              <a:t>4</a:t>
            </a:fld>
            <a:endParaRPr lang="en-US" dirty="0"/>
          </a:p>
        </p:txBody>
      </p:sp>
      <p:pic>
        <p:nvPicPr>
          <p:cNvPr id="6" name="Picture 2">
            <a:extLst>
              <a:ext uri="{FF2B5EF4-FFF2-40B4-BE49-F238E27FC236}">
                <a16:creationId xmlns:a16="http://schemas.microsoft.com/office/drawing/2014/main" id="{E197E61C-F614-4BDF-8295-2A6A2FF936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01350" y="100349"/>
            <a:ext cx="1314450" cy="123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E7F5C084-9810-4E2D-A46D-4FA92ED6F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2863"/>
            <a:ext cx="1447800"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464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09650" y="1571624"/>
            <a:ext cx="9982200" cy="4809703"/>
          </a:xfrm>
        </p:spPr>
        <p:txBody>
          <a:bodyPr>
            <a:normAutofit fontScale="85000" lnSpcReduction="20000"/>
          </a:bodyPr>
          <a:lstStyle/>
          <a:p>
            <a:pPr marL="0" indent="0"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 As regards our understanding of employment modern technology has enabled us to have: employment without a place of work in the classical sense (work from home, or from any place accommodating a lap top – the digital nomad phenomenon), relationships </a:t>
            </a:r>
            <a:r>
              <a:rPr lang="en-GB" sz="3000" i="1" dirty="0">
                <a:latin typeface="Cambria" panose="02040503050406030204" pitchFamily="18" charset="0"/>
                <a:ea typeface="Cambria" panose="02040503050406030204" pitchFamily="18" charset="0"/>
              </a:rPr>
              <a:t>resembling</a:t>
            </a:r>
            <a:r>
              <a:rPr lang="en-GB" sz="3000" dirty="0">
                <a:latin typeface="Cambria" panose="02040503050406030204" pitchFamily="18" charset="0"/>
                <a:ea typeface="Cambria" panose="02040503050406030204" pitchFamily="18" charset="0"/>
              </a:rPr>
              <a:t> employment wherein the service provider is responsible for having the tools of trade, capability to hire and maintain our workforce meridians different than the one which hosts the employer, without the employer having any presence in jurisdictions where hiring is made.  </a:t>
            </a:r>
          </a:p>
          <a:p>
            <a:pPr marL="0" indent="0"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In other words, we are no longer living in a world for which Art. 15 of the OECD</a:t>
            </a:r>
            <a:r>
              <a:rPr lang="en-US" sz="3000" dirty="0">
                <a:latin typeface="Cambria" panose="02040503050406030204" pitchFamily="18" charset="0"/>
                <a:ea typeface="Cambria" panose="02040503050406030204" pitchFamily="18" charset="0"/>
              </a:rPr>
              <a:t>/UN MC have been drafted – </a:t>
            </a:r>
            <a:r>
              <a:rPr lang="en-US" sz="3000" b="1" dirty="0">
                <a:latin typeface="Cambria" panose="02040503050406030204" pitchFamily="18" charset="0"/>
                <a:ea typeface="Cambria" panose="02040503050406030204" pitchFamily="18" charset="0"/>
              </a:rPr>
              <a:t>a world wherein Art. 15 was intended to primarily facilitate internal transfers of employees within MNCs.   </a:t>
            </a:r>
            <a:endParaRPr lang="en-GB" b="1"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a:xfrm>
            <a:off x="1523999" y="375320"/>
            <a:ext cx="9277351" cy="533400"/>
          </a:xfrm>
        </p:spPr>
        <p:txBody>
          <a:bodyPr>
            <a:noAutofit/>
          </a:bodyPr>
          <a:lstStyle/>
          <a:p>
            <a:pPr algn="ctr"/>
            <a:r>
              <a:rPr lang="en-GB" sz="4000" b="1" dirty="0">
                <a:latin typeface="Cambria" panose="02040503050406030204" pitchFamily="18" charset="0"/>
                <a:ea typeface="Cambria" panose="02040503050406030204" pitchFamily="18" charset="0"/>
              </a:rPr>
              <a:t>New Feet for Which the Old Shoe No Longer Fits</a:t>
            </a:r>
          </a:p>
        </p:txBody>
      </p:sp>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198BFAC7-8ECF-4F12-A8E6-D49A0E855F2D}" type="slidenum">
              <a:rPr lang="en-US" smtClean="0"/>
              <a:pPr>
                <a:defRPr/>
              </a:pPr>
              <a:t>5</a:t>
            </a:fld>
            <a:endParaRPr lang="en-US" dirty="0"/>
          </a:p>
        </p:txBody>
      </p:sp>
      <p:pic>
        <p:nvPicPr>
          <p:cNvPr id="6" name="Picture 2">
            <a:extLst>
              <a:ext uri="{FF2B5EF4-FFF2-40B4-BE49-F238E27FC236}">
                <a16:creationId xmlns:a16="http://schemas.microsoft.com/office/drawing/2014/main" id="{E197E61C-F614-4BDF-8295-2A6A2FF936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01350" y="100349"/>
            <a:ext cx="1314450" cy="123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E7F5C084-9810-4E2D-A46D-4FA92ED6F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2863"/>
            <a:ext cx="1447800"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5772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09650" y="1571624"/>
            <a:ext cx="9982200" cy="4809703"/>
          </a:xfrm>
        </p:spPr>
        <p:txBody>
          <a:bodyPr>
            <a:normAutofit fontScale="85000" lnSpcReduction="20000"/>
          </a:bodyPr>
          <a:lstStyle/>
          <a:p>
            <a:pPr marL="0" indent="0"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A company today can have its headquarters in one jurisdiction, its clients in a second one (or all over the world), while its workforce can be located throughout the globe, without the need for that company to have any form of presence in the jurisdictions where its workforce is located (e.g. by using a platform to engage personnel).</a:t>
            </a:r>
          </a:p>
          <a:p>
            <a:pPr marL="0" indent="0" algn="just">
              <a:lnSpc>
                <a:spcPct val="110000"/>
              </a:lnSpc>
              <a:spcBef>
                <a:spcPts val="0"/>
              </a:spcBef>
              <a:buNone/>
            </a:pPr>
            <a:endParaRPr lang="en-GB" sz="3000" dirty="0">
              <a:latin typeface="Cambria" panose="02040503050406030204" pitchFamily="18" charset="0"/>
              <a:ea typeface="Cambria" panose="02040503050406030204" pitchFamily="18" charset="0"/>
            </a:endParaRPr>
          </a:p>
          <a:p>
            <a:pPr marL="0" indent="0" algn="just">
              <a:lnSpc>
                <a:spcPct val="110000"/>
              </a:lnSpc>
              <a:spcBef>
                <a:spcPts val="0"/>
              </a:spcBef>
              <a:buFont typeface="Arial" panose="020B0604020202020204" pitchFamily="34" charset="0"/>
              <a:buChar char="•"/>
            </a:pPr>
            <a:r>
              <a:rPr lang="en-GB" sz="3000" b="1" dirty="0">
                <a:latin typeface="Cambria" panose="02040503050406030204" pitchFamily="18" charset="0"/>
                <a:ea typeface="Cambria" panose="02040503050406030204" pitchFamily="18" charset="0"/>
              </a:rPr>
              <a:t> In such circumstances it is the collection of tax (and in some cases even more importantly mandatory social security contributions) which becomes the crucial issue for many jurisdictions where the workforce will be located!</a:t>
            </a:r>
          </a:p>
          <a:p>
            <a:pPr marL="0" indent="0" algn="just">
              <a:lnSpc>
                <a:spcPct val="110000"/>
              </a:lnSpc>
              <a:spcBef>
                <a:spcPts val="0"/>
              </a:spcBef>
              <a:buNone/>
            </a:pPr>
            <a:endParaRPr lang="en-GB" sz="3000" b="1" dirty="0">
              <a:latin typeface="Cambria" panose="02040503050406030204" pitchFamily="18" charset="0"/>
              <a:ea typeface="Cambria" panose="02040503050406030204" pitchFamily="18" charset="0"/>
            </a:endParaRPr>
          </a:p>
          <a:p>
            <a:pPr marL="0" indent="0" algn="just">
              <a:lnSpc>
                <a:spcPct val="110000"/>
              </a:lnSpc>
              <a:spcBef>
                <a:spcPts val="0"/>
              </a:spcBef>
              <a:buFont typeface="Arial" panose="020B0604020202020204" pitchFamily="34" charset="0"/>
              <a:buChar char="•"/>
            </a:pPr>
            <a:r>
              <a:rPr lang="en-GB" sz="3000" dirty="0">
                <a:solidFill>
                  <a:srgbClr val="FF0000"/>
                </a:solidFill>
                <a:latin typeface="Cambria" panose="02040503050406030204" pitchFamily="18" charset="0"/>
                <a:ea typeface="Cambria" panose="02040503050406030204" pitchFamily="18" charset="0"/>
              </a:rPr>
              <a:t>The example of Pakistan in 2020 (75.000 </a:t>
            </a:r>
            <a:r>
              <a:rPr lang="en-GB" sz="3000" i="1" dirty="0">
                <a:solidFill>
                  <a:srgbClr val="FF0000"/>
                </a:solidFill>
                <a:latin typeface="Cambria" panose="02040503050406030204" pitchFamily="18" charset="0"/>
                <a:ea typeface="Cambria" panose="02040503050406030204" pitchFamily="18" charset="0"/>
              </a:rPr>
              <a:t>freelancers channelling billions of USD by using the </a:t>
            </a:r>
            <a:r>
              <a:rPr lang="en-GB" sz="3000" i="1" dirty="0" err="1">
                <a:solidFill>
                  <a:srgbClr val="FF0000"/>
                </a:solidFill>
                <a:latin typeface="Cambria" panose="02040503050406030204" pitchFamily="18" charset="0"/>
                <a:ea typeface="Cambria" panose="02040503050406030204" pitchFamily="18" charset="0"/>
              </a:rPr>
              <a:t>Payoneer</a:t>
            </a:r>
            <a:r>
              <a:rPr lang="en-GB" sz="3000" i="1" dirty="0">
                <a:solidFill>
                  <a:srgbClr val="FF0000"/>
                </a:solidFill>
                <a:latin typeface="Cambria" panose="02040503050406030204" pitchFamily="18" charset="0"/>
                <a:ea typeface="Cambria" panose="02040503050406030204" pitchFamily="18" charset="0"/>
              </a:rPr>
              <a:t> platform</a:t>
            </a:r>
            <a:r>
              <a:rPr lang="en-GB" sz="3000" dirty="0">
                <a:solidFill>
                  <a:srgbClr val="FF0000"/>
                </a:solidFill>
                <a:latin typeface="Cambria" panose="02040503050406030204" pitchFamily="18" charset="0"/>
                <a:ea typeface="Cambria" panose="02040503050406030204" pitchFamily="18" charset="0"/>
              </a:rPr>
              <a:t>).   </a:t>
            </a:r>
          </a:p>
          <a:p>
            <a:pPr marL="0" indent="0">
              <a:lnSpc>
                <a:spcPct val="110000"/>
              </a:lnSpc>
              <a:spcBef>
                <a:spcPts val="0"/>
              </a:spcBef>
              <a:buFont typeface="Arial" panose="020B0604020202020204" pitchFamily="34" charset="0"/>
              <a:buChar char="•"/>
            </a:pPr>
            <a:endParaRPr lang="en-GB" sz="3000" b="1"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a:xfrm>
            <a:off x="1523999" y="375320"/>
            <a:ext cx="9277351" cy="533400"/>
          </a:xfrm>
        </p:spPr>
        <p:txBody>
          <a:bodyPr>
            <a:noAutofit/>
          </a:bodyPr>
          <a:lstStyle/>
          <a:p>
            <a:pPr algn="ctr"/>
            <a:r>
              <a:rPr lang="en-GB" sz="4000" b="1" dirty="0">
                <a:latin typeface="Cambria" panose="02040503050406030204" pitchFamily="18" charset="0"/>
                <a:ea typeface="Cambria" panose="02040503050406030204" pitchFamily="18" charset="0"/>
              </a:rPr>
              <a:t>New Feet for Which the Old Shoe No Longer Fits</a:t>
            </a:r>
          </a:p>
        </p:txBody>
      </p:sp>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198BFAC7-8ECF-4F12-A8E6-D49A0E855F2D}" type="slidenum">
              <a:rPr lang="en-US" smtClean="0"/>
              <a:pPr>
                <a:defRPr/>
              </a:pPr>
              <a:t>6</a:t>
            </a:fld>
            <a:endParaRPr lang="en-US" dirty="0"/>
          </a:p>
        </p:txBody>
      </p:sp>
      <p:pic>
        <p:nvPicPr>
          <p:cNvPr id="6" name="Picture 2">
            <a:extLst>
              <a:ext uri="{FF2B5EF4-FFF2-40B4-BE49-F238E27FC236}">
                <a16:creationId xmlns:a16="http://schemas.microsoft.com/office/drawing/2014/main" id="{E197E61C-F614-4BDF-8295-2A6A2FF936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01350" y="100349"/>
            <a:ext cx="1314450" cy="123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E7F5C084-9810-4E2D-A46D-4FA92ED6F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2863"/>
            <a:ext cx="1447800"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9119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09650" y="1571624"/>
            <a:ext cx="9982200" cy="4809703"/>
          </a:xfrm>
        </p:spPr>
        <p:txBody>
          <a:bodyPr>
            <a:normAutofit fontScale="92500" lnSpcReduction="10000"/>
          </a:bodyPr>
          <a:lstStyle/>
          <a:p>
            <a:pPr marL="0" indent="0"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 More focus on the mandatory exchange of information between the country of the employer and the countries where the workforce is located.</a:t>
            </a:r>
          </a:p>
          <a:p>
            <a:pPr marL="0" indent="0"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More focus on the assistance in the collection of taxes between the country of the employer and the countries where the workforce is located. </a:t>
            </a:r>
          </a:p>
          <a:p>
            <a:pPr marL="0" indent="0" algn="just">
              <a:lnSpc>
                <a:spcPct val="110000"/>
              </a:lnSpc>
              <a:spcBef>
                <a:spcPts val="0"/>
              </a:spcBef>
              <a:buFont typeface="Arial" panose="020B0604020202020204" pitchFamily="34" charset="0"/>
              <a:buChar char="•"/>
            </a:pPr>
            <a:r>
              <a:rPr lang="en-GB" sz="3000" dirty="0">
                <a:latin typeface="Cambria" panose="02040503050406030204" pitchFamily="18" charset="0"/>
                <a:ea typeface="Cambria" panose="02040503050406030204" pitchFamily="18" charset="0"/>
              </a:rPr>
              <a:t>Interaction with the PE provisions and the introduction of the work state PE concept (</a:t>
            </a:r>
            <a:r>
              <a:rPr lang="en-GB" sz="3000" i="1" dirty="0">
                <a:latin typeface="Cambria" panose="02040503050406030204" pitchFamily="18" charset="0"/>
                <a:ea typeface="Cambria" panose="02040503050406030204" pitchFamily="18" charset="0"/>
              </a:rPr>
              <a:t>Kosti</a:t>
            </a:r>
            <a:r>
              <a:rPr lang="sr-Latn-RS" sz="3000" i="1" dirty="0">
                <a:latin typeface="Cambria" panose="02040503050406030204" pitchFamily="18" charset="0"/>
                <a:ea typeface="Cambria" panose="02040503050406030204" pitchFamily="18" charset="0"/>
              </a:rPr>
              <a:t>ć</a:t>
            </a:r>
            <a:r>
              <a:rPr lang="sr-Latn-RS" sz="3000" dirty="0">
                <a:latin typeface="Cambria" panose="02040503050406030204" pitchFamily="18" charset="0"/>
                <a:ea typeface="Cambria" panose="02040503050406030204" pitchFamily="18" charset="0"/>
              </a:rPr>
              <a:t>, 2021)</a:t>
            </a:r>
            <a:r>
              <a:rPr lang="en-GB" sz="3000" dirty="0">
                <a:latin typeface="Cambria" panose="02040503050406030204" pitchFamily="18" charset="0"/>
                <a:ea typeface="Cambria" panose="02040503050406030204" pitchFamily="18" charset="0"/>
              </a:rPr>
              <a:t> in order to </a:t>
            </a:r>
            <a:r>
              <a:rPr lang="en-US" sz="3000" dirty="0">
                <a:latin typeface="Cambria" panose="02040503050406030204" pitchFamily="18" charset="0"/>
                <a:ea typeface="Cambria" panose="02040503050406030204" pitchFamily="18" charset="0"/>
              </a:rPr>
              <a:t>ensure effective exchange of information and assistance in the collection of </a:t>
            </a:r>
            <a:r>
              <a:rPr lang="en-US" sz="3000" b="1" i="1" dirty="0">
                <a:latin typeface="Cambria" panose="02040503050406030204" pitchFamily="18" charset="0"/>
                <a:ea typeface="Cambria" panose="02040503050406030204" pitchFamily="18" charset="0"/>
              </a:rPr>
              <a:t>personal income taxes as well as mandatory social security contributions.  </a:t>
            </a:r>
            <a:endParaRPr lang="en-GB" sz="3000" b="1" dirty="0">
              <a:latin typeface="Cambria" panose="02040503050406030204" pitchFamily="18" charset="0"/>
              <a:ea typeface="Cambria" panose="02040503050406030204" pitchFamily="18" charset="0"/>
            </a:endParaRPr>
          </a:p>
          <a:p>
            <a:pPr marL="0" indent="0" algn="just">
              <a:lnSpc>
                <a:spcPct val="110000"/>
              </a:lnSpc>
              <a:spcBef>
                <a:spcPts val="0"/>
              </a:spcBef>
              <a:buFont typeface="Arial" panose="020B0604020202020204" pitchFamily="34" charset="0"/>
              <a:buChar char="•"/>
            </a:pPr>
            <a:endParaRPr lang="en-GB" sz="3000" b="1" dirty="0">
              <a:latin typeface="Cambria" panose="02040503050406030204" pitchFamily="18" charset="0"/>
              <a:ea typeface="Cambria" panose="02040503050406030204" pitchFamily="18" charset="0"/>
            </a:endParaRPr>
          </a:p>
        </p:txBody>
      </p:sp>
      <p:sp>
        <p:nvSpPr>
          <p:cNvPr id="3" name="Title 2"/>
          <p:cNvSpPr>
            <a:spLocks noGrp="1"/>
          </p:cNvSpPr>
          <p:nvPr>
            <p:ph type="title"/>
          </p:nvPr>
        </p:nvSpPr>
        <p:spPr>
          <a:xfrm>
            <a:off x="1523999" y="375320"/>
            <a:ext cx="9277351" cy="533400"/>
          </a:xfrm>
        </p:spPr>
        <p:txBody>
          <a:bodyPr>
            <a:noAutofit/>
          </a:bodyPr>
          <a:lstStyle/>
          <a:p>
            <a:pPr algn="ctr"/>
            <a:r>
              <a:rPr lang="en-GB" sz="4000" b="1" dirty="0">
                <a:latin typeface="Cambria" panose="02040503050406030204" pitchFamily="18" charset="0"/>
                <a:ea typeface="Cambria" panose="02040503050406030204" pitchFamily="18" charset="0"/>
              </a:rPr>
              <a:t>Some proposals </a:t>
            </a:r>
          </a:p>
        </p:txBody>
      </p:sp>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198BFAC7-8ECF-4F12-A8E6-D49A0E855F2D}" type="slidenum">
              <a:rPr lang="en-US" smtClean="0"/>
              <a:pPr>
                <a:defRPr/>
              </a:pPr>
              <a:t>7</a:t>
            </a:fld>
            <a:endParaRPr lang="en-US" dirty="0"/>
          </a:p>
        </p:txBody>
      </p:sp>
      <p:pic>
        <p:nvPicPr>
          <p:cNvPr id="6" name="Picture 2">
            <a:extLst>
              <a:ext uri="{FF2B5EF4-FFF2-40B4-BE49-F238E27FC236}">
                <a16:creationId xmlns:a16="http://schemas.microsoft.com/office/drawing/2014/main" id="{E197E61C-F614-4BDF-8295-2A6A2FF936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01350" y="100349"/>
            <a:ext cx="1314450" cy="123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E7F5C084-9810-4E2D-A46D-4FA92ED6F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2863"/>
            <a:ext cx="1447800"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5944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D48FA-F1F4-46A0-87D7-C7977D30EAE5}"/>
              </a:ext>
            </a:extLst>
          </p:cNvPr>
          <p:cNvSpPr>
            <a:spLocks noGrp="1"/>
          </p:cNvSpPr>
          <p:nvPr>
            <p:ph type="title"/>
          </p:nvPr>
        </p:nvSpPr>
        <p:spPr/>
        <p:txBody>
          <a:bodyPr/>
          <a:lstStyle/>
          <a:p>
            <a:r>
              <a:rPr lang="sr-Latn-RS" dirty="0" err="1">
                <a:latin typeface="Cambria" panose="02040503050406030204" pitchFamily="18" charset="0"/>
                <a:ea typeface="Cambria" panose="02040503050406030204" pitchFamily="18" charset="0"/>
              </a:rPr>
              <a:t>Thank</a:t>
            </a:r>
            <a:r>
              <a:rPr lang="sr-Latn-RS" dirty="0">
                <a:latin typeface="Cambria" panose="02040503050406030204" pitchFamily="18" charset="0"/>
                <a:ea typeface="Cambria" panose="02040503050406030204" pitchFamily="18" charset="0"/>
              </a:rPr>
              <a:t> </a:t>
            </a:r>
            <a:r>
              <a:rPr lang="sr-Latn-RS" dirty="0" err="1">
                <a:latin typeface="Cambria" panose="02040503050406030204" pitchFamily="18" charset="0"/>
                <a:ea typeface="Cambria" panose="02040503050406030204" pitchFamily="18" charset="0"/>
              </a:rPr>
              <a:t>you</a:t>
            </a:r>
            <a:r>
              <a:rPr lang="sr-Latn-RS" dirty="0">
                <a:latin typeface="Cambria" panose="02040503050406030204" pitchFamily="18" charset="0"/>
                <a:ea typeface="Cambria" panose="02040503050406030204" pitchFamily="18" charset="0"/>
              </a:rPr>
              <a:t> </a:t>
            </a:r>
            <a:r>
              <a:rPr lang="sr-Latn-RS" dirty="0" err="1">
                <a:latin typeface="Cambria" panose="02040503050406030204" pitchFamily="18" charset="0"/>
                <a:ea typeface="Cambria" panose="02040503050406030204" pitchFamily="18" charset="0"/>
              </a:rPr>
              <a:t>for</a:t>
            </a:r>
            <a:r>
              <a:rPr lang="sr-Latn-RS" dirty="0">
                <a:latin typeface="Cambria" panose="02040503050406030204" pitchFamily="18" charset="0"/>
                <a:ea typeface="Cambria" panose="02040503050406030204" pitchFamily="18" charset="0"/>
              </a:rPr>
              <a:t> </a:t>
            </a:r>
            <a:r>
              <a:rPr lang="sr-Latn-RS" dirty="0" err="1">
                <a:latin typeface="Cambria" panose="02040503050406030204" pitchFamily="18" charset="0"/>
                <a:ea typeface="Cambria" panose="02040503050406030204" pitchFamily="18" charset="0"/>
              </a:rPr>
              <a:t>your</a:t>
            </a:r>
            <a:r>
              <a:rPr lang="sr-Latn-RS" dirty="0">
                <a:latin typeface="Cambria" panose="02040503050406030204" pitchFamily="18" charset="0"/>
                <a:ea typeface="Cambria" panose="02040503050406030204" pitchFamily="18" charset="0"/>
              </a:rPr>
              <a:t> </a:t>
            </a:r>
            <a:r>
              <a:rPr lang="sr-Latn-RS" dirty="0" err="1">
                <a:latin typeface="Cambria" panose="02040503050406030204" pitchFamily="18" charset="0"/>
                <a:ea typeface="Cambria" panose="02040503050406030204" pitchFamily="18" charset="0"/>
              </a:rPr>
              <a:t>attention</a:t>
            </a:r>
            <a:r>
              <a:rPr lang="sr-Latn-RS" dirty="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p:txBody>
      </p:sp>
      <p:sp>
        <p:nvSpPr>
          <p:cNvPr id="3" name="Text Placeholder 2">
            <a:extLst>
              <a:ext uri="{FF2B5EF4-FFF2-40B4-BE49-F238E27FC236}">
                <a16:creationId xmlns:a16="http://schemas.microsoft.com/office/drawing/2014/main" id="{83A6E0DB-D410-4654-8066-6BE41855B4DA}"/>
              </a:ext>
            </a:extLst>
          </p:cNvPr>
          <p:cNvSpPr>
            <a:spLocks noGrp="1"/>
          </p:cNvSpPr>
          <p:nvPr>
            <p:ph type="body" idx="1"/>
          </p:nvPr>
        </p:nvSpPr>
        <p:spPr/>
        <p:txBody>
          <a:bodyPr/>
          <a:lstStyle/>
          <a:p>
            <a:endParaRPr lang="en-US"/>
          </a:p>
        </p:txBody>
      </p:sp>
      <p:pic>
        <p:nvPicPr>
          <p:cNvPr id="4" name="Picture 2">
            <a:extLst>
              <a:ext uri="{FF2B5EF4-FFF2-40B4-BE49-F238E27FC236}">
                <a16:creationId xmlns:a16="http://schemas.microsoft.com/office/drawing/2014/main" id="{6065B4B0-830A-4118-9605-BAAE24A961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2863"/>
            <a:ext cx="1447800"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12A5078A-D226-4F59-AFFF-0FAB2A680B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01350" y="128924"/>
            <a:ext cx="1314450" cy="123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533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523</TotalTime>
  <Words>1195</Words>
  <Application>Microsoft Office PowerPoint</Application>
  <PresentationFormat>Widescreen</PresentationFormat>
  <Paragraphs>67</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Cambria</vt:lpstr>
      <vt:lpstr>Wingdings 3</vt:lpstr>
      <vt:lpstr>Office Theme</vt:lpstr>
      <vt:lpstr>  Should We Re-Think the Taxation of Employment Income Under Tax Treaties?</vt:lpstr>
      <vt:lpstr>Some Mundane Questions</vt:lpstr>
      <vt:lpstr>Some Mundane Questions</vt:lpstr>
      <vt:lpstr>Waging a War Which is Not Ours?</vt:lpstr>
      <vt:lpstr>New Feet for Which the Old Shoe No Longer Fits</vt:lpstr>
      <vt:lpstr>New Feet for Which the Old Shoe No Longer Fits</vt:lpstr>
      <vt:lpstr>Some proposals </vt:lpstr>
      <vt:lpstr>Thank you for your attention!</vt:lpstr>
    </vt:vector>
  </TitlesOfParts>
  <Company>Deloitte Touche Tohmatsu Services,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and background</dc:title>
  <dc:creator>Kostic, Svetislav</dc:creator>
  <cp:lastModifiedBy>Vladimir Kostic</cp:lastModifiedBy>
  <cp:revision>18</cp:revision>
  <dcterms:created xsi:type="dcterms:W3CDTF">2021-03-09T11:52:10Z</dcterms:created>
  <dcterms:modified xsi:type="dcterms:W3CDTF">2022-10-03T08:24:19Z</dcterms:modified>
</cp:coreProperties>
</file>