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6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7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5.xml" ContentType="application/vnd.openxmlformats-officedocument.presentationml.notesSlide+xml"/>
  <Override PartName="/ppt/diagrams/data8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9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6.xml" ContentType="application/vnd.openxmlformats-officedocument.presentationml.notesSlide+xml"/>
  <Override PartName="/ppt/diagrams/data10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7.xml" ContentType="application/vnd.openxmlformats-officedocument.presentationml.notesSlide+xml"/>
  <Override PartName="/ppt/diagrams/data11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2.xml" ContentType="application/vnd.openxmlformats-officedocument.drawingml.diagramData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1296" r:id="rId2"/>
    <p:sldId id="2147374508" r:id="rId3"/>
    <p:sldId id="2147374479" r:id="rId4"/>
    <p:sldId id="2147374477" r:id="rId5"/>
    <p:sldId id="2147374465" r:id="rId6"/>
    <p:sldId id="1808" r:id="rId7"/>
    <p:sldId id="1809" r:id="rId8"/>
    <p:sldId id="1811" r:id="rId9"/>
    <p:sldId id="1812" r:id="rId10"/>
    <p:sldId id="2147374481" r:id="rId11"/>
    <p:sldId id="1814" r:id="rId12"/>
    <p:sldId id="2147374484" r:id="rId13"/>
    <p:sldId id="2147374490" r:id="rId14"/>
    <p:sldId id="2147374509" r:id="rId15"/>
  </p:sldIdLst>
  <p:sldSz cx="12192000" cy="6858000"/>
  <p:notesSz cx="9144000" cy="6858000"/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panose="020B0300000000000000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panose="020B0300000000000000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panose="020B0300000000000000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panose="020B0300000000000000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panose="020B0300000000000000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 panose="020B0300000000000000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 panose="020B0300000000000000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 panose="020B0300000000000000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 panose="020B0300000000000000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3" orient="horz" pos="2341" userDrawn="1">
          <p15:clr>
            <a:srgbClr val="A4A3A4"/>
          </p15:clr>
        </p15:guide>
        <p15:guide id="4" pos="166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840" userDrawn="1">
          <p15:clr>
            <a:srgbClr val="A4A3A4"/>
          </p15:clr>
        </p15:guide>
        <p15:guide id="2" pos="1620" userDrawn="1">
          <p15:clr>
            <a:srgbClr val="A4A3A4"/>
          </p15:clr>
        </p15:guide>
        <p15:guide id="3" orient="horz" pos="2880" userDrawn="1">
          <p15:clr>
            <a:srgbClr val="A4A3A4"/>
          </p15:clr>
        </p15:guide>
        <p15:guide id="4" pos="2160" userDrawn="1">
          <p15:clr>
            <a:srgbClr val="A4A3A4"/>
          </p15:clr>
        </p15:guide>
        <p15:guide id="5" orient="horz" pos="2160">
          <p15:clr>
            <a:srgbClr val="A4A3A4"/>
          </p15:clr>
        </p15:guide>
        <p15:guide id="6" pos="288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2600"/>
    <a:srgbClr val="941100"/>
    <a:srgbClr val="FF7E79"/>
    <a:srgbClr val="7D1893"/>
    <a:srgbClr val="8237BE"/>
    <a:srgbClr val="911550"/>
    <a:srgbClr val="003A69"/>
    <a:srgbClr val="071B93"/>
    <a:srgbClr val="841571"/>
    <a:srgbClr val="521B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2838BEF-8BB2-4498-84A7-C5851F593DF1}" styleName="Style moyen 4 - Accentuation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6D9F66E-5EB9-4882-86FB-DCBF35E3C3E4}" styleName="Style moyen 4 - Accentuation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0505E3EF-67EA-436B-97B2-0124C06EBD24}" styleName="Style moyen 4 - Accentuation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69CF1AB2-1976-4502-BF36-3FF5EA218861}" styleName="Style moyen 4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27" autoAdjust="0"/>
    <p:restoredTop sz="90016" autoAdjust="0"/>
  </p:normalViewPr>
  <p:slideViewPr>
    <p:cSldViewPr showGuides="1">
      <p:cViewPr varScale="1">
        <p:scale>
          <a:sx n="75" d="100"/>
          <a:sy n="75" d="100"/>
        </p:scale>
        <p:origin x="202" y="58"/>
      </p:cViewPr>
      <p:guideLst>
        <p:guide orient="horz" pos="2341"/>
        <p:guide pos="166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328"/>
    </p:cViewPr>
  </p:sorterViewPr>
  <p:notesViewPr>
    <p:cSldViewPr showGuides="1">
      <p:cViewPr varScale="1">
        <p:scale>
          <a:sx n="98" d="100"/>
          <a:sy n="98" d="100"/>
        </p:scale>
        <p:origin x="-3992" y="-96"/>
      </p:cViewPr>
      <p:guideLst>
        <p:guide orient="horz" pos="3840"/>
        <p:guide pos="1620"/>
        <p:guide orient="horz" pos="2880"/>
        <p:guide pos="2160"/>
        <p:guide orient="horz" pos="2160"/>
        <p:guide pos="288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iagrams/_rels/data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BDA76A3-76E7-43F5-834E-5F5D1AB26351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CH"/>
        </a:p>
      </dgm:t>
    </dgm:pt>
    <dgm:pt modelId="{75D9CCAF-337B-4E32-A4A5-2846CB567855}">
      <dgm:prSet phldrT="[Text]" custT="1"/>
      <dgm:spPr>
        <a:solidFill>
          <a:schemeClr val="accent3"/>
        </a:solidFill>
      </dgm:spPr>
      <dgm:t>
        <a:bodyPr/>
        <a:lstStyle/>
        <a:p>
          <a:r>
            <a:rPr lang="en-GB" sz="2000" dirty="0"/>
            <a:t>Existing International Corporate Tax System </a:t>
          </a:r>
          <a:endParaRPr lang="en-CH" sz="2000" dirty="0"/>
        </a:p>
      </dgm:t>
    </dgm:pt>
    <dgm:pt modelId="{58E34579-8745-4530-B05B-B5CD0148AF9A}" type="parTrans" cxnId="{FB52FD63-EE9F-438B-BC38-5D31C492F3B8}">
      <dgm:prSet/>
      <dgm:spPr/>
      <dgm:t>
        <a:bodyPr/>
        <a:lstStyle/>
        <a:p>
          <a:endParaRPr lang="en-CH"/>
        </a:p>
      </dgm:t>
    </dgm:pt>
    <dgm:pt modelId="{C79B676A-38F0-4A5F-97C0-0661DEBFE4B1}" type="sibTrans" cxnId="{FB52FD63-EE9F-438B-BC38-5D31C492F3B8}">
      <dgm:prSet/>
      <dgm:spPr/>
      <dgm:t>
        <a:bodyPr/>
        <a:lstStyle/>
        <a:p>
          <a:endParaRPr lang="en-CH"/>
        </a:p>
      </dgm:t>
    </dgm:pt>
    <dgm:pt modelId="{ACEAEA9B-F437-4C43-B39B-0AA9421B4D0F}">
      <dgm:prSet phldrT="[Text]" custT="1"/>
      <dgm:spPr>
        <a:solidFill>
          <a:srgbClr val="005392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spcFirstLastPara="0" vert="horz" wrap="square" lIns="276256" tIns="0" rIns="276256" bIns="0" numCol="1" spcCol="1270" anchor="ctr" anchorCtr="0"/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>
              <a:solidFill>
                <a:srgbClr val="FFFFFF"/>
              </a:solidFill>
              <a:latin typeface="Verdana"/>
              <a:ea typeface="ヒラギノ角ゴ Pro W3"/>
              <a:cs typeface="ヒラギノ角ゴ Pro W3"/>
            </a:rPr>
            <a:t>The intersection between the Systems </a:t>
          </a:r>
          <a:endParaRPr lang="en-CH" sz="2000" kern="1200" dirty="0">
            <a:solidFill>
              <a:srgbClr val="FFFFFF"/>
            </a:solidFill>
            <a:latin typeface="Verdana"/>
            <a:ea typeface="ヒラギノ角ゴ Pro W3"/>
            <a:cs typeface="ヒラギノ角ゴ Pro W3"/>
          </a:endParaRPr>
        </a:p>
      </dgm:t>
    </dgm:pt>
    <dgm:pt modelId="{41FEEF5F-AFF0-4D57-BB3D-91526863D050}" type="parTrans" cxnId="{617439F0-1702-415B-AB13-FCA0BD163DE4}">
      <dgm:prSet/>
      <dgm:spPr/>
      <dgm:t>
        <a:bodyPr/>
        <a:lstStyle/>
        <a:p>
          <a:endParaRPr lang="en-CH"/>
        </a:p>
      </dgm:t>
    </dgm:pt>
    <dgm:pt modelId="{BC6C906B-000D-43A8-9A6D-F8FC3AD17A31}" type="sibTrans" cxnId="{617439F0-1702-415B-AB13-FCA0BD163DE4}">
      <dgm:prSet/>
      <dgm:spPr/>
      <dgm:t>
        <a:bodyPr/>
        <a:lstStyle/>
        <a:p>
          <a:endParaRPr lang="en-CH"/>
        </a:p>
      </dgm:t>
    </dgm:pt>
    <dgm:pt modelId="{6281089D-BE2D-4A88-BD94-FB4A5B872CB5}">
      <dgm:prSet phldrT="[Text]"/>
      <dgm:spPr/>
      <dgm:t>
        <a:bodyPr/>
        <a:lstStyle/>
        <a:p>
          <a:r>
            <a:rPr lang="en-GB" dirty="0"/>
            <a:t>MNEs are exposed to domestic CIT rules, tax treaties, transfer pricing and EU Tax Law rules </a:t>
          </a:r>
          <a:endParaRPr lang="en-CH" dirty="0"/>
        </a:p>
      </dgm:t>
    </dgm:pt>
    <dgm:pt modelId="{FE78BC51-C053-4A5E-9262-C0208415B696}" type="parTrans" cxnId="{E239B5AD-74DC-4255-8F5A-11AAA29B4B9C}">
      <dgm:prSet/>
      <dgm:spPr/>
      <dgm:t>
        <a:bodyPr/>
        <a:lstStyle/>
        <a:p>
          <a:endParaRPr lang="en-CH"/>
        </a:p>
      </dgm:t>
    </dgm:pt>
    <dgm:pt modelId="{1929F3BB-35EF-44C3-A821-EAF80270A1A8}" type="sibTrans" cxnId="{E239B5AD-74DC-4255-8F5A-11AAA29B4B9C}">
      <dgm:prSet/>
      <dgm:spPr/>
      <dgm:t>
        <a:bodyPr/>
        <a:lstStyle/>
        <a:p>
          <a:endParaRPr lang="en-CH"/>
        </a:p>
      </dgm:t>
    </dgm:pt>
    <dgm:pt modelId="{60099F3F-185B-4931-AA98-F7926EC3CBBE}">
      <dgm:prSet phldrT="[Text]" custT="1"/>
      <dgm:spPr>
        <a:solidFill>
          <a:srgbClr val="005392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spcFirstLastPara="0" vert="horz" wrap="square" lIns="276256" tIns="0" rIns="276256" bIns="0" numCol="1" spcCol="1270" anchor="ctr" anchorCtr="0"/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>
              <a:solidFill>
                <a:srgbClr val="FFFFFF"/>
              </a:solidFill>
              <a:latin typeface="Verdana"/>
              <a:ea typeface="ヒラギノ角ゴ Pro W3"/>
              <a:cs typeface="ヒラギノ角ゴ Pro W3"/>
            </a:rPr>
            <a:t>Pillar II and Pillar I – The New System </a:t>
          </a:r>
          <a:endParaRPr lang="en-CH" sz="2000" kern="1200" dirty="0">
            <a:solidFill>
              <a:srgbClr val="FFFFFF"/>
            </a:solidFill>
            <a:latin typeface="Verdana"/>
            <a:ea typeface="ヒラギノ角ゴ Pro W3"/>
            <a:cs typeface="ヒラギノ角ゴ Pro W3"/>
          </a:endParaRPr>
        </a:p>
      </dgm:t>
    </dgm:pt>
    <dgm:pt modelId="{5F347FA5-DE08-45D0-B8C0-948E9700DD88}" type="parTrans" cxnId="{5FD056E3-7BEA-4866-9C09-AA5DFC2FAA6C}">
      <dgm:prSet/>
      <dgm:spPr/>
      <dgm:t>
        <a:bodyPr/>
        <a:lstStyle/>
        <a:p>
          <a:endParaRPr lang="en-CH"/>
        </a:p>
      </dgm:t>
    </dgm:pt>
    <dgm:pt modelId="{4FEA8C79-85B1-40B5-AB85-5B8718ECE52A}" type="sibTrans" cxnId="{5FD056E3-7BEA-4866-9C09-AA5DFC2FAA6C}">
      <dgm:prSet/>
      <dgm:spPr/>
      <dgm:t>
        <a:bodyPr/>
        <a:lstStyle/>
        <a:p>
          <a:endParaRPr lang="en-CH"/>
        </a:p>
      </dgm:t>
    </dgm:pt>
    <dgm:pt modelId="{A66AB2C4-7867-41F9-9D0A-F9CCB653AE13}">
      <dgm:prSet phldrT="[Text]"/>
      <dgm:spPr/>
      <dgm:t>
        <a:bodyPr/>
        <a:lstStyle/>
        <a:p>
          <a:r>
            <a:rPr lang="en-GB" dirty="0"/>
            <a:t>Built on top of the existing system and are an “Add on”</a:t>
          </a:r>
          <a:endParaRPr lang="en-CH" dirty="0"/>
        </a:p>
      </dgm:t>
    </dgm:pt>
    <dgm:pt modelId="{F513817C-A956-4EC4-9B47-80CFF5AE6AA5}" type="parTrans" cxnId="{A5B32F3B-3BC6-4BFC-BB0A-5AE8D18F5C59}">
      <dgm:prSet/>
      <dgm:spPr/>
      <dgm:t>
        <a:bodyPr/>
        <a:lstStyle/>
        <a:p>
          <a:endParaRPr lang="en-CH"/>
        </a:p>
      </dgm:t>
    </dgm:pt>
    <dgm:pt modelId="{0326C6F7-9C47-4AA4-8795-340D2547F659}" type="sibTrans" cxnId="{A5B32F3B-3BC6-4BFC-BB0A-5AE8D18F5C59}">
      <dgm:prSet/>
      <dgm:spPr/>
      <dgm:t>
        <a:bodyPr/>
        <a:lstStyle/>
        <a:p>
          <a:endParaRPr lang="en-CH"/>
        </a:p>
      </dgm:t>
    </dgm:pt>
    <dgm:pt modelId="{3638D13B-BDC5-4039-8054-C464572B811F}">
      <dgm:prSet phldrT="[Text]"/>
      <dgm:spPr/>
      <dgm:t>
        <a:bodyPr/>
        <a:lstStyle/>
        <a:p>
          <a:r>
            <a:rPr lang="en-GB" dirty="0"/>
            <a:t>Changes made to MNE positions within the existing system impact the outcomes in the new system </a:t>
          </a:r>
          <a:endParaRPr lang="en-CH" dirty="0"/>
        </a:p>
      </dgm:t>
    </dgm:pt>
    <dgm:pt modelId="{0744BBBC-69B7-47B0-BDF2-57E427FD53B7}" type="parTrans" cxnId="{79158744-4D68-4ACE-9FCA-16245952462C}">
      <dgm:prSet/>
      <dgm:spPr/>
      <dgm:t>
        <a:bodyPr/>
        <a:lstStyle/>
        <a:p>
          <a:endParaRPr lang="en-CH"/>
        </a:p>
      </dgm:t>
    </dgm:pt>
    <dgm:pt modelId="{54E4F7DA-C6A8-431A-9065-ED3BCA98B9CF}" type="sibTrans" cxnId="{79158744-4D68-4ACE-9FCA-16245952462C}">
      <dgm:prSet/>
      <dgm:spPr/>
      <dgm:t>
        <a:bodyPr/>
        <a:lstStyle/>
        <a:p>
          <a:endParaRPr lang="en-CH"/>
        </a:p>
      </dgm:t>
    </dgm:pt>
    <dgm:pt modelId="{949A7928-8495-417C-B429-92370EF00691}">
      <dgm:prSet phldrT="[Text]"/>
      <dgm:spPr/>
      <dgm:t>
        <a:bodyPr/>
        <a:lstStyle/>
        <a:p>
          <a:endParaRPr lang="en-CH" dirty="0"/>
        </a:p>
      </dgm:t>
    </dgm:pt>
    <dgm:pt modelId="{3EEFE7B1-1F61-4465-9CE4-2771F9E11983}" type="parTrans" cxnId="{4907FAD4-17D9-42AF-9C41-B48DBD09935B}">
      <dgm:prSet/>
      <dgm:spPr/>
      <dgm:t>
        <a:bodyPr/>
        <a:lstStyle/>
        <a:p>
          <a:endParaRPr lang="en-CH"/>
        </a:p>
      </dgm:t>
    </dgm:pt>
    <dgm:pt modelId="{EC61A818-844D-4B1A-8640-79A611BE880C}" type="sibTrans" cxnId="{4907FAD4-17D9-42AF-9C41-B48DBD09935B}">
      <dgm:prSet/>
      <dgm:spPr/>
      <dgm:t>
        <a:bodyPr/>
        <a:lstStyle/>
        <a:p>
          <a:endParaRPr lang="en-CH"/>
        </a:p>
      </dgm:t>
    </dgm:pt>
    <dgm:pt modelId="{C99F4113-C8E5-41FC-AB65-DD3479C16F39}">
      <dgm:prSet phldrT="[Text]"/>
      <dgm:spPr/>
      <dgm:t>
        <a:bodyPr/>
        <a:lstStyle/>
        <a:p>
          <a:r>
            <a:rPr lang="en-GB" dirty="0"/>
            <a:t>Will be analysed through the lens from transfer pricing issues that are linked to mobility of individuals </a:t>
          </a:r>
          <a:endParaRPr lang="en-CH" dirty="0"/>
        </a:p>
      </dgm:t>
    </dgm:pt>
    <dgm:pt modelId="{773FCE77-344E-4E12-9650-42F05057A166}" type="parTrans" cxnId="{ABF0CFA3-DF3A-44B9-8D44-22E96AACD257}">
      <dgm:prSet/>
      <dgm:spPr/>
      <dgm:t>
        <a:bodyPr/>
        <a:lstStyle/>
        <a:p>
          <a:endParaRPr lang="en-CH"/>
        </a:p>
      </dgm:t>
    </dgm:pt>
    <dgm:pt modelId="{E22EEB9E-7DC0-49FC-B76C-3FCDA8D23F6E}" type="sibTrans" cxnId="{ABF0CFA3-DF3A-44B9-8D44-22E96AACD257}">
      <dgm:prSet/>
      <dgm:spPr/>
      <dgm:t>
        <a:bodyPr/>
        <a:lstStyle/>
        <a:p>
          <a:endParaRPr lang="en-CH"/>
        </a:p>
      </dgm:t>
    </dgm:pt>
    <dgm:pt modelId="{748228F2-5EA7-460B-B8FA-998A71C337FC}">
      <dgm:prSet phldrT="[Text]"/>
      <dgm:spPr/>
      <dgm:t>
        <a:bodyPr/>
        <a:lstStyle/>
        <a:p>
          <a:r>
            <a:rPr lang="en-GB" dirty="0"/>
            <a:t>We will not analyse the impact of remote working on calculation of SBI Exclusion or RODP  </a:t>
          </a:r>
          <a:endParaRPr lang="en-CH" dirty="0"/>
        </a:p>
      </dgm:t>
    </dgm:pt>
    <dgm:pt modelId="{791809E1-8246-4D82-AB33-C56658A361FB}" type="parTrans" cxnId="{819A9343-0D8B-4BCE-BBAD-1A9238DE3EEE}">
      <dgm:prSet/>
      <dgm:spPr/>
      <dgm:t>
        <a:bodyPr/>
        <a:lstStyle/>
        <a:p>
          <a:endParaRPr lang="en-CH"/>
        </a:p>
      </dgm:t>
    </dgm:pt>
    <dgm:pt modelId="{99407D25-D193-4A7B-9FF6-181A87551208}" type="sibTrans" cxnId="{819A9343-0D8B-4BCE-BBAD-1A9238DE3EEE}">
      <dgm:prSet/>
      <dgm:spPr/>
      <dgm:t>
        <a:bodyPr/>
        <a:lstStyle/>
        <a:p>
          <a:endParaRPr lang="en-CH"/>
        </a:p>
      </dgm:t>
    </dgm:pt>
    <dgm:pt modelId="{98CB0AE6-07AB-4234-8AC9-357194BBF351}" type="pres">
      <dgm:prSet presAssocID="{5BDA76A3-76E7-43F5-834E-5F5D1AB26351}" presName="linear" presStyleCnt="0">
        <dgm:presLayoutVars>
          <dgm:dir/>
          <dgm:animLvl val="lvl"/>
          <dgm:resizeHandles val="exact"/>
        </dgm:presLayoutVars>
      </dgm:prSet>
      <dgm:spPr/>
    </dgm:pt>
    <dgm:pt modelId="{D31D9762-FEC6-4AF1-B3E2-069DA4A060D2}" type="pres">
      <dgm:prSet presAssocID="{75D9CCAF-337B-4E32-A4A5-2846CB567855}" presName="parentLin" presStyleCnt="0"/>
      <dgm:spPr/>
    </dgm:pt>
    <dgm:pt modelId="{864BDF31-6471-49D5-AABB-425640313E75}" type="pres">
      <dgm:prSet presAssocID="{75D9CCAF-337B-4E32-A4A5-2846CB567855}" presName="parentLeftMargin" presStyleLbl="node1" presStyleIdx="0" presStyleCnt="3"/>
      <dgm:spPr/>
    </dgm:pt>
    <dgm:pt modelId="{2EEFE59C-42D1-4A53-90D0-E7B2586E61CA}" type="pres">
      <dgm:prSet presAssocID="{75D9CCAF-337B-4E32-A4A5-2846CB567855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B02EC113-28E8-4D55-ACFD-31261E3DBEAB}" type="pres">
      <dgm:prSet presAssocID="{75D9CCAF-337B-4E32-A4A5-2846CB567855}" presName="negativeSpace" presStyleCnt="0"/>
      <dgm:spPr/>
    </dgm:pt>
    <dgm:pt modelId="{D82C4B9E-DD72-418B-A3AB-FAEE4D395B5F}" type="pres">
      <dgm:prSet presAssocID="{75D9CCAF-337B-4E32-A4A5-2846CB567855}" presName="childText" presStyleLbl="conFgAcc1" presStyleIdx="0" presStyleCnt="3">
        <dgm:presLayoutVars>
          <dgm:bulletEnabled val="1"/>
        </dgm:presLayoutVars>
      </dgm:prSet>
      <dgm:spPr/>
    </dgm:pt>
    <dgm:pt modelId="{DDC8A520-5FC4-4D68-B9C2-FE55AD7E5CA8}" type="pres">
      <dgm:prSet presAssocID="{C79B676A-38F0-4A5F-97C0-0661DEBFE4B1}" presName="spaceBetweenRectangles" presStyleCnt="0"/>
      <dgm:spPr/>
    </dgm:pt>
    <dgm:pt modelId="{D45AAF3C-D814-41F5-8B7F-3A99B7825157}" type="pres">
      <dgm:prSet presAssocID="{60099F3F-185B-4931-AA98-F7926EC3CBBE}" presName="parentLin" presStyleCnt="0"/>
      <dgm:spPr/>
    </dgm:pt>
    <dgm:pt modelId="{82B3E91E-66FB-4D61-8CE3-F0F8CD4C0CEF}" type="pres">
      <dgm:prSet presAssocID="{60099F3F-185B-4931-AA98-F7926EC3CBBE}" presName="parentLeftMargin" presStyleLbl="node1" presStyleIdx="0" presStyleCnt="3"/>
      <dgm:spPr/>
    </dgm:pt>
    <dgm:pt modelId="{F0670C96-18D0-4917-8C51-2F7ABB8D7993}" type="pres">
      <dgm:prSet presAssocID="{60099F3F-185B-4931-AA98-F7926EC3CBBE}" presName="parentText" presStyleLbl="node1" presStyleIdx="1" presStyleCnt="3" custLinFactNeighborX="-3644" custLinFactNeighborY="-305">
        <dgm:presLayoutVars>
          <dgm:chMax val="0"/>
          <dgm:bulletEnabled val="1"/>
        </dgm:presLayoutVars>
      </dgm:prSet>
      <dgm:spPr>
        <a:xfrm>
          <a:off x="503034" y="1903943"/>
          <a:ext cx="7308812" cy="472320"/>
        </a:xfrm>
        <a:prstGeom prst="roundRect">
          <a:avLst/>
        </a:prstGeom>
      </dgm:spPr>
    </dgm:pt>
    <dgm:pt modelId="{53E7F1D7-C84E-4B85-9598-2419FC032390}" type="pres">
      <dgm:prSet presAssocID="{60099F3F-185B-4931-AA98-F7926EC3CBBE}" presName="negativeSpace" presStyleCnt="0"/>
      <dgm:spPr/>
    </dgm:pt>
    <dgm:pt modelId="{FAE33BE8-BC41-44DF-8BA7-4C6FCD36B35D}" type="pres">
      <dgm:prSet presAssocID="{60099F3F-185B-4931-AA98-F7926EC3CBBE}" presName="childText" presStyleLbl="conFgAcc1" presStyleIdx="1" presStyleCnt="3">
        <dgm:presLayoutVars>
          <dgm:bulletEnabled val="1"/>
        </dgm:presLayoutVars>
      </dgm:prSet>
      <dgm:spPr/>
    </dgm:pt>
    <dgm:pt modelId="{51CEDE16-7880-4A12-92E1-557CF2A3A725}" type="pres">
      <dgm:prSet presAssocID="{4FEA8C79-85B1-40B5-AB85-5B8718ECE52A}" presName="spaceBetweenRectangles" presStyleCnt="0"/>
      <dgm:spPr/>
    </dgm:pt>
    <dgm:pt modelId="{0574B52D-6260-4771-9A59-D7D12958075C}" type="pres">
      <dgm:prSet presAssocID="{ACEAEA9B-F437-4C43-B39B-0AA9421B4D0F}" presName="parentLin" presStyleCnt="0"/>
      <dgm:spPr/>
    </dgm:pt>
    <dgm:pt modelId="{BD74B7D9-8AE7-4D3D-A448-F657E0064FF0}" type="pres">
      <dgm:prSet presAssocID="{ACEAEA9B-F437-4C43-B39B-0AA9421B4D0F}" presName="parentLeftMargin" presStyleLbl="node1" presStyleIdx="1" presStyleCnt="3"/>
      <dgm:spPr/>
    </dgm:pt>
    <dgm:pt modelId="{74F7F653-A806-4292-B482-61DCE8E99A9C}" type="pres">
      <dgm:prSet presAssocID="{ACEAEA9B-F437-4C43-B39B-0AA9421B4D0F}" presName="parentText" presStyleLbl="node1" presStyleIdx="2" presStyleCnt="3">
        <dgm:presLayoutVars>
          <dgm:chMax val="0"/>
          <dgm:bulletEnabled val="1"/>
        </dgm:presLayoutVars>
      </dgm:prSet>
      <dgm:spPr>
        <a:xfrm>
          <a:off x="522058" y="2908344"/>
          <a:ext cx="7308812" cy="472320"/>
        </a:xfrm>
        <a:prstGeom prst="roundRect">
          <a:avLst/>
        </a:prstGeom>
      </dgm:spPr>
    </dgm:pt>
    <dgm:pt modelId="{FDC9E259-4519-4457-ACEB-56D62CF39329}" type="pres">
      <dgm:prSet presAssocID="{ACEAEA9B-F437-4C43-B39B-0AA9421B4D0F}" presName="negativeSpace" presStyleCnt="0"/>
      <dgm:spPr/>
    </dgm:pt>
    <dgm:pt modelId="{FE536ECD-ADDF-4374-AD07-818EDB1809ED}" type="pres">
      <dgm:prSet presAssocID="{ACEAEA9B-F437-4C43-B39B-0AA9421B4D0F}" presName="childText" presStyleLbl="conFgAcc1" presStyleIdx="2" presStyleCnt="3" custLinFactNeighborY="18882">
        <dgm:presLayoutVars>
          <dgm:bulletEnabled val="1"/>
        </dgm:presLayoutVars>
      </dgm:prSet>
      <dgm:spPr/>
    </dgm:pt>
  </dgm:ptLst>
  <dgm:cxnLst>
    <dgm:cxn modelId="{015BF936-E50B-4A5F-B4F2-D04CA4465F1A}" type="presOf" srcId="{60099F3F-185B-4931-AA98-F7926EC3CBBE}" destId="{82B3E91E-66FB-4D61-8CE3-F0F8CD4C0CEF}" srcOrd="0" destOrd="0" presId="urn:microsoft.com/office/officeart/2005/8/layout/list1"/>
    <dgm:cxn modelId="{43C4E437-44F9-44CA-AE51-BFEFA8C2B2D8}" type="presOf" srcId="{75D9CCAF-337B-4E32-A4A5-2846CB567855}" destId="{2EEFE59C-42D1-4A53-90D0-E7B2586E61CA}" srcOrd="1" destOrd="0" presId="urn:microsoft.com/office/officeart/2005/8/layout/list1"/>
    <dgm:cxn modelId="{A5B32F3B-3BC6-4BFC-BB0A-5AE8D18F5C59}" srcId="{60099F3F-185B-4931-AA98-F7926EC3CBBE}" destId="{A66AB2C4-7867-41F9-9D0A-F9CCB653AE13}" srcOrd="0" destOrd="0" parTransId="{F513817C-A956-4EC4-9B47-80CFF5AE6AA5}" sibTransId="{0326C6F7-9C47-4AA4-8795-340D2547F659}"/>
    <dgm:cxn modelId="{9CBEC35C-7B05-4AC1-81E4-5E7B6E68577A}" type="presOf" srcId="{3638D13B-BDC5-4039-8054-C464572B811F}" destId="{FE536ECD-ADDF-4374-AD07-818EDB1809ED}" srcOrd="0" destOrd="0" presId="urn:microsoft.com/office/officeart/2005/8/layout/list1"/>
    <dgm:cxn modelId="{819A9343-0D8B-4BCE-BBAD-1A9238DE3EEE}" srcId="{ACEAEA9B-F437-4C43-B39B-0AA9421B4D0F}" destId="{748228F2-5EA7-460B-B8FA-998A71C337FC}" srcOrd="2" destOrd="0" parTransId="{791809E1-8246-4D82-AB33-C56658A361FB}" sibTransId="{99407D25-D193-4A7B-9FF6-181A87551208}"/>
    <dgm:cxn modelId="{FB52FD63-EE9F-438B-BC38-5D31C492F3B8}" srcId="{5BDA76A3-76E7-43F5-834E-5F5D1AB26351}" destId="{75D9CCAF-337B-4E32-A4A5-2846CB567855}" srcOrd="0" destOrd="0" parTransId="{58E34579-8745-4530-B05B-B5CD0148AF9A}" sibTransId="{C79B676A-38F0-4A5F-97C0-0661DEBFE4B1}"/>
    <dgm:cxn modelId="{79158744-4D68-4ACE-9FCA-16245952462C}" srcId="{ACEAEA9B-F437-4C43-B39B-0AA9421B4D0F}" destId="{3638D13B-BDC5-4039-8054-C464572B811F}" srcOrd="0" destOrd="0" parTransId="{0744BBBC-69B7-47B0-BDF2-57E427FD53B7}" sibTransId="{54E4F7DA-C6A8-431A-9065-ED3BCA98B9CF}"/>
    <dgm:cxn modelId="{9B408053-FD00-46F3-BDA4-9ECB005F4059}" type="presOf" srcId="{748228F2-5EA7-460B-B8FA-998A71C337FC}" destId="{FE536ECD-ADDF-4374-AD07-818EDB1809ED}" srcOrd="0" destOrd="2" presId="urn:microsoft.com/office/officeart/2005/8/layout/list1"/>
    <dgm:cxn modelId="{3F589E74-A3D6-4BE3-A1E8-430111C56F10}" type="presOf" srcId="{60099F3F-185B-4931-AA98-F7926EC3CBBE}" destId="{F0670C96-18D0-4917-8C51-2F7ABB8D7993}" srcOrd="1" destOrd="0" presId="urn:microsoft.com/office/officeart/2005/8/layout/list1"/>
    <dgm:cxn modelId="{8FA7FC81-9A4A-4D8B-B4EF-4C7D95BCF043}" type="presOf" srcId="{C99F4113-C8E5-41FC-AB65-DD3479C16F39}" destId="{FE536ECD-ADDF-4374-AD07-818EDB1809ED}" srcOrd="0" destOrd="1" presId="urn:microsoft.com/office/officeart/2005/8/layout/list1"/>
    <dgm:cxn modelId="{3D6A558F-6F33-4A90-A576-24F6412B6E8D}" type="presOf" srcId="{A66AB2C4-7867-41F9-9D0A-F9CCB653AE13}" destId="{FAE33BE8-BC41-44DF-8BA7-4C6FCD36B35D}" srcOrd="0" destOrd="0" presId="urn:microsoft.com/office/officeart/2005/8/layout/list1"/>
    <dgm:cxn modelId="{ABF0CFA3-DF3A-44B9-8D44-22E96AACD257}" srcId="{ACEAEA9B-F437-4C43-B39B-0AA9421B4D0F}" destId="{C99F4113-C8E5-41FC-AB65-DD3479C16F39}" srcOrd="1" destOrd="0" parTransId="{773FCE77-344E-4E12-9650-42F05057A166}" sibTransId="{E22EEB9E-7DC0-49FC-B76C-3FCDA8D23F6E}"/>
    <dgm:cxn modelId="{E239B5AD-74DC-4255-8F5A-11AAA29B4B9C}" srcId="{75D9CCAF-337B-4E32-A4A5-2846CB567855}" destId="{6281089D-BE2D-4A88-BD94-FB4A5B872CB5}" srcOrd="0" destOrd="0" parTransId="{FE78BC51-C053-4A5E-9262-C0208415B696}" sibTransId="{1929F3BB-35EF-44C3-A821-EAF80270A1A8}"/>
    <dgm:cxn modelId="{E38877AE-38DA-4983-8E2F-34DB91177C27}" type="presOf" srcId="{949A7928-8495-417C-B429-92370EF00691}" destId="{FE536ECD-ADDF-4374-AD07-818EDB1809ED}" srcOrd="0" destOrd="3" presId="urn:microsoft.com/office/officeart/2005/8/layout/list1"/>
    <dgm:cxn modelId="{F1728EB3-672C-4368-97A5-A1B792D88578}" type="presOf" srcId="{ACEAEA9B-F437-4C43-B39B-0AA9421B4D0F}" destId="{74F7F653-A806-4292-B482-61DCE8E99A9C}" srcOrd="1" destOrd="0" presId="urn:microsoft.com/office/officeart/2005/8/layout/list1"/>
    <dgm:cxn modelId="{39595CBC-F1F2-4628-A472-17A3BA1EC04B}" type="presOf" srcId="{6281089D-BE2D-4A88-BD94-FB4A5B872CB5}" destId="{D82C4B9E-DD72-418B-A3AB-FAEE4D395B5F}" srcOrd="0" destOrd="0" presId="urn:microsoft.com/office/officeart/2005/8/layout/list1"/>
    <dgm:cxn modelId="{410010BF-46DF-498B-AB40-BD571CAEE9C2}" type="presOf" srcId="{ACEAEA9B-F437-4C43-B39B-0AA9421B4D0F}" destId="{BD74B7D9-8AE7-4D3D-A448-F657E0064FF0}" srcOrd="0" destOrd="0" presId="urn:microsoft.com/office/officeart/2005/8/layout/list1"/>
    <dgm:cxn modelId="{4907FAD4-17D9-42AF-9C41-B48DBD09935B}" srcId="{ACEAEA9B-F437-4C43-B39B-0AA9421B4D0F}" destId="{949A7928-8495-417C-B429-92370EF00691}" srcOrd="3" destOrd="0" parTransId="{3EEFE7B1-1F61-4465-9CE4-2771F9E11983}" sibTransId="{EC61A818-844D-4B1A-8640-79A611BE880C}"/>
    <dgm:cxn modelId="{5FD056E3-7BEA-4866-9C09-AA5DFC2FAA6C}" srcId="{5BDA76A3-76E7-43F5-834E-5F5D1AB26351}" destId="{60099F3F-185B-4931-AA98-F7926EC3CBBE}" srcOrd="1" destOrd="0" parTransId="{5F347FA5-DE08-45D0-B8C0-948E9700DD88}" sibTransId="{4FEA8C79-85B1-40B5-AB85-5B8718ECE52A}"/>
    <dgm:cxn modelId="{EAB18DEC-1342-4F6F-9A6B-6F44179CF0C1}" type="presOf" srcId="{75D9CCAF-337B-4E32-A4A5-2846CB567855}" destId="{864BDF31-6471-49D5-AABB-425640313E75}" srcOrd="0" destOrd="0" presId="urn:microsoft.com/office/officeart/2005/8/layout/list1"/>
    <dgm:cxn modelId="{9B0EACEC-FAD6-4C3E-8577-DD323FB2E9F6}" type="presOf" srcId="{5BDA76A3-76E7-43F5-834E-5F5D1AB26351}" destId="{98CB0AE6-07AB-4234-8AC9-357194BBF351}" srcOrd="0" destOrd="0" presId="urn:microsoft.com/office/officeart/2005/8/layout/list1"/>
    <dgm:cxn modelId="{617439F0-1702-415B-AB13-FCA0BD163DE4}" srcId="{5BDA76A3-76E7-43F5-834E-5F5D1AB26351}" destId="{ACEAEA9B-F437-4C43-B39B-0AA9421B4D0F}" srcOrd="2" destOrd="0" parTransId="{41FEEF5F-AFF0-4D57-BB3D-91526863D050}" sibTransId="{BC6C906B-000D-43A8-9A6D-F8FC3AD17A31}"/>
    <dgm:cxn modelId="{19F4B477-E6B7-40A9-B5D1-762BBD754827}" type="presParOf" srcId="{98CB0AE6-07AB-4234-8AC9-357194BBF351}" destId="{D31D9762-FEC6-4AF1-B3E2-069DA4A060D2}" srcOrd="0" destOrd="0" presId="urn:microsoft.com/office/officeart/2005/8/layout/list1"/>
    <dgm:cxn modelId="{BC1C300B-B8C2-45EF-90B9-A12F9AA3F45B}" type="presParOf" srcId="{D31D9762-FEC6-4AF1-B3E2-069DA4A060D2}" destId="{864BDF31-6471-49D5-AABB-425640313E75}" srcOrd="0" destOrd="0" presId="urn:microsoft.com/office/officeart/2005/8/layout/list1"/>
    <dgm:cxn modelId="{857191B4-61DC-49AD-8C7C-55E774F91414}" type="presParOf" srcId="{D31D9762-FEC6-4AF1-B3E2-069DA4A060D2}" destId="{2EEFE59C-42D1-4A53-90D0-E7B2586E61CA}" srcOrd="1" destOrd="0" presId="urn:microsoft.com/office/officeart/2005/8/layout/list1"/>
    <dgm:cxn modelId="{3A0A9355-E2B0-486F-A5DF-063046FA76BF}" type="presParOf" srcId="{98CB0AE6-07AB-4234-8AC9-357194BBF351}" destId="{B02EC113-28E8-4D55-ACFD-31261E3DBEAB}" srcOrd="1" destOrd="0" presId="urn:microsoft.com/office/officeart/2005/8/layout/list1"/>
    <dgm:cxn modelId="{9CBFD067-21B6-40AA-94AC-C46AA3382056}" type="presParOf" srcId="{98CB0AE6-07AB-4234-8AC9-357194BBF351}" destId="{D82C4B9E-DD72-418B-A3AB-FAEE4D395B5F}" srcOrd="2" destOrd="0" presId="urn:microsoft.com/office/officeart/2005/8/layout/list1"/>
    <dgm:cxn modelId="{E1707735-812B-4F8E-BED5-6AFEF0F0868A}" type="presParOf" srcId="{98CB0AE6-07AB-4234-8AC9-357194BBF351}" destId="{DDC8A520-5FC4-4D68-B9C2-FE55AD7E5CA8}" srcOrd="3" destOrd="0" presId="urn:microsoft.com/office/officeart/2005/8/layout/list1"/>
    <dgm:cxn modelId="{71986DDD-5648-4D8E-8B48-DEB8F68B340F}" type="presParOf" srcId="{98CB0AE6-07AB-4234-8AC9-357194BBF351}" destId="{D45AAF3C-D814-41F5-8B7F-3A99B7825157}" srcOrd="4" destOrd="0" presId="urn:microsoft.com/office/officeart/2005/8/layout/list1"/>
    <dgm:cxn modelId="{73D33C5A-9FB8-49B7-A0B4-2E524D76886C}" type="presParOf" srcId="{D45AAF3C-D814-41F5-8B7F-3A99B7825157}" destId="{82B3E91E-66FB-4D61-8CE3-F0F8CD4C0CEF}" srcOrd="0" destOrd="0" presId="urn:microsoft.com/office/officeart/2005/8/layout/list1"/>
    <dgm:cxn modelId="{A882B19D-2823-41E7-BFA2-F4DA58622290}" type="presParOf" srcId="{D45AAF3C-D814-41F5-8B7F-3A99B7825157}" destId="{F0670C96-18D0-4917-8C51-2F7ABB8D7993}" srcOrd="1" destOrd="0" presId="urn:microsoft.com/office/officeart/2005/8/layout/list1"/>
    <dgm:cxn modelId="{11C23346-1573-4E91-A61B-A0BE69347BE3}" type="presParOf" srcId="{98CB0AE6-07AB-4234-8AC9-357194BBF351}" destId="{53E7F1D7-C84E-4B85-9598-2419FC032390}" srcOrd="5" destOrd="0" presId="urn:microsoft.com/office/officeart/2005/8/layout/list1"/>
    <dgm:cxn modelId="{6580F112-CF76-4C5B-A996-D209C719D01D}" type="presParOf" srcId="{98CB0AE6-07AB-4234-8AC9-357194BBF351}" destId="{FAE33BE8-BC41-44DF-8BA7-4C6FCD36B35D}" srcOrd="6" destOrd="0" presId="urn:microsoft.com/office/officeart/2005/8/layout/list1"/>
    <dgm:cxn modelId="{2067A40C-0F4D-4430-83F1-EAD1627A5312}" type="presParOf" srcId="{98CB0AE6-07AB-4234-8AC9-357194BBF351}" destId="{51CEDE16-7880-4A12-92E1-557CF2A3A725}" srcOrd="7" destOrd="0" presId="urn:microsoft.com/office/officeart/2005/8/layout/list1"/>
    <dgm:cxn modelId="{A717B5A1-5098-4EDB-B2B4-E04D4D20CCE7}" type="presParOf" srcId="{98CB0AE6-07AB-4234-8AC9-357194BBF351}" destId="{0574B52D-6260-4771-9A59-D7D12958075C}" srcOrd="8" destOrd="0" presId="urn:microsoft.com/office/officeart/2005/8/layout/list1"/>
    <dgm:cxn modelId="{E570CEB6-58EF-4A06-9198-80CAA2FA2154}" type="presParOf" srcId="{0574B52D-6260-4771-9A59-D7D12958075C}" destId="{BD74B7D9-8AE7-4D3D-A448-F657E0064FF0}" srcOrd="0" destOrd="0" presId="urn:microsoft.com/office/officeart/2005/8/layout/list1"/>
    <dgm:cxn modelId="{9EE6EFDD-4D35-4A23-8955-9541E994DDBF}" type="presParOf" srcId="{0574B52D-6260-4771-9A59-D7D12958075C}" destId="{74F7F653-A806-4292-B482-61DCE8E99A9C}" srcOrd="1" destOrd="0" presId="urn:microsoft.com/office/officeart/2005/8/layout/list1"/>
    <dgm:cxn modelId="{3770C418-852A-48E0-835E-E9AC02E212F1}" type="presParOf" srcId="{98CB0AE6-07AB-4234-8AC9-357194BBF351}" destId="{FDC9E259-4519-4457-ACEB-56D62CF39329}" srcOrd="9" destOrd="0" presId="urn:microsoft.com/office/officeart/2005/8/layout/list1"/>
    <dgm:cxn modelId="{377848BA-75D5-4124-B89E-21970E26CA6E}" type="presParOf" srcId="{98CB0AE6-07AB-4234-8AC9-357194BBF351}" destId="{FE536ECD-ADDF-4374-AD07-818EDB1809ED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E4B4B5B-395A-4417-833C-A4ECC30917AD}" type="doc">
      <dgm:prSet loTypeId="urn:microsoft.com/office/officeart/2005/8/layout/matrix1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CH"/>
        </a:p>
      </dgm:t>
    </dgm:pt>
    <dgm:pt modelId="{D9B0E74C-AD76-4BAB-9B14-6A497E28DC23}">
      <dgm:prSet phldrT="[Text]"/>
      <dgm:spPr/>
      <dgm:t>
        <a:bodyPr/>
        <a:lstStyle/>
        <a:p>
          <a:r>
            <a:rPr lang="en-GB" b="1" dirty="0" err="1">
              <a:latin typeface="Arial" panose="020B0604020202020204" pitchFamily="34" charset="0"/>
              <a:cs typeface="Arial" panose="020B0604020202020204" pitchFamily="34" charset="0"/>
            </a:rPr>
            <a:t>GloBE</a:t>
          </a:r>
          <a:r>
            <a:rPr lang="en-GB" b="1" dirty="0">
              <a:latin typeface="Arial" panose="020B0604020202020204" pitchFamily="34" charset="0"/>
              <a:cs typeface="Arial" panose="020B0604020202020204" pitchFamily="34" charset="0"/>
            </a:rPr>
            <a:t> Rules</a:t>
          </a:r>
          <a:endParaRPr lang="en-CH" dirty="0"/>
        </a:p>
      </dgm:t>
    </dgm:pt>
    <dgm:pt modelId="{37A8F87D-26EE-498B-96E3-A1443059D016}" type="parTrans" cxnId="{03549A73-E2CA-4EB2-A67D-290B9AE967DD}">
      <dgm:prSet/>
      <dgm:spPr/>
      <dgm:t>
        <a:bodyPr/>
        <a:lstStyle/>
        <a:p>
          <a:endParaRPr lang="en-CH"/>
        </a:p>
      </dgm:t>
    </dgm:pt>
    <dgm:pt modelId="{18E7ABAA-AEAC-4371-8AA7-AFAAD5C095C9}" type="sibTrans" cxnId="{03549A73-E2CA-4EB2-A67D-290B9AE967DD}">
      <dgm:prSet/>
      <dgm:spPr/>
      <dgm:t>
        <a:bodyPr/>
        <a:lstStyle/>
        <a:p>
          <a:endParaRPr lang="en-CH"/>
        </a:p>
      </dgm:t>
    </dgm:pt>
    <dgm:pt modelId="{DB412F0F-F9A2-4E24-9362-AEE3E0A5A401}">
      <dgm:prSet phldrT="[Text]"/>
      <dgm:spPr>
        <a:solidFill>
          <a:schemeClr val="tx2"/>
        </a:solidFill>
      </dgm:spPr>
      <dgm:t>
        <a:bodyPr/>
        <a:lstStyle/>
        <a:p>
          <a:r>
            <a:rPr lang="en-GB" b="0" dirty="0">
              <a:latin typeface="Arial" panose="020B0604020202020204" pitchFamily="34" charset="0"/>
              <a:cs typeface="Arial" panose="020B0604020202020204" pitchFamily="34" charset="0"/>
            </a:rPr>
            <a:t>If ETR of a MNE Group in a jurisdiction is less than 15% then top up tax applicable </a:t>
          </a:r>
          <a:endParaRPr lang="en-CH" dirty="0"/>
        </a:p>
      </dgm:t>
    </dgm:pt>
    <dgm:pt modelId="{ACE24CB5-CEAD-470B-9751-5764FE72AF4A}" type="parTrans" cxnId="{F7AAF12D-4F05-44B7-B49D-AC744524D8AD}">
      <dgm:prSet/>
      <dgm:spPr/>
      <dgm:t>
        <a:bodyPr/>
        <a:lstStyle/>
        <a:p>
          <a:endParaRPr lang="en-CH"/>
        </a:p>
      </dgm:t>
    </dgm:pt>
    <dgm:pt modelId="{1A4E521C-F9C6-48E6-93D0-EBA5ADC8A5A0}" type="sibTrans" cxnId="{F7AAF12D-4F05-44B7-B49D-AC744524D8AD}">
      <dgm:prSet/>
      <dgm:spPr/>
      <dgm:t>
        <a:bodyPr/>
        <a:lstStyle/>
        <a:p>
          <a:endParaRPr lang="en-CH"/>
        </a:p>
      </dgm:t>
    </dgm:pt>
    <dgm:pt modelId="{FB81E203-2DA7-48AD-92EC-2A8A272C6A6C}">
      <dgm:prSet phldrT="[Text]"/>
      <dgm:spPr>
        <a:solidFill>
          <a:schemeClr val="tx2"/>
        </a:solidFill>
      </dgm:spPr>
      <dgm:t>
        <a:bodyPr/>
        <a:lstStyle/>
        <a:p>
          <a:r>
            <a:rPr lang="en-GB" b="0" dirty="0">
              <a:latin typeface="Arial" panose="020B0604020202020204" pitchFamily="34" charset="0"/>
              <a:cs typeface="Arial" panose="020B0604020202020204" pitchFamily="34" charset="0"/>
            </a:rPr>
            <a:t>Top up tax could be collected by same jurisdiction (QDMTT), jurisdiction of UPE (IIR) or another high tax country in which the MNE operates (UTPR)  </a:t>
          </a:r>
          <a:endParaRPr lang="en-CH" dirty="0"/>
        </a:p>
      </dgm:t>
    </dgm:pt>
    <dgm:pt modelId="{9F9E719B-2DAC-404F-ADBB-E4AFD3E98E94}" type="parTrans" cxnId="{1E5CF6EF-1AE8-4214-8280-67616B190E42}">
      <dgm:prSet/>
      <dgm:spPr/>
      <dgm:t>
        <a:bodyPr/>
        <a:lstStyle/>
        <a:p>
          <a:endParaRPr lang="en-CH"/>
        </a:p>
      </dgm:t>
    </dgm:pt>
    <dgm:pt modelId="{8263A490-C6FA-4B2C-AE94-CC09F48A69F9}" type="sibTrans" cxnId="{1E5CF6EF-1AE8-4214-8280-67616B190E42}">
      <dgm:prSet/>
      <dgm:spPr/>
      <dgm:t>
        <a:bodyPr/>
        <a:lstStyle/>
        <a:p>
          <a:endParaRPr lang="en-CH"/>
        </a:p>
      </dgm:t>
    </dgm:pt>
    <dgm:pt modelId="{A3007AE5-DDA5-413C-A7BC-0246ADDA9ED4}">
      <dgm:prSet phldrT="[Text]"/>
      <dgm:spPr>
        <a:solidFill>
          <a:schemeClr val="tx2"/>
        </a:solidFill>
      </dgm:spPr>
      <dgm:t>
        <a:bodyPr/>
        <a:lstStyle/>
        <a:p>
          <a:r>
            <a:rPr lang="en-GB" b="0" dirty="0">
              <a:latin typeface="Arial" panose="020B0604020202020204" pitchFamily="34" charset="0"/>
              <a:cs typeface="Arial" panose="020B0604020202020204" pitchFamily="34" charset="0"/>
            </a:rPr>
            <a:t>QDMTTs on the rise: Switzerland, Singapore, Mauritius, Hong Kong, UK, Ireland Malaysia, New Zealand, Canada, Korea, Jersey, EU, Australia  </a:t>
          </a:r>
        </a:p>
        <a:p>
          <a:endParaRPr lang="en-GB" b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656D5C5-ECB8-4198-964D-853DF84E4F60}" type="parTrans" cxnId="{BE79E27C-0751-4F93-9EDD-D24A5ABF5D23}">
      <dgm:prSet/>
      <dgm:spPr/>
      <dgm:t>
        <a:bodyPr/>
        <a:lstStyle/>
        <a:p>
          <a:endParaRPr lang="en-CH"/>
        </a:p>
      </dgm:t>
    </dgm:pt>
    <dgm:pt modelId="{1BEF9B82-55C8-43BC-880B-FD92D5F0F003}" type="sibTrans" cxnId="{BE79E27C-0751-4F93-9EDD-D24A5ABF5D23}">
      <dgm:prSet/>
      <dgm:spPr/>
      <dgm:t>
        <a:bodyPr/>
        <a:lstStyle/>
        <a:p>
          <a:endParaRPr lang="en-CH"/>
        </a:p>
      </dgm:t>
    </dgm:pt>
    <dgm:pt modelId="{ED56B058-FB71-4925-8E44-73B82FAC052E}">
      <dgm:prSet phldrT="[Text]"/>
      <dgm:spPr>
        <a:solidFill>
          <a:schemeClr val="tx2"/>
        </a:solidFill>
      </dgm:spPr>
      <dgm:t>
        <a:bodyPr/>
        <a:lstStyle/>
        <a:p>
          <a:r>
            <a:rPr lang="en-GB" dirty="0"/>
            <a:t>US Policy: Book minimum tax. Possible non alignment with Pillar 2?    </a:t>
          </a:r>
          <a:endParaRPr lang="en-CH" dirty="0"/>
        </a:p>
      </dgm:t>
    </dgm:pt>
    <dgm:pt modelId="{053F311F-E961-435A-9CEB-D761D36C890F}" type="parTrans" cxnId="{41DE04F6-B447-4C8A-959D-A0688ADD91A4}">
      <dgm:prSet/>
      <dgm:spPr/>
      <dgm:t>
        <a:bodyPr/>
        <a:lstStyle/>
        <a:p>
          <a:endParaRPr lang="en-CH"/>
        </a:p>
      </dgm:t>
    </dgm:pt>
    <dgm:pt modelId="{B9C4115E-E11F-4E42-924A-CF73982474D9}" type="sibTrans" cxnId="{41DE04F6-B447-4C8A-959D-A0688ADD91A4}">
      <dgm:prSet/>
      <dgm:spPr/>
      <dgm:t>
        <a:bodyPr/>
        <a:lstStyle/>
        <a:p>
          <a:endParaRPr lang="en-CH"/>
        </a:p>
      </dgm:t>
    </dgm:pt>
    <dgm:pt modelId="{31CD27AF-79F2-4B94-8288-B2927836BB70}" type="pres">
      <dgm:prSet presAssocID="{FE4B4B5B-395A-4417-833C-A4ECC30917AD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F4EFE376-0C1A-462F-A7A0-DA36D4E32EA2}" type="pres">
      <dgm:prSet presAssocID="{FE4B4B5B-395A-4417-833C-A4ECC30917AD}" presName="matrix" presStyleCnt="0"/>
      <dgm:spPr/>
    </dgm:pt>
    <dgm:pt modelId="{DF2F2B3F-204D-47F1-AA84-A1A144B78C01}" type="pres">
      <dgm:prSet presAssocID="{FE4B4B5B-395A-4417-833C-A4ECC30917AD}" presName="tile1" presStyleLbl="node1" presStyleIdx="0" presStyleCnt="4" custLinFactNeighborY="2524"/>
      <dgm:spPr/>
    </dgm:pt>
    <dgm:pt modelId="{768169AA-4221-4221-8A2D-DF026BCAE57D}" type="pres">
      <dgm:prSet presAssocID="{FE4B4B5B-395A-4417-833C-A4ECC30917AD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645A3AF2-F4D7-4879-B851-7C4176429DC3}" type="pres">
      <dgm:prSet presAssocID="{FE4B4B5B-395A-4417-833C-A4ECC30917AD}" presName="tile2" presStyleLbl="node1" presStyleIdx="1" presStyleCnt="4" custLinFactNeighborY="2524"/>
      <dgm:spPr/>
    </dgm:pt>
    <dgm:pt modelId="{45166DEC-5EA5-41B0-923D-E39DC443AB55}" type="pres">
      <dgm:prSet presAssocID="{FE4B4B5B-395A-4417-833C-A4ECC30917AD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3F26F236-69C8-4F73-9B0B-3772A1C3A170}" type="pres">
      <dgm:prSet presAssocID="{FE4B4B5B-395A-4417-833C-A4ECC30917AD}" presName="tile3" presStyleLbl="node1" presStyleIdx="2" presStyleCnt="4" custLinFactNeighborY="0"/>
      <dgm:spPr/>
    </dgm:pt>
    <dgm:pt modelId="{E3007F2E-1096-4A42-B8F8-5A8E5FEBF6DD}" type="pres">
      <dgm:prSet presAssocID="{FE4B4B5B-395A-4417-833C-A4ECC30917AD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5E0B2F16-27A5-4571-A8C0-70AE0CE76237}" type="pres">
      <dgm:prSet presAssocID="{FE4B4B5B-395A-4417-833C-A4ECC30917AD}" presName="tile4" presStyleLbl="node1" presStyleIdx="3" presStyleCnt="4" custLinFactNeighborY="0"/>
      <dgm:spPr/>
    </dgm:pt>
    <dgm:pt modelId="{D61F7494-AC44-4B1B-840F-55CDEED2E3B3}" type="pres">
      <dgm:prSet presAssocID="{FE4B4B5B-395A-4417-833C-A4ECC30917AD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5DB3C609-ED91-4F15-98A8-81C8149BD0CA}" type="pres">
      <dgm:prSet presAssocID="{FE4B4B5B-395A-4417-833C-A4ECC30917AD}" presName="centerTile" presStyleLbl="fgShp" presStyleIdx="0" presStyleCnt="1">
        <dgm:presLayoutVars>
          <dgm:chMax val="0"/>
          <dgm:chPref val="0"/>
        </dgm:presLayoutVars>
      </dgm:prSet>
      <dgm:spPr/>
    </dgm:pt>
  </dgm:ptLst>
  <dgm:cxnLst>
    <dgm:cxn modelId="{505C0612-C600-4031-BAD5-DDB7AA18638B}" type="presOf" srcId="{A3007AE5-DDA5-413C-A7BC-0246ADDA9ED4}" destId="{3F26F236-69C8-4F73-9B0B-3772A1C3A170}" srcOrd="0" destOrd="0" presId="urn:microsoft.com/office/officeart/2005/8/layout/matrix1"/>
    <dgm:cxn modelId="{1D115121-D6FB-4EF4-9A7D-7DBC53AB9DEB}" type="presOf" srcId="{DB412F0F-F9A2-4E24-9362-AEE3E0A5A401}" destId="{768169AA-4221-4221-8A2D-DF026BCAE57D}" srcOrd="1" destOrd="0" presId="urn:microsoft.com/office/officeart/2005/8/layout/matrix1"/>
    <dgm:cxn modelId="{F7AAF12D-4F05-44B7-B49D-AC744524D8AD}" srcId="{D9B0E74C-AD76-4BAB-9B14-6A497E28DC23}" destId="{DB412F0F-F9A2-4E24-9362-AEE3E0A5A401}" srcOrd="0" destOrd="0" parTransId="{ACE24CB5-CEAD-470B-9751-5764FE72AF4A}" sibTransId="{1A4E521C-F9C6-48E6-93D0-EBA5ADC8A5A0}"/>
    <dgm:cxn modelId="{7C665D44-7C0E-461C-9B59-8DE989BE4270}" type="presOf" srcId="{FE4B4B5B-395A-4417-833C-A4ECC30917AD}" destId="{31CD27AF-79F2-4B94-8288-B2927836BB70}" srcOrd="0" destOrd="0" presId="urn:microsoft.com/office/officeart/2005/8/layout/matrix1"/>
    <dgm:cxn modelId="{419A3068-E520-4FEB-8DC5-77472DB5B5E8}" type="presOf" srcId="{A3007AE5-DDA5-413C-A7BC-0246ADDA9ED4}" destId="{E3007F2E-1096-4A42-B8F8-5A8E5FEBF6DD}" srcOrd="1" destOrd="0" presId="urn:microsoft.com/office/officeart/2005/8/layout/matrix1"/>
    <dgm:cxn modelId="{03549A73-E2CA-4EB2-A67D-290B9AE967DD}" srcId="{FE4B4B5B-395A-4417-833C-A4ECC30917AD}" destId="{D9B0E74C-AD76-4BAB-9B14-6A497E28DC23}" srcOrd="0" destOrd="0" parTransId="{37A8F87D-26EE-498B-96E3-A1443059D016}" sibTransId="{18E7ABAA-AEAC-4371-8AA7-AFAAD5C095C9}"/>
    <dgm:cxn modelId="{D07D9456-FF43-4910-AB63-7A5B5395B90D}" type="presOf" srcId="{ED56B058-FB71-4925-8E44-73B82FAC052E}" destId="{D61F7494-AC44-4B1B-840F-55CDEED2E3B3}" srcOrd="1" destOrd="0" presId="urn:microsoft.com/office/officeart/2005/8/layout/matrix1"/>
    <dgm:cxn modelId="{BE79E27C-0751-4F93-9EDD-D24A5ABF5D23}" srcId="{D9B0E74C-AD76-4BAB-9B14-6A497E28DC23}" destId="{A3007AE5-DDA5-413C-A7BC-0246ADDA9ED4}" srcOrd="2" destOrd="0" parTransId="{4656D5C5-ECB8-4198-964D-853DF84E4F60}" sibTransId="{1BEF9B82-55C8-43BC-880B-FD92D5F0F003}"/>
    <dgm:cxn modelId="{D2BBFE98-6FB0-4EC0-BFE1-A15D58757554}" type="presOf" srcId="{DB412F0F-F9A2-4E24-9362-AEE3E0A5A401}" destId="{DF2F2B3F-204D-47F1-AA84-A1A144B78C01}" srcOrd="0" destOrd="0" presId="urn:microsoft.com/office/officeart/2005/8/layout/matrix1"/>
    <dgm:cxn modelId="{3551F1C2-E2B5-48A1-A601-8C9A95C53BF2}" type="presOf" srcId="{ED56B058-FB71-4925-8E44-73B82FAC052E}" destId="{5E0B2F16-27A5-4571-A8C0-70AE0CE76237}" srcOrd="0" destOrd="0" presId="urn:microsoft.com/office/officeart/2005/8/layout/matrix1"/>
    <dgm:cxn modelId="{5638A8C4-FCEA-4FAD-A2D2-8522F29DABAC}" type="presOf" srcId="{D9B0E74C-AD76-4BAB-9B14-6A497E28DC23}" destId="{5DB3C609-ED91-4F15-98A8-81C8149BD0CA}" srcOrd="0" destOrd="0" presId="urn:microsoft.com/office/officeart/2005/8/layout/matrix1"/>
    <dgm:cxn modelId="{213D83DF-99BC-4300-8E5C-D7F42FC3123E}" type="presOf" srcId="{FB81E203-2DA7-48AD-92EC-2A8A272C6A6C}" destId="{645A3AF2-F4D7-4879-B851-7C4176429DC3}" srcOrd="0" destOrd="0" presId="urn:microsoft.com/office/officeart/2005/8/layout/matrix1"/>
    <dgm:cxn modelId="{59E11BE9-E5E5-48C4-95E0-03884BCECF35}" type="presOf" srcId="{FB81E203-2DA7-48AD-92EC-2A8A272C6A6C}" destId="{45166DEC-5EA5-41B0-923D-E39DC443AB55}" srcOrd="1" destOrd="0" presId="urn:microsoft.com/office/officeart/2005/8/layout/matrix1"/>
    <dgm:cxn modelId="{1E5CF6EF-1AE8-4214-8280-67616B190E42}" srcId="{D9B0E74C-AD76-4BAB-9B14-6A497E28DC23}" destId="{FB81E203-2DA7-48AD-92EC-2A8A272C6A6C}" srcOrd="1" destOrd="0" parTransId="{9F9E719B-2DAC-404F-ADBB-E4AFD3E98E94}" sibTransId="{8263A490-C6FA-4B2C-AE94-CC09F48A69F9}"/>
    <dgm:cxn modelId="{41DE04F6-B447-4C8A-959D-A0688ADD91A4}" srcId="{D9B0E74C-AD76-4BAB-9B14-6A497E28DC23}" destId="{ED56B058-FB71-4925-8E44-73B82FAC052E}" srcOrd="3" destOrd="0" parTransId="{053F311F-E961-435A-9CEB-D761D36C890F}" sibTransId="{B9C4115E-E11F-4E42-924A-CF73982474D9}"/>
    <dgm:cxn modelId="{2A6A6A23-8C89-4794-AD98-A59E7ADECDC4}" type="presParOf" srcId="{31CD27AF-79F2-4B94-8288-B2927836BB70}" destId="{F4EFE376-0C1A-462F-A7A0-DA36D4E32EA2}" srcOrd="0" destOrd="0" presId="urn:microsoft.com/office/officeart/2005/8/layout/matrix1"/>
    <dgm:cxn modelId="{1D36EFB4-1B4F-4D3C-BAD4-CC033384BE8E}" type="presParOf" srcId="{F4EFE376-0C1A-462F-A7A0-DA36D4E32EA2}" destId="{DF2F2B3F-204D-47F1-AA84-A1A144B78C01}" srcOrd="0" destOrd="0" presId="urn:microsoft.com/office/officeart/2005/8/layout/matrix1"/>
    <dgm:cxn modelId="{6929DD8E-5CBE-4DD6-95AC-301F36208769}" type="presParOf" srcId="{F4EFE376-0C1A-462F-A7A0-DA36D4E32EA2}" destId="{768169AA-4221-4221-8A2D-DF026BCAE57D}" srcOrd="1" destOrd="0" presId="urn:microsoft.com/office/officeart/2005/8/layout/matrix1"/>
    <dgm:cxn modelId="{187B0F33-355B-49B0-8DAA-1F0890182EAC}" type="presParOf" srcId="{F4EFE376-0C1A-462F-A7A0-DA36D4E32EA2}" destId="{645A3AF2-F4D7-4879-B851-7C4176429DC3}" srcOrd="2" destOrd="0" presId="urn:microsoft.com/office/officeart/2005/8/layout/matrix1"/>
    <dgm:cxn modelId="{BC983DF0-C889-4C54-813E-1180FD957CFF}" type="presParOf" srcId="{F4EFE376-0C1A-462F-A7A0-DA36D4E32EA2}" destId="{45166DEC-5EA5-41B0-923D-E39DC443AB55}" srcOrd="3" destOrd="0" presId="urn:microsoft.com/office/officeart/2005/8/layout/matrix1"/>
    <dgm:cxn modelId="{6268823C-DD6B-4EC9-9771-24B37C4D1A5B}" type="presParOf" srcId="{F4EFE376-0C1A-462F-A7A0-DA36D4E32EA2}" destId="{3F26F236-69C8-4F73-9B0B-3772A1C3A170}" srcOrd="4" destOrd="0" presId="urn:microsoft.com/office/officeart/2005/8/layout/matrix1"/>
    <dgm:cxn modelId="{5217274C-BE1C-4AAC-832F-44C4218D33C2}" type="presParOf" srcId="{F4EFE376-0C1A-462F-A7A0-DA36D4E32EA2}" destId="{E3007F2E-1096-4A42-B8F8-5A8E5FEBF6DD}" srcOrd="5" destOrd="0" presId="urn:microsoft.com/office/officeart/2005/8/layout/matrix1"/>
    <dgm:cxn modelId="{75DA7EFF-A5BB-4452-AFBB-85BAFC506938}" type="presParOf" srcId="{F4EFE376-0C1A-462F-A7A0-DA36D4E32EA2}" destId="{5E0B2F16-27A5-4571-A8C0-70AE0CE76237}" srcOrd="6" destOrd="0" presId="urn:microsoft.com/office/officeart/2005/8/layout/matrix1"/>
    <dgm:cxn modelId="{CB4F8085-187B-4EA1-A1F5-026AE90BF649}" type="presParOf" srcId="{F4EFE376-0C1A-462F-A7A0-DA36D4E32EA2}" destId="{D61F7494-AC44-4B1B-840F-55CDEED2E3B3}" srcOrd="7" destOrd="0" presId="urn:microsoft.com/office/officeart/2005/8/layout/matrix1"/>
    <dgm:cxn modelId="{3738681D-15FE-416B-8CC8-A00BC2FDA561}" type="presParOf" srcId="{31CD27AF-79F2-4B94-8288-B2927836BB70}" destId="{5DB3C609-ED91-4F15-98A8-81C8149BD0CA}" srcOrd="1" destOrd="0" presId="urn:microsoft.com/office/officeart/2005/8/layout/matrix1"/>
  </dgm:cxnLst>
  <dgm:bg>
    <a:solidFill>
      <a:schemeClr val="tx2"/>
    </a:solidFill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411FF19-0E09-E542-BA46-18BBCB6520C8}" type="doc">
      <dgm:prSet loTypeId="urn:microsoft.com/office/officeart/2009/3/layout/HorizontalOrganizationChart" loCatId="relationship" qsTypeId="urn:microsoft.com/office/officeart/2005/8/quickstyle/simple2" qsCatId="simple" csTypeId="urn:microsoft.com/office/officeart/2005/8/colors/accent3_1" csCatId="accent3" phldr="1"/>
      <dgm:spPr/>
      <dgm:t>
        <a:bodyPr/>
        <a:lstStyle/>
        <a:p>
          <a:endParaRPr lang="en-GB"/>
        </a:p>
      </dgm:t>
    </dgm:pt>
    <mc:AlternateContent xmlns:mc="http://schemas.openxmlformats.org/markup-compatibility/2006" xmlns:a14="http://schemas.microsoft.com/office/drawing/2010/main">
      <mc:Choice Requires="a14">
        <dgm:pt modelId="{392119D0-C911-9F4B-987B-A4152EC7140B}">
          <dgm:prSet custT="1"/>
          <dgm:spPr/>
          <dgm:t>
            <a:bodyPr/>
            <a:lstStyle/>
            <a:p>
              <a:pPr/>
              <a14:m>
                <m:oMathPara xmlns:m="http://schemas.openxmlformats.org/officeDocument/2006/math">
                  <m:oMathParaPr>
                    <m:jc m:val="centerGroup"/>
                  </m:oMathParaPr>
                  <m:oMath xmlns:m="http://schemas.openxmlformats.org/officeDocument/2006/math">
                    <m:r>
                      <a:rPr lang="fr-CH" sz="2000" smtClean="0">
                        <a:latin typeface="Cambria Math" panose="02040503050406030204" pitchFamily="18" charset="0"/>
                      </a:rPr>
                      <m:t>𝐄𝐓𝐑</m:t>
                    </m:r>
                    <m:r>
                      <a:rPr lang="en-US" sz="200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l-PL" sz="2000" smtClean="0">
                            <a:latin typeface="Cambria Math" panose="02040503050406030204" pitchFamily="18" charset="0"/>
                          </a:rPr>
                          <m:t>𝐚𝐝𝐣𝐮𝐭𝐞𝐝</m:t>
                        </m:r>
                        <m:r>
                          <a:rPr lang="pl-PL" sz="200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pl-PL" sz="2000" smtClean="0">
                            <a:latin typeface="Cambria Math" panose="02040503050406030204" pitchFamily="18" charset="0"/>
                          </a:rPr>
                          <m:t>𝐜𝐨𝐯𝐞𝐫𝐞𝐝</m:t>
                        </m:r>
                        <m:r>
                          <a:rPr lang="pl-PL" sz="200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pl-PL" sz="2000" smtClean="0">
                            <a:latin typeface="Cambria Math" panose="02040503050406030204" pitchFamily="18" charset="0"/>
                          </a:rPr>
                          <m:t>𝐭𝐚𝐱𝐞𝐬</m:t>
                        </m:r>
                      </m:num>
                      <m:den>
                        <m:r>
                          <a:rPr lang="pl-PL" sz="2000" smtClean="0">
                            <a:latin typeface="Cambria Math" panose="02040503050406030204" pitchFamily="18" charset="0"/>
                          </a:rPr>
                          <m:t>𝐚𝐝𝐣𝐮𝐬𝐭𝐞𝐝</m:t>
                        </m:r>
                        <m:r>
                          <a:rPr lang="pl-PL" sz="200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pl-PL" sz="2000" smtClean="0">
                            <a:latin typeface="Cambria Math" panose="02040503050406030204" pitchFamily="18" charset="0"/>
                          </a:rPr>
                          <m:t>𝐆𝐥𝐨𝐁𝐄</m:t>
                        </m:r>
                        <m:r>
                          <a:rPr lang="pl-PL" sz="200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pl-PL" sz="2000" smtClean="0">
                            <a:latin typeface="Cambria Math" panose="02040503050406030204" pitchFamily="18" charset="0"/>
                          </a:rPr>
                          <m:t>𝐢𝐧𝐜𝐨𝐦𝐞</m:t>
                        </m:r>
                      </m:den>
                    </m:f>
                  </m:oMath>
                </m:oMathPara>
              </a14:m>
              <a:endParaRPr lang="en-PL" sz="2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dgm:t>
        </dgm:pt>
      </mc:Choice>
      <mc:Fallback xmlns="">
        <dgm:pt modelId="{392119D0-C911-9F4B-987B-A4152EC7140B}">
          <dgm:prSet custT="1"/>
          <dgm:spPr/>
          <dgm:t>
            <a:bodyPr/>
            <a:lstStyle/>
            <a:p>
              <a:pPr/>
              <a:r>
                <a:rPr lang="fr-CH" sz="2000" i="0">
                  <a:latin typeface="Cambria Math" panose="02040503050406030204" pitchFamily="18" charset="0"/>
                </a:rPr>
                <a:t>𝐄𝐓𝐑</a:t>
              </a:r>
              <a:r>
                <a:rPr lang="en-US" sz="2000" i="0">
                  <a:latin typeface="Cambria Math" panose="02040503050406030204" pitchFamily="18" charset="0"/>
                </a:rPr>
                <a:t>=(</a:t>
              </a:r>
              <a:r>
                <a:rPr lang="pl-PL" sz="2000" i="0">
                  <a:latin typeface="Cambria Math" panose="02040503050406030204" pitchFamily="18" charset="0"/>
                </a:rPr>
                <a:t>𝐚𝐝𝐣𝐮𝐭𝐞𝐝 𝐜𝐨𝐯𝐞𝐫𝐞𝐝 𝐭𝐚𝐱𝐞𝐬</a:t>
              </a:r>
              <a:r>
                <a:rPr lang="en-US" sz="2000" i="0">
                  <a:latin typeface="Cambria Math" panose="02040503050406030204" pitchFamily="18" charset="0"/>
                </a:rPr>
                <a:t>)/(</a:t>
              </a:r>
              <a:r>
                <a:rPr lang="pl-PL" sz="2000" i="0">
                  <a:latin typeface="Cambria Math" panose="02040503050406030204" pitchFamily="18" charset="0"/>
                </a:rPr>
                <a:t>𝐚𝐝𝐣𝐮𝐬𝐭𝐞𝐝 𝐆𝐥𝐨𝐁𝐄 𝐢𝐧𝐜𝐨𝐦𝐞</a:t>
              </a:r>
              <a:r>
                <a:rPr lang="en-US" sz="2000" i="0">
                  <a:latin typeface="Cambria Math" panose="02040503050406030204" pitchFamily="18" charset="0"/>
                </a:rPr>
                <a:t>)</a:t>
              </a:r>
              <a:endParaRPr lang="en-PL" sz="2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dgm:t>
        </dgm:pt>
      </mc:Fallback>
    </mc:AlternateContent>
    <dgm:pt modelId="{D3A72C81-767C-C541-B126-4F0E03B00CEC}" type="parTrans" cxnId="{A856A146-AEA1-E046-810C-1DA895C36D7A}">
      <dgm:prSet/>
      <dgm:spPr/>
      <dgm:t>
        <a:bodyPr/>
        <a:lstStyle/>
        <a:p>
          <a:endParaRPr lang="en-GB"/>
        </a:p>
      </dgm:t>
    </dgm:pt>
    <dgm:pt modelId="{95F80FE7-20AA-914A-8B9E-68B297679F81}" type="sibTrans" cxnId="{A856A146-AEA1-E046-810C-1DA895C36D7A}">
      <dgm:prSet/>
      <dgm:spPr/>
      <dgm:t>
        <a:bodyPr/>
        <a:lstStyle/>
        <a:p>
          <a:endParaRPr lang="en-GB"/>
        </a:p>
      </dgm:t>
    </dgm:pt>
    <dgm:pt modelId="{D9CE6382-F488-1D45-88A0-EF572581C9BC}">
      <dgm:prSet custT="1"/>
      <dgm:spPr/>
      <dgm:t>
        <a:bodyPr/>
        <a:lstStyle/>
        <a:p>
          <a:r>
            <a:rPr lang="en-US" sz="1400" b="1" dirty="0">
              <a:latin typeface="Arial" panose="020B0604020202020204" pitchFamily="34" charset="0"/>
              <a:cs typeface="Arial" panose="020B0604020202020204" pitchFamily="34" charset="0"/>
            </a:rPr>
            <a:t>Adjusted Covered Taxes:</a:t>
          </a:r>
          <a:br>
            <a:rPr lang="en-US" sz="1400" b="1" dirty="0">
              <a:latin typeface="Arial" panose="020B0604020202020204" pitchFamily="34" charset="0"/>
              <a:cs typeface="Arial" panose="020B0604020202020204" pitchFamily="34" charset="0"/>
            </a:rPr>
          </a:br>
          <a:br>
            <a:rPr lang="en-US" sz="1400" b="1" dirty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en-US" sz="1400" dirty="0">
              <a:latin typeface="Arial" panose="020B0604020202020204" pitchFamily="34" charset="0"/>
              <a:cs typeface="Arial" panose="020B0604020202020204" pitchFamily="34" charset="0"/>
            </a:rPr>
            <a:t>Could be increased / decreased due to transfer pricing adjustments: Unilateral Corporate Tax  / Transfer Pricing audit by one tax administration or decided outcome in MAP or Arbitration (or undecided outcome) </a:t>
          </a:r>
        </a:p>
        <a:p>
          <a:endParaRPr lang="en-US" sz="1400" dirty="0">
            <a:latin typeface="Arial" panose="020B0604020202020204" pitchFamily="34" charset="0"/>
            <a:cs typeface="Arial" panose="020B0604020202020204" pitchFamily="34" charset="0"/>
          </a:endParaRPr>
        </a:p>
        <a:p>
          <a:r>
            <a:rPr lang="en-US" sz="1400" b="1" dirty="0">
              <a:latin typeface="Arial" panose="020B0604020202020204" pitchFamily="34" charset="0"/>
              <a:cs typeface="Arial" panose="020B0604020202020204" pitchFamily="34" charset="0"/>
            </a:rPr>
            <a:t>Article 4.6.1 of Globe Rules: Post filing adjustments  </a:t>
          </a:r>
          <a:endParaRPr lang="en-PL" sz="14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290ACBC-6BA2-1F44-9770-5D3233DD9686}" type="sibTrans" cxnId="{10136DF7-91C9-3B40-BA21-850B4E271787}">
      <dgm:prSet/>
      <dgm:spPr/>
      <dgm:t>
        <a:bodyPr/>
        <a:lstStyle/>
        <a:p>
          <a:endParaRPr lang="en-GB"/>
        </a:p>
      </dgm:t>
    </dgm:pt>
    <dgm:pt modelId="{3F1D7912-9D19-B345-A7CD-EDE416F33197}" type="parTrans" cxnId="{10136DF7-91C9-3B40-BA21-850B4E271787}">
      <dgm:prSet/>
      <dgm:spPr/>
      <dgm:t>
        <a:bodyPr/>
        <a:lstStyle/>
        <a:p>
          <a:endParaRPr lang="en-GB"/>
        </a:p>
      </dgm:t>
    </dgm:pt>
    <dgm:pt modelId="{69DF5B81-453A-EC49-9595-01687FE72753}">
      <dgm:prSet custT="1"/>
      <dgm:spPr/>
      <dgm:t>
        <a:bodyPr/>
        <a:lstStyle/>
        <a:p>
          <a:endParaRPr lang="en-US" sz="1400" b="1" dirty="0">
            <a:latin typeface="Arial" panose="020B0604020202020204" pitchFamily="34" charset="0"/>
            <a:cs typeface="Arial" panose="020B0604020202020204" pitchFamily="34" charset="0"/>
          </a:endParaRPr>
        </a:p>
        <a:p>
          <a:endParaRPr lang="en-US" sz="1400" b="1" dirty="0">
            <a:latin typeface="Arial" panose="020B0604020202020204" pitchFamily="34" charset="0"/>
            <a:cs typeface="Arial" panose="020B0604020202020204" pitchFamily="34" charset="0"/>
          </a:endParaRPr>
        </a:p>
        <a:p>
          <a:r>
            <a:rPr lang="en-US" sz="1400" b="1" dirty="0">
              <a:latin typeface="Arial" panose="020B0604020202020204" pitchFamily="34" charset="0"/>
              <a:cs typeface="Arial" panose="020B0604020202020204" pitchFamily="34" charset="0"/>
            </a:rPr>
            <a:t>Adjusted </a:t>
          </a:r>
          <a:r>
            <a:rPr lang="en-US" sz="1400" b="1" dirty="0" err="1">
              <a:latin typeface="Arial" panose="020B0604020202020204" pitchFamily="34" charset="0"/>
              <a:cs typeface="Arial" panose="020B0604020202020204" pitchFamily="34" charset="0"/>
            </a:rPr>
            <a:t>GloBE</a:t>
          </a:r>
          <a:r>
            <a:rPr lang="en-US" sz="1400" b="1" dirty="0">
              <a:latin typeface="Arial" panose="020B0604020202020204" pitchFamily="34" charset="0"/>
              <a:cs typeface="Arial" panose="020B0604020202020204" pitchFamily="34" charset="0"/>
            </a:rPr>
            <a:t> Income:</a:t>
          </a:r>
          <a:br>
            <a:rPr lang="en-US" sz="1400" b="1" dirty="0">
              <a:latin typeface="Arial" panose="020B0604020202020204" pitchFamily="34" charset="0"/>
              <a:cs typeface="Arial" panose="020B0604020202020204" pitchFamily="34" charset="0"/>
            </a:rPr>
          </a:br>
          <a:br>
            <a:rPr lang="en-US" sz="1400" b="1" dirty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en-US" sz="1400" dirty="0">
              <a:latin typeface="Arial" panose="020B0604020202020204" pitchFamily="34" charset="0"/>
              <a:cs typeface="Arial" panose="020B0604020202020204" pitchFamily="34" charset="0"/>
            </a:rPr>
            <a:t>Starting point is financial statements but numbers that flow into Globe calculations need to adhere to the ALP</a:t>
          </a:r>
        </a:p>
        <a:p>
          <a:endParaRPr lang="en-US" sz="1400" dirty="0">
            <a:latin typeface="Arial" panose="020B0604020202020204" pitchFamily="34" charset="0"/>
            <a:cs typeface="Arial" panose="020B0604020202020204" pitchFamily="34" charset="0"/>
          </a:endParaRPr>
        </a:p>
        <a:p>
          <a:r>
            <a:rPr lang="en-US" sz="1400" b="1" dirty="0">
              <a:latin typeface="Arial" panose="020B0604020202020204" pitchFamily="34" charset="0"/>
              <a:cs typeface="Arial" panose="020B0604020202020204" pitchFamily="34" charset="0"/>
            </a:rPr>
            <a:t>Article 3.2.3 and Article 3.4 (for PEs).</a:t>
          </a:r>
          <a:r>
            <a:rPr lang="en-US" sz="1400" dirty="0">
              <a:latin typeface="Arial" panose="020B0604020202020204" pitchFamily="34" charset="0"/>
              <a:cs typeface="Arial" panose="020B0604020202020204" pitchFamily="34" charset="0"/>
            </a:rPr>
            <a:t>  </a:t>
          </a:r>
        </a:p>
        <a:p>
          <a:endParaRPr lang="en-US" sz="1400" dirty="0">
            <a:latin typeface="Arial" panose="020B0604020202020204" pitchFamily="34" charset="0"/>
            <a:cs typeface="Arial" panose="020B0604020202020204" pitchFamily="34" charset="0"/>
          </a:endParaRPr>
        </a:p>
        <a:p>
          <a:endParaRPr lang="en-PL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B20D902-F948-6F44-A1DC-64297FC449AE}" type="sibTrans" cxnId="{8A806B6A-11A4-A248-A11A-EF01865353D4}">
      <dgm:prSet/>
      <dgm:spPr/>
      <dgm:t>
        <a:bodyPr/>
        <a:lstStyle/>
        <a:p>
          <a:endParaRPr lang="en-GB"/>
        </a:p>
      </dgm:t>
    </dgm:pt>
    <dgm:pt modelId="{912E29F8-D6D8-3B46-8A17-10225792C771}" type="parTrans" cxnId="{8A806B6A-11A4-A248-A11A-EF01865353D4}">
      <dgm:prSet/>
      <dgm:spPr/>
      <dgm:t>
        <a:bodyPr/>
        <a:lstStyle/>
        <a:p>
          <a:endParaRPr lang="en-GB"/>
        </a:p>
      </dgm:t>
    </dgm:pt>
    <dgm:pt modelId="{45AF771F-DF53-164D-90BE-567AE01FC64D}" type="pres">
      <dgm:prSet presAssocID="{5411FF19-0E09-E542-BA46-18BBCB6520C8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615F1026-3354-D64F-9373-44F65835B390}" type="pres">
      <dgm:prSet presAssocID="{392119D0-C911-9F4B-987B-A4152EC7140B}" presName="hierRoot1" presStyleCnt="0">
        <dgm:presLayoutVars>
          <dgm:hierBranch val="init"/>
        </dgm:presLayoutVars>
      </dgm:prSet>
      <dgm:spPr/>
    </dgm:pt>
    <dgm:pt modelId="{B45CE83B-EB28-714C-B332-2EADDAE1A670}" type="pres">
      <dgm:prSet presAssocID="{392119D0-C911-9F4B-987B-A4152EC7140B}" presName="rootComposite1" presStyleCnt="0"/>
      <dgm:spPr/>
    </dgm:pt>
    <dgm:pt modelId="{AA5BE326-446C-D049-9D60-47599D42BB31}" type="pres">
      <dgm:prSet presAssocID="{392119D0-C911-9F4B-987B-A4152EC7140B}" presName="rootText1" presStyleLbl="node0" presStyleIdx="0" presStyleCnt="1" custScaleX="65673">
        <dgm:presLayoutVars>
          <dgm:chPref val="3"/>
        </dgm:presLayoutVars>
      </dgm:prSet>
      <dgm:spPr>
        <a:prstGeom prst="roundRect">
          <a:avLst/>
        </a:prstGeom>
      </dgm:spPr>
    </dgm:pt>
    <dgm:pt modelId="{E4954310-7F66-E749-920B-0F7A88F033D0}" type="pres">
      <dgm:prSet presAssocID="{392119D0-C911-9F4B-987B-A4152EC7140B}" presName="rootConnector1" presStyleLbl="node1" presStyleIdx="0" presStyleCnt="0"/>
      <dgm:spPr/>
    </dgm:pt>
    <dgm:pt modelId="{D8971A39-8E8E-9240-B95C-FD0E8518F55C}" type="pres">
      <dgm:prSet presAssocID="{392119D0-C911-9F4B-987B-A4152EC7140B}" presName="hierChild2" presStyleCnt="0"/>
      <dgm:spPr/>
    </dgm:pt>
    <dgm:pt modelId="{23F264BA-4428-4242-861A-FBA9AD38593B}" type="pres">
      <dgm:prSet presAssocID="{3F1D7912-9D19-B345-A7CD-EDE416F33197}" presName="Name64" presStyleLbl="parChTrans1D2" presStyleIdx="0" presStyleCnt="2"/>
      <dgm:spPr/>
    </dgm:pt>
    <dgm:pt modelId="{D777D611-3A2F-6D4E-9BC1-1B77668B8DBA}" type="pres">
      <dgm:prSet presAssocID="{D9CE6382-F488-1D45-88A0-EF572581C9BC}" presName="hierRoot2" presStyleCnt="0">
        <dgm:presLayoutVars>
          <dgm:hierBranch val="init"/>
        </dgm:presLayoutVars>
      </dgm:prSet>
      <dgm:spPr/>
    </dgm:pt>
    <dgm:pt modelId="{655FB679-F775-1B43-9BBB-356FD2B9B8F8}" type="pres">
      <dgm:prSet presAssocID="{D9CE6382-F488-1D45-88A0-EF572581C9BC}" presName="rootComposite" presStyleCnt="0"/>
      <dgm:spPr/>
    </dgm:pt>
    <dgm:pt modelId="{D9879DFA-96B8-7F46-8773-FD32BA5B3E56}" type="pres">
      <dgm:prSet presAssocID="{D9CE6382-F488-1D45-88A0-EF572581C9BC}" presName="rootText" presStyleLbl="node2" presStyleIdx="0" presStyleCnt="2" custLinFactNeighborY="-1955">
        <dgm:presLayoutVars>
          <dgm:chPref val="3"/>
        </dgm:presLayoutVars>
      </dgm:prSet>
      <dgm:spPr>
        <a:prstGeom prst="roundRect">
          <a:avLst/>
        </a:prstGeom>
      </dgm:spPr>
    </dgm:pt>
    <dgm:pt modelId="{8733408A-A8C9-E14B-90E4-02C9D9986A24}" type="pres">
      <dgm:prSet presAssocID="{D9CE6382-F488-1D45-88A0-EF572581C9BC}" presName="rootConnector" presStyleLbl="node2" presStyleIdx="0" presStyleCnt="2"/>
      <dgm:spPr/>
    </dgm:pt>
    <dgm:pt modelId="{2E5A0949-74DD-904F-93DE-0C02A69E1517}" type="pres">
      <dgm:prSet presAssocID="{D9CE6382-F488-1D45-88A0-EF572581C9BC}" presName="hierChild4" presStyleCnt="0"/>
      <dgm:spPr/>
    </dgm:pt>
    <dgm:pt modelId="{08E7AE56-211A-2847-92E3-55614C114AEA}" type="pres">
      <dgm:prSet presAssocID="{D9CE6382-F488-1D45-88A0-EF572581C9BC}" presName="hierChild5" presStyleCnt="0"/>
      <dgm:spPr/>
    </dgm:pt>
    <dgm:pt modelId="{7AD9FE6D-9FC7-D74E-B248-F32E593AF008}" type="pres">
      <dgm:prSet presAssocID="{912E29F8-D6D8-3B46-8A17-10225792C771}" presName="Name64" presStyleLbl="parChTrans1D2" presStyleIdx="1" presStyleCnt="2"/>
      <dgm:spPr/>
    </dgm:pt>
    <dgm:pt modelId="{93200A7C-48D3-FB43-B9E5-7667191564BC}" type="pres">
      <dgm:prSet presAssocID="{69DF5B81-453A-EC49-9595-01687FE72753}" presName="hierRoot2" presStyleCnt="0">
        <dgm:presLayoutVars>
          <dgm:hierBranch val="init"/>
        </dgm:presLayoutVars>
      </dgm:prSet>
      <dgm:spPr/>
    </dgm:pt>
    <dgm:pt modelId="{37936EC4-9816-A14A-9B5F-1A14524569FC}" type="pres">
      <dgm:prSet presAssocID="{69DF5B81-453A-EC49-9595-01687FE72753}" presName="rootComposite" presStyleCnt="0"/>
      <dgm:spPr/>
    </dgm:pt>
    <dgm:pt modelId="{66FDE522-D163-D141-86E6-24271EFCFAA6}" type="pres">
      <dgm:prSet presAssocID="{69DF5B81-453A-EC49-9595-01687FE72753}" presName="rootText" presStyleLbl="node2" presStyleIdx="1" presStyleCnt="2" custLinFactNeighborY="-1955">
        <dgm:presLayoutVars>
          <dgm:chPref val="3"/>
        </dgm:presLayoutVars>
      </dgm:prSet>
      <dgm:spPr>
        <a:prstGeom prst="roundRect">
          <a:avLst/>
        </a:prstGeom>
      </dgm:spPr>
    </dgm:pt>
    <dgm:pt modelId="{399AFDBF-8D25-8248-AB0B-313AC3A5E714}" type="pres">
      <dgm:prSet presAssocID="{69DF5B81-453A-EC49-9595-01687FE72753}" presName="rootConnector" presStyleLbl="node2" presStyleIdx="1" presStyleCnt="2"/>
      <dgm:spPr/>
    </dgm:pt>
    <dgm:pt modelId="{4F7D21C3-F6B4-3D45-AC07-FF9C291B4DB8}" type="pres">
      <dgm:prSet presAssocID="{69DF5B81-453A-EC49-9595-01687FE72753}" presName="hierChild4" presStyleCnt="0"/>
      <dgm:spPr/>
    </dgm:pt>
    <dgm:pt modelId="{36133E89-D2D9-6845-BC23-B9C94B2599CE}" type="pres">
      <dgm:prSet presAssocID="{69DF5B81-453A-EC49-9595-01687FE72753}" presName="hierChild5" presStyleCnt="0"/>
      <dgm:spPr/>
    </dgm:pt>
    <dgm:pt modelId="{6410917D-F149-0845-9E2B-0999F9BDA31F}" type="pres">
      <dgm:prSet presAssocID="{392119D0-C911-9F4B-987B-A4152EC7140B}" presName="hierChild3" presStyleCnt="0"/>
      <dgm:spPr/>
    </dgm:pt>
  </dgm:ptLst>
  <dgm:cxnLst>
    <dgm:cxn modelId="{B37A3F00-542E-3A42-B251-372D51C0AC2C}" type="presOf" srcId="{392119D0-C911-9F4B-987B-A4152EC7140B}" destId="{AA5BE326-446C-D049-9D60-47599D42BB31}" srcOrd="0" destOrd="0" presId="urn:microsoft.com/office/officeart/2009/3/layout/HorizontalOrganizationChart"/>
    <dgm:cxn modelId="{0FA2E62A-1633-D648-8BDC-6D1AFCF0CDB2}" type="presOf" srcId="{D9CE6382-F488-1D45-88A0-EF572581C9BC}" destId="{8733408A-A8C9-E14B-90E4-02C9D9986A24}" srcOrd="1" destOrd="0" presId="urn:microsoft.com/office/officeart/2009/3/layout/HorizontalOrganizationChart"/>
    <dgm:cxn modelId="{EF21892F-CEEF-ED45-A6A1-B134054D258E}" type="presOf" srcId="{69DF5B81-453A-EC49-9595-01687FE72753}" destId="{66FDE522-D163-D141-86E6-24271EFCFAA6}" srcOrd="0" destOrd="0" presId="urn:microsoft.com/office/officeart/2009/3/layout/HorizontalOrganizationChart"/>
    <dgm:cxn modelId="{5EDF9E34-B441-7B47-84D7-E7D7F9F1D977}" type="presOf" srcId="{912E29F8-D6D8-3B46-8A17-10225792C771}" destId="{7AD9FE6D-9FC7-D74E-B248-F32E593AF008}" srcOrd="0" destOrd="0" presId="urn:microsoft.com/office/officeart/2009/3/layout/HorizontalOrganizationChart"/>
    <dgm:cxn modelId="{6EA75B39-E75C-004F-B8CA-CF9891E26E7F}" type="presOf" srcId="{D9CE6382-F488-1D45-88A0-EF572581C9BC}" destId="{D9879DFA-96B8-7F46-8773-FD32BA5B3E56}" srcOrd="0" destOrd="0" presId="urn:microsoft.com/office/officeart/2009/3/layout/HorizontalOrganizationChart"/>
    <dgm:cxn modelId="{712B0066-5535-4B4C-95C6-A0C2AF1C8A37}" type="presOf" srcId="{392119D0-C911-9F4B-987B-A4152EC7140B}" destId="{E4954310-7F66-E749-920B-0F7A88F033D0}" srcOrd="1" destOrd="0" presId="urn:microsoft.com/office/officeart/2009/3/layout/HorizontalOrganizationChart"/>
    <dgm:cxn modelId="{A856A146-AEA1-E046-810C-1DA895C36D7A}" srcId="{5411FF19-0E09-E542-BA46-18BBCB6520C8}" destId="{392119D0-C911-9F4B-987B-A4152EC7140B}" srcOrd="0" destOrd="0" parTransId="{D3A72C81-767C-C541-B126-4F0E03B00CEC}" sibTransId="{95F80FE7-20AA-914A-8B9E-68B297679F81}"/>
    <dgm:cxn modelId="{8A806B6A-11A4-A248-A11A-EF01865353D4}" srcId="{392119D0-C911-9F4B-987B-A4152EC7140B}" destId="{69DF5B81-453A-EC49-9595-01687FE72753}" srcOrd="1" destOrd="0" parTransId="{912E29F8-D6D8-3B46-8A17-10225792C771}" sibTransId="{6B20D902-F948-6F44-A1DC-64297FC449AE}"/>
    <dgm:cxn modelId="{A9D3C471-C6E4-EA4C-ACB4-D17709E5A89A}" type="presOf" srcId="{69DF5B81-453A-EC49-9595-01687FE72753}" destId="{399AFDBF-8D25-8248-AB0B-313AC3A5E714}" srcOrd="1" destOrd="0" presId="urn:microsoft.com/office/officeart/2009/3/layout/HorizontalOrganizationChart"/>
    <dgm:cxn modelId="{B13C57DB-4361-2B4E-A5AD-98AE6527D5B3}" type="presOf" srcId="{5411FF19-0E09-E542-BA46-18BBCB6520C8}" destId="{45AF771F-DF53-164D-90BE-567AE01FC64D}" srcOrd="0" destOrd="0" presId="urn:microsoft.com/office/officeart/2009/3/layout/HorizontalOrganizationChart"/>
    <dgm:cxn modelId="{1091FCEB-B933-D141-B601-4586F41943EC}" type="presOf" srcId="{3F1D7912-9D19-B345-A7CD-EDE416F33197}" destId="{23F264BA-4428-4242-861A-FBA9AD38593B}" srcOrd="0" destOrd="0" presId="urn:microsoft.com/office/officeart/2009/3/layout/HorizontalOrganizationChart"/>
    <dgm:cxn modelId="{10136DF7-91C9-3B40-BA21-850B4E271787}" srcId="{392119D0-C911-9F4B-987B-A4152EC7140B}" destId="{D9CE6382-F488-1D45-88A0-EF572581C9BC}" srcOrd="0" destOrd="0" parTransId="{3F1D7912-9D19-B345-A7CD-EDE416F33197}" sibTransId="{B290ACBC-6BA2-1F44-9770-5D3233DD9686}"/>
    <dgm:cxn modelId="{6E1176DD-D582-4440-86A8-04B6785D164E}" type="presParOf" srcId="{45AF771F-DF53-164D-90BE-567AE01FC64D}" destId="{615F1026-3354-D64F-9373-44F65835B390}" srcOrd="0" destOrd="0" presId="urn:microsoft.com/office/officeart/2009/3/layout/HorizontalOrganizationChart"/>
    <dgm:cxn modelId="{F2596385-4C02-FA45-9465-384A34C47F09}" type="presParOf" srcId="{615F1026-3354-D64F-9373-44F65835B390}" destId="{B45CE83B-EB28-714C-B332-2EADDAE1A670}" srcOrd="0" destOrd="0" presId="urn:microsoft.com/office/officeart/2009/3/layout/HorizontalOrganizationChart"/>
    <dgm:cxn modelId="{F81AF262-5C0C-A343-9BF2-B676576AE478}" type="presParOf" srcId="{B45CE83B-EB28-714C-B332-2EADDAE1A670}" destId="{AA5BE326-446C-D049-9D60-47599D42BB31}" srcOrd="0" destOrd="0" presId="urn:microsoft.com/office/officeart/2009/3/layout/HorizontalOrganizationChart"/>
    <dgm:cxn modelId="{207F9005-C5C8-EA47-A91A-1F39E924C99A}" type="presParOf" srcId="{B45CE83B-EB28-714C-B332-2EADDAE1A670}" destId="{E4954310-7F66-E749-920B-0F7A88F033D0}" srcOrd="1" destOrd="0" presId="urn:microsoft.com/office/officeart/2009/3/layout/HorizontalOrganizationChart"/>
    <dgm:cxn modelId="{5835C921-EA46-4146-9CD4-C9F3674361CF}" type="presParOf" srcId="{615F1026-3354-D64F-9373-44F65835B390}" destId="{D8971A39-8E8E-9240-B95C-FD0E8518F55C}" srcOrd="1" destOrd="0" presId="urn:microsoft.com/office/officeart/2009/3/layout/HorizontalOrganizationChart"/>
    <dgm:cxn modelId="{9753A081-A4EC-BA40-9DCC-10D09E4D0C13}" type="presParOf" srcId="{D8971A39-8E8E-9240-B95C-FD0E8518F55C}" destId="{23F264BA-4428-4242-861A-FBA9AD38593B}" srcOrd="0" destOrd="0" presId="urn:microsoft.com/office/officeart/2009/3/layout/HorizontalOrganizationChart"/>
    <dgm:cxn modelId="{C9AEFC95-256A-1142-88D7-EE2FCAF3F99A}" type="presParOf" srcId="{D8971A39-8E8E-9240-B95C-FD0E8518F55C}" destId="{D777D611-3A2F-6D4E-9BC1-1B77668B8DBA}" srcOrd="1" destOrd="0" presId="urn:microsoft.com/office/officeart/2009/3/layout/HorizontalOrganizationChart"/>
    <dgm:cxn modelId="{08D2A95A-737A-264B-8E73-345255A6E51E}" type="presParOf" srcId="{D777D611-3A2F-6D4E-9BC1-1B77668B8DBA}" destId="{655FB679-F775-1B43-9BBB-356FD2B9B8F8}" srcOrd="0" destOrd="0" presId="urn:microsoft.com/office/officeart/2009/3/layout/HorizontalOrganizationChart"/>
    <dgm:cxn modelId="{F02B3487-8AF6-3E4E-B063-107C8048B2BC}" type="presParOf" srcId="{655FB679-F775-1B43-9BBB-356FD2B9B8F8}" destId="{D9879DFA-96B8-7F46-8773-FD32BA5B3E56}" srcOrd="0" destOrd="0" presId="urn:microsoft.com/office/officeart/2009/3/layout/HorizontalOrganizationChart"/>
    <dgm:cxn modelId="{F0128FA9-B5E4-134D-A837-2D8DA51BD7CC}" type="presParOf" srcId="{655FB679-F775-1B43-9BBB-356FD2B9B8F8}" destId="{8733408A-A8C9-E14B-90E4-02C9D9986A24}" srcOrd="1" destOrd="0" presId="urn:microsoft.com/office/officeart/2009/3/layout/HorizontalOrganizationChart"/>
    <dgm:cxn modelId="{44A745AB-9544-CD41-A9D8-C2AE6347FC2D}" type="presParOf" srcId="{D777D611-3A2F-6D4E-9BC1-1B77668B8DBA}" destId="{2E5A0949-74DD-904F-93DE-0C02A69E1517}" srcOrd="1" destOrd="0" presId="urn:microsoft.com/office/officeart/2009/3/layout/HorizontalOrganizationChart"/>
    <dgm:cxn modelId="{9A393EA8-4932-CF41-9442-1C2060161318}" type="presParOf" srcId="{D777D611-3A2F-6D4E-9BC1-1B77668B8DBA}" destId="{08E7AE56-211A-2847-92E3-55614C114AEA}" srcOrd="2" destOrd="0" presId="urn:microsoft.com/office/officeart/2009/3/layout/HorizontalOrganizationChart"/>
    <dgm:cxn modelId="{A4A0DF52-EEB7-5E41-A0F9-E2667113E849}" type="presParOf" srcId="{D8971A39-8E8E-9240-B95C-FD0E8518F55C}" destId="{7AD9FE6D-9FC7-D74E-B248-F32E593AF008}" srcOrd="2" destOrd="0" presId="urn:microsoft.com/office/officeart/2009/3/layout/HorizontalOrganizationChart"/>
    <dgm:cxn modelId="{D6845755-ECD7-994C-A101-88D3A5AF9D1F}" type="presParOf" srcId="{D8971A39-8E8E-9240-B95C-FD0E8518F55C}" destId="{93200A7C-48D3-FB43-B9E5-7667191564BC}" srcOrd="3" destOrd="0" presId="urn:microsoft.com/office/officeart/2009/3/layout/HorizontalOrganizationChart"/>
    <dgm:cxn modelId="{F2EB7C88-DC5B-744B-9BF1-CA5C3179F310}" type="presParOf" srcId="{93200A7C-48D3-FB43-B9E5-7667191564BC}" destId="{37936EC4-9816-A14A-9B5F-1A14524569FC}" srcOrd="0" destOrd="0" presId="urn:microsoft.com/office/officeart/2009/3/layout/HorizontalOrganizationChart"/>
    <dgm:cxn modelId="{E4936179-BB53-6246-B431-E7681730F57E}" type="presParOf" srcId="{37936EC4-9816-A14A-9B5F-1A14524569FC}" destId="{66FDE522-D163-D141-86E6-24271EFCFAA6}" srcOrd="0" destOrd="0" presId="urn:microsoft.com/office/officeart/2009/3/layout/HorizontalOrganizationChart"/>
    <dgm:cxn modelId="{CB1571EB-E6C7-3E46-917C-99862C8A7DC7}" type="presParOf" srcId="{37936EC4-9816-A14A-9B5F-1A14524569FC}" destId="{399AFDBF-8D25-8248-AB0B-313AC3A5E714}" srcOrd="1" destOrd="0" presId="urn:microsoft.com/office/officeart/2009/3/layout/HorizontalOrganizationChart"/>
    <dgm:cxn modelId="{DD60EA97-1789-FE45-8C2B-4B3F4E9D1C59}" type="presParOf" srcId="{93200A7C-48D3-FB43-B9E5-7667191564BC}" destId="{4F7D21C3-F6B4-3D45-AC07-FF9C291B4DB8}" srcOrd="1" destOrd="0" presId="urn:microsoft.com/office/officeart/2009/3/layout/HorizontalOrganizationChart"/>
    <dgm:cxn modelId="{F9F5222B-B53D-CE4C-ACDF-72BB8895CFE5}" type="presParOf" srcId="{93200A7C-48D3-FB43-B9E5-7667191564BC}" destId="{36133E89-D2D9-6845-BC23-B9C94B2599CE}" srcOrd="2" destOrd="0" presId="urn:microsoft.com/office/officeart/2009/3/layout/HorizontalOrganizationChart"/>
    <dgm:cxn modelId="{BFCC0E17-C769-B24A-B798-FC3B159FD6D0}" type="presParOf" srcId="{615F1026-3354-D64F-9373-44F65835B390}" destId="{6410917D-F149-0845-9E2B-0999F9BDA31F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411FF19-0E09-E542-BA46-18BBCB6520C8}" type="doc">
      <dgm:prSet loTypeId="urn:microsoft.com/office/officeart/2009/3/layout/HorizontalOrganizationChart" loCatId="relationship" qsTypeId="urn:microsoft.com/office/officeart/2005/8/quickstyle/simple2" qsCatId="simple" csTypeId="urn:microsoft.com/office/officeart/2005/8/colors/accent3_1" csCatId="accent3" phldr="1"/>
      <dgm:spPr/>
      <dgm:t>
        <a:bodyPr/>
        <a:lstStyle/>
        <a:p>
          <a:endParaRPr lang="en-GB"/>
        </a:p>
      </dgm:t>
    </dgm:pt>
    <dgm:pt modelId="{392119D0-C911-9F4B-987B-A4152EC7140B}">
      <dgm:prSet custT="1"/>
      <dgm:spPr>
        <a:blipFill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r>
            <a:rPr lang="en-CH">
              <a:noFill/>
            </a:rPr>
            <a:t> </a:t>
          </a:r>
        </a:p>
      </dgm:t>
    </dgm:pt>
    <dgm:pt modelId="{D3A72C81-767C-C541-B126-4F0E03B00CEC}" type="parTrans" cxnId="{A856A146-AEA1-E046-810C-1DA895C36D7A}">
      <dgm:prSet/>
      <dgm:spPr/>
      <dgm:t>
        <a:bodyPr/>
        <a:lstStyle/>
        <a:p>
          <a:endParaRPr lang="en-GB"/>
        </a:p>
      </dgm:t>
    </dgm:pt>
    <dgm:pt modelId="{95F80FE7-20AA-914A-8B9E-68B297679F81}" type="sibTrans" cxnId="{A856A146-AEA1-E046-810C-1DA895C36D7A}">
      <dgm:prSet/>
      <dgm:spPr/>
      <dgm:t>
        <a:bodyPr/>
        <a:lstStyle/>
        <a:p>
          <a:endParaRPr lang="en-GB"/>
        </a:p>
      </dgm:t>
    </dgm:pt>
    <dgm:pt modelId="{D9CE6382-F488-1D45-88A0-EF572581C9BC}">
      <dgm:prSet custT="1"/>
      <dgm:spPr/>
      <dgm:t>
        <a:bodyPr/>
        <a:lstStyle/>
        <a:p>
          <a:r>
            <a:rPr lang="en-US" sz="1400" b="1" dirty="0">
              <a:latin typeface="Arial" panose="020B0604020202020204" pitchFamily="34" charset="0"/>
              <a:cs typeface="Arial" panose="020B0604020202020204" pitchFamily="34" charset="0"/>
            </a:rPr>
            <a:t>Adjusted Covered Taxes:</a:t>
          </a:r>
          <a:br>
            <a:rPr lang="en-US" sz="1400" b="1" dirty="0">
              <a:latin typeface="Arial" panose="020B0604020202020204" pitchFamily="34" charset="0"/>
              <a:cs typeface="Arial" panose="020B0604020202020204" pitchFamily="34" charset="0"/>
            </a:rPr>
          </a:br>
          <a:br>
            <a:rPr lang="en-US" sz="1400" b="1" dirty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en-US" sz="1400" dirty="0">
              <a:latin typeface="Arial" panose="020B0604020202020204" pitchFamily="34" charset="0"/>
              <a:cs typeface="Arial" panose="020B0604020202020204" pitchFamily="34" charset="0"/>
            </a:rPr>
            <a:t>Could be increased / decreased due to transfer pricing adjustments: Unilateral Corporate Tax  / Transfer Pricing audit by one tax administration or decided outcome in MAP or Arbitration (or undecided outcome) </a:t>
          </a:r>
        </a:p>
        <a:p>
          <a:endParaRPr lang="en-US" sz="1400" dirty="0">
            <a:latin typeface="Arial" panose="020B0604020202020204" pitchFamily="34" charset="0"/>
            <a:cs typeface="Arial" panose="020B0604020202020204" pitchFamily="34" charset="0"/>
          </a:endParaRPr>
        </a:p>
        <a:p>
          <a:r>
            <a:rPr lang="en-US" sz="1400" b="1" dirty="0">
              <a:latin typeface="Arial" panose="020B0604020202020204" pitchFamily="34" charset="0"/>
              <a:cs typeface="Arial" panose="020B0604020202020204" pitchFamily="34" charset="0"/>
            </a:rPr>
            <a:t>Article 4.6.1 of Globe Rules: Post filing adjustments  </a:t>
          </a:r>
          <a:endParaRPr lang="en-PL" sz="14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290ACBC-6BA2-1F44-9770-5D3233DD9686}" type="sibTrans" cxnId="{10136DF7-91C9-3B40-BA21-850B4E271787}">
      <dgm:prSet/>
      <dgm:spPr/>
      <dgm:t>
        <a:bodyPr/>
        <a:lstStyle/>
        <a:p>
          <a:endParaRPr lang="en-GB"/>
        </a:p>
      </dgm:t>
    </dgm:pt>
    <dgm:pt modelId="{3F1D7912-9D19-B345-A7CD-EDE416F33197}" type="parTrans" cxnId="{10136DF7-91C9-3B40-BA21-850B4E271787}">
      <dgm:prSet/>
      <dgm:spPr/>
      <dgm:t>
        <a:bodyPr/>
        <a:lstStyle/>
        <a:p>
          <a:endParaRPr lang="en-GB"/>
        </a:p>
      </dgm:t>
    </dgm:pt>
    <dgm:pt modelId="{69DF5B81-453A-EC49-9595-01687FE72753}">
      <dgm:prSet custT="1"/>
      <dgm:spPr/>
      <dgm:t>
        <a:bodyPr/>
        <a:lstStyle/>
        <a:p>
          <a:endParaRPr lang="en-US" sz="1400" b="1" dirty="0">
            <a:latin typeface="Arial" panose="020B0604020202020204" pitchFamily="34" charset="0"/>
            <a:cs typeface="Arial" panose="020B0604020202020204" pitchFamily="34" charset="0"/>
          </a:endParaRPr>
        </a:p>
        <a:p>
          <a:endParaRPr lang="en-US" sz="1400" b="1" dirty="0">
            <a:latin typeface="Arial" panose="020B0604020202020204" pitchFamily="34" charset="0"/>
            <a:cs typeface="Arial" panose="020B0604020202020204" pitchFamily="34" charset="0"/>
          </a:endParaRPr>
        </a:p>
        <a:p>
          <a:r>
            <a:rPr lang="en-US" sz="1400" b="1" dirty="0">
              <a:latin typeface="Arial" panose="020B0604020202020204" pitchFamily="34" charset="0"/>
              <a:cs typeface="Arial" panose="020B0604020202020204" pitchFamily="34" charset="0"/>
            </a:rPr>
            <a:t>Adjusted </a:t>
          </a:r>
          <a:r>
            <a:rPr lang="en-US" sz="1400" b="1" dirty="0" err="1">
              <a:latin typeface="Arial" panose="020B0604020202020204" pitchFamily="34" charset="0"/>
              <a:cs typeface="Arial" panose="020B0604020202020204" pitchFamily="34" charset="0"/>
            </a:rPr>
            <a:t>GloBE</a:t>
          </a:r>
          <a:r>
            <a:rPr lang="en-US" sz="1400" b="1" dirty="0">
              <a:latin typeface="Arial" panose="020B0604020202020204" pitchFamily="34" charset="0"/>
              <a:cs typeface="Arial" panose="020B0604020202020204" pitchFamily="34" charset="0"/>
            </a:rPr>
            <a:t> Income:</a:t>
          </a:r>
          <a:br>
            <a:rPr lang="en-US" sz="1400" b="1" dirty="0">
              <a:latin typeface="Arial" panose="020B0604020202020204" pitchFamily="34" charset="0"/>
              <a:cs typeface="Arial" panose="020B0604020202020204" pitchFamily="34" charset="0"/>
            </a:rPr>
          </a:br>
          <a:br>
            <a:rPr lang="en-US" sz="1400" b="1" dirty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en-US" sz="1400" dirty="0">
              <a:latin typeface="Arial" panose="020B0604020202020204" pitchFamily="34" charset="0"/>
              <a:cs typeface="Arial" panose="020B0604020202020204" pitchFamily="34" charset="0"/>
            </a:rPr>
            <a:t>Starting point is financial statements but numbers that flow into Globe calculations need to adhere to the ALP</a:t>
          </a:r>
        </a:p>
        <a:p>
          <a:endParaRPr lang="en-US" sz="1400" dirty="0">
            <a:latin typeface="Arial" panose="020B0604020202020204" pitchFamily="34" charset="0"/>
            <a:cs typeface="Arial" panose="020B0604020202020204" pitchFamily="34" charset="0"/>
          </a:endParaRPr>
        </a:p>
        <a:p>
          <a:r>
            <a:rPr lang="en-US" sz="1400" b="1" dirty="0">
              <a:latin typeface="Arial" panose="020B0604020202020204" pitchFamily="34" charset="0"/>
              <a:cs typeface="Arial" panose="020B0604020202020204" pitchFamily="34" charset="0"/>
            </a:rPr>
            <a:t>Article 3.2.3 and Article 3.4 (for PEs).</a:t>
          </a:r>
          <a:r>
            <a:rPr lang="en-US" sz="1400" dirty="0">
              <a:latin typeface="Arial" panose="020B0604020202020204" pitchFamily="34" charset="0"/>
              <a:cs typeface="Arial" panose="020B0604020202020204" pitchFamily="34" charset="0"/>
            </a:rPr>
            <a:t>  </a:t>
          </a:r>
        </a:p>
        <a:p>
          <a:endParaRPr lang="en-US" sz="1400" dirty="0">
            <a:latin typeface="Arial" panose="020B0604020202020204" pitchFamily="34" charset="0"/>
            <a:cs typeface="Arial" panose="020B0604020202020204" pitchFamily="34" charset="0"/>
          </a:endParaRPr>
        </a:p>
        <a:p>
          <a:endParaRPr lang="en-PL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B20D902-F948-6F44-A1DC-64297FC449AE}" type="sibTrans" cxnId="{8A806B6A-11A4-A248-A11A-EF01865353D4}">
      <dgm:prSet/>
      <dgm:spPr/>
      <dgm:t>
        <a:bodyPr/>
        <a:lstStyle/>
        <a:p>
          <a:endParaRPr lang="en-GB"/>
        </a:p>
      </dgm:t>
    </dgm:pt>
    <dgm:pt modelId="{912E29F8-D6D8-3B46-8A17-10225792C771}" type="parTrans" cxnId="{8A806B6A-11A4-A248-A11A-EF01865353D4}">
      <dgm:prSet/>
      <dgm:spPr/>
      <dgm:t>
        <a:bodyPr/>
        <a:lstStyle/>
        <a:p>
          <a:endParaRPr lang="en-GB"/>
        </a:p>
      </dgm:t>
    </dgm:pt>
    <dgm:pt modelId="{45AF771F-DF53-164D-90BE-567AE01FC64D}" type="pres">
      <dgm:prSet presAssocID="{5411FF19-0E09-E542-BA46-18BBCB6520C8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615F1026-3354-D64F-9373-44F65835B390}" type="pres">
      <dgm:prSet presAssocID="{392119D0-C911-9F4B-987B-A4152EC7140B}" presName="hierRoot1" presStyleCnt="0">
        <dgm:presLayoutVars>
          <dgm:hierBranch val="init"/>
        </dgm:presLayoutVars>
      </dgm:prSet>
      <dgm:spPr/>
    </dgm:pt>
    <dgm:pt modelId="{B45CE83B-EB28-714C-B332-2EADDAE1A670}" type="pres">
      <dgm:prSet presAssocID="{392119D0-C911-9F4B-987B-A4152EC7140B}" presName="rootComposite1" presStyleCnt="0"/>
      <dgm:spPr/>
    </dgm:pt>
    <dgm:pt modelId="{AA5BE326-446C-D049-9D60-47599D42BB31}" type="pres">
      <dgm:prSet presAssocID="{392119D0-C911-9F4B-987B-A4152EC7140B}" presName="rootText1" presStyleLbl="node0" presStyleIdx="0" presStyleCnt="1" custScaleX="65673">
        <dgm:presLayoutVars>
          <dgm:chPref val="3"/>
        </dgm:presLayoutVars>
      </dgm:prSet>
      <dgm:spPr>
        <a:prstGeom prst="roundRect">
          <a:avLst/>
        </a:prstGeom>
      </dgm:spPr>
    </dgm:pt>
    <dgm:pt modelId="{E4954310-7F66-E749-920B-0F7A88F033D0}" type="pres">
      <dgm:prSet presAssocID="{392119D0-C911-9F4B-987B-A4152EC7140B}" presName="rootConnector1" presStyleLbl="node1" presStyleIdx="0" presStyleCnt="0"/>
      <dgm:spPr/>
    </dgm:pt>
    <dgm:pt modelId="{D8971A39-8E8E-9240-B95C-FD0E8518F55C}" type="pres">
      <dgm:prSet presAssocID="{392119D0-C911-9F4B-987B-A4152EC7140B}" presName="hierChild2" presStyleCnt="0"/>
      <dgm:spPr/>
    </dgm:pt>
    <dgm:pt modelId="{23F264BA-4428-4242-861A-FBA9AD38593B}" type="pres">
      <dgm:prSet presAssocID="{3F1D7912-9D19-B345-A7CD-EDE416F33197}" presName="Name64" presStyleLbl="parChTrans1D2" presStyleIdx="0" presStyleCnt="2"/>
      <dgm:spPr/>
    </dgm:pt>
    <dgm:pt modelId="{D777D611-3A2F-6D4E-9BC1-1B77668B8DBA}" type="pres">
      <dgm:prSet presAssocID="{D9CE6382-F488-1D45-88A0-EF572581C9BC}" presName="hierRoot2" presStyleCnt="0">
        <dgm:presLayoutVars>
          <dgm:hierBranch val="init"/>
        </dgm:presLayoutVars>
      </dgm:prSet>
      <dgm:spPr/>
    </dgm:pt>
    <dgm:pt modelId="{655FB679-F775-1B43-9BBB-356FD2B9B8F8}" type="pres">
      <dgm:prSet presAssocID="{D9CE6382-F488-1D45-88A0-EF572581C9BC}" presName="rootComposite" presStyleCnt="0"/>
      <dgm:spPr/>
    </dgm:pt>
    <dgm:pt modelId="{D9879DFA-96B8-7F46-8773-FD32BA5B3E56}" type="pres">
      <dgm:prSet presAssocID="{D9CE6382-F488-1D45-88A0-EF572581C9BC}" presName="rootText" presStyleLbl="node2" presStyleIdx="0" presStyleCnt="2" custLinFactNeighborY="-1955">
        <dgm:presLayoutVars>
          <dgm:chPref val="3"/>
        </dgm:presLayoutVars>
      </dgm:prSet>
      <dgm:spPr>
        <a:prstGeom prst="roundRect">
          <a:avLst/>
        </a:prstGeom>
      </dgm:spPr>
    </dgm:pt>
    <dgm:pt modelId="{8733408A-A8C9-E14B-90E4-02C9D9986A24}" type="pres">
      <dgm:prSet presAssocID="{D9CE6382-F488-1D45-88A0-EF572581C9BC}" presName="rootConnector" presStyleLbl="node2" presStyleIdx="0" presStyleCnt="2"/>
      <dgm:spPr/>
    </dgm:pt>
    <dgm:pt modelId="{2E5A0949-74DD-904F-93DE-0C02A69E1517}" type="pres">
      <dgm:prSet presAssocID="{D9CE6382-F488-1D45-88A0-EF572581C9BC}" presName="hierChild4" presStyleCnt="0"/>
      <dgm:spPr/>
    </dgm:pt>
    <dgm:pt modelId="{08E7AE56-211A-2847-92E3-55614C114AEA}" type="pres">
      <dgm:prSet presAssocID="{D9CE6382-F488-1D45-88A0-EF572581C9BC}" presName="hierChild5" presStyleCnt="0"/>
      <dgm:spPr/>
    </dgm:pt>
    <dgm:pt modelId="{7AD9FE6D-9FC7-D74E-B248-F32E593AF008}" type="pres">
      <dgm:prSet presAssocID="{912E29F8-D6D8-3B46-8A17-10225792C771}" presName="Name64" presStyleLbl="parChTrans1D2" presStyleIdx="1" presStyleCnt="2"/>
      <dgm:spPr/>
    </dgm:pt>
    <dgm:pt modelId="{93200A7C-48D3-FB43-B9E5-7667191564BC}" type="pres">
      <dgm:prSet presAssocID="{69DF5B81-453A-EC49-9595-01687FE72753}" presName="hierRoot2" presStyleCnt="0">
        <dgm:presLayoutVars>
          <dgm:hierBranch val="init"/>
        </dgm:presLayoutVars>
      </dgm:prSet>
      <dgm:spPr/>
    </dgm:pt>
    <dgm:pt modelId="{37936EC4-9816-A14A-9B5F-1A14524569FC}" type="pres">
      <dgm:prSet presAssocID="{69DF5B81-453A-EC49-9595-01687FE72753}" presName="rootComposite" presStyleCnt="0"/>
      <dgm:spPr/>
    </dgm:pt>
    <dgm:pt modelId="{66FDE522-D163-D141-86E6-24271EFCFAA6}" type="pres">
      <dgm:prSet presAssocID="{69DF5B81-453A-EC49-9595-01687FE72753}" presName="rootText" presStyleLbl="node2" presStyleIdx="1" presStyleCnt="2" custLinFactNeighborY="-1955">
        <dgm:presLayoutVars>
          <dgm:chPref val="3"/>
        </dgm:presLayoutVars>
      </dgm:prSet>
      <dgm:spPr>
        <a:prstGeom prst="roundRect">
          <a:avLst/>
        </a:prstGeom>
      </dgm:spPr>
    </dgm:pt>
    <dgm:pt modelId="{399AFDBF-8D25-8248-AB0B-313AC3A5E714}" type="pres">
      <dgm:prSet presAssocID="{69DF5B81-453A-EC49-9595-01687FE72753}" presName="rootConnector" presStyleLbl="node2" presStyleIdx="1" presStyleCnt="2"/>
      <dgm:spPr/>
    </dgm:pt>
    <dgm:pt modelId="{4F7D21C3-F6B4-3D45-AC07-FF9C291B4DB8}" type="pres">
      <dgm:prSet presAssocID="{69DF5B81-453A-EC49-9595-01687FE72753}" presName="hierChild4" presStyleCnt="0"/>
      <dgm:spPr/>
    </dgm:pt>
    <dgm:pt modelId="{36133E89-D2D9-6845-BC23-B9C94B2599CE}" type="pres">
      <dgm:prSet presAssocID="{69DF5B81-453A-EC49-9595-01687FE72753}" presName="hierChild5" presStyleCnt="0"/>
      <dgm:spPr/>
    </dgm:pt>
    <dgm:pt modelId="{6410917D-F149-0845-9E2B-0999F9BDA31F}" type="pres">
      <dgm:prSet presAssocID="{392119D0-C911-9F4B-987B-A4152EC7140B}" presName="hierChild3" presStyleCnt="0"/>
      <dgm:spPr/>
    </dgm:pt>
  </dgm:ptLst>
  <dgm:cxnLst>
    <dgm:cxn modelId="{B37A3F00-542E-3A42-B251-372D51C0AC2C}" type="presOf" srcId="{392119D0-C911-9F4B-987B-A4152EC7140B}" destId="{AA5BE326-446C-D049-9D60-47599D42BB31}" srcOrd="0" destOrd="0" presId="urn:microsoft.com/office/officeart/2009/3/layout/HorizontalOrganizationChart"/>
    <dgm:cxn modelId="{0FA2E62A-1633-D648-8BDC-6D1AFCF0CDB2}" type="presOf" srcId="{D9CE6382-F488-1D45-88A0-EF572581C9BC}" destId="{8733408A-A8C9-E14B-90E4-02C9D9986A24}" srcOrd="1" destOrd="0" presId="urn:microsoft.com/office/officeart/2009/3/layout/HorizontalOrganizationChart"/>
    <dgm:cxn modelId="{EF21892F-CEEF-ED45-A6A1-B134054D258E}" type="presOf" srcId="{69DF5B81-453A-EC49-9595-01687FE72753}" destId="{66FDE522-D163-D141-86E6-24271EFCFAA6}" srcOrd="0" destOrd="0" presId="urn:microsoft.com/office/officeart/2009/3/layout/HorizontalOrganizationChart"/>
    <dgm:cxn modelId="{5EDF9E34-B441-7B47-84D7-E7D7F9F1D977}" type="presOf" srcId="{912E29F8-D6D8-3B46-8A17-10225792C771}" destId="{7AD9FE6D-9FC7-D74E-B248-F32E593AF008}" srcOrd="0" destOrd="0" presId="urn:microsoft.com/office/officeart/2009/3/layout/HorizontalOrganizationChart"/>
    <dgm:cxn modelId="{6EA75B39-E75C-004F-B8CA-CF9891E26E7F}" type="presOf" srcId="{D9CE6382-F488-1D45-88A0-EF572581C9BC}" destId="{D9879DFA-96B8-7F46-8773-FD32BA5B3E56}" srcOrd="0" destOrd="0" presId="urn:microsoft.com/office/officeart/2009/3/layout/HorizontalOrganizationChart"/>
    <dgm:cxn modelId="{712B0066-5535-4B4C-95C6-A0C2AF1C8A37}" type="presOf" srcId="{392119D0-C911-9F4B-987B-A4152EC7140B}" destId="{E4954310-7F66-E749-920B-0F7A88F033D0}" srcOrd="1" destOrd="0" presId="urn:microsoft.com/office/officeart/2009/3/layout/HorizontalOrganizationChart"/>
    <dgm:cxn modelId="{A856A146-AEA1-E046-810C-1DA895C36D7A}" srcId="{5411FF19-0E09-E542-BA46-18BBCB6520C8}" destId="{392119D0-C911-9F4B-987B-A4152EC7140B}" srcOrd="0" destOrd="0" parTransId="{D3A72C81-767C-C541-B126-4F0E03B00CEC}" sibTransId="{95F80FE7-20AA-914A-8B9E-68B297679F81}"/>
    <dgm:cxn modelId="{8A806B6A-11A4-A248-A11A-EF01865353D4}" srcId="{392119D0-C911-9F4B-987B-A4152EC7140B}" destId="{69DF5B81-453A-EC49-9595-01687FE72753}" srcOrd="1" destOrd="0" parTransId="{912E29F8-D6D8-3B46-8A17-10225792C771}" sibTransId="{6B20D902-F948-6F44-A1DC-64297FC449AE}"/>
    <dgm:cxn modelId="{A9D3C471-C6E4-EA4C-ACB4-D17709E5A89A}" type="presOf" srcId="{69DF5B81-453A-EC49-9595-01687FE72753}" destId="{399AFDBF-8D25-8248-AB0B-313AC3A5E714}" srcOrd="1" destOrd="0" presId="urn:microsoft.com/office/officeart/2009/3/layout/HorizontalOrganizationChart"/>
    <dgm:cxn modelId="{B13C57DB-4361-2B4E-A5AD-98AE6527D5B3}" type="presOf" srcId="{5411FF19-0E09-E542-BA46-18BBCB6520C8}" destId="{45AF771F-DF53-164D-90BE-567AE01FC64D}" srcOrd="0" destOrd="0" presId="urn:microsoft.com/office/officeart/2009/3/layout/HorizontalOrganizationChart"/>
    <dgm:cxn modelId="{1091FCEB-B933-D141-B601-4586F41943EC}" type="presOf" srcId="{3F1D7912-9D19-B345-A7CD-EDE416F33197}" destId="{23F264BA-4428-4242-861A-FBA9AD38593B}" srcOrd="0" destOrd="0" presId="urn:microsoft.com/office/officeart/2009/3/layout/HorizontalOrganizationChart"/>
    <dgm:cxn modelId="{10136DF7-91C9-3B40-BA21-850B4E271787}" srcId="{392119D0-C911-9F4B-987B-A4152EC7140B}" destId="{D9CE6382-F488-1D45-88A0-EF572581C9BC}" srcOrd="0" destOrd="0" parTransId="{3F1D7912-9D19-B345-A7CD-EDE416F33197}" sibTransId="{B290ACBC-6BA2-1F44-9770-5D3233DD9686}"/>
    <dgm:cxn modelId="{6E1176DD-D582-4440-86A8-04B6785D164E}" type="presParOf" srcId="{45AF771F-DF53-164D-90BE-567AE01FC64D}" destId="{615F1026-3354-D64F-9373-44F65835B390}" srcOrd="0" destOrd="0" presId="urn:microsoft.com/office/officeart/2009/3/layout/HorizontalOrganizationChart"/>
    <dgm:cxn modelId="{F2596385-4C02-FA45-9465-384A34C47F09}" type="presParOf" srcId="{615F1026-3354-D64F-9373-44F65835B390}" destId="{B45CE83B-EB28-714C-B332-2EADDAE1A670}" srcOrd="0" destOrd="0" presId="urn:microsoft.com/office/officeart/2009/3/layout/HorizontalOrganizationChart"/>
    <dgm:cxn modelId="{F81AF262-5C0C-A343-9BF2-B676576AE478}" type="presParOf" srcId="{B45CE83B-EB28-714C-B332-2EADDAE1A670}" destId="{AA5BE326-446C-D049-9D60-47599D42BB31}" srcOrd="0" destOrd="0" presId="urn:microsoft.com/office/officeart/2009/3/layout/HorizontalOrganizationChart"/>
    <dgm:cxn modelId="{207F9005-C5C8-EA47-A91A-1F39E924C99A}" type="presParOf" srcId="{B45CE83B-EB28-714C-B332-2EADDAE1A670}" destId="{E4954310-7F66-E749-920B-0F7A88F033D0}" srcOrd="1" destOrd="0" presId="urn:microsoft.com/office/officeart/2009/3/layout/HorizontalOrganizationChart"/>
    <dgm:cxn modelId="{5835C921-EA46-4146-9CD4-C9F3674361CF}" type="presParOf" srcId="{615F1026-3354-D64F-9373-44F65835B390}" destId="{D8971A39-8E8E-9240-B95C-FD0E8518F55C}" srcOrd="1" destOrd="0" presId="urn:microsoft.com/office/officeart/2009/3/layout/HorizontalOrganizationChart"/>
    <dgm:cxn modelId="{9753A081-A4EC-BA40-9DCC-10D09E4D0C13}" type="presParOf" srcId="{D8971A39-8E8E-9240-B95C-FD0E8518F55C}" destId="{23F264BA-4428-4242-861A-FBA9AD38593B}" srcOrd="0" destOrd="0" presId="urn:microsoft.com/office/officeart/2009/3/layout/HorizontalOrganizationChart"/>
    <dgm:cxn modelId="{C9AEFC95-256A-1142-88D7-EE2FCAF3F99A}" type="presParOf" srcId="{D8971A39-8E8E-9240-B95C-FD0E8518F55C}" destId="{D777D611-3A2F-6D4E-9BC1-1B77668B8DBA}" srcOrd="1" destOrd="0" presId="urn:microsoft.com/office/officeart/2009/3/layout/HorizontalOrganizationChart"/>
    <dgm:cxn modelId="{08D2A95A-737A-264B-8E73-345255A6E51E}" type="presParOf" srcId="{D777D611-3A2F-6D4E-9BC1-1B77668B8DBA}" destId="{655FB679-F775-1B43-9BBB-356FD2B9B8F8}" srcOrd="0" destOrd="0" presId="urn:microsoft.com/office/officeart/2009/3/layout/HorizontalOrganizationChart"/>
    <dgm:cxn modelId="{F02B3487-8AF6-3E4E-B063-107C8048B2BC}" type="presParOf" srcId="{655FB679-F775-1B43-9BBB-356FD2B9B8F8}" destId="{D9879DFA-96B8-7F46-8773-FD32BA5B3E56}" srcOrd="0" destOrd="0" presId="urn:microsoft.com/office/officeart/2009/3/layout/HorizontalOrganizationChart"/>
    <dgm:cxn modelId="{F0128FA9-B5E4-134D-A837-2D8DA51BD7CC}" type="presParOf" srcId="{655FB679-F775-1B43-9BBB-356FD2B9B8F8}" destId="{8733408A-A8C9-E14B-90E4-02C9D9986A24}" srcOrd="1" destOrd="0" presId="urn:microsoft.com/office/officeart/2009/3/layout/HorizontalOrganizationChart"/>
    <dgm:cxn modelId="{44A745AB-9544-CD41-A9D8-C2AE6347FC2D}" type="presParOf" srcId="{D777D611-3A2F-6D4E-9BC1-1B77668B8DBA}" destId="{2E5A0949-74DD-904F-93DE-0C02A69E1517}" srcOrd="1" destOrd="0" presId="urn:microsoft.com/office/officeart/2009/3/layout/HorizontalOrganizationChart"/>
    <dgm:cxn modelId="{9A393EA8-4932-CF41-9442-1C2060161318}" type="presParOf" srcId="{D777D611-3A2F-6D4E-9BC1-1B77668B8DBA}" destId="{08E7AE56-211A-2847-92E3-55614C114AEA}" srcOrd="2" destOrd="0" presId="urn:microsoft.com/office/officeart/2009/3/layout/HorizontalOrganizationChart"/>
    <dgm:cxn modelId="{A4A0DF52-EEB7-5E41-A0F9-E2667113E849}" type="presParOf" srcId="{D8971A39-8E8E-9240-B95C-FD0E8518F55C}" destId="{7AD9FE6D-9FC7-D74E-B248-F32E593AF008}" srcOrd="2" destOrd="0" presId="urn:microsoft.com/office/officeart/2009/3/layout/HorizontalOrganizationChart"/>
    <dgm:cxn modelId="{D6845755-ECD7-994C-A101-88D3A5AF9D1F}" type="presParOf" srcId="{D8971A39-8E8E-9240-B95C-FD0E8518F55C}" destId="{93200A7C-48D3-FB43-B9E5-7667191564BC}" srcOrd="3" destOrd="0" presId="urn:microsoft.com/office/officeart/2009/3/layout/HorizontalOrganizationChart"/>
    <dgm:cxn modelId="{F2EB7C88-DC5B-744B-9BF1-CA5C3179F310}" type="presParOf" srcId="{93200A7C-48D3-FB43-B9E5-7667191564BC}" destId="{37936EC4-9816-A14A-9B5F-1A14524569FC}" srcOrd="0" destOrd="0" presId="urn:microsoft.com/office/officeart/2009/3/layout/HorizontalOrganizationChart"/>
    <dgm:cxn modelId="{E4936179-BB53-6246-B431-E7681730F57E}" type="presParOf" srcId="{37936EC4-9816-A14A-9B5F-1A14524569FC}" destId="{66FDE522-D163-D141-86E6-24271EFCFAA6}" srcOrd="0" destOrd="0" presId="urn:microsoft.com/office/officeart/2009/3/layout/HorizontalOrganizationChart"/>
    <dgm:cxn modelId="{CB1571EB-E6C7-3E46-917C-99862C8A7DC7}" type="presParOf" srcId="{37936EC4-9816-A14A-9B5F-1A14524569FC}" destId="{399AFDBF-8D25-8248-AB0B-313AC3A5E714}" srcOrd="1" destOrd="0" presId="urn:microsoft.com/office/officeart/2009/3/layout/HorizontalOrganizationChart"/>
    <dgm:cxn modelId="{DD60EA97-1789-FE45-8C2B-4B3F4E9D1C59}" type="presParOf" srcId="{93200A7C-48D3-FB43-B9E5-7667191564BC}" destId="{4F7D21C3-F6B4-3D45-AC07-FF9C291B4DB8}" srcOrd="1" destOrd="0" presId="urn:microsoft.com/office/officeart/2009/3/layout/HorizontalOrganizationChart"/>
    <dgm:cxn modelId="{F9F5222B-B53D-CE4C-ACDF-72BB8895CFE5}" type="presParOf" srcId="{93200A7C-48D3-FB43-B9E5-7667191564BC}" destId="{36133E89-D2D9-6845-BC23-B9C94B2599CE}" srcOrd="2" destOrd="0" presId="urn:microsoft.com/office/officeart/2009/3/layout/HorizontalOrganizationChart"/>
    <dgm:cxn modelId="{BFCC0E17-C769-B24A-B798-FC3B159FD6D0}" type="presParOf" srcId="{615F1026-3354-D64F-9373-44F65835B390}" destId="{6410917D-F149-0845-9E2B-0999F9BDA31F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FF966A9-B0A9-7049-9ACB-FB108B453D31}" type="doc">
      <dgm:prSet loTypeId="urn:microsoft.com/office/officeart/2005/8/layout/default" loCatId="process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en-GB"/>
        </a:p>
      </dgm:t>
    </dgm:pt>
    <dgm:pt modelId="{F7A1261E-D816-5A4C-80B8-3D825FB257B6}">
      <dgm:prSet custT="1"/>
      <dgm:spPr/>
      <dgm:t>
        <a:bodyPr/>
        <a:lstStyle/>
        <a:p>
          <a:pPr algn="just"/>
          <a:r>
            <a:rPr lang="en-GB" sz="1800" noProof="0" dirty="0">
              <a:latin typeface="Arial" panose="020B0604020202020204" pitchFamily="34" charset="0"/>
              <a:cs typeface="Arial" panose="020B0604020202020204" pitchFamily="34" charset="0"/>
            </a:rPr>
            <a:t>«</a:t>
          </a:r>
          <a:r>
            <a:rPr lang="en-GB" sz="1800" i="1" noProof="0" dirty="0">
              <a:latin typeface="Arial" panose="020B0604020202020204" pitchFamily="34" charset="0"/>
              <a:cs typeface="Arial" panose="020B0604020202020204" pitchFamily="34" charset="0"/>
            </a:rPr>
            <a:t>Any transaction between Constituent Entities located in different jurisdictions that it not recorded in the same amount in the financial accounts of both Constituent Entities or </a:t>
          </a:r>
          <a:r>
            <a:rPr lang="en-GB" sz="1800" b="1" i="1" noProof="0" dirty="0">
              <a:latin typeface="Arial" panose="020B0604020202020204" pitchFamily="34" charset="0"/>
              <a:cs typeface="Arial" panose="020B0604020202020204" pitchFamily="34" charset="0"/>
            </a:rPr>
            <a:t>that is not consistent with the Arm’s Length Principle must be adjusted so as to be in the same amount and consistent with the Arm’s Length Principle</a:t>
          </a:r>
          <a:r>
            <a:rPr lang="en-GB" sz="1800" noProof="0" dirty="0">
              <a:latin typeface="Arial" panose="020B0604020202020204" pitchFamily="34" charset="0"/>
              <a:cs typeface="Arial" panose="020B0604020202020204" pitchFamily="34" charset="0"/>
            </a:rPr>
            <a:t>» (Article 3.2.3, 1</a:t>
          </a:r>
          <a:r>
            <a:rPr lang="en-GB" sz="1800" baseline="30000" noProof="0" dirty="0">
              <a:latin typeface="Arial" panose="020B0604020202020204" pitchFamily="34" charset="0"/>
              <a:cs typeface="Arial" panose="020B0604020202020204" pitchFamily="34" charset="0"/>
            </a:rPr>
            <a:t>st</a:t>
          </a:r>
          <a:r>
            <a:rPr lang="en-GB" sz="1800" noProof="0" dirty="0">
              <a:latin typeface="Arial" panose="020B0604020202020204" pitchFamily="34" charset="0"/>
              <a:cs typeface="Arial" panose="020B0604020202020204" pitchFamily="34" charset="0"/>
            </a:rPr>
            <a:t> sentence)</a:t>
          </a:r>
        </a:p>
        <a:p>
          <a:pPr algn="just"/>
          <a:endParaRPr lang="en-GB" sz="1800" noProof="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algn="just"/>
          <a:r>
            <a:rPr lang="en-GB" sz="1800" b="1" noProof="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-- Commentary: When ALP reported for taxable income purposes is different from the financial accounts then the former flows into </a:t>
          </a:r>
          <a:r>
            <a:rPr lang="en-GB" sz="1800" b="1" noProof="0" dirty="0" err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GloBE</a:t>
          </a:r>
          <a:r>
            <a:rPr lang="en-GB" sz="1800" b="1" noProof="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GB" sz="1800" b="1" noProof="0" dirty="0" err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calcuations</a:t>
          </a:r>
          <a:r>
            <a:rPr lang="en-GB" sz="1800" b="1" noProof="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, at least, in many circumstances ---</a:t>
          </a:r>
        </a:p>
      </dgm:t>
    </dgm:pt>
    <dgm:pt modelId="{E4841D43-1954-DF40-809E-B6047D12B835}" type="parTrans" cxnId="{381D1249-8C65-EA42-BF9C-408DB5796D1D}">
      <dgm:prSet/>
      <dgm:spPr/>
      <dgm:t>
        <a:bodyPr/>
        <a:lstStyle/>
        <a:p>
          <a:endParaRPr lang="en-GB"/>
        </a:p>
      </dgm:t>
    </dgm:pt>
    <dgm:pt modelId="{88466B45-4E7E-4B4D-BED1-B0AA0A2377CC}" type="sibTrans" cxnId="{381D1249-8C65-EA42-BF9C-408DB5796D1D}">
      <dgm:prSet/>
      <dgm:spPr/>
      <dgm:t>
        <a:bodyPr/>
        <a:lstStyle/>
        <a:p>
          <a:endParaRPr lang="en-GB"/>
        </a:p>
      </dgm:t>
    </dgm:pt>
    <dgm:pt modelId="{9A50430D-F3A6-274E-95A5-E9F3E08AFCBE}" type="pres">
      <dgm:prSet presAssocID="{3FF966A9-B0A9-7049-9ACB-FB108B453D31}" presName="diagram" presStyleCnt="0">
        <dgm:presLayoutVars>
          <dgm:dir/>
          <dgm:resizeHandles val="exact"/>
        </dgm:presLayoutVars>
      </dgm:prSet>
      <dgm:spPr/>
    </dgm:pt>
    <dgm:pt modelId="{BB952344-703C-FB42-9350-A50643028CC5}" type="pres">
      <dgm:prSet presAssocID="{F7A1261E-D816-5A4C-80B8-3D825FB257B6}" presName="node" presStyleLbl="node1" presStyleIdx="0" presStyleCnt="1" custScaleX="188340">
        <dgm:presLayoutVars>
          <dgm:bulletEnabled val="1"/>
        </dgm:presLayoutVars>
      </dgm:prSet>
      <dgm:spPr>
        <a:prstGeom prst="roundRect">
          <a:avLst/>
        </a:prstGeom>
      </dgm:spPr>
    </dgm:pt>
  </dgm:ptLst>
  <dgm:cxnLst>
    <dgm:cxn modelId="{381D1249-8C65-EA42-BF9C-408DB5796D1D}" srcId="{3FF966A9-B0A9-7049-9ACB-FB108B453D31}" destId="{F7A1261E-D816-5A4C-80B8-3D825FB257B6}" srcOrd="0" destOrd="0" parTransId="{E4841D43-1954-DF40-809E-B6047D12B835}" sibTransId="{88466B45-4E7E-4B4D-BED1-B0AA0A2377CC}"/>
    <dgm:cxn modelId="{50C57CC6-B715-CC40-B54B-D212AA0D983A}" type="presOf" srcId="{3FF966A9-B0A9-7049-9ACB-FB108B453D31}" destId="{9A50430D-F3A6-274E-95A5-E9F3E08AFCBE}" srcOrd="0" destOrd="0" presId="urn:microsoft.com/office/officeart/2005/8/layout/default"/>
    <dgm:cxn modelId="{D788D4E9-60F9-A142-A698-B84BCCA473A2}" type="presOf" srcId="{F7A1261E-D816-5A4C-80B8-3D825FB257B6}" destId="{BB952344-703C-FB42-9350-A50643028CC5}" srcOrd="0" destOrd="0" presId="urn:microsoft.com/office/officeart/2005/8/layout/default"/>
    <dgm:cxn modelId="{2DB03393-7D72-A94C-BD06-372173AF60E5}" type="presParOf" srcId="{9A50430D-F3A6-274E-95A5-E9F3E08AFCBE}" destId="{BB952344-703C-FB42-9350-A50643028CC5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ADC74E7-E684-4D4F-B2CE-8A0266BCF00A}" type="doc">
      <dgm:prSet loTypeId="urn:microsoft.com/office/officeart/2005/8/layout/vList2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GB"/>
        </a:p>
      </dgm:t>
    </dgm:pt>
    <dgm:pt modelId="{638FAFB7-B20D-4042-9E67-7821A9103217}">
      <dgm:prSet custT="1"/>
      <dgm:spPr/>
      <dgm:t>
        <a:bodyPr/>
        <a:lstStyle/>
        <a:p>
          <a:pPr algn="l">
            <a:lnSpc>
              <a:spcPct val="100000"/>
            </a:lnSpc>
            <a:spcAft>
              <a:spcPts val="600"/>
            </a:spcAft>
          </a:pPr>
          <a:r>
            <a:rPr lang="fr-CH" sz="1200" dirty="0"/>
            <a:t>Co R, the UPE of the MNE Group, </a:t>
          </a:r>
          <a:r>
            <a:rPr lang="fr-CH" sz="1200" dirty="0" err="1"/>
            <a:t>is</a:t>
          </a:r>
          <a:r>
            <a:rPr lang="fr-CH" sz="1200" dirty="0"/>
            <a:t> a </a:t>
          </a:r>
          <a:r>
            <a:rPr lang="fr-CH" sz="1200" dirty="0" err="1"/>
            <a:t>tax</a:t>
          </a:r>
          <a:r>
            <a:rPr lang="fr-CH" sz="1200" dirty="0"/>
            <a:t> </a:t>
          </a:r>
          <a:r>
            <a:rPr lang="fr-CH" sz="1200" dirty="0" err="1"/>
            <a:t>resident</a:t>
          </a:r>
          <a:r>
            <a:rPr lang="fr-CH" sz="1200" dirty="0"/>
            <a:t> in Country R. </a:t>
          </a:r>
          <a:endParaRPr lang="en-PL" sz="1200" dirty="0"/>
        </a:p>
      </dgm:t>
    </dgm:pt>
    <dgm:pt modelId="{1FC590FA-4672-9546-8FD3-76DD0834B69A}" type="parTrans" cxnId="{5F847E63-BC5B-CF4A-BDFE-249535E869CF}">
      <dgm:prSet/>
      <dgm:spPr/>
      <dgm:t>
        <a:bodyPr/>
        <a:lstStyle/>
        <a:p>
          <a:endParaRPr lang="en-GB"/>
        </a:p>
      </dgm:t>
    </dgm:pt>
    <dgm:pt modelId="{0BE3E4A5-FBC3-E947-9460-D5E746CC960E}" type="sibTrans" cxnId="{5F847E63-BC5B-CF4A-BDFE-249535E869CF}">
      <dgm:prSet/>
      <dgm:spPr/>
      <dgm:t>
        <a:bodyPr/>
        <a:lstStyle/>
        <a:p>
          <a:endParaRPr lang="en-GB"/>
        </a:p>
      </dgm:t>
    </dgm:pt>
    <dgm:pt modelId="{80ED6F81-693E-CE4D-8AA5-84B3F4EF54F6}">
      <dgm:prSet custT="1"/>
      <dgm:spPr/>
      <dgm:t>
        <a:bodyPr/>
        <a:lstStyle/>
        <a:p>
          <a:pPr algn="just">
            <a:lnSpc>
              <a:spcPct val="100000"/>
            </a:lnSpc>
            <a:spcAft>
              <a:spcPts val="600"/>
            </a:spcAft>
          </a:pPr>
          <a:r>
            <a:rPr lang="fr-CH" sz="1200" dirty="0"/>
            <a:t>Co S seconds </a:t>
          </a:r>
          <a:r>
            <a:rPr lang="fr-CH" sz="1200" dirty="0" err="1"/>
            <a:t>employees</a:t>
          </a:r>
          <a:r>
            <a:rPr lang="fr-CH" sz="1200" dirty="0"/>
            <a:t> to Co R. </a:t>
          </a:r>
          <a:r>
            <a:rPr lang="fr-CH" sz="1200" dirty="0" err="1"/>
            <a:t>Employees</a:t>
          </a:r>
          <a:r>
            <a:rPr lang="fr-CH" sz="1200" dirty="0"/>
            <a:t> </a:t>
          </a:r>
          <a:r>
            <a:rPr lang="fr-CH" sz="1200" dirty="0" err="1"/>
            <a:t>make</a:t>
          </a:r>
          <a:r>
            <a:rPr lang="fr-CH" sz="1200" dirty="0"/>
            <a:t> </a:t>
          </a:r>
          <a:r>
            <a:rPr lang="fr-CH" sz="1200" dirty="0" err="1"/>
            <a:t>available</a:t>
          </a:r>
          <a:r>
            <a:rPr lang="fr-CH" sz="1200" dirty="0"/>
            <a:t> </a:t>
          </a:r>
          <a:r>
            <a:rPr lang="fr-CH" sz="1200" dirty="0" err="1"/>
            <a:t>valuable</a:t>
          </a:r>
          <a:r>
            <a:rPr lang="fr-CH" sz="1200" dirty="0"/>
            <a:t> know how / </a:t>
          </a:r>
          <a:r>
            <a:rPr lang="fr-CH" sz="1200" dirty="0" err="1"/>
            <a:t>trade</a:t>
          </a:r>
          <a:r>
            <a:rPr lang="fr-CH" sz="1200" dirty="0"/>
            <a:t> secrets. Co R pays Co S a </a:t>
          </a:r>
          <a:r>
            <a:rPr lang="fr-CH" sz="1200" dirty="0" err="1"/>
            <a:t>royalty</a:t>
          </a:r>
          <a:r>
            <a:rPr lang="fr-CH" sz="1200" dirty="0"/>
            <a:t> </a:t>
          </a:r>
          <a:r>
            <a:rPr lang="fr-CH" sz="1200" dirty="0" err="1"/>
            <a:t>fee</a:t>
          </a:r>
          <a:r>
            <a:rPr lang="fr-CH" sz="1200" dirty="0"/>
            <a:t> of </a:t>
          </a:r>
          <a:r>
            <a:rPr lang="en-PL" sz="1200" dirty="0"/>
            <a:t>€</a:t>
          </a:r>
          <a:r>
            <a:rPr lang="fr-CH" sz="1200" dirty="0"/>
            <a:t>100 (in FA)</a:t>
          </a:r>
          <a:endParaRPr lang="en-PL" sz="1200" dirty="0"/>
        </a:p>
      </dgm:t>
    </dgm:pt>
    <dgm:pt modelId="{6BFC37FA-C3A7-BD44-A2A7-364F290D5235}" type="parTrans" cxnId="{C47C8C20-828F-3B42-A80E-D127909607B8}">
      <dgm:prSet/>
      <dgm:spPr/>
      <dgm:t>
        <a:bodyPr/>
        <a:lstStyle/>
        <a:p>
          <a:endParaRPr lang="en-GB"/>
        </a:p>
      </dgm:t>
    </dgm:pt>
    <dgm:pt modelId="{A082EDFC-31DE-DD42-B229-37DFE7378CEA}" type="sibTrans" cxnId="{C47C8C20-828F-3B42-A80E-D127909607B8}">
      <dgm:prSet/>
      <dgm:spPr/>
      <dgm:t>
        <a:bodyPr/>
        <a:lstStyle/>
        <a:p>
          <a:endParaRPr lang="en-GB"/>
        </a:p>
      </dgm:t>
    </dgm:pt>
    <dgm:pt modelId="{8BB758F4-7AB7-D24A-9D81-056714AB98C2}">
      <dgm:prSet custT="1"/>
      <dgm:spPr/>
      <dgm:t>
        <a:bodyPr/>
        <a:lstStyle/>
        <a:p>
          <a:pPr algn="l">
            <a:lnSpc>
              <a:spcPct val="100000"/>
            </a:lnSpc>
            <a:spcAft>
              <a:spcPts val="600"/>
            </a:spcAft>
          </a:pPr>
          <a:r>
            <a:rPr lang="fr-CH" sz="1200" dirty="0" err="1"/>
            <a:t>Bilateral</a:t>
          </a:r>
          <a:r>
            <a:rPr lang="fr-CH" sz="1200" dirty="0"/>
            <a:t> APA </a:t>
          </a:r>
          <a:r>
            <a:rPr lang="fr-CH" sz="1200" dirty="0" err="1"/>
            <a:t>agrees</a:t>
          </a:r>
          <a:r>
            <a:rPr lang="fr-CH" sz="1200" dirty="0"/>
            <a:t> the </a:t>
          </a:r>
          <a:r>
            <a:rPr lang="fr-CH" sz="1200" dirty="0" err="1"/>
            <a:t>arm’s</a:t>
          </a:r>
          <a:r>
            <a:rPr lang="fr-CH" sz="1200" dirty="0"/>
            <a:t> </a:t>
          </a:r>
          <a:r>
            <a:rPr lang="fr-CH" sz="1200" dirty="0" err="1"/>
            <a:t>length</a:t>
          </a:r>
          <a:r>
            <a:rPr lang="fr-CH" sz="1200" dirty="0"/>
            <a:t> </a:t>
          </a:r>
          <a:r>
            <a:rPr lang="fr-CH" sz="1200" dirty="0" err="1"/>
            <a:t>price</a:t>
          </a:r>
          <a:r>
            <a:rPr lang="fr-CH" sz="1200" dirty="0"/>
            <a:t> for the </a:t>
          </a:r>
          <a:r>
            <a:rPr lang="fr-CH" sz="1200" dirty="0" err="1"/>
            <a:t>royalty</a:t>
          </a:r>
          <a:r>
            <a:rPr lang="fr-CH" sz="1200" dirty="0"/>
            <a:t> </a:t>
          </a:r>
          <a:r>
            <a:rPr lang="fr-CH" sz="1200" dirty="0" err="1"/>
            <a:t>is</a:t>
          </a:r>
          <a:r>
            <a:rPr lang="fr-CH" sz="1200" dirty="0"/>
            <a:t> </a:t>
          </a:r>
          <a:r>
            <a:rPr lang="en-PL" sz="1200" dirty="0"/>
            <a:t>€8</a:t>
          </a:r>
          <a:r>
            <a:rPr lang="fr-CH" sz="1200" dirty="0"/>
            <a:t>0.</a:t>
          </a:r>
          <a:endParaRPr lang="en-PL" sz="1200" dirty="0"/>
        </a:p>
      </dgm:t>
    </dgm:pt>
    <dgm:pt modelId="{0F16E438-A4D4-784E-8F17-454F22AA8032}" type="parTrans" cxnId="{CF7E279B-8C4B-C548-8D8C-7B86177BC105}">
      <dgm:prSet/>
      <dgm:spPr/>
      <dgm:t>
        <a:bodyPr/>
        <a:lstStyle/>
        <a:p>
          <a:endParaRPr lang="en-GB"/>
        </a:p>
      </dgm:t>
    </dgm:pt>
    <dgm:pt modelId="{5B700D8E-46DF-294B-B826-9CFE555CAC00}" type="sibTrans" cxnId="{CF7E279B-8C4B-C548-8D8C-7B86177BC105}">
      <dgm:prSet/>
      <dgm:spPr/>
      <dgm:t>
        <a:bodyPr/>
        <a:lstStyle/>
        <a:p>
          <a:endParaRPr lang="en-GB"/>
        </a:p>
      </dgm:t>
    </dgm:pt>
    <dgm:pt modelId="{FE0EA209-95B6-C647-A31A-B9ADD2CDC8A7}">
      <dgm:prSet custT="1"/>
      <dgm:spPr/>
      <dgm:t>
        <a:bodyPr/>
        <a:lstStyle/>
        <a:p>
          <a:r>
            <a:rPr lang="en-PL" sz="1600" dirty="0"/>
            <a:t>Facts</a:t>
          </a:r>
        </a:p>
      </dgm:t>
    </dgm:pt>
    <dgm:pt modelId="{F1895CA2-431F-A746-BDF2-220F6E23D7C8}" type="parTrans" cxnId="{431001F5-D43C-6942-8778-151755CD6EF9}">
      <dgm:prSet/>
      <dgm:spPr/>
      <dgm:t>
        <a:bodyPr/>
        <a:lstStyle/>
        <a:p>
          <a:endParaRPr lang="en-GB"/>
        </a:p>
      </dgm:t>
    </dgm:pt>
    <dgm:pt modelId="{904F1FD7-D8CC-1941-A5B7-D2532860A0B0}" type="sibTrans" cxnId="{431001F5-D43C-6942-8778-151755CD6EF9}">
      <dgm:prSet/>
      <dgm:spPr/>
      <dgm:t>
        <a:bodyPr/>
        <a:lstStyle/>
        <a:p>
          <a:endParaRPr lang="en-GB"/>
        </a:p>
      </dgm:t>
    </dgm:pt>
    <dgm:pt modelId="{BF334324-5DCD-3045-B845-04EA9EEB2A35}" type="pres">
      <dgm:prSet presAssocID="{8ADC74E7-E684-4D4F-B2CE-8A0266BCF00A}" presName="linear" presStyleCnt="0">
        <dgm:presLayoutVars>
          <dgm:animLvl val="lvl"/>
          <dgm:resizeHandles val="exact"/>
        </dgm:presLayoutVars>
      </dgm:prSet>
      <dgm:spPr/>
    </dgm:pt>
    <dgm:pt modelId="{23A61991-1282-D84F-BA9C-DFA6DCAEDEB1}" type="pres">
      <dgm:prSet presAssocID="{FE0EA209-95B6-C647-A31A-B9ADD2CDC8A7}" presName="parentText" presStyleLbl="node1" presStyleIdx="0" presStyleCnt="1" custScaleY="32376" custLinFactNeighborY="-11222">
        <dgm:presLayoutVars>
          <dgm:chMax val="0"/>
          <dgm:bulletEnabled val="1"/>
        </dgm:presLayoutVars>
      </dgm:prSet>
      <dgm:spPr/>
    </dgm:pt>
    <dgm:pt modelId="{DA50E302-C8BA-414E-BFA4-9198B3A3541E}" type="pres">
      <dgm:prSet presAssocID="{FE0EA209-95B6-C647-A31A-B9ADD2CDC8A7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C47C8C20-828F-3B42-A80E-D127909607B8}" srcId="{FE0EA209-95B6-C647-A31A-B9ADD2CDC8A7}" destId="{80ED6F81-693E-CE4D-8AA5-84B3F4EF54F6}" srcOrd="1" destOrd="0" parTransId="{6BFC37FA-C3A7-BD44-A2A7-364F290D5235}" sibTransId="{A082EDFC-31DE-DD42-B229-37DFE7378CEA}"/>
    <dgm:cxn modelId="{5F847E63-BC5B-CF4A-BDFE-249535E869CF}" srcId="{FE0EA209-95B6-C647-A31A-B9ADD2CDC8A7}" destId="{638FAFB7-B20D-4042-9E67-7821A9103217}" srcOrd="0" destOrd="0" parTransId="{1FC590FA-4672-9546-8FD3-76DD0834B69A}" sibTransId="{0BE3E4A5-FBC3-E947-9460-D5E746CC960E}"/>
    <dgm:cxn modelId="{8B9B884F-529B-FE46-985A-7B1918BF3259}" type="presOf" srcId="{FE0EA209-95B6-C647-A31A-B9ADD2CDC8A7}" destId="{23A61991-1282-D84F-BA9C-DFA6DCAEDEB1}" srcOrd="0" destOrd="0" presId="urn:microsoft.com/office/officeart/2005/8/layout/vList2"/>
    <dgm:cxn modelId="{4310FB70-EAAF-2B49-BFA9-98150730B4F9}" type="presOf" srcId="{8BB758F4-7AB7-D24A-9D81-056714AB98C2}" destId="{DA50E302-C8BA-414E-BFA4-9198B3A3541E}" srcOrd="0" destOrd="2" presId="urn:microsoft.com/office/officeart/2005/8/layout/vList2"/>
    <dgm:cxn modelId="{CF7E279B-8C4B-C548-8D8C-7B86177BC105}" srcId="{FE0EA209-95B6-C647-A31A-B9ADD2CDC8A7}" destId="{8BB758F4-7AB7-D24A-9D81-056714AB98C2}" srcOrd="2" destOrd="0" parTransId="{0F16E438-A4D4-784E-8F17-454F22AA8032}" sibTransId="{5B700D8E-46DF-294B-B826-9CFE555CAC00}"/>
    <dgm:cxn modelId="{FF3470D5-489E-0741-A4DB-AC137FDDB577}" type="presOf" srcId="{8ADC74E7-E684-4D4F-B2CE-8A0266BCF00A}" destId="{BF334324-5DCD-3045-B845-04EA9EEB2A35}" srcOrd="0" destOrd="0" presId="urn:microsoft.com/office/officeart/2005/8/layout/vList2"/>
    <dgm:cxn modelId="{2CE586E5-0173-F344-9E9E-6D4C0EF436C5}" type="presOf" srcId="{638FAFB7-B20D-4042-9E67-7821A9103217}" destId="{DA50E302-C8BA-414E-BFA4-9198B3A3541E}" srcOrd="0" destOrd="0" presId="urn:microsoft.com/office/officeart/2005/8/layout/vList2"/>
    <dgm:cxn modelId="{431001F5-D43C-6942-8778-151755CD6EF9}" srcId="{8ADC74E7-E684-4D4F-B2CE-8A0266BCF00A}" destId="{FE0EA209-95B6-C647-A31A-B9ADD2CDC8A7}" srcOrd="0" destOrd="0" parTransId="{F1895CA2-431F-A746-BDF2-220F6E23D7C8}" sibTransId="{904F1FD7-D8CC-1941-A5B7-D2532860A0B0}"/>
    <dgm:cxn modelId="{1A656AFF-3176-A548-9DD1-7BF5ACBC324E}" type="presOf" srcId="{80ED6F81-693E-CE4D-8AA5-84B3F4EF54F6}" destId="{DA50E302-C8BA-414E-BFA4-9198B3A3541E}" srcOrd="0" destOrd="1" presId="urn:microsoft.com/office/officeart/2005/8/layout/vList2"/>
    <dgm:cxn modelId="{BAF6D561-26C6-E649-9D39-175DE28C6770}" type="presParOf" srcId="{BF334324-5DCD-3045-B845-04EA9EEB2A35}" destId="{23A61991-1282-D84F-BA9C-DFA6DCAEDEB1}" srcOrd="0" destOrd="0" presId="urn:microsoft.com/office/officeart/2005/8/layout/vList2"/>
    <dgm:cxn modelId="{001D467D-7C18-2845-924F-1A2D643209F8}" type="presParOf" srcId="{BF334324-5DCD-3045-B845-04EA9EEB2A35}" destId="{DA50E302-C8BA-414E-BFA4-9198B3A3541E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EAAABD8-ECD0-F64C-8309-A0CB2BF0AE70}" type="doc">
      <dgm:prSet loTypeId="urn:microsoft.com/office/officeart/2005/8/layout/vList2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GB"/>
        </a:p>
      </dgm:t>
    </dgm:pt>
    <dgm:pt modelId="{48966244-DA96-3344-9117-E2505052AE07}">
      <dgm:prSet custT="1"/>
      <dgm:spPr/>
      <dgm:t>
        <a:bodyPr/>
        <a:lstStyle/>
        <a:p>
          <a:pPr algn="just">
            <a:lnSpc>
              <a:spcPct val="100000"/>
            </a:lnSpc>
            <a:spcAft>
              <a:spcPts val="600"/>
            </a:spcAft>
          </a:pPr>
          <a:r>
            <a:rPr lang="fr-CH" sz="1200" dirty="0"/>
            <a:t>Co S seconds </a:t>
          </a:r>
          <a:r>
            <a:rPr lang="fr-CH" sz="1200" dirty="0" err="1"/>
            <a:t>employees</a:t>
          </a:r>
          <a:r>
            <a:rPr lang="fr-CH" sz="1200" dirty="0"/>
            <a:t> </a:t>
          </a:r>
          <a:r>
            <a:rPr lang="fr-CH" sz="1200" dirty="0" err="1"/>
            <a:t>who</a:t>
          </a:r>
          <a:r>
            <a:rPr lang="fr-CH" sz="1200" dirty="0"/>
            <a:t> </a:t>
          </a:r>
          <a:r>
            <a:rPr lang="fr-CH" sz="1200" dirty="0" err="1"/>
            <a:t>provide</a:t>
          </a:r>
          <a:r>
            <a:rPr lang="fr-CH" sz="1200" dirty="0"/>
            <a:t> </a:t>
          </a:r>
          <a:r>
            <a:rPr lang="fr-CH" sz="1200" dirty="0" err="1"/>
            <a:t>valuable</a:t>
          </a:r>
          <a:r>
            <a:rPr lang="fr-CH" sz="1200" dirty="0"/>
            <a:t> know how / </a:t>
          </a:r>
          <a:r>
            <a:rPr lang="fr-CH" sz="1200" dirty="0" err="1"/>
            <a:t>trade</a:t>
          </a:r>
          <a:r>
            <a:rPr lang="fr-CH" sz="1200" dirty="0"/>
            <a:t> secrets and </a:t>
          </a:r>
          <a:r>
            <a:rPr lang="fr-CH" sz="1200" dirty="0" err="1"/>
            <a:t>Company</a:t>
          </a:r>
          <a:r>
            <a:rPr lang="fr-CH" sz="1200" dirty="0"/>
            <a:t> R pays </a:t>
          </a:r>
          <a:r>
            <a:rPr lang="fr-CH" sz="1200" dirty="0" err="1"/>
            <a:t>Company</a:t>
          </a:r>
          <a:r>
            <a:rPr lang="fr-CH" sz="1200" dirty="0"/>
            <a:t> S a service </a:t>
          </a:r>
          <a:r>
            <a:rPr lang="fr-CH" sz="1200" dirty="0" err="1"/>
            <a:t>fee</a:t>
          </a:r>
          <a:r>
            <a:rPr lang="fr-CH" sz="1200" dirty="0"/>
            <a:t> of </a:t>
          </a:r>
          <a:r>
            <a:rPr lang="en-PL" sz="1200" dirty="0"/>
            <a:t>€</a:t>
          </a:r>
          <a:r>
            <a:rPr lang="fr-CH" sz="1200" dirty="0"/>
            <a:t>100 (FA).</a:t>
          </a:r>
          <a:endParaRPr lang="en-PL" sz="1200" dirty="0"/>
        </a:p>
      </dgm:t>
    </dgm:pt>
    <dgm:pt modelId="{CB27F793-DA7C-2F4D-B7A1-FAC75B41E1D7}" type="parTrans" cxnId="{426D5667-8271-8543-BA6C-82D9C31F11D8}">
      <dgm:prSet/>
      <dgm:spPr/>
      <dgm:t>
        <a:bodyPr/>
        <a:lstStyle/>
        <a:p>
          <a:endParaRPr lang="en-GB"/>
        </a:p>
      </dgm:t>
    </dgm:pt>
    <dgm:pt modelId="{D83B345E-53B3-F64D-9C79-7D5163DEEE89}" type="sibTrans" cxnId="{426D5667-8271-8543-BA6C-82D9C31F11D8}">
      <dgm:prSet/>
      <dgm:spPr/>
      <dgm:t>
        <a:bodyPr/>
        <a:lstStyle/>
        <a:p>
          <a:endParaRPr lang="en-GB"/>
        </a:p>
      </dgm:t>
    </dgm:pt>
    <dgm:pt modelId="{8582D0D5-1A91-D349-B182-FA4DAEF1A8B7}">
      <dgm:prSet custT="1"/>
      <dgm:spPr/>
      <dgm:t>
        <a:bodyPr/>
        <a:lstStyle/>
        <a:p>
          <a:pPr algn="just">
            <a:lnSpc>
              <a:spcPct val="100000"/>
            </a:lnSpc>
            <a:spcAft>
              <a:spcPts val="600"/>
            </a:spcAft>
          </a:pPr>
          <a:r>
            <a:rPr lang="fr-CH" sz="1200" dirty="0" err="1"/>
            <a:t>Unilateral</a:t>
          </a:r>
          <a:r>
            <a:rPr lang="fr-CH" sz="1200" dirty="0"/>
            <a:t> APA </a:t>
          </a:r>
          <a:r>
            <a:rPr lang="fr-CH" sz="1200" dirty="0" err="1"/>
            <a:t>concluded</a:t>
          </a:r>
          <a:r>
            <a:rPr lang="fr-CH" sz="1200" dirty="0"/>
            <a:t> by R Co states the </a:t>
          </a:r>
          <a:r>
            <a:rPr lang="fr-CH" sz="1200" dirty="0" err="1"/>
            <a:t>arm’s</a:t>
          </a:r>
          <a:r>
            <a:rPr lang="fr-CH" sz="1200" dirty="0"/>
            <a:t> </a:t>
          </a:r>
          <a:r>
            <a:rPr lang="fr-CH" sz="1200" dirty="0" err="1"/>
            <a:t>length</a:t>
          </a:r>
          <a:r>
            <a:rPr lang="fr-CH" sz="1200" dirty="0"/>
            <a:t> </a:t>
          </a:r>
          <a:r>
            <a:rPr lang="fr-CH" sz="1200" dirty="0" err="1"/>
            <a:t>price</a:t>
          </a:r>
          <a:r>
            <a:rPr lang="fr-CH" sz="1200" dirty="0"/>
            <a:t> for the </a:t>
          </a:r>
          <a:r>
            <a:rPr lang="fr-CH" sz="1200" dirty="0" err="1"/>
            <a:t>royalty</a:t>
          </a:r>
          <a:r>
            <a:rPr lang="fr-CH" sz="1200" dirty="0"/>
            <a:t> </a:t>
          </a:r>
          <a:r>
            <a:rPr lang="fr-CH" sz="1200" dirty="0" err="1"/>
            <a:t>is</a:t>
          </a:r>
          <a:r>
            <a:rPr lang="fr-CH" sz="1200" dirty="0"/>
            <a:t> </a:t>
          </a:r>
          <a:r>
            <a:rPr lang="en-PL" sz="1200" dirty="0"/>
            <a:t>€6</a:t>
          </a:r>
          <a:r>
            <a:rPr lang="fr-CH" sz="1200" dirty="0"/>
            <a:t>0. Leads to </a:t>
          </a:r>
          <a:r>
            <a:rPr lang="fr-CH" sz="1200" dirty="0" err="1"/>
            <a:t>increase</a:t>
          </a:r>
          <a:r>
            <a:rPr lang="fr-CH" sz="1200" dirty="0"/>
            <a:t> in taxable </a:t>
          </a:r>
          <a:r>
            <a:rPr lang="fr-CH" sz="1200" dirty="0" err="1"/>
            <a:t>income</a:t>
          </a:r>
          <a:r>
            <a:rPr lang="fr-CH" sz="1200" dirty="0"/>
            <a:t> in Country R. </a:t>
          </a:r>
          <a:r>
            <a:rPr lang="fr-CH" sz="1200" dirty="0" err="1"/>
            <a:t>Should</a:t>
          </a:r>
          <a:r>
            <a:rPr lang="fr-CH" sz="1200" dirty="0"/>
            <a:t> </a:t>
          </a:r>
          <a:r>
            <a:rPr lang="fr-CH" sz="1200" dirty="0" err="1"/>
            <a:t>this</a:t>
          </a:r>
          <a:r>
            <a:rPr lang="fr-CH" sz="1200" dirty="0"/>
            <a:t> </a:t>
          </a:r>
          <a:r>
            <a:rPr lang="fr-CH" sz="1200" dirty="0" err="1"/>
            <a:t>price</a:t>
          </a:r>
          <a:r>
            <a:rPr lang="fr-CH" sz="1200" dirty="0"/>
            <a:t> </a:t>
          </a:r>
          <a:r>
            <a:rPr lang="fr-CH" sz="1200" dirty="0" err="1"/>
            <a:t>be</a:t>
          </a:r>
          <a:r>
            <a:rPr lang="fr-CH" sz="1200" dirty="0"/>
            <a:t> </a:t>
          </a:r>
          <a:r>
            <a:rPr lang="fr-CH" sz="1200" dirty="0" err="1"/>
            <a:t>used</a:t>
          </a:r>
          <a:r>
            <a:rPr lang="fr-CH" sz="1200" dirty="0"/>
            <a:t> for </a:t>
          </a:r>
          <a:r>
            <a:rPr lang="fr-CH" sz="1200" dirty="0" err="1"/>
            <a:t>GloBE</a:t>
          </a:r>
          <a:r>
            <a:rPr lang="fr-CH" sz="1200" dirty="0"/>
            <a:t> </a:t>
          </a:r>
          <a:r>
            <a:rPr lang="fr-CH" sz="1200" dirty="0" err="1"/>
            <a:t>calculation</a:t>
          </a:r>
          <a:r>
            <a:rPr lang="fr-CH" sz="1200" dirty="0"/>
            <a:t>? </a:t>
          </a:r>
          <a:endParaRPr lang="en-PL" sz="1200" dirty="0"/>
        </a:p>
      </dgm:t>
    </dgm:pt>
    <dgm:pt modelId="{BFE3271D-AA16-DF4B-9E67-878E315431DE}" type="parTrans" cxnId="{F2E75A51-BFB1-5E4D-8221-BFBA16E649A5}">
      <dgm:prSet/>
      <dgm:spPr/>
      <dgm:t>
        <a:bodyPr/>
        <a:lstStyle/>
        <a:p>
          <a:endParaRPr lang="en-GB"/>
        </a:p>
      </dgm:t>
    </dgm:pt>
    <dgm:pt modelId="{8D2A2257-B6D9-EE44-AE1F-88F73677BF11}" type="sibTrans" cxnId="{F2E75A51-BFB1-5E4D-8221-BFBA16E649A5}">
      <dgm:prSet/>
      <dgm:spPr/>
      <dgm:t>
        <a:bodyPr/>
        <a:lstStyle/>
        <a:p>
          <a:endParaRPr lang="en-GB"/>
        </a:p>
      </dgm:t>
    </dgm:pt>
    <dgm:pt modelId="{2325CE0B-9B7E-C44D-909F-2479A34DBC12}">
      <dgm:prSet custT="1"/>
      <dgm:spPr/>
      <dgm:t>
        <a:bodyPr/>
        <a:lstStyle/>
        <a:p>
          <a:r>
            <a:rPr lang="en-PL" sz="1600" dirty="0"/>
            <a:t>Facts</a:t>
          </a:r>
          <a:r>
            <a:rPr lang="en-GB" sz="1600" dirty="0"/>
            <a:t> and solution </a:t>
          </a:r>
          <a:endParaRPr lang="en-PL" sz="1600" dirty="0"/>
        </a:p>
      </dgm:t>
    </dgm:pt>
    <dgm:pt modelId="{1A97C0E7-6902-3A4D-BA32-9EEABE7168DB}" type="parTrans" cxnId="{FEE9D2A1-2EF8-0E41-B18F-64CB86674B1B}">
      <dgm:prSet/>
      <dgm:spPr/>
      <dgm:t>
        <a:bodyPr/>
        <a:lstStyle/>
        <a:p>
          <a:endParaRPr lang="en-GB"/>
        </a:p>
      </dgm:t>
    </dgm:pt>
    <dgm:pt modelId="{4861089F-D2E5-7A43-BA35-F80CBDF0261F}" type="sibTrans" cxnId="{FEE9D2A1-2EF8-0E41-B18F-64CB86674B1B}">
      <dgm:prSet/>
      <dgm:spPr/>
      <dgm:t>
        <a:bodyPr/>
        <a:lstStyle/>
        <a:p>
          <a:endParaRPr lang="en-GB"/>
        </a:p>
      </dgm:t>
    </dgm:pt>
    <dgm:pt modelId="{A6AA7694-D56A-483C-80E1-2459E1E37036}">
      <dgm:prSet custT="1"/>
      <dgm:spPr/>
      <dgm:t>
        <a:bodyPr/>
        <a:lstStyle/>
        <a:p>
          <a:pPr algn="just">
            <a:lnSpc>
              <a:spcPct val="100000"/>
            </a:lnSpc>
            <a:spcAft>
              <a:spcPts val="600"/>
            </a:spcAft>
          </a:pPr>
          <a:r>
            <a:rPr lang="en-GB" sz="1200" dirty="0"/>
            <a:t>If not, Euro 40 is exposed to double taxation due to intersection between regular CIT and </a:t>
          </a:r>
          <a:r>
            <a:rPr lang="en-GB" sz="1200" dirty="0" err="1"/>
            <a:t>GloBE</a:t>
          </a:r>
          <a:r>
            <a:rPr lang="en-GB" sz="1200" dirty="0"/>
            <a:t> rules. 40 is exposed to CIT in State R and same 40 is exposed to top up taxation in State S. To avoid double taxation, the ALP price reported in State R needs to flow in </a:t>
          </a:r>
          <a:r>
            <a:rPr lang="en-GB" sz="1200" dirty="0" err="1"/>
            <a:t>GloBE</a:t>
          </a:r>
          <a:r>
            <a:rPr lang="en-GB" sz="1200" dirty="0"/>
            <a:t> calculations of both parties </a:t>
          </a:r>
          <a:endParaRPr lang="en-PL" sz="1200" dirty="0"/>
        </a:p>
      </dgm:t>
    </dgm:pt>
    <dgm:pt modelId="{4370DDC1-1EAC-48D1-87D5-AACFE074DFCE}" type="parTrans" cxnId="{92C9C213-FE00-4E56-9C5B-3644DADA4F93}">
      <dgm:prSet/>
      <dgm:spPr/>
      <dgm:t>
        <a:bodyPr/>
        <a:lstStyle/>
        <a:p>
          <a:endParaRPr lang="en-CH"/>
        </a:p>
      </dgm:t>
    </dgm:pt>
    <dgm:pt modelId="{5961F228-5005-40B1-9034-735920A91549}" type="sibTrans" cxnId="{92C9C213-FE00-4E56-9C5B-3644DADA4F93}">
      <dgm:prSet/>
      <dgm:spPr/>
      <dgm:t>
        <a:bodyPr/>
        <a:lstStyle/>
        <a:p>
          <a:endParaRPr lang="en-CH"/>
        </a:p>
      </dgm:t>
    </dgm:pt>
    <dgm:pt modelId="{6FDF8402-AFA6-42CC-9C86-D001F7C58800}">
      <dgm:prSet custT="1"/>
      <dgm:spPr/>
      <dgm:t>
        <a:bodyPr/>
        <a:lstStyle/>
        <a:p>
          <a:pPr algn="just">
            <a:lnSpc>
              <a:spcPct val="100000"/>
            </a:lnSpc>
            <a:spcAft>
              <a:spcPts val="600"/>
            </a:spcAft>
          </a:pPr>
          <a:r>
            <a:rPr lang="fr-CH" sz="1200" dirty="0"/>
            <a:t>Co R, the UPE of the MNE Group, </a:t>
          </a:r>
          <a:r>
            <a:rPr lang="fr-CH" sz="1200" dirty="0" err="1"/>
            <a:t>is</a:t>
          </a:r>
          <a:r>
            <a:rPr lang="fr-CH" sz="1200" dirty="0"/>
            <a:t> a </a:t>
          </a:r>
          <a:r>
            <a:rPr lang="fr-CH" sz="1200" dirty="0" err="1"/>
            <a:t>tax</a:t>
          </a:r>
          <a:r>
            <a:rPr lang="fr-CH" sz="1200" dirty="0"/>
            <a:t> </a:t>
          </a:r>
          <a:r>
            <a:rPr lang="fr-CH" sz="1200" dirty="0" err="1"/>
            <a:t>resident</a:t>
          </a:r>
          <a:r>
            <a:rPr lang="fr-CH" sz="1200" dirty="0"/>
            <a:t> in Country R. </a:t>
          </a:r>
          <a:endParaRPr lang="en-PL" sz="1200" dirty="0"/>
        </a:p>
      </dgm:t>
    </dgm:pt>
    <dgm:pt modelId="{8FCD5028-7DEA-4B42-90EF-3C3616427472}" type="parTrans" cxnId="{493E42AB-8543-419A-B7EB-71A3F4C6E307}">
      <dgm:prSet/>
      <dgm:spPr/>
      <dgm:t>
        <a:bodyPr/>
        <a:lstStyle/>
        <a:p>
          <a:endParaRPr lang="en-CH"/>
        </a:p>
      </dgm:t>
    </dgm:pt>
    <dgm:pt modelId="{8BB0C41D-50AC-4518-AC59-4A805D60CB65}" type="sibTrans" cxnId="{493E42AB-8543-419A-B7EB-71A3F4C6E307}">
      <dgm:prSet/>
      <dgm:spPr/>
      <dgm:t>
        <a:bodyPr/>
        <a:lstStyle/>
        <a:p>
          <a:endParaRPr lang="en-CH"/>
        </a:p>
      </dgm:t>
    </dgm:pt>
    <dgm:pt modelId="{F81E2422-45F0-9841-B202-9DC5F059D83D}" type="pres">
      <dgm:prSet presAssocID="{AEAAABD8-ECD0-F64C-8309-A0CB2BF0AE70}" presName="linear" presStyleCnt="0">
        <dgm:presLayoutVars>
          <dgm:animLvl val="lvl"/>
          <dgm:resizeHandles val="exact"/>
        </dgm:presLayoutVars>
      </dgm:prSet>
      <dgm:spPr/>
    </dgm:pt>
    <dgm:pt modelId="{1B02BD5B-7A16-A442-B3FE-26F3962B8EC8}" type="pres">
      <dgm:prSet presAssocID="{2325CE0B-9B7E-C44D-909F-2479A34DBC12}" presName="parentText" presStyleLbl="node1" presStyleIdx="0" presStyleCnt="1" custScaleY="30620" custLinFactNeighborX="55" custLinFactNeighborY="-10326">
        <dgm:presLayoutVars>
          <dgm:chMax val="0"/>
          <dgm:bulletEnabled val="1"/>
        </dgm:presLayoutVars>
      </dgm:prSet>
      <dgm:spPr/>
    </dgm:pt>
    <dgm:pt modelId="{08A38D83-AF38-B84C-85FD-EC6B36368E2E}" type="pres">
      <dgm:prSet presAssocID="{2325CE0B-9B7E-C44D-909F-2479A34DBC12}" presName="childText" presStyleLbl="revTx" presStyleIdx="0" presStyleCnt="1" custScaleY="54452" custLinFactNeighborY="-6250">
        <dgm:presLayoutVars>
          <dgm:bulletEnabled val="1"/>
        </dgm:presLayoutVars>
      </dgm:prSet>
      <dgm:spPr/>
    </dgm:pt>
  </dgm:ptLst>
  <dgm:cxnLst>
    <dgm:cxn modelId="{53172A0B-0A4A-D644-BB27-8E32A2961789}" type="presOf" srcId="{8582D0D5-1A91-D349-B182-FA4DAEF1A8B7}" destId="{08A38D83-AF38-B84C-85FD-EC6B36368E2E}" srcOrd="0" destOrd="2" presId="urn:microsoft.com/office/officeart/2005/8/layout/vList2"/>
    <dgm:cxn modelId="{92C9C213-FE00-4E56-9C5B-3644DADA4F93}" srcId="{2325CE0B-9B7E-C44D-909F-2479A34DBC12}" destId="{A6AA7694-D56A-483C-80E1-2459E1E37036}" srcOrd="3" destOrd="0" parTransId="{4370DDC1-1EAC-48D1-87D5-AACFE074DFCE}" sibTransId="{5961F228-5005-40B1-9034-735920A91549}"/>
    <dgm:cxn modelId="{8FB1FB15-FF07-0E4C-8C4C-2E10299005F2}" type="presOf" srcId="{48966244-DA96-3344-9117-E2505052AE07}" destId="{08A38D83-AF38-B84C-85FD-EC6B36368E2E}" srcOrd="0" destOrd="1" presId="urn:microsoft.com/office/officeart/2005/8/layout/vList2"/>
    <dgm:cxn modelId="{9FEDA417-9E47-CC4D-A9F2-6ADC4917E87B}" type="presOf" srcId="{2325CE0B-9B7E-C44D-909F-2479A34DBC12}" destId="{1B02BD5B-7A16-A442-B3FE-26F3962B8EC8}" srcOrd="0" destOrd="0" presId="urn:microsoft.com/office/officeart/2005/8/layout/vList2"/>
    <dgm:cxn modelId="{426D5667-8271-8543-BA6C-82D9C31F11D8}" srcId="{2325CE0B-9B7E-C44D-909F-2479A34DBC12}" destId="{48966244-DA96-3344-9117-E2505052AE07}" srcOrd="1" destOrd="0" parTransId="{CB27F793-DA7C-2F4D-B7A1-FAC75B41E1D7}" sibTransId="{D83B345E-53B3-F64D-9C79-7D5163DEEE89}"/>
    <dgm:cxn modelId="{35D8DC6D-DA22-48E5-B889-6D72BECC5481}" type="presOf" srcId="{A6AA7694-D56A-483C-80E1-2459E1E37036}" destId="{08A38D83-AF38-B84C-85FD-EC6B36368E2E}" srcOrd="0" destOrd="3" presId="urn:microsoft.com/office/officeart/2005/8/layout/vList2"/>
    <dgm:cxn modelId="{F2E75A51-BFB1-5E4D-8221-BFBA16E649A5}" srcId="{2325CE0B-9B7E-C44D-909F-2479A34DBC12}" destId="{8582D0D5-1A91-D349-B182-FA4DAEF1A8B7}" srcOrd="2" destOrd="0" parTransId="{BFE3271D-AA16-DF4B-9E67-878E315431DE}" sibTransId="{8D2A2257-B6D9-EE44-AE1F-88F73677BF11}"/>
    <dgm:cxn modelId="{8626C898-B93E-674D-B9B0-C5B01D3184D6}" type="presOf" srcId="{AEAAABD8-ECD0-F64C-8309-A0CB2BF0AE70}" destId="{F81E2422-45F0-9841-B202-9DC5F059D83D}" srcOrd="0" destOrd="0" presId="urn:microsoft.com/office/officeart/2005/8/layout/vList2"/>
    <dgm:cxn modelId="{FEE9D2A1-2EF8-0E41-B18F-64CB86674B1B}" srcId="{AEAAABD8-ECD0-F64C-8309-A0CB2BF0AE70}" destId="{2325CE0B-9B7E-C44D-909F-2479A34DBC12}" srcOrd="0" destOrd="0" parTransId="{1A97C0E7-6902-3A4D-BA32-9EEABE7168DB}" sibTransId="{4861089F-D2E5-7A43-BA35-F80CBDF0261F}"/>
    <dgm:cxn modelId="{493E42AB-8543-419A-B7EB-71A3F4C6E307}" srcId="{2325CE0B-9B7E-C44D-909F-2479A34DBC12}" destId="{6FDF8402-AFA6-42CC-9C86-D001F7C58800}" srcOrd="0" destOrd="0" parTransId="{8FCD5028-7DEA-4B42-90EF-3C3616427472}" sibTransId="{8BB0C41D-50AC-4518-AC59-4A805D60CB65}"/>
    <dgm:cxn modelId="{5A783BC7-77D2-4CF6-92A4-6F2E36B1016B}" type="presOf" srcId="{6FDF8402-AFA6-42CC-9C86-D001F7C58800}" destId="{08A38D83-AF38-B84C-85FD-EC6B36368E2E}" srcOrd="0" destOrd="0" presId="urn:microsoft.com/office/officeart/2005/8/layout/vList2"/>
    <dgm:cxn modelId="{6B326B9F-5409-8640-AF46-A1CBA2DDC4BA}" type="presParOf" srcId="{F81E2422-45F0-9841-B202-9DC5F059D83D}" destId="{1B02BD5B-7A16-A442-B3FE-26F3962B8EC8}" srcOrd="0" destOrd="0" presId="urn:microsoft.com/office/officeart/2005/8/layout/vList2"/>
    <dgm:cxn modelId="{C8480ADF-F2D3-3246-A16B-257BA3BE4171}" type="presParOf" srcId="{F81E2422-45F0-9841-B202-9DC5F059D83D}" destId="{08A38D83-AF38-B84C-85FD-EC6B36368E2E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FE4B4B5B-395A-4417-833C-A4ECC30917AD}" type="doc">
      <dgm:prSet loTypeId="urn:microsoft.com/office/officeart/2005/8/layout/matrix1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CH"/>
        </a:p>
      </dgm:t>
    </dgm:pt>
    <dgm:pt modelId="{D9B0E74C-AD76-4BAB-9B14-6A497E28DC23}">
      <dgm:prSet phldrT="[Text]"/>
      <dgm:spPr/>
      <dgm:t>
        <a:bodyPr/>
        <a:lstStyle/>
        <a:p>
          <a:r>
            <a:rPr lang="en-GB" b="1" dirty="0">
              <a:latin typeface="Arial" panose="020B0604020202020204" pitchFamily="34" charset="0"/>
              <a:cs typeface="Arial" panose="020B0604020202020204" pitchFamily="34" charset="0"/>
            </a:rPr>
            <a:t>Allocation to PE</a:t>
          </a:r>
        </a:p>
        <a:p>
          <a:r>
            <a:rPr lang="en-GB" b="1" dirty="0">
              <a:latin typeface="Arial" panose="020B0604020202020204" pitchFamily="34" charset="0"/>
              <a:cs typeface="Arial" panose="020B0604020202020204" pitchFamily="34" charset="0"/>
            </a:rPr>
            <a:t>Starting point is financial accounts which is then adjusted  </a:t>
          </a:r>
        </a:p>
        <a:p>
          <a:r>
            <a:rPr lang="en-GB" b="1" dirty="0">
              <a:latin typeface="Arial" panose="020B0604020202020204" pitchFamily="34" charset="0"/>
              <a:cs typeface="Arial" panose="020B0604020202020204" pitchFamily="34" charset="0"/>
            </a:rPr>
            <a:t>(Article 3.4.1)</a:t>
          </a:r>
          <a:endParaRPr lang="en-CH" dirty="0"/>
        </a:p>
      </dgm:t>
    </dgm:pt>
    <dgm:pt modelId="{37A8F87D-26EE-498B-96E3-A1443059D016}" type="parTrans" cxnId="{03549A73-E2CA-4EB2-A67D-290B9AE967DD}">
      <dgm:prSet/>
      <dgm:spPr/>
      <dgm:t>
        <a:bodyPr/>
        <a:lstStyle/>
        <a:p>
          <a:endParaRPr lang="en-CH"/>
        </a:p>
      </dgm:t>
    </dgm:pt>
    <dgm:pt modelId="{18E7ABAA-AEAC-4371-8AA7-AFAAD5C095C9}" type="sibTrans" cxnId="{03549A73-E2CA-4EB2-A67D-290B9AE967DD}">
      <dgm:prSet/>
      <dgm:spPr/>
      <dgm:t>
        <a:bodyPr/>
        <a:lstStyle/>
        <a:p>
          <a:endParaRPr lang="en-CH"/>
        </a:p>
      </dgm:t>
    </dgm:pt>
    <dgm:pt modelId="{DB412F0F-F9A2-4E24-9362-AEE3E0A5A401}">
      <dgm:prSet phldrT="[Text]"/>
      <dgm:spPr>
        <a:solidFill>
          <a:schemeClr val="tx2"/>
        </a:solidFill>
      </dgm:spPr>
      <dgm:t>
        <a:bodyPr/>
        <a:lstStyle/>
        <a:p>
          <a:r>
            <a:rPr lang="en-GB" b="1" dirty="0">
              <a:latin typeface="Arial" panose="020B0604020202020204" pitchFamily="34" charset="0"/>
              <a:cs typeface="Arial" panose="020B0604020202020204" pitchFamily="34" charset="0"/>
            </a:rPr>
            <a:t>(Article 3.4.2.a) </a:t>
          </a:r>
        </a:p>
        <a:p>
          <a:r>
            <a:rPr lang="en-GB" b="0" i="0" dirty="0">
              <a:latin typeface="Arial" panose="020B0604020202020204" pitchFamily="34" charset="0"/>
              <a:cs typeface="Arial" panose="020B0604020202020204" pitchFamily="34" charset="0"/>
            </a:rPr>
            <a:t>Type I: </a:t>
          </a:r>
          <a:r>
            <a:rPr lang="en-CH" b="0" i="0" dirty="0">
              <a:latin typeface="Arial" panose="020B0604020202020204" pitchFamily="34" charset="0"/>
            </a:rPr>
            <a:t>PEs that arise as a result of a tax treaty</a:t>
          </a:r>
          <a:r>
            <a:rPr lang="en-GB" b="0" i="0" dirty="0">
              <a:latin typeface="Arial" panose="020B0604020202020204" pitchFamily="34" charset="0"/>
            </a:rPr>
            <a:t>: Attribution based on treaty rules – no uniform standard – sometimes ALP sometime formulas </a:t>
          </a:r>
          <a:r>
            <a:rPr lang="en-CH" b="0" i="0" dirty="0">
              <a:latin typeface="Arial" panose="020B0604020202020204" pitchFamily="34" charset="0"/>
            </a:rPr>
            <a:t> </a:t>
          </a:r>
        </a:p>
      </dgm:t>
    </dgm:pt>
    <dgm:pt modelId="{ACE24CB5-CEAD-470B-9751-5764FE72AF4A}" type="parTrans" cxnId="{F7AAF12D-4F05-44B7-B49D-AC744524D8AD}">
      <dgm:prSet/>
      <dgm:spPr/>
      <dgm:t>
        <a:bodyPr/>
        <a:lstStyle/>
        <a:p>
          <a:endParaRPr lang="en-CH"/>
        </a:p>
      </dgm:t>
    </dgm:pt>
    <dgm:pt modelId="{1A4E521C-F9C6-48E6-93D0-EBA5ADC8A5A0}" type="sibTrans" cxnId="{F7AAF12D-4F05-44B7-B49D-AC744524D8AD}">
      <dgm:prSet/>
      <dgm:spPr/>
      <dgm:t>
        <a:bodyPr/>
        <a:lstStyle/>
        <a:p>
          <a:endParaRPr lang="en-CH"/>
        </a:p>
      </dgm:t>
    </dgm:pt>
    <dgm:pt modelId="{FB81E203-2DA7-48AD-92EC-2A8A272C6A6C}">
      <dgm:prSet phldrT="[Text]"/>
      <dgm:spPr>
        <a:solidFill>
          <a:schemeClr val="tx2"/>
        </a:solidFill>
      </dgm:spPr>
      <dgm:t>
        <a:bodyPr/>
        <a:lstStyle/>
        <a:p>
          <a:r>
            <a:rPr lang="en-GB" b="1" dirty="0">
              <a:latin typeface="Arial" panose="020B0604020202020204" pitchFamily="34" charset="0"/>
              <a:cs typeface="Arial" panose="020B0604020202020204" pitchFamily="34" charset="0"/>
            </a:rPr>
            <a:t>(Article 3.4.2.a)</a:t>
          </a:r>
          <a:endParaRPr lang="en-GB" b="0" i="0" dirty="0">
            <a:latin typeface="Arial" panose="020B0604020202020204" pitchFamily="34" charset="0"/>
            <a:cs typeface="Arial" panose="020B0604020202020204" pitchFamily="34" charset="0"/>
          </a:endParaRPr>
        </a:p>
        <a:p>
          <a:r>
            <a:rPr lang="en-GB" b="0" i="0" dirty="0">
              <a:latin typeface="Arial" panose="020B0604020202020204" pitchFamily="34" charset="0"/>
              <a:cs typeface="Arial" panose="020B0604020202020204" pitchFamily="34" charset="0"/>
            </a:rPr>
            <a:t>Type II: </a:t>
          </a:r>
          <a:r>
            <a:rPr lang="en-GB" b="0" i="0" dirty="0">
              <a:latin typeface="Arial" panose="020B0604020202020204" pitchFamily="34" charset="0"/>
            </a:rPr>
            <a:t>PEs that arise due to national law when no tax treaty is in place: </a:t>
          </a:r>
        </a:p>
        <a:p>
          <a:r>
            <a:rPr lang="en-GB" b="0" i="0" dirty="0">
              <a:latin typeface="Arial" panose="020B0604020202020204" pitchFamily="34" charset="0"/>
            </a:rPr>
            <a:t>– no uniform standard – sometimes ALP sometime formulas </a:t>
          </a:r>
          <a:endParaRPr lang="en-CH" b="0" i="0" dirty="0">
            <a:latin typeface="Arial" panose="020B0604020202020204" pitchFamily="34" charset="0"/>
          </a:endParaRPr>
        </a:p>
      </dgm:t>
    </dgm:pt>
    <dgm:pt modelId="{9F9E719B-2DAC-404F-ADBB-E4AFD3E98E94}" type="parTrans" cxnId="{1E5CF6EF-1AE8-4214-8280-67616B190E42}">
      <dgm:prSet/>
      <dgm:spPr/>
      <dgm:t>
        <a:bodyPr/>
        <a:lstStyle/>
        <a:p>
          <a:endParaRPr lang="en-CH"/>
        </a:p>
      </dgm:t>
    </dgm:pt>
    <dgm:pt modelId="{8263A490-C6FA-4B2C-AE94-CC09F48A69F9}" type="sibTrans" cxnId="{1E5CF6EF-1AE8-4214-8280-67616B190E42}">
      <dgm:prSet/>
      <dgm:spPr/>
      <dgm:t>
        <a:bodyPr/>
        <a:lstStyle/>
        <a:p>
          <a:endParaRPr lang="en-CH"/>
        </a:p>
      </dgm:t>
    </dgm:pt>
    <dgm:pt modelId="{A3007AE5-DDA5-413C-A7BC-0246ADDA9ED4}">
      <dgm:prSet phldrT="[Text]"/>
      <dgm:spPr>
        <a:solidFill>
          <a:schemeClr val="tx2"/>
        </a:solidFill>
      </dgm:spPr>
      <dgm:t>
        <a:bodyPr/>
        <a:lstStyle/>
        <a:p>
          <a:r>
            <a:rPr lang="en-GB" b="1" dirty="0">
              <a:latin typeface="Arial" panose="020B0604020202020204" pitchFamily="34" charset="0"/>
              <a:cs typeface="Arial" panose="020B0604020202020204" pitchFamily="34" charset="0"/>
            </a:rPr>
            <a:t>(Article 3.4.2.b)</a:t>
          </a:r>
          <a:endParaRPr lang="en-GB" b="0" i="0" dirty="0">
            <a:latin typeface="Arial" panose="020B0604020202020204" pitchFamily="34" charset="0"/>
            <a:cs typeface="Arial" panose="020B0604020202020204" pitchFamily="34" charset="0"/>
          </a:endParaRPr>
        </a:p>
        <a:p>
          <a:r>
            <a:rPr lang="en-GB" b="0" i="0" dirty="0">
              <a:latin typeface="Arial" panose="020B0604020202020204" pitchFamily="34" charset="0"/>
              <a:cs typeface="Arial" panose="020B0604020202020204" pitchFamily="34" charset="0"/>
            </a:rPr>
            <a:t>Type III: </a:t>
          </a:r>
          <a:r>
            <a:rPr lang="en-GB" b="0" i="0" dirty="0">
              <a:latin typeface="Arial" panose="020B0604020202020204" pitchFamily="34" charset="0"/>
            </a:rPr>
            <a:t>PEs that arise in a country without any CIT</a:t>
          </a:r>
        </a:p>
        <a:p>
          <a:r>
            <a:rPr lang="en-GB" b="0" i="0" dirty="0">
              <a:latin typeface="Arial" panose="020B0604020202020204" pitchFamily="34" charset="0"/>
            </a:rPr>
            <a:t>Needs to be done based on the ALP standard   </a:t>
          </a:r>
          <a:endParaRPr lang="en-GB" b="0" i="0" dirty="0">
            <a:latin typeface="Arial" panose="020B0604020202020204" pitchFamily="34" charset="0"/>
            <a:cs typeface="Arial" panose="020B0604020202020204" pitchFamily="34" charset="0"/>
          </a:endParaRPr>
        </a:p>
        <a:p>
          <a:endParaRPr lang="en-GB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656D5C5-ECB8-4198-964D-853DF84E4F60}" type="parTrans" cxnId="{BE79E27C-0751-4F93-9EDD-D24A5ABF5D23}">
      <dgm:prSet/>
      <dgm:spPr/>
      <dgm:t>
        <a:bodyPr/>
        <a:lstStyle/>
        <a:p>
          <a:endParaRPr lang="en-CH"/>
        </a:p>
      </dgm:t>
    </dgm:pt>
    <dgm:pt modelId="{1BEF9B82-55C8-43BC-880B-FD92D5F0F003}" type="sibTrans" cxnId="{BE79E27C-0751-4F93-9EDD-D24A5ABF5D23}">
      <dgm:prSet/>
      <dgm:spPr/>
      <dgm:t>
        <a:bodyPr/>
        <a:lstStyle/>
        <a:p>
          <a:endParaRPr lang="en-CH"/>
        </a:p>
      </dgm:t>
    </dgm:pt>
    <dgm:pt modelId="{ED56B058-FB71-4925-8E44-73B82FAC052E}">
      <dgm:prSet phldrT="[Text]"/>
      <dgm:spPr>
        <a:solidFill>
          <a:schemeClr val="tx2"/>
        </a:solidFill>
      </dgm:spPr>
      <dgm:t>
        <a:bodyPr/>
        <a:lstStyle/>
        <a:p>
          <a:r>
            <a:rPr lang="en-GB" b="1" dirty="0">
              <a:latin typeface="Arial" panose="020B0604020202020204" pitchFamily="34" charset="0"/>
              <a:cs typeface="Arial" panose="020B0604020202020204" pitchFamily="34" charset="0"/>
            </a:rPr>
            <a:t>(Article 3.4.2.d)</a:t>
          </a:r>
          <a:endParaRPr lang="en-GB" b="0" i="0" dirty="0">
            <a:latin typeface="Arial" panose="020B0604020202020204" pitchFamily="34" charset="0"/>
            <a:cs typeface="Arial" panose="020B0604020202020204" pitchFamily="34" charset="0"/>
          </a:endParaRPr>
        </a:p>
        <a:p>
          <a:r>
            <a:rPr lang="en-GB" b="0" i="0" dirty="0">
              <a:latin typeface="Arial" panose="020B0604020202020204" pitchFamily="34" charset="0"/>
              <a:cs typeface="Arial" panose="020B0604020202020204" pitchFamily="34" charset="0"/>
            </a:rPr>
            <a:t>Type IV: </a:t>
          </a:r>
          <a:r>
            <a:rPr lang="en-GB" b="0" i="0" dirty="0">
              <a:latin typeface="Arial" panose="020B0604020202020204" pitchFamily="34" charset="0"/>
            </a:rPr>
            <a:t>Stateless PEs</a:t>
          </a:r>
        </a:p>
        <a:p>
          <a:r>
            <a:rPr lang="en-GB" b="0" i="0" dirty="0">
              <a:latin typeface="Arial" panose="020B0604020202020204" pitchFamily="34" charset="0"/>
            </a:rPr>
            <a:t>Needs to be done based on income / expenses removed at Main Entity Level  </a:t>
          </a:r>
          <a:endParaRPr lang="en-CH" b="0" i="0" dirty="0">
            <a:latin typeface="Arial" panose="020B0604020202020204" pitchFamily="34" charset="0"/>
          </a:endParaRPr>
        </a:p>
      </dgm:t>
    </dgm:pt>
    <dgm:pt modelId="{053F311F-E961-435A-9CEB-D761D36C890F}" type="parTrans" cxnId="{41DE04F6-B447-4C8A-959D-A0688ADD91A4}">
      <dgm:prSet/>
      <dgm:spPr/>
      <dgm:t>
        <a:bodyPr/>
        <a:lstStyle/>
        <a:p>
          <a:endParaRPr lang="en-CH"/>
        </a:p>
      </dgm:t>
    </dgm:pt>
    <dgm:pt modelId="{B9C4115E-E11F-4E42-924A-CF73982474D9}" type="sibTrans" cxnId="{41DE04F6-B447-4C8A-959D-A0688ADD91A4}">
      <dgm:prSet/>
      <dgm:spPr/>
      <dgm:t>
        <a:bodyPr/>
        <a:lstStyle/>
        <a:p>
          <a:endParaRPr lang="en-CH"/>
        </a:p>
      </dgm:t>
    </dgm:pt>
    <dgm:pt modelId="{31CD27AF-79F2-4B94-8288-B2927836BB70}" type="pres">
      <dgm:prSet presAssocID="{FE4B4B5B-395A-4417-833C-A4ECC30917AD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F4EFE376-0C1A-462F-A7A0-DA36D4E32EA2}" type="pres">
      <dgm:prSet presAssocID="{FE4B4B5B-395A-4417-833C-A4ECC30917AD}" presName="matrix" presStyleCnt="0"/>
      <dgm:spPr/>
    </dgm:pt>
    <dgm:pt modelId="{DF2F2B3F-204D-47F1-AA84-A1A144B78C01}" type="pres">
      <dgm:prSet presAssocID="{FE4B4B5B-395A-4417-833C-A4ECC30917AD}" presName="tile1" presStyleLbl="node1" presStyleIdx="0" presStyleCnt="4" custLinFactNeighborY="2524"/>
      <dgm:spPr/>
    </dgm:pt>
    <dgm:pt modelId="{768169AA-4221-4221-8A2D-DF026BCAE57D}" type="pres">
      <dgm:prSet presAssocID="{FE4B4B5B-395A-4417-833C-A4ECC30917AD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645A3AF2-F4D7-4879-B851-7C4176429DC3}" type="pres">
      <dgm:prSet presAssocID="{FE4B4B5B-395A-4417-833C-A4ECC30917AD}" presName="tile2" presStyleLbl="node1" presStyleIdx="1" presStyleCnt="4" custLinFactNeighborY="2524"/>
      <dgm:spPr/>
    </dgm:pt>
    <dgm:pt modelId="{45166DEC-5EA5-41B0-923D-E39DC443AB55}" type="pres">
      <dgm:prSet presAssocID="{FE4B4B5B-395A-4417-833C-A4ECC30917AD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3F26F236-69C8-4F73-9B0B-3772A1C3A170}" type="pres">
      <dgm:prSet presAssocID="{FE4B4B5B-395A-4417-833C-A4ECC30917AD}" presName="tile3" presStyleLbl="node1" presStyleIdx="2" presStyleCnt="4" custLinFactNeighborY="0"/>
      <dgm:spPr/>
    </dgm:pt>
    <dgm:pt modelId="{E3007F2E-1096-4A42-B8F8-5A8E5FEBF6DD}" type="pres">
      <dgm:prSet presAssocID="{FE4B4B5B-395A-4417-833C-A4ECC30917AD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5E0B2F16-27A5-4571-A8C0-70AE0CE76237}" type="pres">
      <dgm:prSet presAssocID="{FE4B4B5B-395A-4417-833C-A4ECC30917AD}" presName="tile4" presStyleLbl="node1" presStyleIdx="3" presStyleCnt="4" custLinFactNeighborY="0"/>
      <dgm:spPr/>
    </dgm:pt>
    <dgm:pt modelId="{D61F7494-AC44-4B1B-840F-55CDEED2E3B3}" type="pres">
      <dgm:prSet presAssocID="{FE4B4B5B-395A-4417-833C-A4ECC30917AD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5DB3C609-ED91-4F15-98A8-81C8149BD0CA}" type="pres">
      <dgm:prSet presAssocID="{FE4B4B5B-395A-4417-833C-A4ECC30917AD}" presName="centerTile" presStyleLbl="fgShp" presStyleIdx="0" presStyleCnt="1" custScaleY="131811">
        <dgm:presLayoutVars>
          <dgm:chMax val="0"/>
          <dgm:chPref val="0"/>
        </dgm:presLayoutVars>
      </dgm:prSet>
      <dgm:spPr/>
    </dgm:pt>
  </dgm:ptLst>
  <dgm:cxnLst>
    <dgm:cxn modelId="{505C0612-C600-4031-BAD5-DDB7AA18638B}" type="presOf" srcId="{A3007AE5-DDA5-413C-A7BC-0246ADDA9ED4}" destId="{3F26F236-69C8-4F73-9B0B-3772A1C3A170}" srcOrd="0" destOrd="0" presId="urn:microsoft.com/office/officeart/2005/8/layout/matrix1"/>
    <dgm:cxn modelId="{1D115121-D6FB-4EF4-9A7D-7DBC53AB9DEB}" type="presOf" srcId="{DB412F0F-F9A2-4E24-9362-AEE3E0A5A401}" destId="{768169AA-4221-4221-8A2D-DF026BCAE57D}" srcOrd="1" destOrd="0" presId="urn:microsoft.com/office/officeart/2005/8/layout/matrix1"/>
    <dgm:cxn modelId="{F7AAF12D-4F05-44B7-B49D-AC744524D8AD}" srcId="{D9B0E74C-AD76-4BAB-9B14-6A497E28DC23}" destId="{DB412F0F-F9A2-4E24-9362-AEE3E0A5A401}" srcOrd="0" destOrd="0" parTransId="{ACE24CB5-CEAD-470B-9751-5764FE72AF4A}" sibTransId="{1A4E521C-F9C6-48E6-93D0-EBA5ADC8A5A0}"/>
    <dgm:cxn modelId="{7C665D44-7C0E-461C-9B59-8DE989BE4270}" type="presOf" srcId="{FE4B4B5B-395A-4417-833C-A4ECC30917AD}" destId="{31CD27AF-79F2-4B94-8288-B2927836BB70}" srcOrd="0" destOrd="0" presId="urn:microsoft.com/office/officeart/2005/8/layout/matrix1"/>
    <dgm:cxn modelId="{419A3068-E520-4FEB-8DC5-77472DB5B5E8}" type="presOf" srcId="{A3007AE5-DDA5-413C-A7BC-0246ADDA9ED4}" destId="{E3007F2E-1096-4A42-B8F8-5A8E5FEBF6DD}" srcOrd="1" destOrd="0" presId="urn:microsoft.com/office/officeart/2005/8/layout/matrix1"/>
    <dgm:cxn modelId="{03549A73-E2CA-4EB2-A67D-290B9AE967DD}" srcId="{FE4B4B5B-395A-4417-833C-A4ECC30917AD}" destId="{D9B0E74C-AD76-4BAB-9B14-6A497E28DC23}" srcOrd="0" destOrd="0" parTransId="{37A8F87D-26EE-498B-96E3-A1443059D016}" sibTransId="{18E7ABAA-AEAC-4371-8AA7-AFAAD5C095C9}"/>
    <dgm:cxn modelId="{D07D9456-FF43-4910-AB63-7A5B5395B90D}" type="presOf" srcId="{ED56B058-FB71-4925-8E44-73B82FAC052E}" destId="{D61F7494-AC44-4B1B-840F-55CDEED2E3B3}" srcOrd="1" destOrd="0" presId="urn:microsoft.com/office/officeart/2005/8/layout/matrix1"/>
    <dgm:cxn modelId="{BE79E27C-0751-4F93-9EDD-D24A5ABF5D23}" srcId="{D9B0E74C-AD76-4BAB-9B14-6A497E28DC23}" destId="{A3007AE5-DDA5-413C-A7BC-0246ADDA9ED4}" srcOrd="2" destOrd="0" parTransId="{4656D5C5-ECB8-4198-964D-853DF84E4F60}" sibTransId="{1BEF9B82-55C8-43BC-880B-FD92D5F0F003}"/>
    <dgm:cxn modelId="{D2BBFE98-6FB0-4EC0-BFE1-A15D58757554}" type="presOf" srcId="{DB412F0F-F9A2-4E24-9362-AEE3E0A5A401}" destId="{DF2F2B3F-204D-47F1-AA84-A1A144B78C01}" srcOrd="0" destOrd="0" presId="urn:microsoft.com/office/officeart/2005/8/layout/matrix1"/>
    <dgm:cxn modelId="{3551F1C2-E2B5-48A1-A601-8C9A95C53BF2}" type="presOf" srcId="{ED56B058-FB71-4925-8E44-73B82FAC052E}" destId="{5E0B2F16-27A5-4571-A8C0-70AE0CE76237}" srcOrd="0" destOrd="0" presId="urn:microsoft.com/office/officeart/2005/8/layout/matrix1"/>
    <dgm:cxn modelId="{5638A8C4-FCEA-4FAD-A2D2-8522F29DABAC}" type="presOf" srcId="{D9B0E74C-AD76-4BAB-9B14-6A497E28DC23}" destId="{5DB3C609-ED91-4F15-98A8-81C8149BD0CA}" srcOrd="0" destOrd="0" presId="urn:microsoft.com/office/officeart/2005/8/layout/matrix1"/>
    <dgm:cxn modelId="{213D83DF-99BC-4300-8E5C-D7F42FC3123E}" type="presOf" srcId="{FB81E203-2DA7-48AD-92EC-2A8A272C6A6C}" destId="{645A3AF2-F4D7-4879-B851-7C4176429DC3}" srcOrd="0" destOrd="0" presId="urn:microsoft.com/office/officeart/2005/8/layout/matrix1"/>
    <dgm:cxn modelId="{59E11BE9-E5E5-48C4-95E0-03884BCECF35}" type="presOf" srcId="{FB81E203-2DA7-48AD-92EC-2A8A272C6A6C}" destId="{45166DEC-5EA5-41B0-923D-E39DC443AB55}" srcOrd="1" destOrd="0" presId="urn:microsoft.com/office/officeart/2005/8/layout/matrix1"/>
    <dgm:cxn modelId="{1E5CF6EF-1AE8-4214-8280-67616B190E42}" srcId="{D9B0E74C-AD76-4BAB-9B14-6A497E28DC23}" destId="{FB81E203-2DA7-48AD-92EC-2A8A272C6A6C}" srcOrd="1" destOrd="0" parTransId="{9F9E719B-2DAC-404F-ADBB-E4AFD3E98E94}" sibTransId="{8263A490-C6FA-4B2C-AE94-CC09F48A69F9}"/>
    <dgm:cxn modelId="{41DE04F6-B447-4C8A-959D-A0688ADD91A4}" srcId="{D9B0E74C-AD76-4BAB-9B14-6A497E28DC23}" destId="{ED56B058-FB71-4925-8E44-73B82FAC052E}" srcOrd="3" destOrd="0" parTransId="{053F311F-E961-435A-9CEB-D761D36C890F}" sibTransId="{B9C4115E-E11F-4E42-924A-CF73982474D9}"/>
    <dgm:cxn modelId="{2A6A6A23-8C89-4794-AD98-A59E7ADECDC4}" type="presParOf" srcId="{31CD27AF-79F2-4B94-8288-B2927836BB70}" destId="{F4EFE376-0C1A-462F-A7A0-DA36D4E32EA2}" srcOrd="0" destOrd="0" presId="urn:microsoft.com/office/officeart/2005/8/layout/matrix1"/>
    <dgm:cxn modelId="{1D36EFB4-1B4F-4D3C-BAD4-CC033384BE8E}" type="presParOf" srcId="{F4EFE376-0C1A-462F-A7A0-DA36D4E32EA2}" destId="{DF2F2B3F-204D-47F1-AA84-A1A144B78C01}" srcOrd="0" destOrd="0" presId="urn:microsoft.com/office/officeart/2005/8/layout/matrix1"/>
    <dgm:cxn modelId="{6929DD8E-5CBE-4DD6-95AC-301F36208769}" type="presParOf" srcId="{F4EFE376-0C1A-462F-A7A0-DA36D4E32EA2}" destId="{768169AA-4221-4221-8A2D-DF026BCAE57D}" srcOrd="1" destOrd="0" presId="urn:microsoft.com/office/officeart/2005/8/layout/matrix1"/>
    <dgm:cxn modelId="{187B0F33-355B-49B0-8DAA-1F0890182EAC}" type="presParOf" srcId="{F4EFE376-0C1A-462F-A7A0-DA36D4E32EA2}" destId="{645A3AF2-F4D7-4879-B851-7C4176429DC3}" srcOrd="2" destOrd="0" presId="urn:microsoft.com/office/officeart/2005/8/layout/matrix1"/>
    <dgm:cxn modelId="{BC983DF0-C889-4C54-813E-1180FD957CFF}" type="presParOf" srcId="{F4EFE376-0C1A-462F-A7A0-DA36D4E32EA2}" destId="{45166DEC-5EA5-41B0-923D-E39DC443AB55}" srcOrd="3" destOrd="0" presId="urn:microsoft.com/office/officeart/2005/8/layout/matrix1"/>
    <dgm:cxn modelId="{6268823C-DD6B-4EC9-9771-24B37C4D1A5B}" type="presParOf" srcId="{F4EFE376-0C1A-462F-A7A0-DA36D4E32EA2}" destId="{3F26F236-69C8-4F73-9B0B-3772A1C3A170}" srcOrd="4" destOrd="0" presId="urn:microsoft.com/office/officeart/2005/8/layout/matrix1"/>
    <dgm:cxn modelId="{5217274C-BE1C-4AAC-832F-44C4218D33C2}" type="presParOf" srcId="{F4EFE376-0C1A-462F-A7A0-DA36D4E32EA2}" destId="{E3007F2E-1096-4A42-B8F8-5A8E5FEBF6DD}" srcOrd="5" destOrd="0" presId="urn:microsoft.com/office/officeart/2005/8/layout/matrix1"/>
    <dgm:cxn modelId="{75DA7EFF-A5BB-4452-AFBB-85BAFC506938}" type="presParOf" srcId="{F4EFE376-0C1A-462F-A7A0-DA36D4E32EA2}" destId="{5E0B2F16-27A5-4571-A8C0-70AE0CE76237}" srcOrd="6" destOrd="0" presId="urn:microsoft.com/office/officeart/2005/8/layout/matrix1"/>
    <dgm:cxn modelId="{CB4F8085-187B-4EA1-A1F5-026AE90BF649}" type="presParOf" srcId="{F4EFE376-0C1A-462F-A7A0-DA36D4E32EA2}" destId="{D61F7494-AC44-4B1B-840F-55CDEED2E3B3}" srcOrd="7" destOrd="0" presId="urn:microsoft.com/office/officeart/2005/8/layout/matrix1"/>
    <dgm:cxn modelId="{3738681D-15FE-416B-8CC8-A00BC2FDA561}" type="presParOf" srcId="{31CD27AF-79F2-4B94-8288-B2927836BB70}" destId="{5DB3C609-ED91-4F15-98A8-81C8149BD0CA}" srcOrd="1" destOrd="0" presId="urn:microsoft.com/office/officeart/2005/8/layout/matrix1"/>
  </dgm:cxnLst>
  <dgm:bg>
    <a:solidFill>
      <a:schemeClr val="tx2"/>
    </a:solidFill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F7C675BF-A8B2-6547-934B-25BA14DB221D}" type="doc">
      <dgm:prSet loTypeId="urn:microsoft.com/office/officeart/2005/8/layout/vList2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GB"/>
        </a:p>
      </dgm:t>
    </dgm:pt>
    <dgm:pt modelId="{5A4C5429-C380-EB43-911A-D3FF7B289E0B}">
      <dgm:prSet custT="1"/>
      <dgm:spPr/>
      <dgm:t>
        <a:bodyPr/>
        <a:lstStyle/>
        <a:p>
          <a:r>
            <a:rPr lang="en-GB" sz="1400" dirty="0"/>
            <a:t>Facts</a:t>
          </a:r>
          <a:endParaRPr lang="en-PL" sz="1400" dirty="0"/>
        </a:p>
      </dgm:t>
    </dgm:pt>
    <dgm:pt modelId="{D04D7A60-0BAA-A944-94FF-1864CB2A1A42}" type="parTrans" cxnId="{BC181DBF-C86F-9247-8D2E-60F7368B6BC9}">
      <dgm:prSet/>
      <dgm:spPr/>
      <dgm:t>
        <a:bodyPr/>
        <a:lstStyle/>
        <a:p>
          <a:endParaRPr lang="en-GB"/>
        </a:p>
      </dgm:t>
    </dgm:pt>
    <dgm:pt modelId="{69A62F1D-8AA5-9248-A300-E6EAA4238055}" type="sibTrans" cxnId="{BC181DBF-C86F-9247-8D2E-60F7368B6BC9}">
      <dgm:prSet/>
      <dgm:spPr/>
      <dgm:t>
        <a:bodyPr/>
        <a:lstStyle/>
        <a:p>
          <a:endParaRPr lang="en-GB"/>
        </a:p>
      </dgm:t>
    </dgm:pt>
    <dgm:pt modelId="{0BA3FE9C-8742-8C40-9673-FA4EE4C42FD5}">
      <dgm:prSet custT="1"/>
      <dgm:spPr/>
      <dgm:t>
        <a:bodyPr/>
        <a:lstStyle/>
        <a:p>
          <a:pPr algn="just"/>
          <a:r>
            <a:rPr lang="en-GB" sz="1200" dirty="0"/>
            <a:t>Due to specific facts, the taxpayer declares a single home office PE as opposed to several PEs. </a:t>
          </a:r>
          <a:endParaRPr lang="en-PL" sz="1200" dirty="0"/>
        </a:p>
      </dgm:t>
    </dgm:pt>
    <dgm:pt modelId="{FCCD4665-91EE-A848-8347-D1FCE192C0D2}" type="parTrans" cxnId="{7C4B9A4B-E25B-1540-B781-C96275202926}">
      <dgm:prSet/>
      <dgm:spPr/>
      <dgm:t>
        <a:bodyPr/>
        <a:lstStyle/>
        <a:p>
          <a:endParaRPr lang="en-GB"/>
        </a:p>
      </dgm:t>
    </dgm:pt>
    <dgm:pt modelId="{E8AC6E94-43D8-E94C-928E-1F35E2E0B3A3}" type="sibTrans" cxnId="{7C4B9A4B-E25B-1540-B781-C96275202926}">
      <dgm:prSet/>
      <dgm:spPr/>
      <dgm:t>
        <a:bodyPr/>
        <a:lstStyle/>
        <a:p>
          <a:endParaRPr lang="en-GB"/>
        </a:p>
      </dgm:t>
    </dgm:pt>
    <dgm:pt modelId="{59A60319-4CD8-894B-9A94-9308EAC89814}">
      <dgm:prSet custT="1"/>
      <dgm:spPr/>
      <dgm:t>
        <a:bodyPr/>
        <a:lstStyle/>
        <a:p>
          <a:pPr algn="just"/>
          <a:r>
            <a:rPr lang="en-GB" sz="1200" dirty="0"/>
            <a:t>The PE is characterized as an R&amp;D service provider and is entitled to a cost plus remuneration of 10%. The branch makes separate financial statements according to the accounting rules in Country S.</a:t>
          </a:r>
          <a:endParaRPr lang="en-PL" sz="1200" dirty="0"/>
        </a:p>
      </dgm:t>
    </dgm:pt>
    <dgm:pt modelId="{BCDE95D6-21B6-7147-B1A5-2E5F0FCE6784}" type="parTrans" cxnId="{C0666E79-CC5E-7742-BB26-2351962477AB}">
      <dgm:prSet/>
      <dgm:spPr/>
      <dgm:t>
        <a:bodyPr/>
        <a:lstStyle/>
        <a:p>
          <a:endParaRPr lang="en-GB"/>
        </a:p>
      </dgm:t>
    </dgm:pt>
    <dgm:pt modelId="{6471E764-DF91-2940-9E98-21343647D34D}" type="sibTrans" cxnId="{C0666E79-CC5E-7742-BB26-2351962477AB}">
      <dgm:prSet/>
      <dgm:spPr/>
      <dgm:t>
        <a:bodyPr/>
        <a:lstStyle/>
        <a:p>
          <a:endParaRPr lang="en-GB"/>
        </a:p>
      </dgm:t>
    </dgm:pt>
    <dgm:pt modelId="{052D63B4-1DDC-9443-937E-0E33130EE1A1}">
      <dgm:prSet custT="1"/>
      <dgm:spPr/>
      <dgm:t>
        <a:bodyPr/>
        <a:lstStyle/>
        <a:p>
          <a:pPr algn="just"/>
          <a:r>
            <a:rPr lang="en-GB" sz="1200" b="0" dirty="0"/>
            <a:t>How do we calculate the Globe Income of the PE? </a:t>
          </a:r>
          <a:endParaRPr lang="en-PL" sz="1200" b="0" dirty="0"/>
        </a:p>
      </dgm:t>
    </dgm:pt>
    <dgm:pt modelId="{F9AF1CFE-CD0F-2E4F-8264-F69BF1B9E336}" type="parTrans" cxnId="{4A113A8D-4E98-A44E-B7DA-DC15106F736F}">
      <dgm:prSet/>
      <dgm:spPr/>
      <dgm:t>
        <a:bodyPr/>
        <a:lstStyle/>
        <a:p>
          <a:endParaRPr lang="en-GB"/>
        </a:p>
      </dgm:t>
    </dgm:pt>
    <dgm:pt modelId="{933F4077-FA42-0B49-8E7A-CD0FE17D71E4}" type="sibTrans" cxnId="{4A113A8D-4E98-A44E-B7DA-DC15106F736F}">
      <dgm:prSet/>
      <dgm:spPr/>
      <dgm:t>
        <a:bodyPr/>
        <a:lstStyle/>
        <a:p>
          <a:endParaRPr lang="en-GB"/>
        </a:p>
      </dgm:t>
    </dgm:pt>
    <dgm:pt modelId="{AF80079B-59FD-804E-BE7A-04016B967D78}">
      <dgm:prSet custT="1"/>
      <dgm:spPr/>
      <dgm:t>
        <a:bodyPr/>
        <a:lstStyle/>
        <a:p>
          <a:pPr algn="just"/>
          <a:r>
            <a:rPr lang="en-GB" sz="1200" dirty="0"/>
            <a:t>Co R, the UPE of the MNE Group, has 60 remote workers in Country S . </a:t>
          </a:r>
          <a:endParaRPr lang="en-PL" sz="1200" dirty="0"/>
        </a:p>
      </dgm:t>
    </dgm:pt>
    <dgm:pt modelId="{6DADC819-B93F-6D4A-8FC6-614949AEEF3A}" type="parTrans" cxnId="{6D6F642D-1438-874D-94BC-093127AED341}">
      <dgm:prSet/>
      <dgm:spPr/>
      <dgm:t>
        <a:bodyPr/>
        <a:lstStyle/>
        <a:p>
          <a:endParaRPr lang="en-GB"/>
        </a:p>
      </dgm:t>
    </dgm:pt>
    <dgm:pt modelId="{8EE0AB9B-2125-D749-AC2A-72BF3E660E8E}" type="sibTrans" cxnId="{6D6F642D-1438-874D-94BC-093127AED341}">
      <dgm:prSet/>
      <dgm:spPr/>
      <dgm:t>
        <a:bodyPr/>
        <a:lstStyle/>
        <a:p>
          <a:endParaRPr lang="en-GB"/>
        </a:p>
      </dgm:t>
    </dgm:pt>
    <dgm:pt modelId="{EB4511BA-03D7-654A-8606-7012DBB5909E}" type="pres">
      <dgm:prSet presAssocID="{F7C675BF-A8B2-6547-934B-25BA14DB221D}" presName="linear" presStyleCnt="0">
        <dgm:presLayoutVars>
          <dgm:animLvl val="lvl"/>
          <dgm:resizeHandles val="exact"/>
        </dgm:presLayoutVars>
      </dgm:prSet>
      <dgm:spPr/>
    </dgm:pt>
    <dgm:pt modelId="{DB42B9C3-CA7E-1F4E-BA58-168FA085539B}" type="pres">
      <dgm:prSet presAssocID="{5A4C5429-C380-EB43-911A-D3FF7B289E0B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545A73F8-21A2-A24D-8089-4E7C5ABA1A05}" type="pres">
      <dgm:prSet presAssocID="{5A4C5429-C380-EB43-911A-D3FF7B289E0B}" presName="childText" presStyleLbl="revTx" presStyleIdx="0" presStyleCnt="1">
        <dgm:presLayoutVars>
          <dgm:bulletEnabled val="1"/>
        </dgm:presLayoutVars>
      </dgm:prSet>
      <dgm:spPr/>
    </dgm:pt>
    <dgm:pt modelId="{4DB3A835-FE4E-7B4C-8D2B-C74B9CF30372}" type="pres">
      <dgm:prSet presAssocID="{052D63B4-1DDC-9443-937E-0E33130EE1A1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6D6F642D-1438-874D-94BC-093127AED341}" srcId="{5A4C5429-C380-EB43-911A-D3FF7B289E0B}" destId="{AF80079B-59FD-804E-BE7A-04016B967D78}" srcOrd="0" destOrd="0" parTransId="{6DADC819-B93F-6D4A-8FC6-614949AEEF3A}" sibTransId="{8EE0AB9B-2125-D749-AC2A-72BF3E660E8E}"/>
    <dgm:cxn modelId="{1BC34A32-3CAE-7745-9865-FE77B1A905A2}" type="presOf" srcId="{59A60319-4CD8-894B-9A94-9308EAC89814}" destId="{545A73F8-21A2-A24D-8089-4E7C5ABA1A05}" srcOrd="0" destOrd="2" presId="urn:microsoft.com/office/officeart/2005/8/layout/vList2"/>
    <dgm:cxn modelId="{DCB45B5F-8E16-1B4E-8CAA-091480F49047}" type="presOf" srcId="{F7C675BF-A8B2-6547-934B-25BA14DB221D}" destId="{EB4511BA-03D7-654A-8606-7012DBB5909E}" srcOrd="0" destOrd="0" presId="urn:microsoft.com/office/officeart/2005/8/layout/vList2"/>
    <dgm:cxn modelId="{B805A965-3338-7943-AA6C-10D02CA1E659}" type="presOf" srcId="{052D63B4-1DDC-9443-937E-0E33130EE1A1}" destId="{4DB3A835-FE4E-7B4C-8D2B-C74B9CF30372}" srcOrd="0" destOrd="0" presId="urn:microsoft.com/office/officeart/2005/8/layout/vList2"/>
    <dgm:cxn modelId="{7C4B9A4B-E25B-1540-B781-C96275202926}" srcId="{5A4C5429-C380-EB43-911A-D3FF7B289E0B}" destId="{0BA3FE9C-8742-8C40-9673-FA4EE4C42FD5}" srcOrd="1" destOrd="0" parTransId="{FCCD4665-91EE-A848-8347-D1FCE192C0D2}" sibTransId="{E8AC6E94-43D8-E94C-928E-1F35E2E0B3A3}"/>
    <dgm:cxn modelId="{F82BB473-4AA5-0C4C-8358-6AF7AB5615F1}" type="presOf" srcId="{5A4C5429-C380-EB43-911A-D3FF7B289E0B}" destId="{DB42B9C3-CA7E-1F4E-BA58-168FA085539B}" srcOrd="0" destOrd="0" presId="urn:microsoft.com/office/officeart/2005/8/layout/vList2"/>
    <dgm:cxn modelId="{C0666E79-CC5E-7742-BB26-2351962477AB}" srcId="{5A4C5429-C380-EB43-911A-D3FF7B289E0B}" destId="{59A60319-4CD8-894B-9A94-9308EAC89814}" srcOrd="2" destOrd="0" parTransId="{BCDE95D6-21B6-7147-B1A5-2E5F0FCE6784}" sibTransId="{6471E764-DF91-2940-9E98-21343647D34D}"/>
    <dgm:cxn modelId="{4A113A8D-4E98-A44E-B7DA-DC15106F736F}" srcId="{F7C675BF-A8B2-6547-934B-25BA14DB221D}" destId="{052D63B4-1DDC-9443-937E-0E33130EE1A1}" srcOrd="1" destOrd="0" parTransId="{F9AF1CFE-CD0F-2E4F-8264-F69BF1B9E336}" sibTransId="{933F4077-FA42-0B49-8E7A-CD0FE17D71E4}"/>
    <dgm:cxn modelId="{BC181DBF-C86F-9247-8D2E-60F7368B6BC9}" srcId="{F7C675BF-A8B2-6547-934B-25BA14DB221D}" destId="{5A4C5429-C380-EB43-911A-D3FF7B289E0B}" srcOrd="0" destOrd="0" parTransId="{D04D7A60-0BAA-A944-94FF-1864CB2A1A42}" sibTransId="{69A62F1D-8AA5-9248-A300-E6EAA4238055}"/>
    <dgm:cxn modelId="{1057DDD8-42AA-C84B-A748-57BFD79AC2EF}" type="presOf" srcId="{AF80079B-59FD-804E-BE7A-04016B967D78}" destId="{545A73F8-21A2-A24D-8089-4E7C5ABA1A05}" srcOrd="0" destOrd="0" presId="urn:microsoft.com/office/officeart/2005/8/layout/vList2"/>
    <dgm:cxn modelId="{B70E13E7-94E8-5944-BF05-2D4831B8A4D2}" type="presOf" srcId="{0BA3FE9C-8742-8C40-9673-FA4EE4C42FD5}" destId="{545A73F8-21A2-A24D-8089-4E7C5ABA1A05}" srcOrd="0" destOrd="1" presId="urn:microsoft.com/office/officeart/2005/8/layout/vList2"/>
    <dgm:cxn modelId="{718C1918-59E1-2849-A321-2524E26479B9}" type="presParOf" srcId="{EB4511BA-03D7-654A-8606-7012DBB5909E}" destId="{DB42B9C3-CA7E-1F4E-BA58-168FA085539B}" srcOrd="0" destOrd="0" presId="urn:microsoft.com/office/officeart/2005/8/layout/vList2"/>
    <dgm:cxn modelId="{1BA4C311-F4F9-C848-AF24-8555D0EECFE5}" type="presParOf" srcId="{EB4511BA-03D7-654A-8606-7012DBB5909E}" destId="{545A73F8-21A2-A24D-8089-4E7C5ABA1A05}" srcOrd="1" destOrd="0" presId="urn:microsoft.com/office/officeart/2005/8/layout/vList2"/>
    <dgm:cxn modelId="{A836DBA3-F475-474C-A4DD-3C3E19AA9E52}" type="presParOf" srcId="{EB4511BA-03D7-654A-8606-7012DBB5909E}" destId="{4DB3A835-FE4E-7B4C-8D2B-C74B9CF30372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BC207639-23B2-E342-87B9-23412D335751}" type="doc">
      <dgm:prSet loTypeId="urn:microsoft.com/office/officeart/2008/layout/VerticalCurvedList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GB"/>
        </a:p>
      </dgm:t>
    </dgm:pt>
    <dgm:pt modelId="{F77FA797-1278-9642-867D-0EE65D856416}">
      <dgm:prSet/>
      <dgm:spPr/>
      <dgm:t>
        <a:bodyPr/>
        <a:lstStyle/>
        <a:p>
          <a:r>
            <a:rPr lang="en-GB" dirty="0"/>
            <a:t>On the other hand, a new principle is introduced which states TP adjustments made only in high tax countries will be considered in </a:t>
          </a:r>
          <a:r>
            <a:rPr lang="en-GB" dirty="0" err="1"/>
            <a:t>GloBE</a:t>
          </a:r>
          <a:r>
            <a:rPr lang="en-GB" dirty="0"/>
            <a:t> calculations for all counter parties as they would avoid double taxation or double non taxation </a:t>
          </a:r>
          <a:endParaRPr lang="en-PL" dirty="0"/>
        </a:p>
      </dgm:t>
    </dgm:pt>
    <dgm:pt modelId="{4A2357F6-AB34-4543-8222-787171D0F009}" type="parTrans" cxnId="{6C200DAB-AE7D-434F-89F5-0756CF225958}">
      <dgm:prSet/>
      <dgm:spPr/>
      <dgm:t>
        <a:bodyPr/>
        <a:lstStyle/>
        <a:p>
          <a:endParaRPr lang="en-GB"/>
        </a:p>
      </dgm:t>
    </dgm:pt>
    <dgm:pt modelId="{30E79610-B64A-B54E-A734-1D70FE7FA7BA}" type="sibTrans" cxnId="{6C200DAB-AE7D-434F-89F5-0756CF225958}">
      <dgm:prSet/>
      <dgm:spPr/>
      <dgm:t>
        <a:bodyPr/>
        <a:lstStyle/>
        <a:p>
          <a:endParaRPr lang="en-GB"/>
        </a:p>
      </dgm:t>
    </dgm:pt>
    <dgm:pt modelId="{EBCBAE46-9449-F14A-AF57-3DAE05C7C2B5}">
      <dgm:prSet/>
      <dgm:spPr/>
      <dgm:t>
        <a:bodyPr/>
        <a:lstStyle/>
        <a:p>
          <a:r>
            <a:rPr lang="en-GB" dirty="0"/>
            <a:t>Mismatch between wording of the Model Rules vs Commentary. However, the UK version reflects view in the commentary </a:t>
          </a:r>
          <a:endParaRPr lang="en-PL" dirty="0"/>
        </a:p>
      </dgm:t>
    </dgm:pt>
    <dgm:pt modelId="{B9A35841-1547-6043-9481-2DCE5D50A6AD}" type="parTrans" cxnId="{C799E8E6-6594-1041-8A2A-099A6B47A8E9}">
      <dgm:prSet/>
      <dgm:spPr/>
      <dgm:t>
        <a:bodyPr/>
        <a:lstStyle/>
        <a:p>
          <a:endParaRPr lang="en-GB"/>
        </a:p>
      </dgm:t>
    </dgm:pt>
    <dgm:pt modelId="{FADAED42-5A0F-224A-98D4-4CD06BBFC6F8}" type="sibTrans" cxnId="{C799E8E6-6594-1041-8A2A-099A6B47A8E9}">
      <dgm:prSet/>
      <dgm:spPr/>
      <dgm:t>
        <a:bodyPr/>
        <a:lstStyle/>
        <a:p>
          <a:endParaRPr lang="en-GB"/>
        </a:p>
      </dgm:t>
    </dgm:pt>
    <dgm:pt modelId="{10A57659-AD1A-BF4F-B8F9-5565705571D9}">
      <dgm:prSet/>
      <dgm:spPr/>
      <dgm:t>
        <a:bodyPr/>
        <a:lstStyle/>
        <a:p>
          <a:r>
            <a:rPr lang="en-GB" dirty="0"/>
            <a:t>Higher administrative burden on taxpayers and chances for misunderstandings / disputes increases. Handling disputes: Multilateral vs Bilateral approaches? </a:t>
          </a:r>
          <a:endParaRPr lang="en-PL" dirty="0"/>
        </a:p>
      </dgm:t>
    </dgm:pt>
    <dgm:pt modelId="{4054EAFF-2A74-CA4A-90C4-E54B85D0675C}" type="parTrans" cxnId="{4C9D066D-4953-7348-91B0-43E2050291DD}">
      <dgm:prSet/>
      <dgm:spPr/>
      <dgm:t>
        <a:bodyPr/>
        <a:lstStyle/>
        <a:p>
          <a:endParaRPr lang="en-GB"/>
        </a:p>
      </dgm:t>
    </dgm:pt>
    <dgm:pt modelId="{1E330E75-78F0-3845-8964-52C3D8AD1E04}" type="sibTrans" cxnId="{4C9D066D-4953-7348-91B0-43E2050291DD}">
      <dgm:prSet/>
      <dgm:spPr/>
      <dgm:t>
        <a:bodyPr/>
        <a:lstStyle/>
        <a:p>
          <a:endParaRPr lang="en-GB"/>
        </a:p>
      </dgm:t>
    </dgm:pt>
    <dgm:pt modelId="{E13F49B6-8E44-4F48-A5C5-7C39A4A09410}">
      <dgm:prSet/>
      <dgm:spPr/>
      <dgm:t>
        <a:bodyPr/>
        <a:lstStyle/>
        <a:p>
          <a:r>
            <a:rPr lang="en-GB" dirty="0"/>
            <a:t>In general when all tax administrations accepts ALP then that price flows into </a:t>
          </a:r>
          <a:r>
            <a:rPr lang="en-GB" dirty="0" err="1"/>
            <a:t>GloBE</a:t>
          </a:r>
          <a:r>
            <a:rPr lang="en-GB" dirty="0"/>
            <a:t> calculations </a:t>
          </a:r>
          <a:endParaRPr lang="en-PL" dirty="0"/>
        </a:p>
      </dgm:t>
    </dgm:pt>
    <dgm:pt modelId="{71E5D2A7-438E-4505-A818-74D4793C07E9}" type="parTrans" cxnId="{801586FC-3BE0-4B97-8F0C-730CA5D26E93}">
      <dgm:prSet/>
      <dgm:spPr/>
      <dgm:t>
        <a:bodyPr/>
        <a:lstStyle/>
        <a:p>
          <a:endParaRPr lang="en-CH"/>
        </a:p>
      </dgm:t>
    </dgm:pt>
    <dgm:pt modelId="{787301F7-FFA7-44EE-9773-B08287EDC5AF}" type="sibTrans" cxnId="{801586FC-3BE0-4B97-8F0C-730CA5D26E93}">
      <dgm:prSet/>
      <dgm:spPr/>
      <dgm:t>
        <a:bodyPr/>
        <a:lstStyle/>
        <a:p>
          <a:endParaRPr lang="en-CH"/>
        </a:p>
      </dgm:t>
    </dgm:pt>
    <dgm:pt modelId="{DA2F9C73-AFAE-0147-8CD4-02B8B473080C}" type="pres">
      <dgm:prSet presAssocID="{BC207639-23B2-E342-87B9-23412D335751}" presName="Name0" presStyleCnt="0">
        <dgm:presLayoutVars>
          <dgm:chMax val="7"/>
          <dgm:chPref val="7"/>
          <dgm:dir/>
        </dgm:presLayoutVars>
      </dgm:prSet>
      <dgm:spPr/>
    </dgm:pt>
    <dgm:pt modelId="{9A766BF1-7570-3342-8E39-FAB888CFF4B8}" type="pres">
      <dgm:prSet presAssocID="{BC207639-23B2-E342-87B9-23412D335751}" presName="Name1" presStyleCnt="0"/>
      <dgm:spPr/>
    </dgm:pt>
    <dgm:pt modelId="{6FF5FB0C-1D5C-844E-80FF-B4C499A520C2}" type="pres">
      <dgm:prSet presAssocID="{BC207639-23B2-E342-87B9-23412D335751}" presName="cycle" presStyleCnt="0"/>
      <dgm:spPr/>
    </dgm:pt>
    <dgm:pt modelId="{6BF4D05D-2F59-3947-9D3C-33F99AA1BCCB}" type="pres">
      <dgm:prSet presAssocID="{BC207639-23B2-E342-87B9-23412D335751}" presName="srcNode" presStyleLbl="node1" presStyleIdx="0" presStyleCnt="4"/>
      <dgm:spPr/>
    </dgm:pt>
    <dgm:pt modelId="{4C128CE2-0770-5740-BB9C-F2495698A326}" type="pres">
      <dgm:prSet presAssocID="{BC207639-23B2-E342-87B9-23412D335751}" presName="conn" presStyleLbl="parChTrans1D2" presStyleIdx="0" presStyleCnt="1"/>
      <dgm:spPr/>
    </dgm:pt>
    <dgm:pt modelId="{934B385A-15DB-AD4C-9C60-3614083DF8FA}" type="pres">
      <dgm:prSet presAssocID="{BC207639-23B2-E342-87B9-23412D335751}" presName="extraNode" presStyleLbl="node1" presStyleIdx="0" presStyleCnt="4"/>
      <dgm:spPr/>
    </dgm:pt>
    <dgm:pt modelId="{CE60C9DE-B13A-7B40-8E3E-18242AABBCC1}" type="pres">
      <dgm:prSet presAssocID="{BC207639-23B2-E342-87B9-23412D335751}" presName="dstNode" presStyleLbl="node1" presStyleIdx="0" presStyleCnt="4"/>
      <dgm:spPr/>
    </dgm:pt>
    <dgm:pt modelId="{677F0F75-C158-4DC1-9B8E-B6CED0C58A61}" type="pres">
      <dgm:prSet presAssocID="{E13F49B6-8E44-4F48-A5C5-7C39A4A09410}" presName="text_1" presStyleLbl="node1" presStyleIdx="0" presStyleCnt="4">
        <dgm:presLayoutVars>
          <dgm:bulletEnabled val="1"/>
        </dgm:presLayoutVars>
      </dgm:prSet>
      <dgm:spPr/>
    </dgm:pt>
    <dgm:pt modelId="{8D58C2C5-105A-4708-A448-6E9CD75639EA}" type="pres">
      <dgm:prSet presAssocID="{E13F49B6-8E44-4F48-A5C5-7C39A4A09410}" presName="accent_1" presStyleCnt="0"/>
      <dgm:spPr/>
    </dgm:pt>
    <dgm:pt modelId="{37633EED-7B78-47FC-8881-1B32AB8FA829}" type="pres">
      <dgm:prSet presAssocID="{E13F49B6-8E44-4F48-A5C5-7C39A4A09410}" presName="accentRepeatNode" presStyleLbl="solidFgAcc1" presStyleIdx="0" presStyleCnt="4"/>
      <dgm:spPr/>
    </dgm:pt>
    <dgm:pt modelId="{C3D53E87-F515-4A95-88A2-A2E999B52A37}" type="pres">
      <dgm:prSet presAssocID="{F77FA797-1278-9642-867D-0EE65D856416}" presName="text_2" presStyleLbl="node1" presStyleIdx="1" presStyleCnt="4">
        <dgm:presLayoutVars>
          <dgm:bulletEnabled val="1"/>
        </dgm:presLayoutVars>
      </dgm:prSet>
      <dgm:spPr/>
    </dgm:pt>
    <dgm:pt modelId="{20F3A6B8-30EE-4661-9C0E-77FB3B6A604D}" type="pres">
      <dgm:prSet presAssocID="{F77FA797-1278-9642-867D-0EE65D856416}" presName="accent_2" presStyleCnt="0"/>
      <dgm:spPr/>
    </dgm:pt>
    <dgm:pt modelId="{4132F323-5096-F14B-9153-44AB8B0651DD}" type="pres">
      <dgm:prSet presAssocID="{F77FA797-1278-9642-867D-0EE65D856416}" presName="accentRepeatNode" presStyleLbl="solidFgAcc1" presStyleIdx="1" presStyleCnt="4"/>
      <dgm:spPr/>
    </dgm:pt>
    <dgm:pt modelId="{D9E418A2-D1D8-4C03-A70F-3EB232A3A0D0}" type="pres">
      <dgm:prSet presAssocID="{EBCBAE46-9449-F14A-AF57-3DAE05C7C2B5}" presName="text_3" presStyleLbl="node1" presStyleIdx="2" presStyleCnt="4">
        <dgm:presLayoutVars>
          <dgm:bulletEnabled val="1"/>
        </dgm:presLayoutVars>
      </dgm:prSet>
      <dgm:spPr/>
    </dgm:pt>
    <dgm:pt modelId="{4B87EC73-DF40-4053-B9DE-8C3A9C22F352}" type="pres">
      <dgm:prSet presAssocID="{EBCBAE46-9449-F14A-AF57-3DAE05C7C2B5}" presName="accent_3" presStyleCnt="0"/>
      <dgm:spPr/>
    </dgm:pt>
    <dgm:pt modelId="{1DF7734B-20C4-7B43-87B2-4FF4255CD2FF}" type="pres">
      <dgm:prSet presAssocID="{EBCBAE46-9449-F14A-AF57-3DAE05C7C2B5}" presName="accentRepeatNode" presStyleLbl="solidFgAcc1" presStyleIdx="2" presStyleCnt="4"/>
      <dgm:spPr/>
    </dgm:pt>
    <dgm:pt modelId="{66221221-2F0B-4343-90E2-667EC2CF3384}" type="pres">
      <dgm:prSet presAssocID="{10A57659-AD1A-BF4F-B8F9-5565705571D9}" presName="text_4" presStyleLbl="node1" presStyleIdx="3" presStyleCnt="4">
        <dgm:presLayoutVars>
          <dgm:bulletEnabled val="1"/>
        </dgm:presLayoutVars>
      </dgm:prSet>
      <dgm:spPr/>
    </dgm:pt>
    <dgm:pt modelId="{329BE7AD-DEEE-4192-99FF-E03D4A30E2A4}" type="pres">
      <dgm:prSet presAssocID="{10A57659-AD1A-BF4F-B8F9-5565705571D9}" presName="accent_4" presStyleCnt="0"/>
      <dgm:spPr/>
    </dgm:pt>
    <dgm:pt modelId="{851A42CA-4E25-A249-9833-14F549F12EC1}" type="pres">
      <dgm:prSet presAssocID="{10A57659-AD1A-BF4F-B8F9-5565705571D9}" presName="accentRepeatNode" presStyleLbl="solidFgAcc1" presStyleIdx="3" presStyleCnt="4"/>
      <dgm:spPr/>
    </dgm:pt>
  </dgm:ptLst>
  <dgm:cxnLst>
    <dgm:cxn modelId="{67AEE423-7C12-4533-83CC-9CFB32690D09}" type="presOf" srcId="{787301F7-FFA7-44EE-9773-B08287EDC5AF}" destId="{4C128CE2-0770-5740-BB9C-F2495698A326}" srcOrd="0" destOrd="0" presId="urn:microsoft.com/office/officeart/2008/layout/VerticalCurvedList"/>
    <dgm:cxn modelId="{0F509561-C8D8-484F-B481-E9FCF09A1B44}" type="presOf" srcId="{F77FA797-1278-9642-867D-0EE65D856416}" destId="{C3D53E87-F515-4A95-88A2-A2E999B52A37}" srcOrd="0" destOrd="0" presId="urn:microsoft.com/office/officeart/2008/layout/VerticalCurvedList"/>
    <dgm:cxn modelId="{4C9D066D-4953-7348-91B0-43E2050291DD}" srcId="{BC207639-23B2-E342-87B9-23412D335751}" destId="{10A57659-AD1A-BF4F-B8F9-5565705571D9}" srcOrd="3" destOrd="0" parTransId="{4054EAFF-2A74-CA4A-90C4-E54B85D0675C}" sibTransId="{1E330E75-78F0-3845-8964-52C3D8AD1E04}"/>
    <dgm:cxn modelId="{D91CC49B-16CF-4DD4-831F-C95550426558}" type="presOf" srcId="{10A57659-AD1A-BF4F-B8F9-5565705571D9}" destId="{66221221-2F0B-4343-90E2-667EC2CF3384}" srcOrd="0" destOrd="0" presId="urn:microsoft.com/office/officeart/2008/layout/VerticalCurvedList"/>
    <dgm:cxn modelId="{6C200DAB-AE7D-434F-89F5-0756CF225958}" srcId="{BC207639-23B2-E342-87B9-23412D335751}" destId="{F77FA797-1278-9642-867D-0EE65D856416}" srcOrd="1" destOrd="0" parTransId="{4A2357F6-AB34-4543-8222-787171D0F009}" sibTransId="{30E79610-B64A-B54E-A734-1D70FE7FA7BA}"/>
    <dgm:cxn modelId="{373D13D8-2E95-47A0-AD00-AE7B7B38D7EF}" type="presOf" srcId="{E13F49B6-8E44-4F48-A5C5-7C39A4A09410}" destId="{677F0F75-C158-4DC1-9B8E-B6CED0C58A61}" srcOrd="0" destOrd="0" presId="urn:microsoft.com/office/officeart/2008/layout/VerticalCurvedList"/>
    <dgm:cxn modelId="{C799E8E6-6594-1041-8A2A-099A6B47A8E9}" srcId="{BC207639-23B2-E342-87B9-23412D335751}" destId="{EBCBAE46-9449-F14A-AF57-3DAE05C7C2B5}" srcOrd="2" destOrd="0" parTransId="{B9A35841-1547-6043-9481-2DCE5D50A6AD}" sibTransId="{FADAED42-5A0F-224A-98D4-4CD06BBFC6F8}"/>
    <dgm:cxn modelId="{8F62DDED-F4D7-9845-8161-3D127F33241B}" type="presOf" srcId="{BC207639-23B2-E342-87B9-23412D335751}" destId="{DA2F9C73-AFAE-0147-8CD4-02B8B473080C}" srcOrd="0" destOrd="0" presId="urn:microsoft.com/office/officeart/2008/layout/VerticalCurvedList"/>
    <dgm:cxn modelId="{3B68ABFB-E4BE-46DB-89DF-537F28CF2C2E}" type="presOf" srcId="{EBCBAE46-9449-F14A-AF57-3DAE05C7C2B5}" destId="{D9E418A2-D1D8-4C03-A70F-3EB232A3A0D0}" srcOrd="0" destOrd="0" presId="urn:microsoft.com/office/officeart/2008/layout/VerticalCurvedList"/>
    <dgm:cxn modelId="{801586FC-3BE0-4B97-8F0C-730CA5D26E93}" srcId="{BC207639-23B2-E342-87B9-23412D335751}" destId="{E13F49B6-8E44-4F48-A5C5-7C39A4A09410}" srcOrd="0" destOrd="0" parTransId="{71E5D2A7-438E-4505-A818-74D4793C07E9}" sibTransId="{787301F7-FFA7-44EE-9773-B08287EDC5AF}"/>
    <dgm:cxn modelId="{11BF3EA6-9CF7-674B-85FA-B60DF2BA7CC0}" type="presParOf" srcId="{DA2F9C73-AFAE-0147-8CD4-02B8B473080C}" destId="{9A766BF1-7570-3342-8E39-FAB888CFF4B8}" srcOrd="0" destOrd="0" presId="urn:microsoft.com/office/officeart/2008/layout/VerticalCurvedList"/>
    <dgm:cxn modelId="{FEB3F7C3-3470-2C47-9FC7-607E4C0D85C5}" type="presParOf" srcId="{9A766BF1-7570-3342-8E39-FAB888CFF4B8}" destId="{6FF5FB0C-1D5C-844E-80FF-B4C499A520C2}" srcOrd="0" destOrd="0" presId="urn:microsoft.com/office/officeart/2008/layout/VerticalCurvedList"/>
    <dgm:cxn modelId="{4C8BEB12-F46C-7A40-AB8D-DCB3AA552F7F}" type="presParOf" srcId="{6FF5FB0C-1D5C-844E-80FF-B4C499A520C2}" destId="{6BF4D05D-2F59-3947-9D3C-33F99AA1BCCB}" srcOrd="0" destOrd="0" presId="urn:microsoft.com/office/officeart/2008/layout/VerticalCurvedList"/>
    <dgm:cxn modelId="{DA844E5F-95C4-7641-8DFA-9218511A7908}" type="presParOf" srcId="{6FF5FB0C-1D5C-844E-80FF-B4C499A520C2}" destId="{4C128CE2-0770-5740-BB9C-F2495698A326}" srcOrd="1" destOrd="0" presId="urn:microsoft.com/office/officeart/2008/layout/VerticalCurvedList"/>
    <dgm:cxn modelId="{46230410-A981-024F-A6C0-32F5CF2EEA93}" type="presParOf" srcId="{6FF5FB0C-1D5C-844E-80FF-B4C499A520C2}" destId="{934B385A-15DB-AD4C-9C60-3614083DF8FA}" srcOrd="2" destOrd="0" presId="urn:microsoft.com/office/officeart/2008/layout/VerticalCurvedList"/>
    <dgm:cxn modelId="{730C03C4-6A40-BD4B-9638-DC59772647ED}" type="presParOf" srcId="{6FF5FB0C-1D5C-844E-80FF-B4C499A520C2}" destId="{CE60C9DE-B13A-7B40-8E3E-18242AABBCC1}" srcOrd="3" destOrd="0" presId="urn:microsoft.com/office/officeart/2008/layout/VerticalCurvedList"/>
    <dgm:cxn modelId="{147DC2E9-8D2B-4A89-A4F4-A46D1A04A801}" type="presParOf" srcId="{9A766BF1-7570-3342-8E39-FAB888CFF4B8}" destId="{677F0F75-C158-4DC1-9B8E-B6CED0C58A61}" srcOrd="1" destOrd="0" presId="urn:microsoft.com/office/officeart/2008/layout/VerticalCurvedList"/>
    <dgm:cxn modelId="{5CF59BAB-50A3-4029-A7D3-FEA749C2D0CE}" type="presParOf" srcId="{9A766BF1-7570-3342-8E39-FAB888CFF4B8}" destId="{8D58C2C5-105A-4708-A448-6E9CD75639EA}" srcOrd="2" destOrd="0" presId="urn:microsoft.com/office/officeart/2008/layout/VerticalCurvedList"/>
    <dgm:cxn modelId="{A8EFC5C4-5BD7-48D6-AB91-A38C0BE7268B}" type="presParOf" srcId="{8D58C2C5-105A-4708-A448-6E9CD75639EA}" destId="{37633EED-7B78-47FC-8881-1B32AB8FA829}" srcOrd="0" destOrd="0" presId="urn:microsoft.com/office/officeart/2008/layout/VerticalCurvedList"/>
    <dgm:cxn modelId="{E5C4F4A4-23D5-448E-9B10-D3D978B9DC1E}" type="presParOf" srcId="{9A766BF1-7570-3342-8E39-FAB888CFF4B8}" destId="{C3D53E87-F515-4A95-88A2-A2E999B52A37}" srcOrd="3" destOrd="0" presId="urn:microsoft.com/office/officeart/2008/layout/VerticalCurvedList"/>
    <dgm:cxn modelId="{059AA85D-0191-47A0-BB57-6C2DF5CEF346}" type="presParOf" srcId="{9A766BF1-7570-3342-8E39-FAB888CFF4B8}" destId="{20F3A6B8-30EE-4661-9C0E-77FB3B6A604D}" srcOrd="4" destOrd="0" presId="urn:microsoft.com/office/officeart/2008/layout/VerticalCurvedList"/>
    <dgm:cxn modelId="{A3710A77-801C-42C7-9A1E-3ECD80536EEC}" type="presParOf" srcId="{20F3A6B8-30EE-4661-9C0E-77FB3B6A604D}" destId="{4132F323-5096-F14B-9153-44AB8B0651DD}" srcOrd="0" destOrd="0" presId="urn:microsoft.com/office/officeart/2008/layout/VerticalCurvedList"/>
    <dgm:cxn modelId="{0E53C566-74AD-4FEA-BC54-51D474F4BA4C}" type="presParOf" srcId="{9A766BF1-7570-3342-8E39-FAB888CFF4B8}" destId="{D9E418A2-D1D8-4C03-A70F-3EB232A3A0D0}" srcOrd="5" destOrd="0" presId="urn:microsoft.com/office/officeart/2008/layout/VerticalCurvedList"/>
    <dgm:cxn modelId="{9366E2E3-8A06-4CE3-BE10-02C66CEABFF7}" type="presParOf" srcId="{9A766BF1-7570-3342-8E39-FAB888CFF4B8}" destId="{4B87EC73-DF40-4053-B9DE-8C3A9C22F352}" srcOrd="6" destOrd="0" presId="urn:microsoft.com/office/officeart/2008/layout/VerticalCurvedList"/>
    <dgm:cxn modelId="{66352473-8D73-405A-9DBE-5A5D002B9B13}" type="presParOf" srcId="{4B87EC73-DF40-4053-B9DE-8C3A9C22F352}" destId="{1DF7734B-20C4-7B43-87B2-4FF4255CD2FF}" srcOrd="0" destOrd="0" presId="urn:microsoft.com/office/officeart/2008/layout/VerticalCurvedList"/>
    <dgm:cxn modelId="{3EE99A05-5E23-4741-A62C-C7490D7C08DC}" type="presParOf" srcId="{9A766BF1-7570-3342-8E39-FAB888CFF4B8}" destId="{66221221-2F0B-4343-90E2-667EC2CF3384}" srcOrd="7" destOrd="0" presId="urn:microsoft.com/office/officeart/2008/layout/VerticalCurvedList"/>
    <dgm:cxn modelId="{A5ED2172-F730-4F56-A548-9510733DAA04}" type="presParOf" srcId="{9A766BF1-7570-3342-8E39-FAB888CFF4B8}" destId="{329BE7AD-DEEE-4192-99FF-E03D4A30E2A4}" srcOrd="8" destOrd="0" presId="urn:microsoft.com/office/officeart/2008/layout/VerticalCurvedList"/>
    <dgm:cxn modelId="{C8972A0E-A162-434A-A9F7-590C2EB54203}" type="presParOf" srcId="{329BE7AD-DEEE-4192-99FF-E03D4A30E2A4}" destId="{851A42CA-4E25-A249-9833-14F549F12EC1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5411FF19-0E09-E542-BA46-18BBCB6520C8}" type="doc">
      <dgm:prSet loTypeId="urn:microsoft.com/office/officeart/2009/3/layout/HorizontalOrganizationChart" loCatId="relationship" qsTypeId="urn:microsoft.com/office/officeart/2005/8/quickstyle/simple2" qsCatId="simple" csTypeId="urn:microsoft.com/office/officeart/2005/8/colors/accent3_1" csCatId="accent3" phldr="1"/>
      <dgm:spPr/>
      <dgm:t>
        <a:bodyPr/>
        <a:lstStyle/>
        <a:p>
          <a:endParaRPr lang="en-GB"/>
        </a:p>
      </dgm:t>
    </dgm:pt>
    <mc:AlternateContent xmlns:mc="http://schemas.openxmlformats.org/markup-compatibility/2006">
      <mc:Choice xmlns:a14="http://schemas.microsoft.com/office/drawing/2010/main" Requires="a14">
        <dgm:pt modelId="{392119D0-C911-9F4B-987B-A4152EC7140B}">
          <dgm:prSet custT="1"/>
          <dgm:spPr/>
          <dgm:t>
            <a:bodyPr/>
            <a:lstStyle/>
            <a:p>
              <a:pPr/>
              <a14:m>
                <m:oMath xmlns:m="http://schemas.openxmlformats.org/officeDocument/2006/math">
                  <m:r>
                    <a:rPr lang="en-GB" sz="1800" b="1" i="0" smtClean="0">
                      <a:latin typeface="Cambria Math" panose="02040503050406030204" pitchFamily="18" charset="0"/>
                    </a:rPr>
                    <m:t>𝐄𝐥𝐢𝐦𝐢𝐧𝐚𝐭𝐢𝐨𝐧</m:t>
                  </m:r>
                  <m:r>
                    <a:rPr lang="en-GB" sz="1800" b="1" i="0" smtClean="0">
                      <a:latin typeface="Cambria Math" panose="02040503050406030204" pitchFamily="18" charset="0"/>
                    </a:rPr>
                    <m:t> </m:t>
                  </m:r>
                  <m:r>
                    <a:rPr lang="en-GB" sz="1800" b="1" i="0" smtClean="0">
                      <a:latin typeface="Cambria Math" panose="02040503050406030204" pitchFamily="18" charset="0"/>
                    </a:rPr>
                    <m:t>𝐏𝐫𝐨𝐟𝐢𝐭</m:t>
                  </m:r>
                  <m:r>
                    <a:rPr lang="en-GB" sz="1800" b="1" i="0" smtClean="0">
                      <a:latin typeface="Cambria Math" panose="02040503050406030204" pitchFamily="18" charset="0"/>
                    </a:rPr>
                    <m:t> </m:t>
                  </m:r>
                </m:oMath>
              </a14:m>
              <a:r>
                <a:rPr lang="en-GB" sz="1800" b="1" i="0" dirty="0">
                  <a:latin typeface="Arial" panose="020B0604020202020204" pitchFamily="34" charset="0"/>
                  <a:cs typeface="Arial" panose="020B0604020202020204" pitchFamily="34" charset="0"/>
                </a:rPr>
                <a:t>per jurisdiction </a:t>
              </a:r>
            </a:p>
            <a:p>
              <a:pPr/>
              <a:endParaRPr lang="en-GB" sz="1800" b="1" i="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/>
              <a:r>
                <a:rPr lang="en-GB" sz="1400" b="1" i="0" dirty="0">
                  <a:latin typeface="Arial" panose="020B0604020202020204" pitchFamily="34" charset="0"/>
                  <a:cs typeface="Arial" panose="020B0604020202020204" pitchFamily="34" charset="0"/>
                </a:rPr>
                <a:t>Needs to be calculated based on an approach similar to </a:t>
              </a:r>
              <a:r>
                <a:rPr lang="en-GB" sz="1400" b="1" i="0" dirty="0" err="1">
                  <a:latin typeface="Arial" panose="020B0604020202020204" pitchFamily="34" charset="0"/>
                  <a:cs typeface="Arial" panose="020B0604020202020204" pitchFamily="34" charset="0"/>
                </a:rPr>
                <a:t>GloBE</a:t>
              </a:r>
              <a:r>
                <a:rPr lang="en-GB" sz="1400" b="1" i="0" dirty="0">
                  <a:latin typeface="Arial" panose="020B0604020202020204" pitchFamily="34" charset="0"/>
                  <a:cs typeface="Arial" panose="020B0604020202020204" pitchFamily="34" charset="0"/>
                </a:rPr>
                <a:t> denominator rules. Includes adjustments for ALP </a:t>
              </a:r>
            </a:p>
            <a:p>
              <a:pPr/>
              <a:endParaRPr lang="en-GB" sz="1400" b="1" i="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/>
              <a:r>
                <a:rPr lang="en-GB" sz="1400" b="1" i="0" dirty="0">
                  <a:latin typeface="Arial" panose="020B0604020202020204" pitchFamily="34" charset="0"/>
                  <a:cs typeface="Arial" panose="020B0604020202020204" pitchFamily="34" charset="0"/>
                </a:rPr>
                <a:t>Mobility related TP issues impact Elimination Profit determinations  </a:t>
              </a:r>
            </a:p>
            <a:p>
              <a:pPr/>
              <a:endParaRPr lang="en-GB" sz="1400" b="1" i="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/>
              <a:r>
                <a:rPr lang="en-GB" sz="1400" b="1" i="0" dirty="0">
                  <a:latin typeface="Arial" panose="020B0604020202020204" pitchFamily="34" charset="0"/>
                  <a:cs typeface="Arial" panose="020B0604020202020204" pitchFamily="34" charset="0"/>
                </a:rPr>
                <a:t>Will same standard apply for Pillar I? </a:t>
              </a:r>
              <a:endParaRPr lang="en-PL" sz="1400" b="1" i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dgm:t>
        </dgm:pt>
      </mc:Choice>
      <mc:Fallback>
        <dgm:pt modelId="{392119D0-C911-9F4B-987B-A4152EC7140B}">
          <dgm:prSet custT="1"/>
          <dgm:spPr/>
          <dgm:t>
            <a:bodyPr/>
            <a:lstStyle/>
            <a:p>
              <a:pPr/>
              <a:r>
                <a:rPr lang="en-GB" sz="1800" b="1" i="0">
                  <a:latin typeface="Cambria Math" panose="02040503050406030204" pitchFamily="18" charset="0"/>
                </a:rPr>
                <a:t>𝐄𝐥𝐢𝐦𝐢𝐧𝐚𝐭𝐢𝐨𝐧 𝐏𝐫𝐨𝐟𝐢𝐭 </a:t>
              </a:r>
              <a:r>
                <a:rPr lang="en-GB" sz="1800" b="1" i="0" dirty="0">
                  <a:latin typeface="Arial" panose="020B0604020202020204" pitchFamily="34" charset="0"/>
                  <a:cs typeface="Arial" panose="020B0604020202020204" pitchFamily="34" charset="0"/>
                </a:rPr>
                <a:t>per jurisdiction </a:t>
              </a:r>
            </a:p>
            <a:p>
              <a:pPr/>
              <a:endParaRPr lang="en-GB" sz="1800" b="1" i="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/>
              <a:r>
                <a:rPr lang="en-GB" sz="1400" b="1" i="0" dirty="0">
                  <a:latin typeface="Arial" panose="020B0604020202020204" pitchFamily="34" charset="0"/>
                  <a:cs typeface="Arial" panose="020B0604020202020204" pitchFamily="34" charset="0"/>
                </a:rPr>
                <a:t>Needs to be calculated based on an approach similar to </a:t>
              </a:r>
              <a:r>
                <a:rPr lang="en-GB" sz="1400" b="1" i="0" dirty="0" err="1">
                  <a:latin typeface="Arial" panose="020B0604020202020204" pitchFamily="34" charset="0"/>
                  <a:cs typeface="Arial" panose="020B0604020202020204" pitchFamily="34" charset="0"/>
                </a:rPr>
                <a:t>GloBE</a:t>
              </a:r>
              <a:r>
                <a:rPr lang="en-GB" sz="1400" b="1" i="0" dirty="0">
                  <a:latin typeface="Arial" panose="020B0604020202020204" pitchFamily="34" charset="0"/>
                  <a:cs typeface="Arial" panose="020B0604020202020204" pitchFamily="34" charset="0"/>
                </a:rPr>
                <a:t> denominator rules. Includes adjustments for ALP </a:t>
              </a:r>
            </a:p>
            <a:p>
              <a:pPr/>
              <a:endParaRPr lang="en-GB" sz="1400" b="1" i="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/>
              <a:r>
                <a:rPr lang="en-GB" sz="1400" b="1" i="0" dirty="0">
                  <a:latin typeface="Arial" panose="020B0604020202020204" pitchFamily="34" charset="0"/>
                  <a:cs typeface="Arial" panose="020B0604020202020204" pitchFamily="34" charset="0"/>
                </a:rPr>
                <a:t>Mobility related TP issues impact Elimination Profit determinations  </a:t>
              </a:r>
            </a:p>
            <a:p>
              <a:pPr/>
              <a:endParaRPr lang="en-GB" sz="1400" b="1" i="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/>
              <a:r>
                <a:rPr lang="en-GB" sz="1400" b="1" i="0" dirty="0">
                  <a:latin typeface="Arial" panose="020B0604020202020204" pitchFamily="34" charset="0"/>
                  <a:cs typeface="Arial" panose="020B0604020202020204" pitchFamily="34" charset="0"/>
                </a:rPr>
                <a:t>Will same standard apply for Pillar I? </a:t>
              </a:r>
              <a:endParaRPr lang="en-PL" sz="1400" b="1" i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dgm:t>
        </dgm:pt>
      </mc:Fallback>
    </mc:AlternateContent>
    <dgm:pt modelId="{D3A72C81-767C-C541-B126-4F0E03B00CEC}" type="parTrans" cxnId="{A856A146-AEA1-E046-810C-1DA895C36D7A}">
      <dgm:prSet/>
      <dgm:spPr/>
      <dgm:t>
        <a:bodyPr/>
        <a:lstStyle/>
        <a:p>
          <a:endParaRPr lang="en-GB"/>
        </a:p>
      </dgm:t>
    </dgm:pt>
    <dgm:pt modelId="{95F80FE7-20AA-914A-8B9E-68B297679F81}" type="sibTrans" cxnId="{A856A146-AEA1-E046-810C-1DA895C36D7A}">
      <dgm:prSet/>
      <dgm:spPr/>
      <dgm:t>
        <a:bodyPr/>
        <a:lstStyle/>
        <a:p>
          <a:endParaRPr lang="en-GB"/>
        </a:p>
      </dgm:t>
    </dgm:pt>
    <dgm:pt modelId="{D9CE6382-F488-1D45-88A0-EF572581C9BC}">
      <dgm:prSet custT="1"/>
      <dgm:spPr/>
      <dgm:t>
        <a:bodyPr/>
        <a:lstStyle/>
        <a:p>
          <a:r>
            <a:rPr lang="en-US" sz="1800" b="1" dirty="0">
              <a:latin typeface="Arial" panose="020B0604020202020204" pitchFamily="34" charset="0"/>
              <a:cs typeface="Arial" panose="020B0604020202020204" pitchFamily="34" charset="0"/>
            </a:rPr>
            <a:t>Allocation of Amount A to market countries </a:t>
          </a:r>
        </a:p>
        <a:p>
          <a:br>
            <a:rPr lang="en-US" sz="1400" b="1" dirty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en-US" sz="1400" b="1" dirty="0">
              <a:latin typeface="Arial" panose="020B0604020202020204" pitchFamily="34" charset="0"/>
              <a:cs typeface="Arial" panose="020B0604020202020204" pitchFamily="34" charset="0"/>
            </a:rPr>
            <a:t>Amount A is allocated to Market Countries subject to the Marketing and Distribution Profits Safe </a:t>
          </a:r>
          <a:r>
            <a:rPr lang="en-US" sz="1400" b="1" dirty="0" err="1">
              <a:latin typeface="Arial" panose="020B0604020202020204" pitchFamily="34" charset="0"/>
              <a:cs typeface="Arial" panose="020B0604020202020204" pitchFamily="34" charset="0"/>
            </a:rPr>
            <a:t>Harbour</a:t>
          </a:r>
          <a:r>
            <a:rPr lang="en-US" sz="1400" b="1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endParaRPr lang="en-PL" sz="14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290ACBC-6BA2-1F44-9770-5D3233DD9686}" type="sibTrans" cxnId="{10136DF7-91C9-3B40-BA21-850B4E271787}">
      <dgm:prSet/>
      <dgm:spPr/>
      <dgm:t>
        <a:bodyPr/>
        <a:lstStyle/>
        <a:p>
          <a:endParaRPr lang="en-GB"/>
        </a:p>
      </dgm:t>
    </dgm:pt>
    <dgm:pt modelId="{3F1D7912-9D19-B345-A7CD-EDE416F33197}" type="parTrans" cxnId="{10136DF7-91C9-3B40-BA21-850B4E271787}">
      <dgm:prSet/>
      <dgm:spPr/>
      <dgm:t>
        <a:bodyPr/>
        <a:lstStyle/>
        <a:p>
          <a:endParaRPr lang="en-GB"/>
        </a:p>
      </dgm:t>
    </dgm:pt>
    <dgm:pt modelId="{69DF5B81-453A-EC49-9595-01687FE72753}">
      <dgm:prSet custT="1"/>
      <dgm:spPr/>
      <dgm:t>
        <a:bodyPr/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 panose="020B0604020202020204" pitchFamily="34" charset="0"/>
              <a:ea typeface="ヒラギノ角ゴ Pro W3"/>
              <a:cs typeface="Arial" panose="020B0604020202020204" pitchFamily="34" charset="0"/>
            </a:rPr>
            <a:t>Relief from Double Taxation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b="1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" panose="020B0604020202020204" pitchFamily="34" charset="0"/>
            <a:ea typeface="ヒラギノ角ゴ Pro W3"/>
            <a:cs typeface="Arial" panose="020B0604020202020204" pitchFamily="34" charset="0"/>
          </a:endParaRPr>
        </a:p>
        <a:p>
          <a:pPr marL="0"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latin typeface="Arial" panose="020B0604020202020204" pitchFamily="34" charset="0"/>
              <a:cs typeface="Arial" panose="020B0604020202020204" pitchFamily="34" charset="0"/>
            </a:rPr>
            <a:t>Countries which provide relief are the countries in which the taxpayer has the highest Return on Depreciation and Payroll </a:t>
          </a:r>
          <a:endParaRPr lang="en-US" sz="14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0"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PL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B20D902-F948-6F44-A1DC-64297FC449AE}" type="sibTrans" cxnId="{8A806B6A-11A4-A248-A11A-EF01865353D4}">
      <dgm:prSet/>
      <dgm:spPr/>
      <dgm:t>
        <a:bodyPr/>
        <a:lstStyle/>
        <a:p>
          <a:endParaRPr lang="en-GB"/>
        </a:p>
      </dgm:t>
    </dgm:pt>
    <dgm:pt modelId="{912E29F8-D6D8-3B46-8A17-10225792C771}" type="parTrans" cxnId="{8A806B6A-11A4-A248-A11A-EF01865353D4}">
      <dgm:prSet/>
      <dgm:spPr/>
      <dgm:t>
        <a:bodyPr/>
        <a:lstStyle/>
        <a:p>
          <a:endParaRPr lang="en-GB"/>
        </a:p>
      </dgm:t>
    </dgm:pt>
    <dgm:pt modelId="{45AF771F-DF53-164D-90BE-567AE01FC64D}" type="pres">
      <dgm:prSet presAssocID="{5411FF19-0E09-E542-BA46-18BBCB6520C8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615F1026-3354-D64F-9373-44F65835B390}" type="pres">
      <dgm:prSet presAssocID="{392119D0-C911-9F4B-987B-A4152EC7140B}" presName="hierRoot1" presStyleCnt="0">
        <dgm:presLayoutVars>
          <dgm:hierBranch val="init"/>
        </dgm:presLayoutVars>
      </dgm:prSet>
      <dgm:spPr/>
    </dgm:pt>
    <dgm:pt modelId="{B45CE83B-EB28-714C-B332-2EADDAE1A670}" type="pres">
      <dgm:prSet presAssocID="{392119D0-C911-9F4B-987B-A4152EC7140B}" presName="rootComposite1" presStyleCnt="0"/>
      <dgm:spPr/>
    </dgm:pt>
    <dgm:pt modelId="{AA5BE326-446C-D049-9D60-47599D42BB31}" type="pres">
      <dgm:prSet presAssocID="{392119D0-C911-9F4B-987B-A4152EC7140B}" presName="rootText1" presStyleLbl="node0" presStyleIdx="0" presStyleCnt="1" custScaleX="65673" custScaleY="153547" custLinFactX="60595" custLinFactNeighborX="100000" custLinFactNeighborY="-9633">
        <dgm:presLayoutVars>
          <dgm:chPref val="3"/>
        </dgm:presLayoutVars>
      </dgm:prSet>
      <dgm:spPr>
        <a:prstGeom prst="roundRect">
          <a:avLst/>
        </a:prstGeom>
      </dgm:spPr>
    </dgm:pt>
    <dgm:pt modelId="{E4954310-7F66-E749-920B-0F7A88F033D0}" type="pres">
      <dgm:prSet presAssocID="{392119D0-C911-9F4B-987B-A4152EC7140B}" presName="rootConnector1" presStyleLbl="node1" presStyleIdx="0" presStyleCnt="0"/>
      <dgm:spPr/>
    </dgm:pt>
    <dgm:pt modelId="{D8971A39-8E8E-9240-B95C-FD0E8518F55C}" type="pres">
      <dgm:prSet presAssocID="{392119D0-C911-9F4B-987B-A4152EC7140B}" presName="hierChild2" presStyleCnt="0"/>
      <dgm:spPr/>
    </dgm:pt>
    <dgm:pt modelId="{23F264BA-4428-4242-861A-FBA9AD38593B}" type="pres">
      <dgm:prSet presAssocID="{3F1D7912-9D19-B345-A7CD-EDE416F33197}" presName="Name64" presStyleLbl="parChTrans1D2" presStyleIdx="0" presStyleCnt="2"/>
      <dgm:spPr/>
    </dgm:pt>
    <dgm:pt modelId="{D777D611-3A2F-6D4E-9BC1-1B77668B8DBA}" type="pres">
      <dgm:prSet presAssocID="{D9CE6382-F488-1D45-88A0-EF572581C9BC}" presName="hierRoot2" presStyleCnt="0">
        <dgm:presLayoutVars>
          <dgm:hierBranch val="init"/>
        </dgm:presLayoutVars>
      </dgm:prSet>
      <dgm:spPr/>
    </dgm:pt>
    <dgm:pt modelId="{655FB679-F775-1B43-9BBB-356FD2B9B8F8}" type="pres">
      <dgm:prSet presAssocID="{D9CE6382-F488-1D45-88A0-EF572581C9BC}" presName="rootComposite" presStyleCnt="0"/>
      <dgm:spPr/>
    </dgm:pt>
    <dgm:pt modelId="{D9879DFA-96B8-7F46-8773-FD32BA5B3E56}" type="pres">
      <dgm:prSet presAssocID="{D9CE6382-F488-1D45-88A0-EF572581C9BC}" presName="rootText" presStyleLbl="node2" presStyleIdx="0" presStyleCnt="2" custLinFactNeighborX="-71910" custLinFactNeighborY="-3753">
        <dgm:presLayoutVars>
          <dgm:chPref val="3"/>
        </dgm:presLayoutVars>
      </dgm:prSet>
      <dgm:spPr>
        <a:prstGeom prst="roundRect">
          <a:avLst/>
        </a:prstGeom>
      </dgm:spPr>
    </dgm:pt>
    <dgm:pt modelId="{8733408A-A8C9-E14B-90E4-02C9D9986A24}" type="pres">
      <dgm:prSet presAssocID="{D9CE6382-F488-1D45-88A0-EF572581C9BC}" presName="rootConnector" presStyleLbl="node2" presStyleIdx="0" presStyleCnt="2"/>
      <dgm:spPr/>
    </dgm:pt>
    <dgm:pt modelId="{2E5A0949-74DD-904F-93DE-0C02A69E1517}" type="pres">
      <dgm:prSet presAssocID="{D9CE6382-F488-1D45-88A0-EF572581C9BC}" presName="hierChild4" presStyleCnt="0"/>
      <dgm:spPr/>
    </dgm:pt>
    <dgm:pt modelId="{08E7AE56-211A-2847-92E3-55614C114AEA}" type="pres">
      <dgm:prSet presAssocID="{D9CE6382-F488-1D45-88A0-EF572581C9BC}" presName="hierChild5" presStyleCnt="0"/>
      <dgm:spPr/>
    </dgm:pt>
    <dgm:pt modelId="{7AD9FE6D-9FC7-D74E-B248-F32E593AF008}" type="pres">
      <dgm:prSet presAssocID="{912E29F8-D6D8-3B46-8A17-10225792C771}" presName="Name64" presStyleLbl="parChTrans1D2" presStyleIdx="1" presStyleCnt="2"/>
      <dgm:spPr/>
    </dgm:pt>
    <dgm:pt modelId="{93200A7C-48D3-FB43-B9E5-7667191564BC}" type="pres">
      <dgm:prSet presAssocID="{69DF5B81-453A-EC49-9595-01687FE72753}" presName="hierRoot2" presStyleCnt="0">
        <dgm:presLayoutVars>
          <dgm:hierBranch val="init"/>
        </dgm:presLayoutVars>
      </dgm:prSet>
      <dgm:spPr/>
    </dgm:pt>
    <dgm:pt modelId="{37936EC4-9816-A14A-9B5F-1A14524569FC}" type="pres">
      <dgm:prSet presAssocID="{69DF5B81-453A-EC49-9595-01687FE72753}" presName="rootComposite" presStyleCnt="0"/>
      <dgm:spPr/>
    </dgm:pt>
    <dgm:pt modelId="{66FDE522-D163-D141-86E6-24271EFCFAA6}" type="pres">
      <dgm:prSet presAssocID="{69DF5B81-453A-EC49-9595-01687FE72753}" presName="rootText" presStyleLbl="node2" presStyleIdx="1" presStyleCnt="2" custLinFactNeighborX="-71736" custLinFactNeighborY="-3351">
        <dgm:presLayoutVars>
          <dgm:chPref val="3"/>
        </dgm:presLayoutVars>
      </dgm:prSet>
      <dgm:spPr>
        <a:prstGeom prst="roundRect">
          <a:avLst/>
        </a:prstGeom>
      </dgm:spPr>
    </dgm:pt>
    <dgm:pt modelId="{399AFDBF-8D25-8248-AB0B-313AC3A5E714}" type="pres">
      <dgm:prSet presAssocID="{69DF5B81-453A-EC49-9595-01687FE72753}" presName="rootConnector" presStyleLbl="node2" presStyleIdx="1" presStyleCnt="2"/>
      <dgm:spPr/>
    </dgm:pt>
    <dgm:pt modelId="{4F7D21C3-F6B4-3D45-AC07-FF9C291B4DB8}" type="pres">
      <dgm:prSet presAssocID="{69DF5B81-453A-EC49-9595-01687FE72753}" presName="hierChild4" presStyleCnt="0"/>
      <dgm:spPr/>
    </dgm:pt>
    <dgm:pt modelId="{36133E89-D2D9-6845-BC23-B9C94B2599CE}" type="pres">
      <dgm:prSet presAssocID="{69DF5B81-453A-EC49-9595-01687FE72753}" presName="hierChild5" presStyleCnt="0"/>
      <dgm:spPr/>
    </dgm:pt>
    <dgm:pt modelId="{6410917D-F149-0845-9E2B-0999F9BDA31F}" type="pres">
      <dgm:prSet presAssocID="{392119D0-C911-9F4B-987B-A4152EC7140B}" presName="hierChild3" presStyleCnt="0"/>
      <dgm:spPr/>
    </dgm:pt>
  </dgm:ptLst>
  <dgm:cxnLst>
    <dgm:cxn modelId="{B37A3F00-542E-3A42-B251-372D51C0AC2C}" type="presOf" srcId="{392119D0-C911-9F4B-987B-A4152EC7140B}" destId="{AA5BE326-446C-D049-9D60-47599D42BB31}" srcOrd="0" destOrd="0" presId="urn:microsoft.com/office/officeart/2009/3/layout/HorizontalOrganizationChart"/>
    <dgm:cxn modelId="{0FA2E62A-1633-D648-8BDC-6D1AFCF0CDB2}" type="presOf" srcId="{D9CE6382-F488-1D45-88A0-EF572581C9BC}" destId="{8733408A-A8C9-E14B-90E4-02C9D9986A24}" srcOrd="1" destOrd="0" presId="urn:microsoft.com/office/officeart/2009/3/layout/HorizontalOrganizationChart"/>
    <dgm:cxn modelId="{EF21892F-CEEF-ED45-A6A1-B134054D258E}" type="presOf" srcId="{69DF5B81-453A-EC49-9595-01687FE72753}" destId="{66FDE522-D163-D141-86E6-24271EFCFAA6}" srcOrd="0" destOrd="0" presId="urn:microsoft.com/office/officeart/2009/3/layout/HorizontalOrganizationChart"/>
    <dgm:cxn modelId="{5EDF9E34-B441-7B47-84D7-E7D7F9F1D977}" type="presOf" srcId="{912E29F8-D6D8-3B46-8A17-10225792C771}" destId="{7AD9FE6D-9FC7-D74E-B248-F32E593AF008}" srcOrd="0" destOrd="0" presId="urn:microsoft.com/office/officeart/2009/3/layout/HorizontalOrganizationChart"/>
    <dgm:cxn modelId="{6EA75B39-E75C-004F-B8CA-CF9891E26E7F}" type="presOf" srcId="{D9CE6382-F488-1D45-88A0-EF572581C9BC}" destId="{D9879DFA-96B8-7F46-8773-FD32BA5B3E56}" srcOrd="0" destOrd="0" presId="urn:microsoft.com/office/officeart/2009/3/layout/HorizontalOrganizationChart"/>
    <dgm:cxn modelId="{712B0066-5535-4B4C-95C6-A0C2AF1C8A37}" type="presOf" srcId="{392119D0-C911-9F4B-987B-A4152EC7140B}" destId="{E4954310-7F66-E749-920B-0F7A88F033D0}" srcOrd="1" destOrd="0" presId="urn:microsoft.com/office/officeart/2009/3/layout/HorizontalOrganizationChart"/>
    <dgm:cxn modelId="{A856A146-AEA1-E046-810C-1DA895C36D7A}" srcId="{5411FF19-0E09-E542-BA46-18BBCB6520C8}" destId="{392119D0-C911-9F4B-987B-A4152EC7140B}" srcOrd="0" destOrd="0" parTransId="{D3A72C81-767C-C541-B126-4F0E03B00CEC}" sibTransId="{95F80FE7-20AA-914A-8B9E-68B297679F81}"/>
    <dgm:cxn modelId="{8A806B6A-11A4-A248-A11A-EF01865353D4}" srcId="{392119D0-C911-9F4B-987B-A4152EC7140B}" destId="{69DF5B81-453A-EC49-9595-01687FE72753}" srcOrd="1" destOrd="0" parTransId="{912E29F8-D6D8-3B46-8A17-10225792C771}" sibTransId="{6B20D902-F948-6F44-A1DC-64297FC449AE}"/>
    <dgm:cxn modelId="{A9D3C471-C6E4-EA4C-ACB4-D17709E5A89A}" type="presOf" srcId="{69DF5B81-453A-EC49-9595-01687FE72753}" destId="{399AFDBF-8D25-8248-AB0B-313AC3A5E714}" srcOrd="1" destOrd="0" presId="urn:microsoft.com/office/officeart/2009/3/layout/HorizontalOrganizationChart"/>
    <dgm:cxn modelId="{B13C57DB-4361-2B4E-A5AD-98AE6527D5B3}" type="presOf" srcId="{5411FF19-0E09-E542-BA46-18BBCB6520C8}" destId="{45AF771F-DF53-164D-90BE-567AE01FC64D}" srcOrd="0" destOrd="0" presId="urn:microsoft.com/office/officeart/2009/3/layout/HorizontalOrganizationChart"/>
    <dgm:cxn modelId="{1091FCEB-B933-D141-B601-4586F41943EC}" type="presOf" srcId="{3F1D7912-9D19-B345-A7CD-EDE416F33197}" destId="{23F264BA-4428-4242-861A-FBA9AD38593B}" srcOrd="0" destOrd="0" presId="urn:microsoft.com/office/officeart/2009/3/layout/HorizontalOrganizationChart"/>
    <dgm:cxn modelId="{10136DF7-91C9-3B40-BA21-850B4E271787}" srcId="{392119D0-C911-9F4B-987B-A4152EC7140B}" destId="{D9CE6382-F488-1D45-88A0-EF572581C9BC}" srcOrd="0" destOrd="0" parTransId="{3F1D7912-9D19-B345-A7CD-EDE416F33197}" sibTransId="{B290ACBC-6BA2-1F44-9770-5D3233DD9686}"/>
    <dgm:cxn modelId="{6E1176DD-D582-4440-86A8-04B6785D164E}" type="presParOf" srcId="{45AF771F-DF53-164D-90BE-567AE01FC64D}" destId="{615F1026-3354-D64F-9373-44F65835B390}" srcOrd="0" destOrd="0" presId="urn:microsoft.com/office/officeart/2009/3/layout/HorizontalOrganizationChart"/>
    <dgm:cxn modelId="{F2596385-4C02-FA45-9465-384A34C47F09}" type="presParOf" srcId="{615F1026-3354-D64F-9373-44F65835B390}" destId="{B45CE83B-EB28-714C-B332-2EADDAE1A670}" srcOrd="0" destOrd="0" presId="urn:microsoft.com/office/officeart/2009/3/layout/HorizontalOrganizationChart"/>
    <dgm:cxn modelId="{F81AF262-5C0C-A343-9BF2-B676576AE478}" type="presParOf" srcId="{B45CE83B-EB28-714C-B332-2EADDAE1A670}" destId="{AA5BE326-446C-D049-9D60-47599D42BB31}" srcOrd="0" destOrd="0" presId="urn:microsoft.com/office/officeart/2009/3/layout/HorizontalOrganizationChart"/>
    <dgm:cxn modelId="{207F9005-C5C8-EA47-A91A-1F39E924C99A}" type="presParOf" srcId="{B45CE83B-EB28-714C-B332-2EADDAE1A670}" destId="{E4954310-7F66-E749-920B-0F7A88F033D0}" srcOrd="1" destOrd="0" presId="urn:microsoft.com/office/officeart/2009/3/layout/HorizontalOrganizationChart"/>
    <dgm:cxn modelId="{5835C921-EA46-4146-9CD4-C9F3674361CF}" type="presParOf" srcId="{615F1026-3354-D64F-9373-44F65835B390}" destId="{D8971A39-8E8E-9240-B95C-FD0E8518F55C}" srcOrd="1" destOrd="0" presId="urn:microsoft.com/office/officeart/2009/3/layout/HorizontalOrganizationChart"/>
    <dgm:cxn modelId="{9753A081-A4EC-BA40-9DCC-10D09E4D0C13}" type="presParOf" srcId="{D8971A39-8E8E-9240-B95C-FD0E8518F55C}" destId="{23F264BA-4428-4242-861A-FBA9AD38593B}" srcOrd="0" destOrd="0" presId="urn:microsoft.com/office/officeart/2009/3/layout/HorizontalOrganizationChart"/>
    <dgm:cxn modelId="{C9AEFC95-256A-1142-88D7-EE2FCAF3F99A}" type="presParOf" srcId="{D8971A39-8E8E-9240-B95C-FD0E8518F55C}" destId="{D777D611-3A2F-6D4E-9BC1-1B77668B8DBA}" srcOrd="1" destOrd="0" presId="urn:microsoft.com/office/officeart/2009/3/layout/HorizontalOrganizationChart"/>
    <dgm:cxn modelId="{08D2A95A-737A-264B-8E73-345255A6E51E}" type="presParOf" srcId="{D777D611-3A2F-6D4E-9BC1-1B77668B8DBA}" destId="{655FB679-F775-1B43-9BBB-356FD2B9B8F8}" srcOrd="0" destOrd="0" presId="urn:microsoft.com/office/officeart/2009/3/layout/HorizontalOrganizationChart"/>
    <dgm:cxn modelId="{F02B3487-8AF6-3E4E-B063-107C8048B2BC}" type="presParOf" srcId="{655FB679-F775-1B43-9BBB-356FD2B9B8F8}" destId="{D9879DFA-96B8-7F46-8773-FD32BA5B3E56}" srcOrd="0" destOrd="0" presId="urn:microsoft.com/office/officeart/2009/3/layout/HorizontalOrganizationChart"/>
    <dgm:cxn modelId="{F0128FA9-B5E4-134D-A837-2D8DA51BD7CC}" type="presParOf" srcId="{655FB679-F775-1B43-9BBB-356FD2B9B8F8}" destId="{8733408A-A8C9-E14B-90E4-02C9D9986A24}" srcOrd="1" destOrd="0" presId="urn:microsoft.com/office/officeart/2009/3/layout/HorizontalOrganizationChart"/>
    <dgm:cxn modelId="{44A745AB-9544-CD41-A9D8-C2AE6347FC2D}" type="presParOf" srcId="{D777D611-3A2F-6D4E-9BC1-1B77668B8DBA}" destId="{2E5A0949-74DD-904F-93DE-0C02A69E1517}" srcOrd="1" destOrd="0" presId="urn:microsoft.com/office/officeart/2009/3/layout/HorizontalOrganizationChart"/>
    <dgm:cxn modelId="{9A393EA8-4932-CF41-9442-1C2060161318}" type="presParOf" srcId="{D777D611-3A2F-6D4E-9BC1-1B77668B8DBA}" destId="{08E7AE56-211A-2847-92E3-55614C114AEA}" srcOrd="2" destOrd="0" presId="urn:microsoft.com/office/officeart/2009/3/layout/HorizontalOrganizationChart"/>
    <dgm:cxn modelId="{A4A0DF52-EEB7-5E41-A0F9-E2667113E849}" type="presParOf" srcId="{D8971A39-8E8E-9240-B95C-FD0E8518F55C}" destId="{7AD9FE6D-9FC7-D74E-B248-F32E593AF008}" srcOrd="2" destOrd="0" presId="urn:microsoft.com/office/officeart/2009/3/layout/HorizontalOrganizationChart"/>
    <dgm:cxn modelId="{D6845755-ECD7-994C-A101-88D3A5AF9D1F}" type="presParOf" srcId="{D8971A39-8E8E-9240-B95C-FD0E8518F55C}" destId="{93200A7C-48D3-FB43-B9E5-7667191564BC}" srcOrd="3" destOrd="0" presId="urn:microsoft.com/office/officeart/2009/3/layout/HorizontalOrganizationChart"/>
    <dgm:cxn modelId="{F2EB7C88-DC5B-744B-9BF1-CA5C3179F310}" type="presParOf" srcId="{93200A7C-48D3-FB43-B9E5-7667191564BC}" destId="{37936EC4-9816-A14A-9B5F-1A14524569FC}" srcOrd="0" destOrd="0" presId="urn:microsoft.com/office/officeart/2009/3/layout/HorizontalOrganizationChart"/>
    <dgm:cxn modelId="{E4936179-BB53-6246-B431-E7681730F57E}" type="presParOf" srcId="{37936EC4-9816-A14A-9B5F-1A14524569FC}" destId="{66FDE522-D163-D141-86E6-24271EFCFAA6}" srcOrd="0" destOrd="0" presId="urn:microsoft.com/office/officeart/2009/3/layout/HorizontalOrganizationChart"/>
    <dgm:cxn modelId="{CB1571EB-E6C7-3E46-917C-99862C8A7DC7}" type="presParOf" srcId="{37936EC4-9816-A14A-9B5F-1A14524569FC}" destId="{399AFDBF-8D25-8248-AB0B-313AC3A5E714}" srcOrd="1" destOrd="0" presId="urn:microsoft.com/office/officeart/2009/3/layout/HorizontalOrganizationChart"/>
    <dgm:cxn modelId="{DD60EA97-1789-FE45-8C2B-4B3F4E9D1C59}" type="presParOf" srcId="{93200A7C-48D3-FB43-B9E5-7667191564BC}" destId="{4F7D21C3-F6B4-3D45-AC07-FF9C291B4DB8}" srcOrd="1" destOrd="0" presId="urn:microsoft.com/office/officeart/2009/3/layout/HorizontalOrganizationChart"/>
    <dgm:cxn modelId="{F9F5222B-B53D-CE4C-ACDF-72BB8895CFE5}" type="presParOf" srcId="{93200A7C-48D3-FB43-B9E5-7667191564BC}" destId="{36133E89-D2D9-6845-BC23-B9C94B2599CE}" srcOrd="2" destOrd="0" presId="urn:microsoft.com/office/officeart/2009/3/layout/HorizontalOrganizationChart"/>
    <dgm:cxn modelId="{BFCC0E17-C769-B24A-B798-FC3B159FD6D0}" type="presParOf" srcId="{615F1026-3354-D64F-9373-44F65835B390}" destId="{6410917D-F149-0845-9E2B-0999F9BDA31F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5411FF19-0E09-E542-BA46-18BBCB6520C8}" type="doc">
      <dgm:prSet loTypeId="urn:microsoft.com/office/officeart/2009/3/layout/HorizontalOrganizationChart" loCatId="relationship" qsTypeId="urn:microsoft.com/office/officeart/2005/8/quickstyle/simple2" qsCatId="simple" csTypeId="urn:microsoft.com/office/officeart/2005/8/colors/accent3_1" csCatId="accent3" phldr="1"/>
      <dgm:spPr/>
      <dgm:t>
        <a:bodyPr/>
        <a:lstStyle/>
        <a:p>
          <a:endParaRPr lang="en-GB"/>
        </a:p>
      </dgm:t>
    </dgm:pt>
    <dgm:pt modelId="{392119D0-C911-9F4B-987B-A4152EC7140B}">
      <dgm:prSet custT="1"/>
      <dgm:spPr>
        <a:blipFill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r>
            <a:rPr lang="en-CH">
              <a:noFill/>
            </a:rPr>
            <a:t> </a:t>
          </a:r>
        </a:p>
      </dgm:t>
    </dgm:pt>
    <dgm:pt modelId="{D3A72C81-767C-C541-B126-4F0E03B00CEC}" type="parTrans" cxnId="{A856A146-AEA1-E046-810C-1DA895C36D7A}">
      <dgm:prSet/>
      <dgm:spPr/>
      <dgm:t>
        <a:bodyPr/>
        <a:lstStyle/>
        <a:p>
          <a:endParaRPr lang="en-GB"/>
        </a:p>
      </dgm:t>
    </dgm:pt>
    <dgm:pt modelId="{95F80FE7-20AA-914A-8B9E-68B297679F81}" type="sibTrans" cxnId="{A856A146-AEA1-E046-810C-1DA895C36D7A}">
      <dgm:prSet/>
      <dgm:spPr/>
      <dgm:t>
        <a:bodyPr/>
        <a:lstStyle/>
        <a:p>
          <a:endParaRPr lang="en-GB"/>
        </a:p>
      </dgm:t>
    </dgm:pt>
    <dgm:pt modelId="{D9CE6382-F488-1D45-88A0-EF572581C9BC}">
      <dgm:prSet custT="1"/>
      <dgm:spPr/>
      <dgm:t>
        <a:bodyPr/>
        <a:lstStyle/>
        <a:p>
          <a:r>
            <a:rPr lang="en-US" sz="1800" b="1" dirty="0">
              <a:latin typeface="Arial" panose="020B0604020202020204" pitchFamily="34" charset="0"/>
              <a:cs typeface="Arial" panose="020B0604020202020204" pitchFamily="34" charset="0"/>
            </a:rPr>
            <a:t>Allocation of Amount A to market countries </a:t>
          </a:r>
        </a:p>
        <a:p>
          <a:br>
            <a:rPr lang="en-US" sz="1400" b="1" dirty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en-US" sz="1400" b="1" dirty="0">
              <a:latin typeface="Arial" panose="020B0604020202020204" pitchFamily="34" charset="0"/>
              <a:cs typeface="Arial" panose="020B0604020202020204" pitchFamily="34" charset="0"/>
            </a:rPr>
            <a:t>Amount A is allocated to Market Countries subject to the Marketing and Distribution Profits Safe </a:t>
          </a:r>
          <a:r>
            <a:rPr lang="en-US" sz="1400" b="1" dirty="0" err="1">
              <a:latin typeface="Arial" panose="020B0604020202020204" pitchFamily="34" charset="0"/>
              <a:cs typeface="Arial" panose="020B0604020202020204" pitchFamily="34" charset="0"/>
            </a:rPr>
            <a:t>Harbour</a:t>
          </a:r>
          <a:r>
            <a:rPr lang="en-US" sz="1400" b="1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endParaRPr lang="en-PL" sz="14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290ACBC-6BA2-1F44-9770-5D3233DD9686}" type="sibTrans" cxnId="{10136DF7-91C9-3B40-BA21-850B4E271787}">
      <dgm:prSet/>
      <dgm:spPr/>
      <dgm:t>
        <a:bodyPr/>
        <a:lstStyle/>
        <a:p>
          <a:endParaRPr lang="en-GB"/>
        </a:p>
      </dgm:t>
    </dgm:pt>
    <dgm:pt modelId="{3F1D7912-9D19-B345-A7CD-EDE416F33197}" type="parTrans" cxnId="{10136DF7-91C9-3B40-BA21-850B4E271787}">
      <dgm:prSet/>
      <dgm:spPr/>
      <dgm:t>
        <a:bodyPr/>
        <a:lstStyle/>
        <a:p>
          <a:endParaRPr lang="en-GB"/>
        </a:p>
      </dgm:t>
    </dgm:pt>
    <dgm:pt modelId="{69DF5B81-453A-EC49-9595-01687FE72753}">
      <dgm:prSet custT="1"/>
      <dgm:spPr/>
      <dgm:t>
        <a:bodyPr/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 panose="020B0604020202020204" pitchFamily="34" charset="0"/>
              <a:ea typeface="ヒラギノ角ゴ Pro W3"/>
              <a:cs typeface="Arial" panose="020B0604020202020204" pitchFamily="34" charset="0"/>
            </a:rPr>
            <a:t>Relief from Double Taxation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b="1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" panose="020B0604020202020204" pitchFamily="34" charset="0"/>
            <a:ea typeface="ヒラギノ角ゴ Pro W3"/>
            <a:cs typeface="Arial" panose="020B0604020202020204" pitchFamily="34" charset="0"/>
          </a:endParaRPr>
        </a:p>
        <a:p>
          <a:pPr marL="0"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latin typeface="Arial" panose="020B0604020202020204" pitchFamily="34" charset="0"/>
              <a:cs typeface="Arial" panose="020B0604020202020204" pitchFamily="34" charset="0"/>
            </a:rPr>
            <a:t>Countries which provide relief are the countries in which the taxpayer has the highest Return on Depreciation and Payroll </a:t>
          </a:r>
          <a:endParaRPr lang="en-US" sz="14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0"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PL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B20D902-F948-6F44-A1DC-64297FC449AE}" type="sibTrans" cxnId="{8A806B6A-11A4-A248-A11A-EF01865353D4}">
      <dgm:prSet/>
      <dgm:spPr/>
      <dgm:t>
        <a:bodyPr/>
        <a:lstStyle/>
        <a:p>
          <a:endParaRPr lang="en-GB"/>
        </a:p>
      </dgm:t>
    </dgm:pt>
    <dgm:pt modelId="{912E29F8-D6D8-3B46-8A17-10225792C771}" type="parTrans" cxnId="{8A806B6A-11A4-A248-A11A-EF01865353D4}">
      <dgm:prSet/>
      <dgm:spPr/>
      <dgm:t>
        <a:bodyPr/>
        <a:lstStyle/>
        <a:p>
          <a:endParaRPr lang="en-GB"/>
        </a:p>
      </dgm:t>
    </dgm:pt>
    <dgm:pt modelId="{45AF771F-DF53-164D-90BE-567AE01FC64D}" type="pres">
      <dgm:prSet presAssocID="{5411FF19-0E09-E542-BA46-18BBCB6520C8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615F1026-3354-D64F-9373-44F65835B390}" type="pres">
      <dgm:prSet presAssocID="{392119D0-C911-9F4B-987B-A4152EC7140B}" presName="hierRoot1" presStyleCnt="0">
        <dgm:presLayoutVars>
          <dgm:hierBranch val="init"/>
        </dgm:presLayoutVars>
      </dgm:prSet>
      <dgm:spPr/>
    </dgm:pt>
    <dgm:pt modelId="{B45CE83B-EB28-714C-B332-2EADDAE1A670}" type="pres">
      <dgm:prSet presAssocID="{392119D0-C911-9F4B-987B-A4152EC7140B}" presName="rootComposite1" presStyleCnt="0"/>
      <dgm:spPr/>
    </dgm:pt>
    <dgm:pt modelId="{AA5BE326-446C-D049-9D60-47599D42BB31}" type="pres">
      <dgm:prSet presAssocID="{392119D0-C911-9F4B-987B-A4152EC7140B}" presName="rootText1" presStyleLbl="node0" presStyleIdx="0" presStyleCnt="1" custScaleX="65673" custScaleY="153547" custLinFactX="60595" custLinFactNeighborX="100000" custLinFactNeighborY="-9633">
        <dgm:presLayoutVars>
          <dgm:chPref val="3"/>
        </dgm:presLayoutVars>
      </dgm:prSet>
      <dgm:spPr>
        <a:prstGeom prst="roundRect">
          <a:avLst/>
        </a:prstGeom>
      </dgm:spPr>
    </dgm:pt>
    <dgm:pt modelId="{E4954310-7F66-E749-920B-0F7A88F033D0}" type="pres">
      <dgm:prSet presAssocID="{392119D0-C911-9F4B-987B-A4152EC7140B}" presName="rootConnector1" presStyleLbl="node1" presStyleIdx="0" presStyleCnt="0"/>
      <dgm:spPr/>
    </dgm:pt>
    <dgm:pt modelId="{D8971A39-8E8E-9240-B95C-FD0E8518F55C}" type="pres">
      <dgm:prSet presAssocID="{392119D0-C911-9F4B-987B-A4152EC7140B}" presName="hierChild2" presStyleCnt="0"/>
      <dgm:spPr/>
    </dgm:pt>
    <dgm:pt modelId="{23F264BA-4428-4242-861A-FBA9AD38593B}" type="pres">
      <dgm:prSet presAssocID="{3F1D7912-9D19-B345-A7CD-EDE416F33197}" presName="Name64" presStyleLbl="parChTrans1D2" presStyleIdx="0" presStyleCnt="2"/>
      <dgm:spPr/>
    </dgm:pt>
    <dgm:pt modelId="{D777D611-3A2F-6D4E-9BC1-1B77668B8DBA}" type="pres">
      <dgm:prSet presAssocID="{D9CE6382-F488-1D45-88A0-EF572581C9BC}" presName="hierRoot2" presStyleCnt="0">
        <dgm:presLayoutVars>
          <dgm:hierBranch val="init"/>
        </dgm:presLayoutVars>
      </dgm:prSet>
      <dgm:spPr/>
    </dgm:pt>
    <dgm:pt modelId="{655FB679-F775-1B43-9BBB-356FD2B9B8F8}" type="pres">
      <dgm:prSet presAssocID="{D9CE6382-F488-1D45-88A0-EF572581C9BC}" presName="rootComposite" presStyleCnt="0"/>
      <dgm:spPr/>
    </dgm:pt>
    <dgm:pt modelId="{D9879DFA-96B8-7F46-8773-FD32BA5B3E56}" type="pres">
      <dgm:prSet presAssocID="{D9CE6382-F488-1D45-88A0-EF572581C9BC}" presName="rootText" presStyleLbl="node2" presStyleIdx="0" presStyleCnt="2" custLinFactNeighborX="-71910" custLinFactNeighborY="-3753">
        <dgm:presLayoutVars>
          <dgm:chPref val="3"/>
        </dgm:presLayoutVars>
      </dgm:prSet>
      <dgm:spPr>
        <a:prstGeom prst="roundRect">
          <a:avLst/>
        </a:prstGeom>
      </dgm:spPr>
    </dgm:pt>
    <dgm:pt modelId="{8733408A-A8C9-E14B-90E4-02C9D9986A24}" type="pres">
      <dgm:prSet presAssocID="{D9CE6382-F488-1D45-88A0-EF572581C9BC}" presName="rootConnector" presStyleLbl="node2" presStyleIdx="0" presStyleCnt="2"/>
      <dgm:spPr/>
    </dgm:pt>
    <dgm:pt modelId="{2E5A0949-74DD-904F-93DE-0C02A69E1517}" type="pres">
      <dgm:prSet presAssocID="{D9CE6382-F488-1D45-88A0-EF572581C9BC}" presName="hierChild4" presStyleCnt="0"/>
      <dgm:spPr/>
    </dgm:pt>
    <dgm:pt modelId="{08E7AE56-211A-2847-92E3-55614C114AEA}" type="pres">
      <dgm:prSet presAssocID="{D9CE6382-F488-1D45-88A0-EF572581C9BC}" presName="hierChild5" presStyleCnt="0"/>
      <dgm:spPr/>
    </dgm:pt>
    <dgm:pt modelId="{7AD9FE6D-9FC7-D74E-B248-F32E593AF008}" type="pres">
      <dgm:prSet presAssocID="{912E29F8-D6D8-3B46-8A17-10225792C771}" presName="Name64" presStyleLbl="parChTrans1D2" presStyleIdx="1" presStyleCnt="2"/>
      <dgm:spPr/>
    </dgm:pt>
    <dgm:pt modelId="{93200A7C-48D3-FB43-B9E5-7667191564BC}" type="pres">
      <dgm:prSet presAssocID="{69DF5B81-453A-EC49-9595-01687FE72753}" presName="hierRoot2" presStyleCnt="0">
        <dgm:presLayoutVars>
          <dgm:hierBranch val="init"/>
        </dgm:presLayoutVars>
      </dgm:prSet>
      <dgm:spPr/>
    </dgm:pt>
    <dgm:pt modelId="{37936EC4-9816-A14A-9B5F-1A14524569FC}" type="pres">
      <dgm:prSet presAssocID="{69DF5B81-453A-EC49-9595-01687FE72753}" presName="rootComposite" presStyleCnt="0"/>
      <dgm:spPr/>
    </dgm:pt>
    <dgm:pt modelId="{66FDE522-D163-D141-86E6-24271EFCFAA6}" type="pres">
      <dgm:prSet presAssocID="{69DF5B81-453A-EC49-9595-01687FE72753}" presName="rootText" presStyleLbl="node2" presStyleIdx="1" presStyleCnt="2" custLinFactNeighborX="-71736" custLinFactNeighborY="-3351">
        <dgm:presLayoutVars>
          <dgm:chPref val="3"/>
        </dgm:presLayoutVars>
      </dgm:prSet>
      <dgm:spPr>
        <a:prstGeom prst="roundRect">
          <a:avLst/>
        </a:prstGeom>
      </dgm:spPr>
    </dgm:pt>
    <dgm:pt modelId="{399AFDBF-8D25-8248-AB0B-313AC3A5E714}" type="pres">
      <dgm:prSet presAssocID="{69DF5B81-453A-EC49-9595-01687FE72753}" presName="rootConnector" presStyleLbl="node2" presStyleIdx="1" presStyleCnt="2"/>
      <dgm:spPr/>
    </dgm:pt>
    <dgm:pt modelId="{4F7D21C3-F6B4-3D45-AC07-FF9C291B4DB8}" type="pres">
      <dgm:prSet presAssocID="{69DF5B81-453A-EC49-9595-01687FE72753}" presName="hierChild4" presStyleCnt="0"/>
      <dgm:spPr/>
    </dgm:pt>
    <dgm:pt modelId="{36133E89-D2D9-6845-BC23-B9C94B2599CE}" type="pres">
      <dgm:prSet presAssocID="{69DF5B81-453A-EC49-9595-01687FE72753}" presName="hierChild5" presStyleCnt="0"/>
      <dgm:spPr/>
    </dgm:pt>
    <dgm:pt modelId="{6410917D-F149-0845-9E2B-0999F9BDA31F}" type="pres">
      <dgm:prSet presAssocID="{392119D0-C911-9F4B-987B-A4152EC7140B}" presName="hierChild3" presStyleCnt="0"/>
      <dgm:spPr/>
    </dgm:pt>
  </dgm:ptLst>
  <dgm:cxnLst>
    <dgm:cxn modelId="{B37A3F00-542E-3A42-B251-372D51C0AC2C}" type="presOf" srcId="{392119D0-C911-9F4B-987B-A4152EC7140B}" destId="{AA5BE326-446C-D049-9D60-47599D42BB31}" srcOrd="0" destOrd="0" presId="urn:microsoft.com/office/officeart/2009/3/layout/HorizontalOrganizationChart"/>
    <dgm:cxn modelId="{0FA2E62A-1633-D648-8BDC-6D1AFCF0CDB2}" type="presOf" srcId="{D9CE6382-F488-1D45-88A0-EF572581C9BC}" destId="{8733408A-A8C9-E14B-90E4-02C9D9986A24}" srcOrd="1" destOrd="0" presId="urn:microsoft.com/office/officeart/2009/3/layout/HorizontalOrganizationChart"/>
    <dgm:cxn modelId="{EF21892F-CEEF-ED45-A6A1-B134054D258E}" type="presOf" srcId="{69DF5B81-453A-EC49-9595-01687FE72753}" destId="{66FDE522-D163-D141-86E6-24271EFCFAA6}" srcOrd="0" destOrd="0" presId="urn:microsoft.com/office/officeart/2009/3/layout/HorizontalOrganizationChart"/>
    <dgm:cxn modelId="{5EDF9E34-B441-7B47-84D7-E7D7F9F1D977}" type="presOf" srcId="{912E29F8-D6D8-3B46-8A17-10225792C771}" destId="{7AD9FE6D-9FC7-D74E-B248-F32E593AF008}" srcOrd="0" destOrd="0" presId="urn:microsoft.com/office/officeart/2009/3/layout/HorizontalOrganizationChart"/>
    <dgm:cxn modelId="{6EA75B39-E75C-004F-B8CA-CF9891E26E7F}" type="presOf" srcId="{D9CE6382-F488-1D45-88A0-EF572581C9BC}" destId="{D9879DFA-96B8-7F46-8773-FD32BA5B3E56}" srcOrd="0" destOrd="0" presId="urn:microsoft.com/office/officeart/2009/3/layout/HorizontalOrganizationChart"/>
    <dgm:cxn modelId="{712B0066-5535-4B4C-95C6-A0C2AF1C8A37}" type="presOf" srcId="{392119D0-C911-9F4B-987B-A4152EC7140B}" destId="{E4954310-7F66-E749-920B-0F7A88F033D0}" srcOrd="1" destOrd="0" presId="urn:microsoft.com/office/officeart/2009/3/layout/HorizontalOrganizationChart"/>
    <dgm:cxn modelId="{A856A146-AEA1-E046-810C-1DA895C36D7A}" srcId="{5411FF19-0E09-E542-BA46-18BBCB6520C8}" destId="{392119D0-C911-9F4B-987B-A4152EC7140B}" srcOrd="0" destOrd="0" parTransId="{D3A72C81-767C-C541-B126-4F0E03B00CEC}" sibTransId="{95F80FE7-20AA-914A-8B9E-68B297679F81}"/>
    <dgm:cxn modelId="{8A806B6A-11A4-A248-A11A-EF01865353D4}" srcId="{392119D0-C911-9F4B-987B-A4152EC7140B}" destId="{69DF5B81-453A-EC49-9595-01687FE72753}" srcOrd="1" destOrd="0" parTransId="{912E29F8-D6D8-3B46-8A17-10225792C771}" sibTransId="{6B20D902-F948-6F44-A1DC-64297FC449AE}"/>
    <dgm:cxn modelId="{A9D3C471-C6E4-EA4C-ACB4-D17709E5A89A}" type="presOf" srcId="{69DF5B81-453A-EC49-9595-01687FE72753}" destId="{399AFDBF-8D25-8248-AB0B-313AC3A5E714}" srcOrd="1" destOrd="0" presId="urn:microsoft.com/office/officeart/2009/3/layout/HorizontalOrganizationChart"/>
    <dgm:cxn modelId="{B13C57DB-4361-2B4E-A5AD-98AE6527D5B3}" type="presOf" srcId="{5411FF19-0E09-E542-BA46-18BBCB6520C8}" destId="{45AF771F-DF53-164D-90BE-567AE01FC64D}" srcOrd="0" destOrd="0" presId="urn:microsoft.com/office/officeart/2009/3/layout/HorizontalOrganizationChart"/>
    <dgm:cxn modelId="{1091FCEB-B933-D141-B601-4586F41943EC}" type="presOf" srcId="{3F1D7912-9D19-B345-A7CD-EDE416F33197}" destId="{23F264BA-4428-4242-861A-FBA9AD38593B}" srcOrd="0" destOrd="0" presId="urn:microsoft.com/office/officeart/2009/3/layout/HorizontalOrganizationChart"/>
    <dgm:cxn modelId="{10136DF7-91C9-3B40-BA21-850B4E271787}" srcId="{392119D0-C911-9F4B-987B-A4152EC7140B}" destId="{D9CE6382-F488-1D45-88A0-EF572581C9BC}" srcOrd="0" destOrd="0" parTransId="{3F1D7912-9D19-B345-A7CD-EDE416F33197}" sibTransId="{B290ACBC-6BA2-1F44-9770-5D3233DD9686}"/>
    <dgm:cxn modelId="{6E1176DD-D582-4440-86A8-04B6785D164E}" type="presParOf" srcId="{45AF771F-DF53-164D-90BE-567AE01FC64D}" destId="{615F1026-3354-D64F-9373-44F65835B390}" srcOrd="0" destOrd="0" presId="urn:microsoft.com/office/officeart/2009/3/layout/HorizontalOrganizationChart"/>
    <dgm:cxn modelId="{F2596385-4C02-FA45-9465-384A34C47F09}" type="presParOf" srcId="{615F1026-3354-D64F-9373-44F65835B390}" destId="{B45CE83B-EB28-714C-B332-2EADDAE1A670}" srcOrd="0" destOrd="0" presId="urn:microsoft.com/office/officeart/2009/3/layout/HorizontalOrganizationChart"/>
    <dgm:cxn modelId="{F81AF262-5C0C-A343-9BF2-B676576AE478}" type="presParOf" srcId="{B45CE83B-EB28-714C-B332-2EADDAE1A670}" destId="{AA5BE326-446C-D049-9D60-47599D42BB31}" srcOrd="0" destOrd="0" presId="urn:microsoft.com/office/officeart/2009/3/layout/HorizontalOrganizationChart"/>
    <dgm:cxn modelId="{207F9005-C5C8-EA47-A91A-1F39E924C99A}" type="presParOf" srcId="{B45CE83B-EB28-714C-B332-2EADDAE1A670}" destId="{E4954310-7F66-E749-920B-0F7A88F033D0}" srcOrd="1" destOrd="0" presId="urn:microsoft.com/office/officeart/2009/3/layout/HorizontalOrganizationChart"/>
    <dgm:cxn modelId="{5835C921-EA46-4146-9CD4-C9F3674361CF}" type="presParOf" srcId="{615F1026-3354-D64F-9373-44F65835B390}" destId="{D8971A39-8E8E-9240-B95C-FD0E8518F55C}" srcOrd="1" destOrd="0" presId="urn:microsoft.com/office/officeart/2009/3/layout/HorizontalOrganizationChart"/>
    <dgm:cxn modelId="{9753A081-A4EC-BA40-9DCC-10D09E4D0C13}" type="presParOf" srcId="{D8971A39-8E8E-9240-B95C-FD0E8518F55C}" destId="{23F264BA-4428-4242-861A-FBA9AD38593B}" srcOrd="0" destOrd="0" presId="urn:microsoft.com/office/officeart/2009/3/layout/HorizontalOrganizationChart"/>
    <dgm:cxn modelId="{C9AEFC95-256A-1142-88D7-EE2FCAF3F99A}" type="presParOf" srcId="{D8971A39-8E8E-9240-B95C-FD0E8518F55C}" destId="{D777D611-3A2F-6D4E-9BC1-1B77668B8DBA}" srcOrd="1" destOrd="0" presId="urn:microsoft.com/office/officeart/2009/3/layout/HorizontalOrganizationChart"/>
    <dgm:cxn modelId="{08D2A95A-737A-264B-8E73-345255A6E51E}" type="presParOf" srcId="{D777D611-3A2F-6D4E-9BC1-1B77668B8DBA}" destId="{655FB679-F775-1B43-9BBB-356FD2B9B8F8}" srcOrd="0" destOrd="0" presId="urn:microsoft.com/office/officeart/2009/3/layout/HorizontalOrganizationChart"/>
    <dgm:cxn modelId="{F02B3487-8AF6-3E4E-B063-107C8048B2BC}" type="presParOf" srcId="{655FB679-F775-1B43-9BBB-356FD2B9B8F8}" destId="{D9879DFA-96B8-7F46-8773-FD32BA5B3E56}" srcOrd="0" destOrd="0" presId="urn:microsoft.com/office/officeart/2009/3/layout/HorizontalOrganizationChart"/>
    <dgm:cxn modelId="{F0128FA9-B5E4-134D-A837-2D8DA51BD7CC}" type="presParOf" srcId="{655FB679-F775-1B43-9BBB-356FD2B9B8F8}" destId="{8733408A-A8C9-E14B-90E4-02C9D9986A24}" srcOrd="1" destOrd="0" presId="urn:microsoft.com/office/officeart/2009/3/layout/HorizontalOrganizationChart"/>
    <dgm:cxn modelId="{44A745AB-9544-CD41-A9D8-C2AE6347FC2D}" type="presParOf" srcId="{D777D611-3A2F-6D4E-9BC1-1B77668B8DBA}" destId="{2E5A0949-74DD-904F-93DE-0C02A69E1517}" srcOrd="1" destOrd="0" presId="urn:microsoft.com/office/officeart/2009/3/layout/HorizontalOrganizationChart"/>
    <dgm:cxn modelId="{9A393EA8-4932-CF41-9442-1C2060161318}" type="presParOf" srcId="{D777D611-3A2F-6D4E-9BC1-1B77668B8DBA}" destId="{08E7AE56-211A-2847-92E3-55614C114AEA}" srcOrd="2" destOrd="0" presId="urn:microsoft.com/office/officeart/2009/3/layout/HorizontalOrganizationChart"/>
    <dgm:cxn modelId="{A4A0DF52-EEB7-5E41-A0F9-E2667113E849}" type="presParOf" srcId="{D8971A39-8E8E-9240-B95C-FD0E8518F55C}" destId="{7AD9FE6D-9FC7-D74E-B248-F32E593AF008}" srcOrd="2" destOrd="0" presId="urn:microsoft.com/office/officeart/2009/3/layout/HorizontalOrganizationChart"/>
    <dgm:cxn modelId="{D6845755-ECD7-994C-A101-88D3A5AF9D1F}" type="presParOf" srcId="{D8971A39-8E8E-9240-B95C-FD0E8518F55C}" destId="{93200A7C-48D3-FB43-B9E5-7667191564BC}" srcOrd="3" destOrd="0" presId="urn:microsoft.com/office/officeart/2009/3/layout/HorizontalOrganizationChart"/>
    <dgm:cxn modelId="{F2EB7C88-DC5B-744B-9BF1-CA5C3179F310}" type="presParOf" srcId="{93200A7C-48D3-FB43-B9E5-7667191564BC}" destId="{37936EC4-9816-A14A-9B5F-1A14524569FC}" srcOrd="0" destOrd="0" presId="urn:microsoft.com/office/officeart/2009/3/layout/HorizontalOrganizationChart"/>
    <dgm:cxn modelId="{E4936179-BB53-6246-B431-E7681730F57E}" type="presParOf" srcId="{37936EC4-9816-A14A-9B5F-1A14524569FC}" destId="{66FDE522-D163-D141-86E6-24271EFCFAA6}" srcOrd="0" destOrd="0" presId="urn:microsoft.com/office/officeart/2009/3/layout/HorizontalOrganizationChart"/>
    <dgm:cxn modelId="{CB1571EB-E6C7-3E46-917C-99862C8A7DC7}" type="presParOf" srcId="{37936EC4-9816-A14A-9B5F-1A14524569FC}" destId="{399AFDBF-8D25-8248-AB0B-313AC3A5E714}" srcOrd="1" destOrd="0" presId="urn:microsoft.com/office/officeart/2009/3/layout/HorizontalOrganizationChart"/>
    <dgm:cxn modelId="{DD60EA97-1789-FE45-8C2B-4B3F4E9D1C59}" type="presParOf" srcId="{93200A7C-48D3-FB43-B9E5-7667191564BC}" destId="{4F7D21C3-F6B4-3D45-AC07-FF9C291B4DB8}" srcOrd="1" destOrd="0" presId="urn:microsoft.com/office/officeart/2009/3/layout/HorizontalOrganizationChart"/>
    <dgm:cxn modelId="{F9F5222B-B53D-CE4C-ACDF-72BB8895CFE5}" type="presParOf" srcId="{93200A7C-48D3-FB43-B9E5-7667191564BC}" destId="{36133E89-D2D9-6845-BC23-B9C94B2599CE}" srcOrd="2" destOrd="0" presId="urn:microsoft.com/office/officeart/2009/3/layout/HorizontalOrganizationChart"/>
    <dgm:cxn modelId="{BFCC0E17-C769-B24A-B798-FC3B159FD6D0}" type="presParOf" srcId="{615F1026-3354-D64F-9373-44F65835B390}" destId="{6410917D-F149-0845-9E2B-0999F9BDA31F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2C4B9E-DD72-418B-A3AB-FAEE4D395B5F}">
      <dsp:nvSpPr>
        <dsp:cNvPr id="0" name=""/>
        <dsp:cNvSpPr/>
      </dsp:nvSpPr>
      <dsp:spPr>
        <a:xfrm>
          <a:off x="0" y="371061"/>
          <a:ext cx="10441160" cy="9639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0350" tIns="354076" rIns="810350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700" kern="1200" dirty="0"/>
            <a:t>MNEs are exposed to domestic CIT rules, tax treaties, transfer pricing and EU Tax Law rules </a:t>
          </a:r>
          <a:endParaRPr lang="en-CH" sz="1700" kern="1200" dirty="0"/>
        </a:p>
      </dsp:txBody>
      <dsp:txXfrm>
        <a:off x="0" y="371061"/>
        <a:ext cx="10441160" cy="963900"/>
      </dsp:txXfrm>
    </dsp:sp>
    <dsp:sp modelId="{2EEFE59C-42D1-4A53-90D0-E7B2586E61CA}">
      <dsp:nvSpPr>
        <dsp:cNvPr id="0" name=""/>
        <dsp:cNvSpPr/>
      </dsp:nvSpPr>
      <dsp:spPr>
        <a:xfrm>
          <a:off x="522058" y="120141"/>
          <a:ext cx="7308812" cy="501840"/>
        </a:xfrm>
        <a:prstGeom prst="roundRect">
          <a:avLst/>
        </a:prstGeom>
        <a:solidFill>
          <a:schemeClr val="accent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6256" tIns="0" rIns="276256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Existing International Corporate Tax System </a:t>
          </a:r>
          <a:endParaRPr lang="en-CH" sz="2000" kern="1200" dirty="0"/>
        </a:p>
      </dsp:txBody>
      <dsp:txXfrm>
        <a:off x="546556" y="144639"/>
        <a:ext cx="7259816" cy="452844"/>
      </dsp:txXfrm>
    </dsp:sp>
    <dsp:sp modelId="{FAE33BE8-BC41-44DF-8BA7-4C6FCD36B35D}">
      <dsp:nvSpPr>
        <dsp:cNvPr id="0" name=""/>
        <dsp:cNvSpPr/>
      </dsp:nvSpPr>
      <dsp:spPr>
        <a:xfrm>
          <a:off x="0" y="1677681"/>
          <a:ext cx="10441160" cy="7229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0350" tIns="354076" rIns="810350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700" kern="1200" dirty="0"/>
            <a:t>Built on top of the existing system and are an “Add on”</a:t>
          </a:r>
          <a:endParaRPr lang="en-CH" sz="1700" kern="1200" dirty="0"/>
        </a:p>
      </dsp:txBody>
      <dsp:txXfrm>
        <a:off x="0" y="1677681"/>
        <a:ext cx="10441160" cy="722925"/>
      </dsp:txXfrm>
    </dsp:sp>
    <dsp:sp modelId="{F0670C96-18D0-4917-8C51-2F7ABB8D7993}">
      <dsp:nvSpPr>
        <dsp:cNvPr id="0" name=""/>
        <dsp:cNvSpPr/>
      </dsp:nvSpPr>
      <dsp:spPr>
        <a:xfrm>
          <a:off x="503034" y="1425230"/>
          <a:ext cx="7308812" cy="501840"/>
        </a:xfrm>
        <a:prstGeom prst="roundRect">
          <a:avLst/>
        </a:prstGeom>
        <a:solidFill>
          <a:srgbClr val="005392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6256" tIns="0" rIns="276256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>
              <a:solidFill>
                <a:srgbClr val="FFFFFF"/>
              </a:solidFill>
              <a:latin typeface="Verdana"/>
              <a:ea typeface="ヒラギノ角ゴ Pro W3"/>
              <a:cs typeface="ヒラギノ角ゴ Pro W3"/>
            </a:rPr>
            <a:t>Pillar II and Pillar I – The New System </a:t>
          </a:r>
          <a:endParaRPr lang="en-CH" sz="2000" kern="1200" dirty="0">
            <a:solidFill>
              <a:srgbClr val="FFFFFF"/>
            </a:solidFill>
            <a:latin typeface="Verdana"/>
            <a:ea typeface="ヒラギノ角ゴ Pro W3"/>
            <a:cs typeface="ヒラギノ角ゴ Pro W3"/>
          </a:endParaRPr>
        </a:p>
      </dsp:txBody>
      <dsp:txXfrm>
        <a:off x="527532" y="1449728"/>
        <a:ext cx="7259816" cy="452844"/>
      </dsp:txXfrm>
    </dsp:sp>
    <dsp:sp modelId="{FE536ECD-ADDF-4374-AD07-818EDB1809ED}">
      <dsp:nvSpPr>
        <dsp:cNvPr id="0" name=""/>
        <dsp:cNvSpPr/>
      </dsp:nvSpPr>
      <dsp:spPr>
        <a:xfrm>
          <a:off x="0" y="2790705"/>
          <a:ext cx="10441160" cy="22491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0350" tIns="354076" rIns="810350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700" kern="1200" dirty="0"/>
            <a:t>Changes made to MNE positions within the existing system impact the outcomes in the new system </a:t>
          </a:r>
          <a:endParaRPr lang="en-CH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700" kern="1200" dirty="0"/>
            <a:t>Will be analysed through the lens from transfer pricing issues that are linked to mobility of individuals </a:t>
          </a:r>
          <a:endParaRPr lang="en-CH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700" kern="1200" dirty="0"/>
            <a:t>We will not analyse the impact of remote working on calculation of SBI Exclusion or RODP  </a:t>
          </a:r>
          <a:endParaRPr lang="en-CH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CH" sz="1700" kern="1200" dirty="0"/>
        </a:p>
      </dsp:txBody>
      <dsp:txXfrm>
        <a:off x="0" y="2790705"/>
        <a:ext cx="10441160" cy="2249100"/>
      </dsp:txXfrm>
    </dsp:sp>
    <dsp:sp modelId="{74F7F653-A806-4292-B482-61DCE8E99A9C}">
      <dsp:nvSpPr>
        <dsp:cNvPr id="0" name=""/>
        <dsp:cNvSpPr/>
      </dsp:nvSpPr>
      <dsp:spPr>
        <a:xfrm>
          <a:off x="522058" y="2492406"/>
          <a:ext cx="7308812" cy="501840"/>
        </a:xfrm>
        <a:prstGeom prst="roundRect">
          <a:avLst/>
        </a:prstGeom>
        <a:solidFill>
          <a:srgbClr val="005392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6256" tIns="0" rIns="276256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>
              <a:solidFill>
                <a:srgbClr val="FFFFFF"/>
              </a:solidFill>
              <a:latin typeface="Verdana"/>
              <a:ea typeface="ヒラギノ角ゴ Pro W3"/>
              <a:cs typeface="ヒラギノ角ゴ Pro W3"/>
            </a:rPr>
            <a:t>The intersection between the Systems </a:t>
          </a:r>
          <a:endParaRPr lang="en-CH" sz="2000" kern="1200" dirty="0">
            <a:solidFill>
              <a:srgbClr val="FFFFFF"/>
            </a:solidFill>
            <a:latin typeface="Verdana"/>
            <a:ea typeface="ヒラギノ角ゴ Pro W3"/>
            <a:cs typeface="ヒラギノ角ゴ Pro W3"/>
          </a:endParaRPr>
        </a:p>
      </dsp:txBody>
      <dsp:txXfrm>
        <a:off x="546556" y="2516904"/>
        <a:ext cx="7259816" cy="45284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2F2B3F-204D-47F1-AA84-A1A144B78C01}">
      <dsp:nvSpPr>
        <dsp:cNvPr id="0" name=""/>
        <dsp:cNvSpPr/>
      </dsp:nvSpPr>
      <dsp:spPr>
        <a:xfrm rot="16200000">
          <a:off x="850610" y="-790973"/>
          <a:ext cx="2362779" cy="4064000"/>
        </a:xfrm>
        <a:prstGeom prst="round1Rect">
          <a:avLst/>
        </a:prstGeom>
        <a:solidFill>
          <a:schemeClr val="tx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0" kern="1200" dirty="0">
              <a:latin typeface="Arial" panose="020B0604020202020204" pitchFamily="34" charset="0"/>
              <a:cs typeface="Arial" panose="020B0604020202020204" pitchFamily="34" charset="0"/>
            </a:rPr>
            <a:t>If ETR of a MNE Group in a jurisdiction is less than 15% then top up tax applicable </a:t>
          </a:r>
          <a:endParaRPr lang="en-CH" sz="1800" kern="1200" dirty="0"/>
        </a:p>
      </dsp:txBody>
      <dsp:txXfrm rot="5400000">
        <a:off x="-1" y="59637"/>
        <a:ext cx="4064000" cy="1772084"/>
      </dsp:txXfrm>
    </dsp:sp>
    <dsp:sp modelId="{645A3AF2-F4D7-4879-B851-7C4176429DC3}">
      <dsp:nvSpPr>
        <dsp:cNvPr id="0" name=""/>
        <dsp:cNvSpPr/>
      </dsp:nvSpPr>
      <dsp:spPr>
        <a:xfrm>
          <a:off x="4064000" y="59636"/>
          <a:ext cx="4064000" cy="2362779"/>
        </a:xfrm>
        <a:prstGeom prst="round1Rect">
          <a:avLst/>
        </a:prstGeom>
        <a:solidFill>
          <a:schemeClr val="tx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0" kern="1200" dirty="0">
              <a:latin typeface="Arial" panose="020B0604020202020204" pitchFamily="34" charset="0"/>
              <a:cs typeface="Arial" panose="020B0604020202020204" pitchFamily="34" charset="0"/>
            </a:rPr>
            <a:t>Top up tax could be collected by same jurisdiction (QDMTT), jurisdiction of UPE (IIR) or another high tax country in which the MNE operates (UTPR)  </a:t>
          </a:r>
          <a:endParaRPr lang="en-CH" sz="1800" kern="1200" dirty="0"/>
        </a:p>
      </dsp:txBody>
      <dsp:txXfrm>
        <a:off x="4064000" y="59636"/>
        <a:ext cx="4064000" cy="1772084"/>
      </dsp:txXfrm>
    </dsp:sp>
    <dsp:sp modelId="{3F26F236-69C8-4F73-9B0B-3772A1C3A170}">
      <dsp:nvSpPr>
        <dsp:cNvPr id="0" name=""/>
        <dsp:cNvSpPr/>
      </dsp:nvSpPr>
      <dsp:spPr>
        <a:xfrm rot="10800000">
          <a:off x="0" y="2362779"/>
          <a:ext cx="4064000" cy="2362779"/>
        </a:xfrm>
        <a:prstGeom prst="round1Rect">
          <a:avLst/>
        </a:prstGeom>
        <a:solidFill>
          <a:schemeClr val="tx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0" kern="1200" dirty="0">
              <a:latin typeface="Arial" panose="020B0604020202020204" pitchFamily="34" charset="0"/>
              <a:cs typeface="Arial" panose="020B0604020202020204" pitchFamily="34" charset="0"/>
            </a:rPr>
            <a:t>QDMTTs on the rise: Switzerland, Singapore, Mauritius, Hong Kong, UK, Ireland Malaysia, New Zealand, Canada, Korea, Jersey, EU, Australia 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800" b="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10800000">
        <a:off x="0" y="2953473"/>
        <a:ext cx="4064000" cy="1772084"/>
      </dsp:txXfrm>
    </dsp:sp>
    <dsp:sp modelId="{5E0B2F16-27A5-4571-A8C0-70AE0CE76237}">
      <dsp:nvSpPr>
        <dsp:cNvPr id="0" name=""/>
        <dsp:cNvSpPr/>
      </dsp:nvSpPr>
      <dsp:spPr>
        <a:xfrm rot="5400000">
          <a:off x="4914610" y="1512168"/>
          <a:ext cx="2362779" cy="4064000"/>
        </a:xfrm>
        <a:prstGeom prst="round1Rect">
          <a:avLst/>
        </a:prstGeom>
        <a:solidFill>
          <a:schemeClr val="tx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US Policy: Book minimum tax. Possible non alignment with Pillar 2?    </a:t>
          </a:r>
          <a:endParaRPr lang="en-CH" sz="1800" kern="1200" dirty="0"/>
        </a:p>
      </dsp:txBody>
      <dsp:txXfrm rot="-5400000">
        <a:off x="4063999" y="2953473"/>
        <a:ext cx="4064000" cy="1772084"/>
      </dsp:txXfrm>
    </dsp:sp>
    <dsp:sp modelId="{5DB3C609-ED91-4F15-98A8-81C8149BD0CA}">
      <dsp:nvSpPr>
        <dsp:cNvPr id="0" name=""/>
        <dsp:cNvSpPr/>
      </dsp:nvSpPr>
      <dsp:spPr>
        <a:xfrm>
          <a:off x="2844799" y="1772084"/>
          <a:ext cx="2438400" cy="1181389"/>
        </a:xfrm>
        <a:prstGeom prst="round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dirty="0" err="1">
              <a:latin typeface="Arial" panose="020B0604020202020204" pitchFamily="34" charset="0"/>
              <a:cs typeface="Arial" panose="020B0604020202020204" pitchFamily="34" charset="0"/>
            </a:rPr>
            <a:t>GloBE</a:t>
          </a:r>
          <a:r>
            <a:rPr lang="en-GB" sz="1800" b="1" kern="1200" dirty="0">
              <a:latin typeface="Arial" panose="020B0604020202020204" pitchFamily="34" charset="0"/>
              <a:cs typeface="Arial" panose="020B0604020202020204" pitchFamily="34" charset="0"/>
            </a:rPr>
            <a:t> Rules</a:t>
          </a:r>
          <a:endParaRPr lang="en-CH" sz="1800" kern="1200" dirty="0"/>
        </a:p>
      </dsp:txBody>
      <dsp:txXfrm>
        <a:off x="2902470" y="1829755"/>
        <a:ext cx="2323058" cy="106604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D9FE6D-9FC7-D74E-B248-F32E593AF008}">
      <dsp:nvSpPr>
        <dsp:cNvPr id="0" name=""/>
        <dsp:cNvSpPr/>
      </dsp:nvSpPr>
      <dsp:spPr>
        <a:xfrm>
          <a:off x="3839697" y="2276606"/>
          <a:ext cx="1168567" cy="122137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84283" y="0"/>
              </a:lnTo>
              <a:lnTo>
                <a:pt x="584283" y="1221370"/>
              </a:lnTo>
              <a:lnTo>
                <a:pt x="1168567" y="1221370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3F264BA-4428-4242-861A-FBA9AD38593B}">
      <dsp:nvSpPr>
        <dsp:cNvPr id="0" name=""/>
        <dsp:cNvSpPr/>
      </dsp:nvSpPr>
      <dsp:spPr>
        <a:xfrm>
          <a:off x="3839697" y="985557"/>
          <a:ext cx="1168567" cy="1291049"/>
        </a:xfrm>
        <a:custGeom>
          <a:avLst/>
          <a:gdLst/>
          <a:ahLst/>
          <a:cxnLst/>
          <a:rect l="0" t="0" r="0" b="0"/>
          <a:pathLst>
            <a:path>
              <a:moveTo>
                <a:pt x="0" y="1291049"/>
              </a:moveTo>
              <a:lnTo>
                <a:pt x="584283" y="1291049"/>
              </a:lnTo>
              <a:lnTo>
                <a:pt x="584283" y="0"/>
              </a:lnTo>
              <a:lnTo>
                <a:pt x="1168567" y="0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A5BE326-446C-D049-9D60-47599D42BB31}">
      <dsp:nvSpPr>
        <dsp:cNvPr id="0" name=""/>
        <dsp:cNvSpPr/>
      </dsp:nvSpPr>
      <dsp:spPr>
        <a:xfrm>
          <a:off x="2531" y="1385573"/>
          <a:ext cx="3837166" cy="178206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14:m xmlns:a14="http://schemas.microsoft.com/office/drawing/2010/main">
            <m:oMathPara xmlns:m="http://schemas.openxmlformats.org/officeDocument/2006/math">
              <m:oMathParaPr>
                <m:jc m:val="centerGroup"/>
              </m:oMathParaPr>
              <m:oMath xmlns:m="http://schemas.openxmlformats.org/officeDocument/2006/math">
                <m:r>
                  <a:rPr lang="fr-CH" sz="2000" kern="1200" smtClean="0">
                    <a:latin typeface="Cambria Math" panose="02040503050406030204" pitchFamily="18" charset="0"/>
                  </a:rPr>
                  <m:t>𝐄𝐓𝐑</m:t>
                </m:r>
                <m:r>
                  <a:rPr lang="en-US" sz="2000" kern="1200">
                    <a:latin typeface="Cambria Math" panose="02040503050406030204" pitchFamily="18" charset="0"/>
                  </a:rPr>
                  <m:t>=</m:t>
                </m:r>
                <m:f>
                  <m:fPr>
                    <m:ctrlPr>
                      <a:rPr lang="en-US" sz="2000" i="1" kern="1200">
                        <a:latin typeface="Cambria Math" panose="02040503050406030204" pitchFamily="18" charset="0"/>
                      </a:rPr>
                    </m:ctrlPr>
                  </m:fPr>
                  <m:num>
                    <m:r>
                      <a:rPr lang="pl-PL" sz="2000" kern="1200" smtClean="0">
                        <a:latin typeface="Cambria Math" panose="02040503050406030204" pitchFamily="18" charset="0"/>
                      </a:rPr>
                      <m:t>𝐚𝐝𝐣𝐮𝐭𝐞𝐝</m:t>
                    </m:r>
                    <m:r>
                      <a:rPr lang="pl-PL" sz="2000" kern="120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pl-PL" sz="2000" kern="1200" smtClean="0">
                        <a:latin typeface="Cambria Math" panose="02040503050406030204" pitchFamily="18" charset="0"/>
                      </a:rPr>
                      <m:t>𝐜𝐨𝐯𝐞𝐫𝐞𝐝</m:t>
                    </m:r>
                    <m:r>
                      <a:rPr lang="pl-PL" sz="2000" kern="120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pl-PL" sz="2000" kern="1200" smtClean="0">
                        <a:latin typeface="Cambria Math" panose="02040503050406030204" pitchFamily="18" charset="0"/>
                      </a:rPr>
                      <m:t>𝐭𝐚𝐱𝐞𝐬</m:t>
                    </m:r>
                  </m:num>
                  <m:den>
                    <m:r>
                      <a:rPr lang="pl-PL" sz="2000" kern="1200" smtClean="0">
                        <a:latin typeface="Cambria Math" panose="02040503050406030204" pitchFamily="18" charset="0"/>
                      </a:rPr>
                      <m:t>𝐚𝐝𝐣𝐮𝐬𝐭𝐞𝐝</m:t>
                    </m:r>
                    <m:r>
                      <a:rPr lang="pl-PL" sz="2000" kern="120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pl-PL" sz="2000" kern="1200" smtClean="0">
                        <a:latin typeface="Cambria Math" panose="02040503050406030204" pitchFamily="18" charset="0"/>
                      </a:rPr>
                      <m:t>𝐆𝐥𝐨𝐁𝐄</m:t>
                    </m:r>
                    <m:r>
                      <a:rPr lang="pl-PL" sz="2000" kern="120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pl-PL" sz="2000" kern="1200" smtClean="0">
                        <a:latin typeface="Cambria Math" panose="02040503050406030204" pitchFamily="18" charset="0"/>
                      </a:rPr>
                      <m:t>𝐢𝐧𝐜𝐨𝐦𝐞</m:t>
                    </m:r>
                  </m:den>
                </m:f>
              </m:oMath>
            </m:oMathPara>
          </a14:m>
          <a:endParaRPr lang="en-PL" sz="20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89524" y="1472566"/>
        <a:ext cx="3663180" cy="1608079"/>
      </dsp:txXfrm>
    </dsp:sp>
    <dsp:sp modelId="{D9879DFA-96B8-7F46-8773-FD32BA5B3E56}">
      <dsp:nvSpPr>
        <dsp:cNvPr id="0" name=""/>
        <dsp:cNvSpPr/>
      </dsp:nvSpPr>
      <dsp:spPr>
        <a:xfrm>
          <a:off x="5008265" y="94524"/>
          <a:ext cx="5842837" cy="178206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latin typeface="Arial" panose="020B0604020202020204" pitchFamily="34" charset="0"/>
              <a:cs typeface="Arial" panose="020B0604020202020204" pitchFamily="34" charset="0"/>
            </a:rPr>
            <a:t>Adjusted Covered Taxes:</a:t>
          </a:r>
          <a:br>
            <a:rPr lang="en-US" sz="1400" b="1" kern="1200" dirty="0">
              <a:latin typeface="Arial" panose="020B0604020202020204" pitchFamily="34" charset="0"/>
              <a:cs typeface="Arial" panose="020B0604020202020204" pitchFamily="34" charset="0"/>
            </a:rPr>
          </a:br>
          <a:br>
            <a:rPr lang="en-US" sz="1400" b="1" kern="1200" dirty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en-US" sz="1400" kern="1200" dirty="0">
              <a:latin typeface="Arial" panose="020B0604020202020204" pitchFamily="34" charset="0"/>
              <a:cs typeface="Arial" panose="020B0604020202020204" pitchFamily="34" charset="0"/>
            </a:rPr>
            <a:t>Could be increased / decreased due to transfer pricing adjustments: Unilateral Corporate Tax  / Transfer Pricing audit by one tax administration or decided outcome in MAP or Arbitration (or undecided outcome)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latin typeface="Arial" panose="020B0604020202020204" pitchFamily="34" charset="0"/>
              <a:cs typeface="Arial" panose="020B0604020202020204" pitchFamily="34" charset="0"/>
            </a:rPr>
            <a:t>Article 4.6.1 of Globe Rules: Post filing adjustments  </a:t>
          </a:r>
          <a:endParaRPr lang="en-PL" sz="14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095258" y="181517"/>
        <a:ext cx="5668851" cy="1608079"/>
      </dsp:txXfrm>
    </dsp:sp>
    <dsp:sp modelId="{66FDE522-D163-D141-86E6-24271EFCFAA6}">
      <dsp:nvSpPr>
        <dsp:cNvPr id="0" name=""/>
        <dsp:cNvSpPr/>
      </dsp:nvSpPr>
      <dsp:spPr>
        <a:xfrm>
          <a:off x="5008265" y="2606944"/>
          <a:ext cx="5842837" cy="178206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b="1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b="1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latin typeface="Arial" panose="020B0604020202020204" pitchFamily="34" charset="0"/>
              <a:cs typeface="Arial" panose="020B0604020202020204" pitchFamily="34" charset="0"/>
            </a:rPr>
            <a:t>Adjusted </a:t>
          </a:r>
          <a:r>
            <a:rPr lang="en-US" sz="1400" b="1" kern="1200" dirty="0" err="1">
              <a:latin typeface="Arial" panose="020B0604020202020204" pitchFamily="34" charset="0"/>
              <a:cs typeface="Arial" panose="020B0604020202020204" pitchFamily="34" charset="0"/>
            </a:rPr>
            <a:t>GloBE</a:t>
          </a:r>
          <a:r>
            <a:rPr lang="en-US" sz="1400" b="1" kern="1200" dirty="0">
              <a:latin typeface="Arial" panose="020B0604020202020204" pitchFamily="34" charset="0"/>
              <a:cs typeface="Arial" panose="020B0604020202020204" pitchFamily="34" charset="0"/>
            </a:rPr>
            <a:t> Income:</a:t>
          </a:r>
          <a:br>
            <a:rPr lang="en-US" sz="1400" b="1" kern="1200" dirty="0">
              <a:latin typeface="Arial" panose="020B0604020202020204" pitchFamily="34" charset="0"/>
              <a:cs typeface="Arial" panose="020B0604020202020204" pitchFamily="34" charset="0"/>
            </a:rPr>
          </a:br>
          <a:br>
            <a:rPr lang="en-US" sz="1400" b="1" kern="1200" dirty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en-US" sz="1400" kern="1200" dirty="0">
              <a:latin typeface="Arial" panose="020B0604020202020204" pitchFamily="34" charset="0"/>
              <a:cs typeface="Arial" panose="020B0604020202020204" pitchFamily="34" charset="0"/>
            </a:rPr>
            <a:t>Starting point is financial statements but numbers that flow into Globe calculations need to adhere to the ALP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latin typeface="Arial" panose="020B0604020202020204" pitchFamily="34" charset="0"/>
              <a:cs typeface="Arial" panose="020B0604020202020204" pitchFamily="34" charset="0"/>
            </a:rPr>
            <a:t>Article 3.2.3 and Article 3.4 (for PEs).</a:t>
          </a:r>
          <a:r>
            <a:rPr lang="en-US" sz="1400" kern="1200" dirty="0">
              <a:latin typeface="Arial" panose="020B0604020202020204" pitchFamily="34" charset="0"/>
              <a:cs typeface="Arial" panose="020B0604020202020204" pitchFamily="34" charset="0"/>
            </a:rPr>
            <a:t> 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PL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095258" y="2693937"/>
        <a:ext cx="5668851" cy="160807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952344-703C-FB42-9350-A50643028CC5}">
      <dsp:nvSpPr>
        <dsp:cNvPr id="0" name=""/>
        <dsp:cNvSpPr/>
      </dsp:nvSpPr>
      <dsp:spPr>
        <a:xfrm>
          <a:off x="1849299" y="924"/>
          <a:ext cx="8548347" cy="2723271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noProof="0" dirty="0">
              <a:latin typeface="Arial" panose="020B0604020202020204" pitchFamily="34" charset="0"/>
              <a:cs typeface="Arial" panose="020B0604020202020204" pitchFamily="34" charset="0"/>
            </a:rPr>
            <a:t>«</a:t>
          </a:r>
          <a:r>
            <a:rPr lang="en-GB" sz="1800" i="1" kern="1200" noProof="0" dirty="0">
              <a:latin typeface="Arial" panose="020B0604020202020204" pitchFamily="34" charset="0"/>
              <a:cs typeface="Arial" panose="020B0604020202020204" pitchFamily="34" charset="0"/>
            </a:rPr>
            <a:t>Any transaction between Constituent Entities located in different jurisdictions that it not recorded in the same amount in the financial accounts of both Constituent Entities or </a:t>
          </a:r>
          <a:r>
            <a:rPr lang="en-GB" sz="1800" b="1" i="1" kern="1200" noProof="0" dirty="0">
              <a:latin typeface="Arial" panose="020B0604020202020204" pitchFamily="34" charset="0"/>
              <a:cs typeface="Arial" panose="020B0604020202020204" pitchFamily="34" charset="0"/>
            </a:rPr>
            <a:t>that is not consistent with the Arm’s Length Principle must be adjusted so as to be in the same amount and consistent with the Arm’s Length Principle</a:t>
          </a:r>
          <a:r>
            <a:rPr lang="en-GB" sz="1800" kern="1200" noProof="0" dirty="0">
              <a:latin typeface="Arial" panose="020B0604020202020204" pitchFamily="34" charset="0"/>
              <a:cs typeface="Arial" panose="020B0604020202020204" pitchFamily="34" charset="0"/>
            </a:rPr>
            <a:t>» (Article 3.2.3, 1</a:t>
          </a:r>
          <a:r>
            <a:rPr lang="en-GB" sz="1800" kern="1200" baseline="30000" noProof="0" dirty="0">
              <a:latin typeface="Arial" panose="020B0604020202020204" pitchFamily="34" charset="0"/>
              <a:cs typeface="Arial" panose="020B0604020202020204" pitchFamily="34" charset="0"/>
            </a:rPr>
            <a:t>st</a:t>
          </a:r>
          <a:r>
            <a:rPr lang="en-GB" sz="1800" kern="1200" noProof="0" dirty="0">
              <a:latin typeface="Arial" panose="020B0604020202020204" pitchFamily="34" charset="0"/>
              <a:cs typeface="Arial" panose="020B0604020202020204" pitchFamily="34" charset="0"/>
            </a:rPr>
            <a:t> sentence)</a:t>
          </a:r>
        </a:p>
        <a:p>
          <a:pPr marL="0" lvl="0" indent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800" kern="1200" noProof="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0" lvl="0" indent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noProof="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-- Commentary: When ALP reported for taxable income purposes is different from the financial accounts then the former flows into </a:t>
          </a:r>
          <a:r>
            <a:rPr lang="en-GB" sz="1800" b="1" kern="1200" noProof="0" dirty="0" err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GloBE</a:t>
          </a:r>
          <a:r>
            <a:rPr lang="en-GB" sz="1800" b="1" kern="1200" noProof="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GB" sz="1800" b="1" kern="1200" noProof="0" dirty="0" err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calcuations</a:t>
          </a:r>
          <a:r>
            <a:rPr lang="en-GB" sz="1800" b="1" kern="1200" noProof="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, at least, in many circumstances ---</a:t>
          </a:r>
        </a:p>
      </dsp:txBody>
      <dsp:txXfrm>
        <a:off x="1982238" y="133863"/>
        <a:ext cx="8282469" cy="245739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A61991-1282-D84F-BA9C-DFA6DCAEDEB1}">
      <dsp:nvSpPr>
        <dsp:cNvPr id="0" name=""/>
        <dsp:cNvSpPr/>
      </dsp:nvSpPr>
      <dsp:spPr>
        <a:xfrm>
          <a:off x="0" y="0"/>
          <a:ext cx="7761868" cy="393951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PL" sz="1600" kern="1200" dirty="0"/>
            <a:t>Facts</a:t>
          </a:r>
        </a:p>
      </dsp:txBody>
      <dsp:txXfrm>
        <a:off x="19231" y="19231"/>
        <a:ext cx="7723406" cy="355489"/>
      </dsp:txXfrm>
    </dsp:sp>
    <dsp:sp modelId="{DA50E302-C8BA-414E-BFA4-9198B3A3541E}">
      <dsp:nvSpPr>
        <dsp:cNvPr id="0" name=""/>
        <dsp:cNvSpPr/>
      </dsp:nvSpPr>
      <dsp:spPr>
        <a:xfrm>
          <a:off x="0" y="458994"/>
          <a:ext cx="7761868" cy="1076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6439" tIns="15240" rIns="85344" bIns="15240" numCol="1" spcCol="1270" anchor="t" anchorCtr="0">
          <a:noAutofit/>
        </a:bodyPr>
        <a:lstStyle/>
        <a:p>
          <a:pPr marL="114300" lvl="1" indent="-114300" algn="l" defTabSz="53340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fr-CH" sz="1200" kern="1200" dirty="0"/>
            <a:t>Co R, the UPE of the MNE Group, </a:t>
          </a:r>
          <a:r>
            <a:rPr lang="fr-CH" sz="1200" kern="1200" dirty="0" err="1"/>
            <a:t>is</a:t>
          </a:r>
          <a:r>
            <a:rPr lang="fr-CH" sz="1200" kern="1200" dirty="0"/>
            <a:t> a </a:t>
          </a:r>
          <a:r>
            <a:rPr lang="fr-CH" sz="1200" kern="1200" dirty="0" err="1"/>
            <a:t>tax</a:t>
          </a:r>
          <a:r>
            <a:rPr lang="fr-CH" sz="1200" kern="1200" dirty="0"/>
            <a:t> </a:t>
          </a:r>
          <a:r>
            <a:rPr lang="fr-CH" sz="1200" kern="1200" dirty="0" err="1"/>
            <a:t>resident</a:t>
          </a:r>
          <a:r>
            <a:rPr lang="fr-CH" sz="1200" kern="1200" dirty="0"/>
            <a:t> in Country R. </a:t>
          </a:r>
          <a:endParaRPr lang="en-PL" sz="1200" kern="1200" dirty="0"/>
        </a:p>
        <a:p>
          <a:pPr marL="114300" lvl="1" indent="-114300" algn="just" defTabSz="53340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fr-CH" sz="1200" kern="1200" dirty="0"/>
            <a:t>Co S seconds </a:t>
          </a:r>
          <a:r>
            <a:rPr lang="fr-CH" sz="1200" kern="1200" dirty="0" err="1"/>
            <a:t>employees</a:t>
          </a:r>
          <a:r>
            <a:rPr lang="fr-CH" sz="1200" kern="1200" dirty="0"/>
            <a:t> to Co R. </a:t>
          </a:r>
          <a:r>
            <a:rPr lang="fr-CH" sz="1200" kern="1200" dirty="0" err="1"/>
            <a:t>Employees</a:t>
          </a:r>
          <a:r>
            <a:rPr lang="fr-CH" sz="1200" kern="1200" dirty="0"/>
            <a:t> </a:t>
          </a:r>
          <a:r>
            <a:rPr lang="fr-CH" sz="1200" kern="1200" dirty="0" err="1"/>
            <a:t>make</a:t>
          </a:r>
          <a:r>
            <a:rPr lang="fr-CH" sz="1200" kern="1200" dirty="0"/>
            <a:t> </a:t>
          </a:r>
          <a:r>
            <a:rPr lang="fr-CH" sz="1200" kern="1200" dirty="0" err="1"/>
            <a:t>available</a:t>
          </a:r>
          <a:r>
            <a:rPr lang="fr-CH" sz="1200" kern="1200" dirty="0"/>
            <a:t> </a:t>
          </a:r>
          <a:r>
            <a:rPr lang="fr-CH" sz="1200" kern="1200" dirty="0" err="1"/>
            <a:t>valuable</a:t>
          </a:r>
          <a:r>
            <a:rPr lang="fr-CH" sz="1200" kern="1200" dirty="0"/>
            <a:t> know how / </a:t>
          </a:r>
          <a:r>
            <a:rPr lang="fr-CH" sz="1200" kern="1200" dirty="0" err="1"/>
            <a:t>trade</a:t>
          </a:r>
          <a:r>
            <a:rPr lang="fr-CH" sz="1200" kern="1200" dirty="0"/>
            <a:t> secrets. Co R pays Co S a </a:t>
          </a:r>
          <a:r>
            <a:rPr lang="fr-CH" sz="1200" kern="1200" dirty="0" err="1"/>
            <a:t>royalty</a:t>
          </a:r>
          <a:r>
            <a:rPr lang="fr-CH" sz="1200" kern="1200" dirty="0"/>
            <a:t> </a:t>
          </a:r>
          <a:r>
            <a:rPr lang="fr-CH" sz="1200" kern="1200" dirty="0" err="1"/>
            <a:t>fee</a:t>
          </a:r>
          <a:r>
            <a:rPr lang="fr-CH" sz="1200" kern="1200" dirty="0"/>
            <a:t> of </a:t>
          </a:r>
          <a:r>
            <a:rPr lang="en-PL" sz="1200" kern="1200" dirty="0"/>
            <a:t>€</a:t>
          </a:r>
          <a:r>
            <a:rPr lang="fr-CH" sz="1200" kern="1200" dirty="0"/>
            <a:t>100 (in FA)</a:t>
          </a:r>
          <a:endParaRPr lang="en-PL" sz="1200" kern="1200" dirty="0"/>
        </a:p>
        <a:p>
          <a:pPr marL="114300" lvl="1" indent="-114300" algn="l" defTabSz="53340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fr-CH" sz="1200" kern="1200" dirty="0" err="1"/>
            <a:t>Bilateral</a:t>
          </a:r>
          <a:r>
            <a:rPr lang="fr-CH" sz="1200" kern="1200" dirty="0"/>
            <a:t> APA </a:t>
          </a:r>
          <a:r>
            <a:rPr lang="fr-CH" sz="1200" kern="1200" dirty="0" err="1"/>
            <a:t>agrees</a:t>
          </a:r>
          <a:r>
            <a:rPr lang="fr-CH" sz="1200" kern="1200" dirty="0"/>
            <a:t> the </a:t>
          </a:r>
          <a:r>
            <a:rPr lang="fr-CH" sz="1200" kern="1200" dirty="0" err="1"/>
            <a:t>arm’s</a:t>
          </a:r>
          <a:r>
            <a:rPr lang="fr-CH" sz="1200" kern="1200" dirty="0"/>
            <a:t> </a:t>
          </a:r>
          <a:r>
            <a:rPr lang="fr-CH" sz="1200" kern="1200" dirty="0" err="1"/>
            <a:t>length</a:t>
          </a:r>
          <a:r>
            <a:rPr lang="fr-CH" sz="1200" kern="1200" dirty="0"/>
            <a:t> </a:t>
          </a:r>
          <a:r>
            <a:rPr lang="fr-CH" sz="1200" kern="1200" dirty="0" err="1"/>
            <a:t>price</a:t>
          </a:r>
          <a:r>
            <a:rPr lang="fr-CH" sz="1200" kern="1200" dirty="0"/>
            <a:t> for the </a:t>
          </a:r>
          <a:r>
            <a:rPr lang="fr-CH" sz="1200" kern="1200" dirty="0" err="1"/>
            <a:t>royalty</a:t>
          </a:r>
          <a:r>
            <a:rPr lang="fr-CH" sz="1200" kern="1200" dirty="0"/>
            <a:t> </a:t>
          </a:r>
          <a:r>
            <a:rPr lang="fr-CH" sz="1200" kern="1200" dirty="0" err="1"/>
            <a:t>is</a:t>
          </a:r>
          <a:r>
            <a:rPr lang="fr-CH" sz="1200" kern="1200" dirty="0"/>
            <a:t> </a:t>
          </a:r>
          <a:r>
            <a:rPr lang="en-PL" sz="1200" kern="1200" dirty="0"/>
            <a:t>€8</a:t>
          </a:r>
          <a:r>
            <a:rPr lang="fr-CH" sz="1200" kern="1200" dirty="0"/>
            <a:t>0.</a:t>
          </a:r>
          <a:endParaRPr lang="en-PL" sz="1200" kern="1200" dirty="0"/>
        </a:p>
      </dsp:txBody>
      <dsp:txXfrm>
        <a:off x="0" y="458994"/>
        <a:ext cx="7761868" cy="107640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02BD5B-7A16-A442-B3FE-26F3962B8EC8}">
      <dsp:nvSpPr>
        <dsp:cNvPr id="0" name=""/>
        <dsp:cNvSpPr/>
      </dsp:nvSpPr>
      <dsp:spPr>
        <a:xfrm>
          <a:off x="0" y="0"/>
          <a:ext cx="7761868" cy="366493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PL" sz="1600" kern="1200" dirty="0"/>
            <a:t>Facts</a:t>
          </a:r>
          <a:r>
            <a:rPr lang="en-GB" sz="1600" kern="1200" dirty="0"/>
            <a:t> and solution </a:t>
          </a:r>
          <a:endParaRPr lang="en-PL" sz="1600" kern="1200" dirty="0"/>
        </a:p>
      </dsp:txBody>
      <dsp:txXfrm>
        <a:off x="17891" y="17891"/>
        <a:ext cx="7726086" cy="330711"/>
      </dsp:txXfrm>
    </dsp:sp>
    <dsp:sp modelId="{08A38D83-AF38-B84C-85FD-EC6B36368E2E}">
      <dsp:nvSpPr>
        <dsp:cNvPr id="0" name=""/>
        <dsp:cNvSpPr/>
      </dsp:nvSpPr>
      <dsp:spPr>
        <a:xfrm>
          <a:off x="0" y="377160"/>
          <a:ext cx="7761868" cy="10629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6439" tIns="15240" rIns="85344" bIns="15240" numCol="1" spcCol="1270" anchor="t" anchorCtr="0">
          <a:noAutofit/>
        </a:bodyPr>
        <a:lstStyle/>
        <a:p>
          <a:pPr marL="114300" lvl="1" indent="-114300" algn="just" defTabSz="53340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fr-CH" sz="1200" kern="1200" dirty="0"/>
            <a:t>Co R, the UPE of the MNE Group, </a:t>
          </a:r>
          <a:r>
            <a:rPr lang="fr-CH" sz="1200" kern="1200" dirty="0" err="1"/>
            <a:t>is</a:t>
          </a:r>
          <a:r>
            <a:rPr lang="fr-CH" sz="1200" kern="1200" dirty="0"/>
            <a:t> a </a:t>
          </a:r>
          <a:r>
            <a:rPr lang="fr-CH" sz="1200" kern="1200" dirty="0" err="1"/>
            <a:t>tax</a:t>
          </a:r>
          <a:r>
            <a:rPr lang="fr-CH" sz="1200" kern="1200" dirty="0"/>
            <a:t> </a:t>
          </a:r>
          <a:r>
            <a:rPr lang="fr-CH" sz="1200" kern="1200" dirty="0" err="1"/>
            <a:t>resident</a:t>
          </a:r>
          <a:r>
            <a:rPr lang="fr-CH" sz="1200" kern="1200" dirty="0"/>
            <a:t> in Country R. </a:t>
          </a:r>
          <a:endParaRPr lang="en-PL" sz="1200" kern="1200" dirty="0"/>
        </a:p>
        <a:p>
          <a:pPr marL="114300" lvl="1" indent="-114300" algn="just" defTabSz="53340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fr-CH" sz="1200" kern="1200" dirty="0"/>
            <a:t>Co S seconds </a:t>
          </a:r>
          <a:r>
            <a:rPr lang="fr-CH" sz="1200" kern="1200" dirty="0" err="1"/>
            <a:t>employees</a:t>
          </a:r>
          <a:r>
            <a:rPr lang="fr-CH" sz="1200" kern="1200" dirty="0"/>
            <a:t> </a:t>
          </a:r>
          <a:r>
            <a:rPr lang="fr-CH" sz="1200" kern="1200" dirty="0" err="1"/>
            <a:t>who</a:t>
          </a:r>
          <a:r>
            <a:rPr lang="fr-CH" sz="1200" kern="1200" dirty="0"/>
            <a:t> </a:t>
          </a:r>
          <a:r>
            <a:rPr lang="fr-CH" sz="1200" kern="1200" dirty="0" err="1"/>
            <a:t>provide</a:t>
          </a:r>
          <a:r>
            <a:rPr lang="fr-CH" sz="1200" kern="1200" dirty="0"/>
            <a:t> </a:t>
          </a:r>
          <a:r>
            <a:rPr lang="fr-CH" sz="1200" kern="1200" dirty="0" err="1"/>
            <a:t>valuable</a:t>
          </a:r>
          <a:r>
            <a:rPr lang="fr-CH" sz="1200" kern="1200" dirty="0"/>
            <a:t> know how / </a:t>
          </a:r>
          <a:r>
            <a:rPr lang="fr-CH" sz="1200" kern="1200" dirty="0" err="1"/>
            <a:t>trade</a:t>
          </a:r>
          <a:r>
            <a:rPr lang="fr-CH" sz="1200" kern="1200" dirty="0"/>
            <a:t> secrets and </a:t>
          </a:r>
          <a:r>
            <a:rPr lang="fr-CH" sz="1200" kern="1200" dirty="0" err="1"/>
            <a:t>Company</a:t>
          </a:r>
          <a:r>
            <a:rPr lang="fr-CH" sz="1200" kern="1200" dirty="0"/>
            <a:t> R pays </a:t>
          </a:r>
          <a:r>
            <a:rPr lang="fr-CH" sz="1200" kern="1200" dirty="0" err="1"/>
            <a:t>Company</a:t>
          </a:r>
          <a:r>
            <a:rPr lang="fr-CH" sz="1200" kern="1200" dirty="0"/>
            <a:t> S a service </a:t>
          </a:r>
          <a:r>
            <a:rPr lang="fr-CH" sz="1200" kern="1200" dirty="0" err="1"/>
            <a:t>fee</a:t>
          </a:r>
          <a:r>
            <a:rPr lang="fr-CH" sz="1200" kern="1200" dirty="0"/>
            <a:t> of </a:t>
          </a:r>
          <a:r>
            <a:rPr lang="en-PL" sz="1200" kern="1200" dirty="0"/>
            <a:t>€</a:t>
          </a:r>
          <a:r>
            <a:rPr lang="fr-CH" sz="1200" kern="1200" dirty="0"/>
            <a:t>100 (FA).</a:t>
          </a:r>
          <a:endParaRPr lang="en-PL" sz="1200" kern="1200" dirty="0"/>
        </a:p>
        <a:p>
          <a:pPr marL="114300" lvl="1" indent="-114300" algn="just" defTabSz="53340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fr-CH" sz="1200" kern="1200" dirty="0" err="1"/>
            <a:t>Unilateral</a:t>
          </a:r>
          <a:r>
            <a:rPr lang="fr-CH" sz="1200" kern="1200" dirty="0"/>
            <a:t> APA </a:t>
          </a:r>
          <a:r>
            <a:rPr lang="fr-CH" sz="1200" kern="1200" dirty="0" err="1"/>
            <a:t>concluded</a:t>
          </a:r>
          <a:r>
            <a:rPr lang="fr-CH" sz="1200" kern="1200" dirty="0"/>
            <a:t> by R Co states the </a:t>
          </a:r>
          <a:r>
            <a:rPr lang="fr-CH" sz="1200" kern="1200" dirty="0" err="1"/>
            <a:t>arm’s</a:t>
          </a:r>
          <a:r>
            <a:rPr lang="fr-CH" sz="1200" kern="1200" dirty="0"/>
            <a:t> </a:t>
          </a:r>
          <a:r>
            <a:rPr lang="fr-CH" sz="1200" kern="1200" dirty="0" err="1"/>
            <a:t>length</a:t>
          </a:r>
          <a:r>
            <a:rPr lang="fr-CH" sz="1200" kern="1200" dirty="0"/>
            <a:t> </a:t>
          </a:r>
          <a:r>
            <a:rPr lang="fr-CH" sz="1200" kern="1200" dirty="0" err="1"/>
            <a:t>price</a:t>
          </a:r>
          <a:r>
            <a:rPr lang="fr-CH" sz="1200" kern="1200" dirty="0"/>
            <a:t> for the </a:t>
          </a:r>
          <a:r>
            <a:rPr lang="fr-CH" sz="1200" kern="1200" dirty="0" err="1"/>
            <a:t>royalty</a:t>
          </a:r>
          <a:r>
            <a:rPr lang="fr-CH" sz="1200" kern="1200" dirty="0"/>
            <a:t> </a:t>
          </a:r>
          <a:r>
            <a:rPr lang="fr-CH" sz="1200" kern="1200" dirty="0" err="1"/>
            <a:t>is</a:t>
          </a:r>
          <a:r>
            <a:rPr lang="fr-CH" sz="1200" kern="1200" dirty="0"/>
            <a:t> </a:t>
          </a:r>
          <a:r>
            <a:rPr lang="en-PL" sz="1200" kern="1200" dirty="0"/>
            <a:t>€6</a:t>
          </a:r>
          <a:r>
            <a:rPr lang="fr-CH" sz="1200" kern="1200" dirty="0"/>
            <a:t>0. Leads to </a:t>
          </a:r>
          <a:r>
            <a:rPr lang="fr-CH" sz="1200" kern="1200" dirty="0" err="1"/>
            <a:t>increase</a:t>
          </a:r>
          <a:r>
            <a:rPr lang="fr-CH" sz="1200" kern="1200" dirty="0"/>
            <a:t> in taxable </a:t>
          </a:r>
          <a:r>
            <a:rPr lang="fr-CH" sz="1200" kern="1200" dirty="0" err="1"/>
            <a:t>income</a:t>
          </a:r>
          <a:r>
            <a:rPr lang="fr-CH" sz="1200" kern="1200" dirty="0"/>
            <a:t> in Country R. </a:t>
          </a:r>
          <a:r>
            <a:rPr lang="fr-CH" sz="1200" kern="1200" dirty="0" err="1"/>
            <a:t>Should</a:t>
          </a:r>
          <a:r>
            <a:rPr lang="fr-CH" sz="1200" kern="1200" dirty="0"/>
            <a:t> </a:t>
          </a:r>
          <a:r>
            <a:rPr lang="fr-CH" sz="1200" kern="1200" dirty="0" err="1"/>
            <a:t>this</a:t>
          </a:r>
          <a:r>
            <a:rPr lang="fr-CH" sz="1200" kern="1200" dirty="0"/>
            <a:t> </a:t>
          </a:r>
          <a:r>
            <a:rPr lang="fr-CH" sz="1200" kern="1200" dirty="0" err="1"/>
            <a:t>price</a:t>
          </a:r>
          <a:r>
            <a:rPr lang="fr-CH" sz="1200" kern="1200" dirty="0"/>
            <a:t> </a:t>
          </a:r>
          <a:r>
            <a:rPr lang="fr-CH" sz="1200" kern="1200" dirty="0" err="1"/>
            <a:t>be</a:t>
          </a:r>
          <a:r>
            <a:rPr lang="fr-CH" sz="1200" kern="1200" dirty="0"/>
            <a:t> </a:t>
          </a:r>
          <a:r>
            <a:rPr lang="fr-CH" sz="1200" kern="1200" dirty="0" err="1"/>
            <a:t>used</a:t>
          </a:r>
          <a:r>
            <a:rPr lang="fr-CH" sz="1200" kern="1200" dirty="0"/>
            <a:t> for </a:t>
          </a:r>
          <a:r>
            <a:rPr lang="fr-CH" sz="1200" kern="1200" dirty="0" err="1"/>
            <a:t>GloBE</a:t>
          </a:r>
          <a:r>
            <a:rPr lang="fr-CH" sz="1200" kern="1200" dirty="0"/>
            <a:t> </a:t>
          </a:r>
          <a:r>
            <a:rPr lang="fr-CH" sz="1200" kern="1200" dirty="0" err="1"/>
            <a:t>calculation</a:t>
          </a:r>
          <a:r>
            <a:rPr lang="fr-CH" sz="1200" kern="1200" dirty="0"/>
            <a:t>? </a:t>
          </a:r>
          <a:endParaRPr lang="en-PL" sz="1200" kern="1200" dirty="0"/>
        </a:p>
        <a:p>
          <a:pPr marL="114300" lvl="1" indent="-114300" algn="just" defTabSz="53340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en-GB" sz="1200" kern="1200" dirty="0"/>
            <a:t>If not, Euro 40 is exposed to double taxation due to intersection between regular CIT and </a:t>
          </a:r>
          <a:r>
            <a:rPr lang="en-GB" sz="1200" kern="1200" dirty="0" err="1"/>
            <a:t>GloBE</a:t>
          </a:r>
          <a:r>
            <a:rPr lang="en-GB" sz="1200" kern="1200" dirty="0"/>
            <a:t> rules. 40 is exposed to CIT in State R and same 40 is exposed to top up taxation in State S. To avoid double taxation, the ALP price reported in State R needs to flow in </a:t>
          </a:r>
          <a:r>
            <a:rPr lang="en-GB" sz="1200" kern="1200" dirty="0" err="1"/>
            <a:t>GloBE</a:t>
          </a:r>
          <a:r>
            <a:rPr lang="en-GB" sz="1200" kern="1200" dirty="0"/>
            <a:t> calculations of both parties </a:t>
          </a:r>
          <a:endParaRPr lang="en-PL" sz="1200" kern="1200" dirty="0"/>
        </a:p>
      </dsp:txBody>
      <dsp:txXfrm>
        <a:off x="0" y="377160"/>
        <a:ext cx="7761868" cy="106299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2F2B3F-204D-47F1-AA84-A1A144B78C01}">
      <dsp:nvSpPr>
        <dsp:cNvPr id="0" name=""/>
        <dsp:cNvSpPr/>
      </dsp:nvSpPr>
      <dsp:spPr>
        <a:xfrm rot="16200000">
          <a:off x="850610" y="-790973"/>
          <a:ext cx="2362779" cy="4064000"/>
        </a:xfrm>
        <a:prstGeom prst="round1Rect">
          <a:avLst/>
        </a:prstGeom>
        <a:solidFill>
          <a:schemeClr val="tx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b="1" kern="1200" dirty="0">
              <a:latin typeface="Arial" panose="020B0604020202020204" pitchFamily="34" charset="0"/>
              <a:cs typeface="Arial" panose="020B0604020202020204" pitchFamily="34" charset="0"/>
            </a:rPr>
            <a:t>(Article 3.4.2.a) 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b="0" i="0" kern="1200" dirty="0">
              <a:latin typeface="Arial" panose="020B0604020202020204" pitchFamily="34" charset="0"/>
              <a:cs typeface="Arial" panose="020B0604020202020204" pitchFamily="34" charset="0"/>
            </a:rPr>
            <a:t>Type I: </a:t>
          </a:r>
          <a:r>
            <a:rPr lang="en-CH" sz="1500" b="0" i="0" kern="1200" dirty="0">
              <a:latin typeface="Arial" panose="020B0604020202020204" pitchFamily="34" charset="0"/>
            </a:rPr>
            <a:t>PEs that arise as a result of a tax treaty</a:t>
          </a:r>
          <a:r>
            <a:rPr lang="en-GB" sz="1500" b="0" i="0" kern="1200" dirty="0">
              <a:latin typeface="Arial" panose="020B0604020202020204" pitchFamily="34" charset="0"/>
            </a:rPr>
            <a:t>: Attribution based on treaty rules – no uniform standard – sometimes ALP sometime formulas </a:t>
          </a:r>
          <a:r>
            <a:rPr lang="en-CH" sz="1500" b="0" i="0" kern="1200" dirty="0">
              <a:latin typeface="Arial" panose="020B0604020202020204" pitchFamily="34" charset="0"/>
            </a:rPr>
            <a:t> </a:t>
          </a:r>
        </a:p>
      </dsp:txBody>
      <dsp:txXfrm rot="5400000">
        <a:off x="-1" y="59637"/>
        <a:ext cx="4064000" cy="1772084"/>
      </dsp:txXfrm>
    </dsp:sp>
    <dsp:sp modelId="{645A3AF2-F4D7-4879-B851-7C4176429DC3}">
      <dsp:nvSpPr>
        <dsp:cNvPr id="0" name=""/>
        <dsp:cNvSpPr/>
      </dsp:nvSpPr>
      <dsp:spPr>
        <a:xfrm>
          <a:off x="4064000" y="59636"/>
          <a:ext cx="4064000" cy="2362779"/>
        </a:xfrm>
        <a:prstGeom prst="round1Rect">
          <a:avLst/>
        </a:prstGeom>
        <a:solidFill>
          <a:schemeClr val="tx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b="1" kern="1200" dirty="0">
              <a:latin typeface="Arial" panose="020B0604020202020204" pitchFamily="34" charset="0"/>
              <a:cs typeface="Arial" panose="020B0604020202020204" pitchFamily="34" charset="0"/>
            </a:rPr>
            <a:t>(Article 3.4.2.a)</a:t>
          </a:r>
          <a:endParaRPr lang="en-GB" sz="1500" b="0" i="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b="0" i="0" kern="1200" dirty="0">
              <a:latin typeface="Arial" panose="020B0604020202020204" pitchFamily="34" charset="0"/>
              <a:cs typeface="Arial" panose="020B0604020202020204" pitchFamily="34" charset="0"/>
            </a:rPr>
            <a:t>Type II: </a:t>
          </a:r>
          <a:r>
            <a:rPr lang="en-GB" sz="1500" b="0" i="0" kern="1200" dirty="0">
              <a:latin typeface="Arial" panose="020B0604020202020204" pitchFamily="34" charset="0"/>
            </a:rPr>
            <a:t>PEs that arise due to national law when no tax treaty is in place: 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b="0" i="0" kern="1200" dirty="0">
              <a:latin typeface="Arial" panose="020B0604020202020204" pitchFamily="34" charset="0"/>
            </a:rPr>
            <a:t>– no uniform standard – sometimes ALP sometime formulas </a:t>
          </a:r>
          <a:endParaRPr lang="en-CH" sz="1500" b="0" i="0" kern="1200" dirty="0">
            <a:latin typeface="Arial" panose="020B0604020202020204" pitchFamily="34" charset="0"/>
          </a:endParaRPr>
        </a:p>
      </dsp:txBody>
      <dsp:txXfrm>
        <a:off x="4064000" y="59636"/>
        <a:ext cx="4064000" cy="1772084"/>
      </dsp:txXfrm>
    </dsp:sp>
    <dsp:sp modelId="{3F26F236-69C8-4F73-9B0B-3772A1C3A170}">
      <dsp:nvSpPr>
        <dsp:cNvPr id="0" name=""/>
        <dsp:cNvSpPr/>
      </dsp:nvSpPr>
      <dsp:spPr>
        <a:xfrm rot="10800000">
          <a:off x="0" y="2362779"/>
          <a:ext cx="4064000" cy="2362779"/>
        </a:xfrm>
        <a:prstGeom prst="round1Rect">
          <a:avLst/>
        </a:prstGeom>
        <a:solidFill>
          <a:schemeClr val="tx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b="1" kern="1200" dirty="0">
              <a:latin typeface="Arial" panose="020B0604020202020204" pitchFamily="34" charset="0"/>
              <a:cs typeface="Arial" panose="020B0604020202020204" pitchFamily="34" charset="0"/>
            </a:rPr>
            <a:t>(Article 3.4.2.b)</a:t>
          </a:r>
          <a:endParaRPr lang="en-GB" sz="1500" b="0" i="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b="0" i="0" kern="1200" dirty="0">
              <a:latin typeface="Arial" panose="020B0604020202020204" pitchFamily="34" charset="0"/>
              <a:cs typeface="Arial" panose="020B0604020202020204" pitchFamily="34" charset="0"/>
            </a:rPr>
            <a:t>Type III: </a:t>
          </a:r>
          <a:r>
            <a:rPr lang="en-GB" sz="1500" b="0" i="0" kern="1200" dirty="0">
              <a:latin typeface="Arial" panose="020B0604020202020204" pitchFamily="34" charset="0"/>
            </a:rPr>
            <a:t>PEs that arise in a country without any CIT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b="0" i="0" kern="1200" dirty="0">
              <a:latin typeface="Arial" panose="020B0604020202020204" pitchFamily="34" charset="0"/>
            </a:rPr>
            <a:t>Needs to be done based on the ALP standard   </a:t>
          </a:r>
          <a:endParaRPr lang="en-GB" sz="1500" b="0" i="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5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10800000">
        <a:off x="0" y="2953473"/>
        <a:ext cx="4064000" cy="1772084"/>
      </dsp:txXfrm>
    </dsp:sp>
    <dsp:sp modelId="{5E0B2F16-27A5-4571-A8C0-70AE0CE76237}">
      <dsp:nvSpPr>
        <dsp:cNvPr id="0" name=""/>
        <dsp:cNvSpPr/>
      </dsp:nvSpPr>
      <dsp:spPr>
        <a:xfrm rot="5400000">
          <a:off x="4914610" y="1512168"/>
          <a:ext cx="2362779" cy="4064000"/>
        </a:xfrm>
        <a:prstGeom prst="round1Rect">
          <a:avLst/>
        </a:prstGeom>
        <a:solidFill>
          <a:schemeClr val="tx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b="1" kern="1200" dirty="0">
              <a:latin typeface="Arial" panose="020B0604020202020204" pitchFamily="34" charset="0"/>
              <a:cs typeface="Arial" panose="020B0604020202020204" pitchFamily="34" charset="0"/>
            </a:rPr>
            <a:t>(Article 3.4.2.d)</a:t>
          </a:r>
          <a:endParaRPr lang="en-GB" sz="1500" b="0" i="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b="0" i="0" kern="1200" dirty="0">
              <a:latin typeface="Arial" panose="020B0604020202020204" pitchFamily="34" charset="0"/>
              <a:cs typeface="Arial" panose="020B0604020202020204" pitchFamily="34" charset="0"/>
            </a:rPr>
            <a:t>Type IV: </a:t>
          </a:r>
          <a:r>
            <a:rPr lang="en-GB" sz="1500" b="0" i="0" kern="1200" dirty="0">
              <a:latin typeface="Arial" panose="020B0604020202020204" pitchFamily="34" charset="0"/>
            </a:rPr>
            <a:t>Stateless PEs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b="0" i="0" kern="1200" dirty="0">
              <a:latin typeface="Arial" panose="020B0604020202020204" pitchFamily="34" charset="0"/>
            </a:rPr>
            <a:t>Needs to be done based on income / expenses removed at Main Entity Level  </a:t>
          </a:r>
          <a:endParaRPr lang="en-CH" sz="1500" b="0" i="0" kern="1200" dirty="0">
            <a:latin typeface="Arial" panose="020B0604020202020204" pitchFamily="34" charset="0"/>
          </a:endParaRPr>
        </a:p>
      </dsp:txBody>
      <dsp:txXfrm rot="-5400000">
        <a:off x="4063999" y="2953473"/>
        <a:ext cx="4064000" cy="1772084"/>
      </dsp:txXfrm>
    </dsp:sp>
    <dsp:sp modelId="{5DB3C609-ED91-4F15-98A8-81C8149BD0CA}">
      <dsp:nvSpPr>
        <dsp:cNvPr id="0" name=""/>
        <dsp:cNvSpPr/>
      </dsp:nvSpPr>
      <dsp:spPr>
        <a:xfrm>
          <a:off x="2844799" y="1584178"/>
          <a:ext cx="2438400" cy="1557201"/>
        </a:xfrm>
        <a:prstGeom prst="round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b="1" kern="1200" dirty="0">
              <a:latin typeface="Arial" panose="020B0604020202020204" pitchFamily="34" charset="0"/>
              <a:cs typeface="Arial" panose="020B0604020202020204" pitchFamily="34" charset="0"/>
            </a:rPr>
            <a:t>Allocation to PE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b="1" kern="1200" dirty="0">
              <a:latin typeface="Arial" panose="020B0604020202020204" pitchFamily="34" charset="0"/>
              <a:cs typeface="Arial" panose="020B0604020202020204" pitchFamily="34" charset="0"/>
            </a:rPr>
            <a:t>Starting point is financial accounts which is then adjusted  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b="1" kern="1200" dirty="0">
              <a:latin typeface="Arial" panose="020B0604020202020204" pitchFamily="34" charset="0"/>
              <a:cs typeface="Arial" panose="020B0604020202020204" pitchFamily="34" charset="0"/>
            </a:rPr>
            <a:t>(Article 3.4.1)</a:t>
          </a:r>
          <a:endParaRPr lang="en-CH" sz="1500" kern="1200" dirty="0"/>
        </a:p>
      </dsp:txBody>
      <dsp:txXfrm>
        <a:off x="2920815" y="1660194"/>
        <a:ext cx="2286368" cy="1405169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42B9C3-CA7E-1F4E-BA58-168FA085539B}">
      <dsp:nvSpPr>
        <dsp:cNvPr id="0" name=""/>
        <dsp:cNvSpPr/>
      </dsp:nvSpPr>
      <dsp:spPr>
        <a:xfrm>
          <a:off x="0" y="5410"/>
          <a:ext cx="8457958" cy="61776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/>
            <a:t>Facts</a:t>
          </a:r>
          <a:endParaRPr lang="en-PL" sz="1400" kern="1200" dirty="0"/>
        </a:p>
      </dsp:txBody>
      <dsp:txXfrm>
        <a:off x="30157" y="35567"/>
        <a:ext cx="8397644" cy="557446"/>
      </dsp:txXfrm>
    </dsp:sp>
    <dsp:sp modelId="{545A73F8-21A2-A24D-8089-4E7C5ABA1A05}">
      <dsp:nvSpPr>
        <dsp:cNvPr id="0" name=""/>
        <dsp:cNvSpPr/>
      </dsp:nvSpPr>
      <dsp:spPr>
        <a:xfrm>
          <a:off x="0" y="623170"/>
          <a:ext cx="8457958" cy="7855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8540" tIns="15240" rIns="85344" bIns="15240" numCol="1" spcCol="1270" anchor="t" anchorCtr="0">
          <a:noAutofit/>
        </a:bodyPr>
        <a:lstStyle/>
        <a:p>
          <a:pPr marL="114300" lvl="1" indent="-114300" algn="just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GB" sz="1200" kern="1200" dirty="0"/>
            <a:t>Co R, the UPE of the MNE Group, has 60 remote workers in Country S . </a:t>
          </a:r>
          <a:endParaRPr lang="en-PL" sz="1200" kern="1200" dirty="0"/>
        </a:p>
        <a:p>
          <a:pPr marL="114300" lvl="1" indent="-114300" algn="just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GB" sz="1200" kern="1200" dirty="0"/>
            <a:t>Due to specific facts, the taxpayer declares a single home office PE as opposed to several PEs. </a:t>
          </a:r>
          <a:endParaRPr lang="en-PL" sz="1200" kern="1200" dirty="0"/>
        </a:p>
        <a:p>
          <a:pPr marL="114300" lvl="1" indent="-114300" algn="just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GB" sz="1200" kern="1200" dirty="0"/>
            <a:t>The PE is characterized as an R&amp;D service provider and is entitled to a cost plus remuneration of 10%. The branch makes separate financial statements according to the accounting rules in Country S.</a:t>
          </a:r>
          <a:endParaRPr lang="en-PL" sz="1200" kern="1200" dirty="0"/>
        </a:p>
      </dsp:txBody>
      <dsp:txXfrm>
        <a:off x="0" y="623170"/>
        <a:ext cx="8457958" cy="785565"/>
      </dsp:txXfrm>
    </dsp:sp>
    <dsp:sp modelId="{4DB3A835-FE4E-7B4C-8D2B-C74B9CF30372}">
      <dsp:nvSpPr>
        <dsp:cNvPr id="0" name=""/>
        <dsp:cNvSpPr/>
      </dsp:nvSpPr>
      <dsp:spPr>
        <a:xfrm>
          <a:off x="0" y="1408735"/>
          <a:ext cx="8457958" cy="61776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just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0" kern="1200" dirty="0"/>
            <a:t>How do we calculate the Globe Income of the PE? </a:t>
          </a:r>
          <a:endParaRPr lang="en-PL" sz="1200" b="0" kern="1200" dirty="0"/>
        </a:p>
      </dsp:txBody>
      <dsp:txXfrm>
        <a:off x="30157" y="1438892"/>
        <a:ext cx="8397644" cy="557446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128CE2-0770-5740-BB9C-F2495698A326}">
      <dsp:nvSpPr>
        <dsp:cNvPr id="0" name=""/>
        <dsp:cNvSpPr/>
      </dsp:nvSpPr>
      <dsp:spPr>
        <a:xfrm>
          <a:off x="-4558638" y="-698981"/>
          <a:ext cx="5430410" cy="5430410"/>
        </a:xfrm>
        <a:prstGeom prst="blockArc">
          <a:avLst>
            <a:gd name="adj1" fmla="val 18900000"/>
            <a:gd name="adj2" fmla="val 2700000"/>
            <a:gd name="adj3" fmla="val 398"/>
          </a:avLst>
        </a:pr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7F0F75-C158-4DC1-9B8E-B6CED0C58A61}">
      <dsp:nvSpPr>
        <dsp:cNvPr id="0" name=""/>
        <dsp:cNvSpPr/>
      </dsp:nvSpPr>
      <dsp:spPr>
        <a:xfrm>
          <a:off x="456626" y="310014"/>
          <a:ext cx="11071085" cy="620351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2404" tIns="33020" rIns="33020" bIns="3302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/>
            <a:t>In general when all tax administrations accepts ALP then that price flows into </a:t>
          </a:r>
          <a:r>
            <a:rPr lang="en-GB" sz="1300" kern="1200" dirty="0" err="1"/>
            <a:t>GloBE</a:t>
          </a:r>
          <a:r>
            <a:rPr lang="en-GB" sz="1300" kern="1200" dirty="0"/>
            <a:t> calculations </a:t>
          </a:r>
          <a:endParaRPr lang="en-PL" sz="1300" kern="1200" dirty="0"/>
        </a:p>
      </dsp:txBody>
      <dsp:txXfrm>
        <a:off x="456626" y="310014"/>
        <a:ext cx="11071085" cy="620351"/>
      </dsp:txXfrm>
    </dsp:sp>
    <dsp:sp modelId="{37633EED-7B78-47FC-8881-1B32AB8FA829}">
      <dsp:nvSpPr>
        <dsp:cNvPr id="0" name=""/>
        <dsp:cNvSpPr/>
      </dsp:nvSpPr>
      <dsp:spPr>
        <a:xfrm>
          <a:off x="68906" y="232470"/>
          <a:ext cx="775439" cy="775439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D53E87-F515-4A95-88A2-A2E999B52A37}">
      <dsp:nvSpPr>
        <dsp:cNvPr id="0" name=""/>
        <dsp:cNvSpPr/>
      </dsp:nvSpPr>
      <dsp:spPr>
        <a:xfrm>
          <a:off x="812288" y="1240703"/>
          <a:ext cx="10715423" cy="620351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2404" tIns="33020" rIns="33020" bIns="3302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/>
            <a:t>On the other hand, a new principle is introduced which states TP adjustments made only in high tax countries will be considered in </a:t>
          </a:r>
          <a:r>
            <a:rPr lang="en-GB" sz="1300" kern="1200" dirty="0" err="1"/>
            <a:t>GloBE</a:t>
          </a:r>
          <a:r>
            <a:rPr lang="en-GB" sz="1300" kern="1200" dirty="0"/>
            <a:t> calculations for all counter parties as they would avoid double taxation or double non taxation </a:t>
          </a:r>
          <a:endParaRPr lang="en-PL" sz="1300" kern="1200" dirty="0"/>
        </a:p>
      </dsp:txBody>
      <dsp:txXfrm>
        <a:off x="812288" y="1240703"/>
        <a:ext cx="10715423" cy="620351"/>
      </dsp:txXfrm>
    </dsp:sp>
    <dsp:sp modelId="{4132F323-5096-F14B-9153-44AB8B0651DD}">
      <dsp:nvSpPr>
        <dsp:cNvPr id="0" name=""/>
        <dsp:cNvSpPr/>
      </dsp:nvSpPr>
      <dsp:spPr>
        <a:xfrm>
          <a:off x="424568" y="1163159"/>
          <a:ext cx="775439" cy="775439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9E418A2-D1D8-4C03-A70F-3EB232A3A0D0}">
      <dsp:nvSpPr>
        <dsp:cNvPr id="0" name=""/>
        <dsp:cNvSpPr/>
      </dsp:nvSpPr>
      <dsp:spPr>
        <a:xfrm>
          <a:off x="812288" y="2171392"/>
          <a:ext cx="10715423" cy="620351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2404" tIns="33020" rIns="33020" bIns="3302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/>
            <a:t>Mismatch between wording of the Model Rules vs Commentary. However, the UK version reflects view in the commentary </a:t>
          </a:r>
          <a:endParaRPr lang="en-PL" sz="1300" kern="1200" dirty="0"/>
        </a:p>
      </dsp:txBody>
      <dsp:txXfrm>
        <a:off x="812288" y="2171392"/>
        <a:ext cx="10715423" cy="620351"/>
      </dsp:txXfrm>
    </dsp:sp>
    <dsp:sp modelId="{1DF7734B-20C4-7B43-87B2-4FF4255CD2FF}">
      <dsp:nvSpPr>
        <dsp:cNvPr id="0" name=""/>
        <dsp:cNvSpPr/>
      </dsp:nvSpPr>
      <dsp:spPr>
        <a:xfrm>
          <a:off x="424568" y="2093848"/>
          <a:ext cx="775439" cy="775439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6221221-2F0B-4343-90E2-667EC2CF3384}">
      <dsp:nvSpPr>
        <dsp:cNvPr id="0" name=""/>
        <dsp:cNvSpPr/>
      </dsp:nvSpPr>
      <dsp:spPr>
        <a:xfrm>
          <a:off x="456626" y="3102081"/>
          <a:ext cx="11071085" cy="620351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2404" tIns="33020" rIns="33020" bIns="3302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/>
            <a:t>Higher administrative burden on taxpayers and chances for misunderstandings / disputes increases. Handling disputes: Multilateral vs Bilateral approaches? </a:t>
          </a:r>
          <a:endParaRPr lang="en-PL" sz="1300" kern="1200" dirty="0"/>
        </a:p>
      </dsp:txBody>
      <dsp:txXfrm>
        <a:off x="456626" y="3102081"/>
        <a:ext cx="11071085" cy="620351"/>
      </dsp:txXfrm>
    </dsp:sp>
    <dsp:sp modelId="{851A42CA-4E25-A249-9833-14F549F12EC1}">
      <dsp:nvSpPr>
        <dsp:cNvPr id="0" name=""/>
        <dsp:cNvSpPr/>
      </dsp:nvSpPr>
      <dsp:spPr>
        <a:xfrm>
          <a:off x="68906" y="3024537"/>
          <a:ext cx="775439" cy="775439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D9FE6D-9FC7-D74E-B248-F32E593AF008}">
      <dsp:nvSpPr>
        <dsp:cNvPr id="0" name=""/>
        <dsp:cNvSpPr/>
      </dsp:nvSpPr>
      <dsp:spPr>
        <a:xfrm>
          <a:off x="816847" y="2104940"/>
          <a:ext cx="10036786" cy="1368159"/>
        </a:xfrm>
        <a:custGeom>
          <a:avLst/>
          <a:gdLst/>
          <a:ahLst/>
          <a:cxnLst/>
          <a:rect l="0" t="0" r="0" b="0"/>
          <a:pathLst>
            <a:path>
              <a:moveTo>
                <a:pt x="10036786" y="0"/>
              </a:moveTo>
              <a:lnTo>
                <a:pt x="0" y="1368159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3F264BA-4428-4242-861A-FBA9AD38593B}">
      <dsp:nvSpPr>
        <dsp:cNvPr id="0" name=""/>
        <dsp:cNvSpPr/>
      </dsp:nvSpPr>
      <dsp:spPr>
        <a:xfrm>
          <a:off x="806680" y="953515"/>
          <a:ext cx="10046953" cy="1151424"/>
        </a:xfrm>
        <a:custGeom>
          <a:avLst/>
          <a:gdLst/>
          <a:ahLst/>
          <a:cxnLst/>
          <a:rect l="0" t="0" r="0" b="0"/>
          <a:pathLst>
            <a:path>
              <a:moveTo>
                <a:pt x="10046953" y="1151424"/>
              </a:moveTo>
              <a:lnTo>
                <a:pt x="0" y="0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A5BE326-446C-D049-9D60-47599D42BB31}">
      <dsp:nvSpPr>
        <dsp:cNvPr id="0" name=""/>
        <dsp:cNvSpPr/>
      </dsp:nvSpPr>
      <dsp:spPr>
        <a:xfrm>
          <a:off x="7016467" y="736786"/>
          <a:ext cx="3837166" cy="2736308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14:m xmlns:a14="http://schemas.microsoft.com/office/drawing/2010/main">
            <m:oMath xmlns:m="http://schemas.openxmlformats.org/officeDocument/2006/math">
              <m:r>
                <a:rPr lang="en-GB" sz="1800" b="1" i="0" kern="1200" smtClean="0">
                  <a:latin typeface="Cambria Math" panose="02040503050406030204" pitchFamily="18" charset="0"/>
                </a:rPr>
                <m:t>𝐄𝐥𝐢𝐦𝐢𝐧𝐚𝐭𝐢𝐨𝐧</m:t>
              </m:r>
              <m:r>
                <a:rPr lang="en-GB" sz="1800" b="1" i="0" kern="1200" smtClean="0">
                  <a:latin typeface="Cambria Math" panose="02040503050406030204" pitchFamily="18" charset="0"/>
                </a:rPr>
                <m:t> </m:t>
              </m:r>
              <m:r>
                <a:rPr lang="en-GB" sz="1800" b="1" i="0" kern="1200" smtClean="0">
                  <a:latin typeface="Cambria Math" panose="02040503050406030204" pitchFamily="18" charset="0"/>
                </a:rPr>
                <m:t>𝐏𝐫𝐨𝐟𝐢𝐭</m:t>
              </m:r>
              <m:r>
                <a:rPr lang="en-GB" sz="1800" b="1" i="0" kern="1200" smtClean="0">
                  <a:latin typeface="Cambria Math" panose="02040503050406030204" pitchFamily="18" charset="0"/>
                </a:rPr>
                <m:t> </m:t>
              </m:r>
            </m:oMath>
          </a14:m>
          <a:r>
            <a:rPr lang="en-GB" sz="1800" b="1" i="0" kern="1200" dirty="0">
              <a:latin typeface="Arial" panose="020B0604020202020204" pitchFamily="34" charset="0"/>
              <a:cs typeface="Arial" panose="020B0604020202020204" pitchFamily="34" charset="0"/>
            </a:rPr>
            <a:t>per jurisdiction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800" b="1" i="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i="0" kern="1200" dirty="0">
              <a:latin typeface="Arial" panose="020B0604020202020204" pitchFamily="34" charset="0"/>
              <a:cs typeface="Arial" panose="020B0604020202020204" pitchFamily="34" charset="0"/>
            </a:rPr>
            <a:t>Needs to be calculated based on an approach similar to </a:t>
          </a:r>
          <a:r>
            <a:rPr lang="en-GB" sz="1400" b="1" i="0" kern="1200" dirty="0" err="1">
              <a:latin typeface="Arial" panose="020B0604020202020204" pitchFamily="34" charset="0"/>
              <a:cs typeface="Arial" panose="020B0604020202020204" pitchFamily="34" charset="0"/>
            </a:rPr>
            <a:t>GloBE</a:t>
          </a:r>
          <a:r>
            <a:rPr lang="en-GB" sz="1400" b="1" i="0" kern="1200" dirty="0">
              <a:latin typeface="Arial" panose="020B0604020202020204" pitchFamily="34" charset="0"/>
              <a:cs typeface="Arial" panose="020B0604020202020204" pitchFamily="34" charset="0"/>
            </a:rPr>
            <a:t> denominator rules. Includes adjustments for ALP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400" b="1" i="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i="0" kern="1200" dirty="0">
              <a:latin typeface="Arial" panose="020B0604020202020204" pitchFamily="34" charset="0"/>
              <a:cs typeface="Arial" panose="020B0604020202020204" pitchFamily="34" charset="0"/>
            </a:rPr>
            <a:t>Mobility related TP issues impact Elimination Profit determinations 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400" b="1" i="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i="0" kern="1200" dirty="0">
              <a:latin typeface="Arial" panose="020B0604020202020204" pitchFamily="34" charset="0"/>
              <a:cs typeface="Arial" panose="020B0604020202020204" pitchFamily="34" charset="0"/>
            </a:rPr>
            <a:t>Will same standard apply for Pillar I? </a:t>
          </a:r>
          <a:endParaRPr lang="en-PL" sz="1400" b="1" i="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150043" y="870362"/>
        <a:ext cx="3570014" cy="2469156"/>
      </dsp:txXfrm>
    </dsp:sp>
    <dsp:sp modelId="{D9879DFA-96B8-7F46-8773-FD32BA5B3E56}">
      <dsp:nvSpPr>
        <dsp:cNvPr id="0" name=""/>
        <dsp:cNvSpPr/>
      </dsp:nvSpPr>
      <dsp:spPr>
        <a:xfrm>
          <a:off x="806680" y="62482"/>
          <a:ext cx="5842837" cy="178206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latin typeface="Arial" panose="020B0604020202020204" pitchFamily="34" charset="0"/>
              <a:cs typeface="Arial" panose="020B0604020202020204" pitchFamily="34" charset="0"/>
            </a:rPr>
            <a:t>Allocation of Amount A to market countries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br>
            <a:rPr lang="en-US" sz="1400" b="1" kern="1200" dirty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en-US" sz="1400" b="1" kern="1200" dirty="0">
              <a:latin typeface="Arial" panose="020B0604020202020204" pitchFamily="34" charset="0"/>
              <a:cs typeface="Arial" panose="020B0604020202020204" pitchFamily="34" charset="0"/>
            </a:rPr>
            <a:t>Amount A is allocated to Market Countries subject to the Marketing and Distribution Profits Safe </a:t>
          </a:r>
          <a:r>
            <a:rPr lang="en-US" sz="1400" b="1" kern="1200" dirty="0" err="1">
              <a:latin typeface="Arial" panose="020B0604020202020204" pitchFamily="34" charset="0"/>
              <a:cs typeface="Arial" panose="020B0604020202020204" pitchFamily="34" charset="0"/>
            </a:rPr>
            <a:t>Harbour</a:t>
          </a:r>
          <a:r>
            <a:rPr lang="en-US" sz="1400" b="1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endParaRPr lang="en-PL" sz="14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893673" y="149475"/>
        <a:ext cx="5668851" cy="1608079"/>
      </dsp:txXfrm>
    </dsp:sp>
    <dsp:sp modelId="{66FDE522-D163-D141-86E6-24271EFCFAA6}">
      <dsp:nvSpPr>
        <dsp:cNvPr id="0" name=""/>
        <dsp:cNvSpPr/>
      </dsp:nvSpPr>
      <dsp:spPr>
        <a:xfrm>
          <a:off x="816847" y="2582066"/>
          <a:ext cx="5842837" cy="178206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 panose="020B0604020202020204" pitchFamily="34" charset="0"/>
              <a:ea typeface="ヒラギノ角ゴ Pro W3"/>
              <a:cs typeface="Arial" panose="020B0604020202020204" pitchFamily="34" charset="0"/>
            </a:rPr>
            <a:t>Relief from Double Taxation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b="1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" panose="020B0604020202020204" pitchFamily="34" charset="0"/>
            <a:ea typeface="ヒラギノ角ゴ Pro W3"/>
            <a:cs typeface="Arial" panose="020B0604020202020204" pitchFamily="34" charset="0"/>
          </a:endParaRPr>
        </a:p>
        <a:p>
          <a:pPr marL="0"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latin typeface="Arial" panose="020B0604020202020204" pitchFamily="34" charset="0"/>
              <a:cs typeface="Arial" panose="020B0604020202020204" pitchFamily="34" charset="0"/>
            </a:rPr>
            <a:t>Countries which provide relief are the countries in which the taxpayer has the highest Return on Depreciation and Payroll </a:t>
          </a:r>
          <a:endParaRPr lang="en-US" sz="14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0"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PL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903840" y="2669059"/>
        <a:ext cx="5668851" cy="160807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>
            <a:extLst>
              <a:ext uri="{FF2B5EF4-FFF2-40B4-BE49-F238E27FC236}">
                <a16:creationId xmlns:a16="http://schemas.microsoft.com/office/drawing/2014/main" id="{86A5F57A-3ED4-432C-A3D0-26CF5FC5E27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2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ea typeface="ヒラギノ角ゴ Pro W3" charset="-128"/>
                <a:cs typeface="+mn-cs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A330D301-15A3-4E43-9BD4-1545499C921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179484" y="2"/>
            <a:ext cx="3962400" cy="344091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ヒラギノ角ゴ Pro W3" charset="-128"/>
              </a:defRPr>
            </a:lvl1pPr>
          </a:lstStyle>
          <a:p>
            <a:pPr>
              <a:defRPr/>
            </a:pPr>
            <a:fld id="{5101E979-EABE-A746-AB08-7B47EEC1A8AC}" type="datetimeFigureOut">
              <a:rPr lang="fr-FR" altLang="en-US"/>
              <a:pPr>
                <a:defRPr/>
              </a:pPr>
              <a:t>04/10/2022</a:t>
            </a:fld>
            <a:endParaRPr lang="fr-FR" altLang="en-US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E615B29-8BCA-468E-892F-BC70A6A511B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ea typeface="ヒラギノ角ゴ Pro W3" charset="-128"/>
                <a:cs typeface="+mn-cs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2B18262-4E89-4428-93AD-830280B054A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a typeface="ヒラギノ角ゴ Pro W3" charset="-128"/>
              </a:defRPr>
            </a:lvl1pPr>
          </a:lstStyle>
          <a:p>
            <a:pPr>
              <a:defRPr/>
            </a:pPr>
            <a:fld id="{C6EC00C0-184F-BE4E-A5F2-89D5B9D8C407}" type="slidenum">
              <a:rPr lang="fr-FR" altLang="en-US"/>
              <a:pPr>
                <a:defRPr/>
              </a:pPr>
              <a:t>‹#›</a:t>
            </a:fld>
            <a:endParaRPr lang="fr-FR" altLang="en-US" dirty="0"/>
          </a:p>
        </p:txBody>
      </p:sp>
    </p:spTree>
    <p:extLst>
      <p:ext uri="{BB962C8B-B14F-4D97-AF65-F5344CB8AC3E}">
        <p14:creationId xmlns:p14="http://schemas.microsoft.com/office/powerpoint/2010/main" val="2862164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870E741E-873C-4586-917F-3C7CDD946F7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ヒラギノ角ゴ Pro W3" charset="0"/>
                <a:cs typeface="ヒラギノ角ゴ Pro W3" charset="0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D562F7AC-E01C-4EF5-9448-52C2D00EF79F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518160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ヒラギノ角ゴ Pro W3" charset="0"/>
                <a:cs typeface="ヒラギノ角ゴ Pro W3" charset="0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13316" name="Rectangle 4">
            <a:extLst>
              <a:ext uri="{FF2B5EF4-FFF2-40B4-BE49-F238E27FC236}">
                <a16:creationId xmlns:a16="http://schemas.microsoft.com/office/drawing/2014/main" id="{B7FBC299-544D-6048-A27C-566F9976D70E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286000" y="514350"/>
            <a:ext cx="4572000" cy="2571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7173" name="Rectangle 5">
            <a:extLst>
              <a:ext uri="{FF2B5EF4-FFF2-40B4-BE49-F238E27FC236}">
                <a16:creationId xmlns:a16="http://schemas.microsoft.com/office/drawing/2014/main" id="{2C6DC2BC-48D2-4A06-B548-84E90431265B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219200" y="3257550"/>
            <a:ext cx="6705600" cy="30861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en-US" noProof="0"/>
              <a:t>Cliquez pour modifier les styles du texte du masque</a:t>
            </a:r>
          </a:p>
          <a:p>
            <a:pPr lvl="1"/>
            <a:r>
              <a:rPr lang="fr-FR" altLang="en-US" noProof="0"/>
              <a:t>Deuxième niveau</a:t>
            </a:r>
          </a:p>
          <a:p>
            <a:pPr lvl="2"/>
            <a:r>
              <a:rPr lang="fr-FR" altLang="en-US" noProof="0"/>
              <a:t>Troisième niveau</a:t>
            </a:r>
          </a:p>
          <a:p>
            <a:pPr lvl="3"/>
            <a:r>
              <a:rPr lang="fr-FR" altLang="en-US" noProof="0"/>
              <a:t>Quatrième niveau</a:t>
            </a:r>
          </a:p>
          <a:p>
            <a:pPr lvl="4"/>
            <a:r>
              <a:rPr lang="fr-FR" altLang="en-US" noProof="0"/>
              <a:t>Cinquième niveau</a:t>
            </a:r>
          </a:p>
        </p:txBody>
      </p:sp>
      <p:sp>
        <p:nvSpPr>
          <p:cNvPr id="7174" name="Rectangle 6">
            <a:extLst>
              <a:ext uri="{FF2B5EF4-FFF2-40B4-BE49-F238E27FC236}">
                <a16:creationId xmlns:a16="http://schemas.microsoft.com/office/drawing/2014/main" id="{BF2FDFB8-4DB2-4FC5-A535-F2224DFB045A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51510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ヒラギノ角ゴ Pro W3" charset="0"/>
                <a:cs typeface="ヒラギノ角ゴ Pro W3" charset="0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7175" name="Rectangle 7">
            <a:extLst>
              <a:ext uri="{FF2B5EF4-FFF2-40B4-BE49-F238E27FC236}">
                <a16:creationId xmlns:a16="http://schemas.microsoft.com/office/drawing/2014/main" id="{6331BB20-6774-4220-B374-34461545634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181600" y="651510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a typeface="ヒラギノ角ゴ Pro W3" charset="-128"/>
              </a:defRPr>
            </a:lvl1pPr>
          </a:lstStyle>
          <a:p>
            <a:pPr>
              <a:defRPr/>
            </a:pPr>
            <a:fld id="{FDE92BD9-B3C9-A849-BEDD-A785BCB183B1}" type="slidenum">
              <a:rPr lang="fr-FR" altLang="en-US"/>
              <a:pPr>
                <a:defRPr/>
              </a:pPr>
              <a:t>‹#›</a:t>
            </a:fld>
            <a:endParaRPr lang="fr-FR" altLang="en-US" dirty="0"/>
          </a:p>
        </p:txBody>
      </p:sp>
    </p:spTree>
    <p:extLst>
      <p:ext uri="{BB962C8B-B14F-4D97-AF65-F5344CB8AC3E}">
        <p14:creationId xmlns:p14="http://schemas.microsoft.com/office/powerpoint/2010/main" val="200739836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>
            <a:extLst>
              <a:ext uri="{FF2B5EF4-FFF2-40B4-BE49-F238E27FC236}">
                <a16:creationId xmlns:a16="http://schemas.microsoft.com/office/drawing/2014/main" id="{D50C53C1-01EF-4878-B6E2-340FFD54C42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9325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49325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49325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49325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49325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49325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49325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49325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49325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B12EAC2D-1E09-4F87-ADAC-9117FAC5383C}" type="slidenum">
              <a:rPr lang="de-CH" altLang="fr-FR" sz="1200" smtClean="0"/>
              <a:pPr/>
              <a:t>1</a:t>
            </a:fld>
            <a:endParaRPr lang="de-CH" altLang="fr-FR" sz="1200" dirty="0"/>
          </a:p>
        </p:txBody>
      </p:sp>
      <p:sp>
        <p:nvSpPr>
          <p:cNvPr id="5123" name="Espace réservé de l'image des diapositives 1">
            <a:extLst>
              <a:ext uri="{FF2B5EF4-FFF2-40B4-BE49-F238E27FC236}">
                <a16:creationId xmlns:a16="http://schemas.microsoft.com/office/drawing/2014/main" id="{36C45BBA-773C-4B07-BC0E-8DB79780630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Espace réservé des commentaires 2">
            <a:extLst>
              <a:ext uri="{FF2B5EF4-FFF2-40B4-BE49-F238E27FC236}">
                <a16:creationId xmlns:a16="http://schemas.microsoft.com/office/drawing/2014/main" id="{13F3F6F5-5DF8-43B1-9BD1-B1EF3CE593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fr-CH" altLang="fr-FR" dirty="0">
              <a:latin typeface="Arial" panose="020B0604020202020204" pitchFamily="34" charset="0"/>
            </a:endParaRPr>
          </a:p>
        </p:txBody>
      </p:sp>
      <p:sp>
        <p:nvSpPr>
          <p:cNvPr id="5125" name="Espace réservé du numéro de diapositive 3">
            <a:extLst>
              <a:ext uri="{FF2B5EF4-FFF2-40B4-BE49-F238E27FC236}">
                <a16:creationId xmlns:a16="http://schemas.microsoft.com/office/drawing/2014/main" id="{19DB4B41-2FAC-4293-8FDC-40D032906FF4}"/>
              </a:ext>
            </a:extLst>
          </p:cNvPr>
          <p:cNvSpPr txBox="1">
            <a:spLocks noGrp="1"/>
          </p:cNvSpPr>
          <p:nvPr/>
        </p:nvSpPr>
        <p:spPr bwMode="auto">
          <a:xfrm>
            <a:off x="5135034" y="7072313"/>
            <a:ext cx="3926417" cy="372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922" tIns="45962" rIns="91922" bIns="45962" anchor="b"/>
          <a:lstStyle>
            <a:lvl1pPr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/>
            <a:fld id="{7C564F33-57D9-4D3D-BB9C-0F238FD6A502}" type="slidenum">
              <a:rPr lang="fr-CH" altLang="fr-FR" sz="1300">
                <a:latin typeface="Calibri" panose="020F0502020204030204" pitchFamily="34" charset="0"/>
              </a:rPr>
              <a:pPr algn="r" eaLnBrk="1" hangingPunct="1"/>
              <a:t>1</a:t>
            </a:fld>
            <a:endParaRPr lang="fr-CH" altLang="fr-FR" sz="13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2">
            <a:extLst>
              <a:ext uri="{FF2B5EF4-FFF2-40B4-BE49-F238E27FC236}">
                <a16:creationId xmlns:a16="http://schemas.microsoft.com/office/drawing/2014/main" id="{F5893F14-06A5-47F8-A047-1580FDB3CBF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>
            <a:extLst>
              <a:ext uri="{FF2B5EF4-FFF2-40B4-BE49-F238E27FC236}">
                <a16:creationId xmlns:a16="http://schemas.microsoft.com/office/drawing/2014/main" id="{08D28FD2-376C-4C73-95BE-74C46386ADF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8600" indent="-228600" eaLnBrk="1" hangingPunct="1">
              <a:buAutoNum type="arabicPeriod"/>
            </a:pPr>
            <a:endParaRPr lang="en-US" dirty="0">
              <a:latin typeface="Arial" panose="020B0604020202020204" pitchFamily="34" charset="0"/>
            </a:endParaRPr>
          </a:p>
          <a:p>
            <a:pPr marL="228600" indent="-228600" eaLnBrk="1" hangingPunct="1">
              <a:buAutoNum type="arabicPeriod"/>
            </a:pPr>
            <a:endParaRPr lang="en-US" dirty="0">
              <a:latin typeface="Arial" panose="020B0604020202020204" pitchFamily="34" charset="0"/>
            </a:endParaRPr>
          </a:p>
          <a:p>
            <a:pPr marL="228600" indent="-228600" eaLnBrk="1" hangingPunct="1">
              <a:buAutoNum type="arabicPeriod"/>
            </a:pPr>
            <a:endParaRPr lang="en-US" dirty="0">
              <a:latin typeface="Arial" panose="020B0604020202020204" pitchFamily="34" charset="0"/>
            </a:endParaRPr>
          </a:p>
          <a:p>
            <a:pPr marL="228600" indent="-228600" eaLnBrk="1" hangingPunct="1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65889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2">
            <a:extLst>
              <a:ext uri="{FF2B5EF4-FFF2-40B4-BE49-F238E27FC236}">
                <a16:creationId xmlns:a16="http://schemas.microsoft.com/office/drawing/2014/main" id="{F5893F14-06A5-47F8-A047-1580FDB3CBF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>
            <a:extLst>
              <a:ext uri="{FF2B5EF4-FFF2-40B4-BE49-F238E27FC236}">
                <a16:creationId xmlns:a16="http://schemas.microsoft.com/office/drawing/2014/main" id="{08D28FD2-376C-4C73-95BE-74C46386ADF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8600" indent="-228600" eaLnBrk="1" hangingPunct="1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7575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2">
            <a:extLst>
              <a:ext uri="{FF2B5EF4-FFF2-40B4-BE49-F238E27FC236}">
                <a16:creationId xmlns:a16="http://schemas.microsoft.com/office/drawing/2014/main" id="{F5893F14-06A5-47F8-A047-1580FDB3CBF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>
            <a:extLst>
              <a:ext uri="{FF2B5EF4-FFF2-40B4-BE49-F238E27FC236}">
                <a16:creationId xmlns:a16="http://schemas.microsoft.com/office/drawing/2014/main" id="{08D28FD2-376C-4C73-95BE-74C46386ADF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8600" indent="-228600" eaLnBrk="1" hangingPunct="1">
              <a:buAutoNum type="arabicPeriod"/>
            </a:pPr>
            <a:endParaRPr lang="en-US" dirty="0">
              <a:latin typeface="Arial" panose="020B0604020202020204" pitchFamily="34" charset="0"/>
            </a:endParaRPr>
          </a:p>
          <a:p>
            <a:pPr marL="228600" indent="-228600" eaLnBrk="1" hangingPunct="1">
              <a:buAutoNum type="arabicPeriod"/>
            </a:pPr>
            <a:endParaRPr lang="en-US" dirty="0">
              <a:latin typeface="Arial" panose="020B0604020202020204" pitchFamily="34" charset="0"/>
            </a:endParaRPr>
          </a:p>
          <a:p>
            <a:pPr marL="228600" indent="-228600" eaLnBrk="1" hangingPunct="1">
              <a:buAutoNum type="arabicPeriod"/>
            </a:pPr>
            <a:endParaRPr lang="en-US" dirty="0">
              <a:latin typeface="Arial" panose="020B0604020202020204" pitchFamily="34" charset="0"/>
            </a:endParaRPr>
          </a:p>
          <a:p>
            <a:pPr marL="228600" indent="-228600" eaLnBrk="1" hangingPunct="1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23032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2">
            <a:extLst>
              <a:ext uri="{FF2B5EF4-FFF2-40B4-BE49-F238E27FC236}">
                <a16:creationId xmlns:a16="http://schemas.microsoft.com/office/drawing/2014/main" id="{F5893F14-06A5-47F8-A047-1580FDB3CBF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>
            <a:extLst>
              <a:ext uri="{FF2B5EF4-FFF2-40B4-BE49-F238E27FC236}">
                <a16:creationId xmlns:a16="http://schemas.microsoft.com/office/drawing/2014/main" id="{08D28FD2-376C-4C73-95BE-74C46386ADF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8600" indent="-228600" eaLnBrk="1" hangingPunct="1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45139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Espace réservé de l'image des diapositives 1">
            <a:extLst>
              <a:ext uri="{FF2B5EF4-FFF2-40B4-BE49-F238E27FC236}">
                <a16:creationId xmlns:a16="http://schemas.microsoft.com/office/drawing/2014/main" id="{36C45BBA-773C-4B07-BC0E-8DB79780630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Espace réservé des commentaires 2">
            <a:extLst>
              <a:ext uri="{FF2B5EF4-FFF2-40B4-BE49-F238E27FC236}">
                <a16:creationId xmlns:a16="http://schemas.microsoft.com/office/drawing/2014/main" id="{13F3F6F5-5DF8-43B1-9BD1-B1EF3CE593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fr-CH" altLang="fr-FR" dirty="0">
              <a:latin typeface="Arial" panose="020B0604020202020204" pitchFamily="34" charset="0"/>
            </a:endParaRPr>
          </a:p>
        </p:txBody>
      </p:sp>
      <p:sp>
        <p:nvSpPr>
          <p:cNvPr id="5125" name="Espace réservé du numéro de diapositive 3">
            <a:extLst>
              <a:ext uri="{FF2B5EF4-FFF2-40B4-BE49-F238E27FC236}">
                <a16:creationId xmlns:a16="http://schemas.microsoft.com/office/drawing/2014/main" id="{19DB4B41-2FAC-4293-8FDC-40D032906FF4}"/>
              </a:ext>
            </a:extLst>
          </p:cNvPr>
          <p:cNvSpPr txBox="1">
            <a:spLocks noGrp="1"/>
          </p:cNvSpPr>
          <p:nvPr/>
        </p:nvSpPr>
        <p:spPr bwMode="auto">
          <a:xfrm>
            <a:off x="5135034" y="7072313"/>
            <a:ext cx="3926417" cy="372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922" tIns="45962" rIns="91922" bIns="45962" anchor="b"/>
          <a:lstStyle>
            <a:lvl1pPr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/>
            <a:fld id="{7C564F33-57D9-4D3D-BB9C-0F238FD6A502}" type="slidenum">
              <a:rPr lang="fr-CH" altLang="fr-FR" sz="1300">
                <a:latin typeface="Calibri" panose="020F0502020204030204" pitchFamily="34" charset="0"/>
              </a:rPr>
              <a:pPr algn="r" eaLnBrk="1" hangingPunct="1"/>
              <a:t>12</a:t>
            </a:fld>
            <a:endParaRPr lang="fr-CH" altLang="fr-FR" sz="13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48264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2">
            <a:extLst>
              <a:ext uri="{FF2B5EF4-FFF2-40B4-BE49-F238E27FC236}">
                <a16:creationId xmlns:a16="http://schemas.microsoft.com/office/drawing/2014/main" id="{F5893F14-06A5-47F8-A047-1580FDB3CBF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>
            <a:extLst>
              <a:ext uri="{FF2B5EF4-FFF2-40B4-BE49-F238E27FC236}">
                <a16:creationId xmlns:a16="http://schemas.microsoft.com/office/drawing/2014/main" id="{08D28FD2-376C-4C73-95BE-74C46386ADF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8600" indent="-228600" eaLnBrk="1" hangingPunct="1">
              <a:buAutoNum type="arabicPeriod"/>
            </a:pPr>
            <a:endParaRPr lang="en-US" dirty="0">
              <a:latin typeface="Arial" panose="020B0604020202020204" pitchFamily="34" charset="0"/>
            </a:endParaRPr>
          </a:p>
          <a:p>
            <a:pPr marL="228600" indent="-228600" eaLnBrk="1" hangingPunct="1">
              <a:buAutoNum type="arabicPeriod"/>
            </a:pPr>
            <a:endParaRPr lang="en-US" dirty="0">
              <a:latin typeface="Arial" panose="020B0604020202020204" pitchFamily="34" charset="0"/>
            </a:endParaRPr>
          </a:p>
          <a:p>
            <a:pPr marL="228600" indent="-228600" eaLnBrk="1" hangingPunct="1">
              <a:buAutoNum type="arabicPeriod"/>
            </a:pPr>
            <a:endParaRPr lang="en-US" dirty="0">
              <a:latin typeface="Arial" panose="020B0604020202020204" pitchFamily="34" charset="0"/>
            </a:endParaRPr>
          </a:p>
          <a:p>
            <a:pPr marL="228600" indent="-228600" eaLnBrk="1" hangingPunct="1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99541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/Users/jgrosse/Documents/1474_Event_Accueil_prof_2005/PresentationPPT_MDP/CAV-CAM-01771-HQ.jp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1">
            <a:extLst>
              <a:ext uri="{FF2B5EF4-FFF2-40B4-BE49-F238E27FC236}">
                <a16:creationId xmlns:a16="http://schemas.microsoft.com/office/drawing/2014/main" id="{FE3FA236-6C7E-4C41-9723-0B060C56223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165600" y="0"/>
            <a:ext cx="7994650" cy="6858000"/>
          </a:xfrm>
          <a:prstGeom prst="rect">
            <a:avLst/>
          </a:prstGeom>
          <a:solidFill>
            <a:srgbClr val="455992"/>
          </a:solidFill>
          <a:ln>
            <a:noFill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>
              <a:defRPr/>
            </a:pPr>
            <a:endParaRPr lang="fr-FR" altLang="fr-FR" dirty="0"/>
          </a:p>
        </p:txBody>
      </p:sp>
      <p:pic>
        <p:nvPicPr>
          <p:cNvPr id="5" name="Picture 11" descr="Macintosh HD:Users:jgrosse:Documents:1474_Event_Accueil_prof_2005:PresentationPPT_MDP:CAV-CAM-01771-HQ.jpg">
            <a:extLst>
              <a:ext uri="{FF2B5EF4-FFF2-40B4-BE49-F238E27FC236}">
                <a16:creationId xmlns:a16="http://schemas.microsoft.com/office/drawing/2014/main" id="{C3F0C063-28C7-B340-BCF8-384FC26E5FC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9200" y="0"/>
            <a:ext cx="9042400" cy="441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2">
            <a:extLst>
              <a:ext uri="{FF2B5EF4-FFF2-40B4-BE49-F238E27FC236}">
                <a16:creationId xmlns:a16="http://schemas.microsoft.com/office/drawing/2014/main" id="{311F2666-A38E-0741-8974-39965F6ABA0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4165600" cy="6858000"/>
          </a:xfrm>
          <a:prstGeom prst="rect">
            <a:avLst/>
          </a:prstGeom>
          <a:solidFill>
            <a:srgbClr val="0099CC"/>
          </a:solidFill>
          <a:ln>
            <a:noFill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>
              <a:defRPr/>
            </a:pPr>
            <a:endParaRPr lang="fr-FR" altLang="fr-FR" dirty="0"/>
          </a:p>
        </p:txBody>
      </p:sp>
      <p:pic>
        <p:nvPicPr>
          <p:cNvPr id="7" name="Picture 13" descr="&#10;ppt1final.png                                                  05D47BE1Macintosh HD                   BBA3E165:">
            <a:extLst>
              <a:ext uri="{FF2B5EF4-FFF2-40B4-BE49-F238E27FC236}">
                <a16:creationId xmlns:a16="http://schemas.microsoft.com/office/drawing/2014/main" id="{74D3FC8F-7594-AC4D-A323-9F438B4E3D1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5" name="Rectangle 5"/>
          <p:cNvSpPr>
            <a:spLocks noGrp="1" noChangeArrowheads="1"/>
          </p:cNvSpPr>
          <p:nvPr>
            <p:ph type="ctrTitle"/>
          </p:nvPr>
        </p:nvSpPr>
        <p:spPr>
          <a:xfrm>
            <a:off x="1828800" y="3657600"/>
            <a:ext cx="9855200" cy="1905000"/>
          </a:xfrm>
        </p:spPr>
        <p:txBody>
          <a:bodyPr anchor="t"/>
          <a:lstStyle>
            <a:lvl1pPr algn="l">
              <a:defRPr sz="3600"/>
            </a:lvl1pPr>
          </a:lstStyle>
          <a:p>
            <a:pPr lvl="0"/>
            <a:r>
              <a:rPr lang="fr-FR" noProof="0"/>
              <a:t>Cliquez et modifiez le titre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2895600"/>
            <a:ext cx="9855200" cy="533400"/>
          </a:xfrm>
        </p:spPr>
        <p:txBody>
          <a:bodyPr/>
          <a:lstStyle>
            <a:lvl1pPr marL="0" indent="0">
              <a:buFontTx/>
              <a:buNone/>
              <a:defRPr sz="1800">
                <a:solidFill>
                  <a:srgbClr val="455992"/>
                </a:solidFill>
              </a:defRPr>
            </a:lvl1pPr>
          </a:lstStyle>
          <a:p>
            <a:pPr lvl="0"/>
            <a:r>
              <a:rPr lang="fr-FR" noProof="0"/>
              <a:t>Cliquez pour modifier le style des sous-titres du masque</a:t>
            </a:r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561042C3-46EE-F847-B991-4FFA3B56680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10358438" y="6229350"/>
            <a:ext cx="1528762" cy="246063"/>
          </a:xfrm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D6C4C642-6149-5142-8BB4-4C09E3D4EA13}" type="datetime2">
              <a:rPr lang="pl-PL" altLang="en-US" smtClean="0"/>
              <a:t>wtorek, 4 października 2022</a:t>
            </a:fld>
            <a:endParaRPr lang="fr-FR" altLang="en-US" dirty="0"/>
          </a:p>
        </p:txBody>
      </p:sp>
    </p:spTree>
    <p:extLst>
      <p:ext uri="{BB962C8B-B14F-4D97-AF65-F5344CB8AC3E}">
        <p14:creationId xmlns:p14="http://schemas.microsoft.com/office/powerpoint/2010/main" val="38029452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CH"/>
              <a:t>Cliquez pour modifier les styles du texte du masque</a:t>
            </a:r>
          </a:p>
          <a:p>
            <a:pPr lvl="1"/>
            <a:r>
              <a:rPr lang="fr-CH"/>
              <a:t>Deuxième niveau</a:t>
            </a:r>
          </a:p>
          <a:p>
            <a:pPr lvl="2"/>
            <a:r>
              <a:rPr lang="fr-CH"/>
              <a:t>Troisième niveau</a:t>
            </a:r>
          </a:p>
          <a:p>
            <a:pPr lvl="3"/>
            <a:r>
              <a:rPr lang="fr-CH"/>
              <a:t>Quatrième niveau</a:t>
            </a:r>
          </a:p>
          <a:p>
            <a:pPr lvl="4"/>
            <a:r>
              <a:rPr lang="fr-CH"/>
              <a:t>Cinquième niveau</a:t>
            </a:r>
            <a:endParaRPr lang="fr-FR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19CA4E7-E4FA-0C43-8872-A5E40E3E07F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CD18D8-A24D-F141-8A41-C9FB49D62B9E}" type="datetime2">
              <a:rPr lang="pl-PL" altLang="en-US" smtClean="0"/>
              <a:t>wtorek, 4 października 2022</a:t>
            </a:fld>
            <a:endParaRPr lang="fr-FR" altLang="en-US" sz="1400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2F5A0EF-BD49-9743-B683-28FE45656FB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altLang="en-US" dirty="0"/>
              <a:t>Titre de la présentation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7CF0283-A268-C94D-BC5C-6F2C36DCB7F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342DD6-A4DE-F144-9CD8-B7431720F052}" type="slidenum">
              <a:rPr lang="fr-FR" altLang="en-US"/>
              <a:pPr>
                <a:defRPr/>
              </a:pPr>
              <a:t>‹#›</a:t>
            </a:fld>
            <a:endParaRPr lang="fr-FR" altLang="en-US" dirty="0"/>
          </a:p>
        </p:txBody>
      </p:sp>
    </p:spTree>
    <p:extLst>
      <p:ext uri="{BB962C8B-B14F-4D97-AF65-F5344CB8AC3E}">
        <p14:creationId xmlns:p14="http://schemas.microsoft.com/office/powerpoint/2010/main" val="35704735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CH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CH"/>
              <a:t>Cliquez pour modifier les styles du texte du masque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A592968-E52A-834F-93AC-4219A608F4B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3A1B10-8544-2047-8DBF-39849BE27279}" type="datetime2">
              <a:rPr lang="pl-PL" altLang="en-US" smtClean="0"/>
              <a:t>wtorek, 4 października 2022</a:t>
            </a:fld>
            <a:endParaRPr lang="fr-FR" altLang="en-US" sz="1400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AA9F040-0C87-414F-BCDC-EB05CBD4986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altLang="en-US" dirty="0"/>
              <a:t>Titre de la présentation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1BD0022-D7CD-F346-87F3-AEF0CD3D1F1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DC71A5-E5E9-1549-A6FD-4988CE8E35AE}" type="slidenum">
              <a:rPr lang="fr-FR" altLang="en-US"/>
              <a:pPr>
                <a:defRPr/>
              </a:pPr>
              <a:t>‹#›</a:t>
            </a:fld>
            <a:endParaRPr lang="fr-FR" altLang="en-US" dirty="0"/>
          </a:p>
        </p:txBody>
      </p:sp>
    </p:spTree>
    <p:extLst>
      <p:ext uri="{BB962C8B-B14F-4D97-AF65-F5344CB8AC3E}">
        <p14:creationId xmlns:p14="http://schemas.microsoft.com/office/powerpoint/2010/main" val="17094076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04800" y="1524000"/>
            <a:ext cx="5689600" cy="4343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CH"/>
              <a:t>Cliquez pour modifier les styles du texte du masque</a:t>
            </a:r>
          </a:p>
          <a:p>
            <a:pPr lvl="1"/>
            <a:r>
              <a:rPr lang="fr-CH"/>
              <a:t>Deuxième niveau</a:t>
            </a:r>
          </a:p>
          <a:p>
            <a:pPr lvl="2"/>
            <a:r>
              <a:rPr lang="fr-CH"/>
              <a:t>Troisième niveau</a:t>
            </a:r>
          </a:p>
          <a:p>
            <a:pPr lvl="3"/>
            <a:r>
              <a:rPr lang="fr-CH"/>
              <a:t>Quatrième niveau</a:t>
            </a:r>
          </a:p>
          <a:p>
            <a:pPr lvl="4"/>
            <a:r>
              <a:rPr lang="fr-CH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97600" y="1524000"/>
            <a:ext cx="5689600" cy="4343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CH"/>
              <a:t>Cliquez pour modifier les styles du texte du masque</a:t>
            </a:r>
          </a:p>
          <a:p>
            <a:pPr lvl="1"/>
            <a:r>
              <a:rPr lang="fr-CH"/>
              <a:t>Deuxième niveau</a:t>
            </a:r>
          </a:p>
          <a:p>
            <a:pPr lvl="2"/>
            <a:r>
              <a:rPr lang="fr-CH"/>
              <a:t>Troisième niveau</a:t>
            </a:r>
          </a:p>
          <a:p>
            <a:pPr lvl="3"/>
            <a:r>
              <a:rPr lang="fr-CH"/>
              <a:t>Quatrième niveau</a:t>
            </a:r>
          </a:p>
          <a:p>
            <a:pPr lvl="4"/>
            <a:r>
              <a:rPr lang="fr-CH"/>
              <a:t>Cinquième niveau</a:t>
            </a:r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D0DF603-C775-8E47-90D5-886BACCA1EA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B178BD-674A-0D46-99C0-80090ADF9412}" type="datetime2">
              <a:rPr lang="pl-PL" altLang="en-US" smtClean="0"/>
              <a:t>wtorek, 4 października 2022</a:t>
            </a:fld>
            <a:endParaRPr lang="fr-FR" altLang="en-US" sz="14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3F9595D-69D0-3846-9EA3-4FB92964861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altLang="en-US" dirty="0"/>
              <a:t>Titre de la présentation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91C1F16-CFB6-044A-9A70-1CC2900264F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8D7F0C-33BD-B642-8931-41D845A23137}" type="slidenum">
              <a:rPr lang="fr-FR" altLang="en-US"/>
              <a:pPr>
                <a:defRPr/>
              </a:pPr>
              <a:t>‹#›</a:t>
            </a:fld>
            <a:endParaRPr lang="fr-FR" altLang="en-US" dirty="0"/>
          </a:p>
        </p:txBody>
      </p:sp>
    </p:spTree>
    <p:extLst>
      <p:ext uri="{BB962C8B-B14F-4D97-AF65-F5344CB8AC3E}">
        <p14:creationId xmlns:p14="http://schemas.microsoft.com/office/powerpoint/2010/main" val="11539013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CH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H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CH"/>
              <a:t>Cliquez pour modifier les styles du texte du masque</a:t>
            </a:r>
          </a:p>
          <a:p>
            <a:pPr lvl="1"/>
            <a:r>
              <a:rPr lang="fr-CH"/>
              <a:t>Deuxième niveau</a:t>
            </a:r>
          </a:p>
          <a:p>
            <a:pPr lvl="2"/>
            <a:r>
              <a:rPr lang="fr-CH"/>
              <a:t>Troisième niveau</a:t>
            </a:r>
          </a:p>
          <a:p>
            <a:pPr lvl="3"/>
            <a:r>
              <a:rPr lang="fr-CH"/>
              <a:t>Quatrième niveau</a:t>
            </a:r>
          </a:p>
          <a:p>
            <a:pPr lvl="4"/>
            <a:r>
              <a:rPr lang="fr-CH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H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CH"/>
              <a:t>Cliquez pour modifier les styles du texte du masque</a:t>
            </a:r>
          </a:p>
          <a:p>
            <a:pPr lvl="1"/>
            <a:r>
              <a:rPr lang="fr-CH"/>
              <a:t>Deuxième niveau</a:t>
            </a:r>
          </a:p>
          <a:p>
            <a:pPr lvl="2"/>
            <a:r>
              <a:rPr lang="fr-CH"/>
              <a:t>Troisième niveau</a:t>
            </a:r>
          </a:p>
          <a:p>
            <a:pPr lvl="3"/>
            <a:r>
              <a:rPr lang="fr-CH"/>
              <a:t>Quatrième niveau</a:t>
            </a:r>
          </a:p>
          <a:p>
            <a:pPr lvl="4"/>
            <a:r>
              <a:rPr lang="fr-CH"/>
              <a:t>Cinquième niveau</a:t>
            </a:r>
            <a:endParaRPr lang="fr-FR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B14FF7D8-DBF2-224A-83D4-86AAB6413A0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8BAAC7-ECC2-694E-B7ED-7D003FDA1D48}" type="datetime2">
              <a:rPr lang="pl-PL" altLang="en-US" smtClean="0"/>
              <a:t>wtorek, 4 października 2022</a:t>
            </a:fld>
            <a:endParaRPr lang="fr-FR" altLang="en-US" sz="1400" dirty="0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FA23624A-B80B-4640-AA0D-EC951D34831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altLang="en-US" dirty="0"/>
              <a:t>Titre de la présentation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9F55A073-35F9-634E-AF85-DCA3ACC479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9FD608-26B3-CB4B-9908-C702DCC99150}" type="slidenum">
              <a:rPr lang="fr-FR" altLang="en-US"/>
              <a:pPr>
                <a:defRPr/>
              </a:pPr>
              <a:t>‹#›</a:t>
            </a:fld>
            <a:endParaRPr lang="fr-FR" altLang="en-US" dirty="0"/>
          </a:p>
        </p:txBody>
      </p:sp>
    </p:spTree>
    <p:extLst>
      <p:ext uri="{BB962C8B-B14F-4D97-AF65-F5344CB8AC3E}">
        <p14:creationId xmlns:p14="http://schemas.microsoft.com/office/powerpoint/2010/main" val="16386709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/>
              <a:t>Cliquez et modifiez le titre</a:t>
            </a:r>
            <a:endParaRPr lang="fr-FR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2609239C-C63A-624C-A31E-E551EF6DC34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844413-A9AC-E947-91B3-818CEBD7F570}" type="datetime2">
              <a:rPr lang="pl-PL" altLang="en-US" smtClean="0"/>
              <a:t>wtorek, 4 października 2022</a:t>
            </a:fld>
            <a:endParaRPr lang="fr-FR" altLang="en-US" sz="1400" dirty="0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07336C90-14D2-5D47-A6E5-2B9CFAFFE10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altLang="en-US" dirty="0"/>
              <a:t>Titre de la présentation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3A8F8B8F-49A9-9B43-898E-EA5069A9587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5A2DE4-D137-F14D-93FE-1C579D8ECF13}" type="slidenum">
              <a:rPr lang="fr-FR" altLang="en-US"/>
              <a:pPr>
                <a:defRPr/>
              </a:pPr>
              <a:t>‹#›</a:t>
            </a:fld>
            <a:endParaRPr lang="fr-FR" altLang="en-US" dirty="0"/>
          </a:p>
        </p:txBody>
      </p:sp>
    </p:spTree>
    <p:extLst>
      <p:ext uri="{BB962C8B-B14F-4D97-AF65-F5344CB8AC3E}">
        <p14:creationId xmlns:p14="http://schemas.microsoft.com/office/powerpoint/2010/main" val="18205098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0444A060-79F4-4A49-8633-F5864498913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FDA5DA-3240-9B4B-83AE-BCED9845AD45}" type="datetime2">
              <a:rPr lang="pl-PL" altLang="en-US" smtClean="0"/>
              <a:t>wtorek, 4 października 2022</a:t>
            </a:fld>
            <a:endParaRPr lang="fr-FR" altLang="en-US" sz="1400" dirty="0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D30E4CD7-85A3-8546-B2A9-E1DA9F629A3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altLang="en-US" dirty="0"/>
              <a:t>Titre de la présentation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E75A908A-D124-0C48-85F6-6DEC68FCB5A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2C853C-1B89-1F4B-97B9-86229D30D6B2}" type="slidenum">
              <a:rPr lang="fr-FR" altLang="en-US"/>
              <a:pPr>
                <a:defRPr/>
              </a:pPr>
              <a:t>‹#›</a:t>
            </a:fld>
            <a:endParaRPr lang="fr-FR" altLang="en-US" dirty="0"/>
          </a:p>
        </p:txBody>
      </p:sp>
    </p:spTree>
    <p:extLst>
      <p:ext uri="{BB962C8B-B14F-4D97-AF65-F5344CB8AC3E}">
        <p14:creationId xmlns:p14="http://schemas.microsoft.com/office/powerpoint/2010/main" val="2622956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CH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H"/>
              <a:t>Cliquez pour modifier les styles du texte du masque</a:t>
            </a:r>
          </a:p>
          <a:p>
            <a:pPr lvl="1"/>
            <a:r>
              <a:rPr lang="fr-CH"/>
              <a:t>Deuxième niveau</a:t>
            </a:r>
          </a:p>
          <a:p>
            <a:pPr lvl="2"/>
            <a:r>
              <a:rPr lang="fr-CH"/>
              <a:t>Troisième niveau</a:t>
            </a:r>
          </a:p>
          <a:p>
            <a:pPr lvl="3"/>
            <a:r>
              <a:rPr lang="fr-CH"/>
              <a:t>Quatrième niveau</a:t>
            </a:r>
          </a:p>
          <a:p>
            <a:pPr lvl="4"/>
            <a:r>
              <a:rPr lang="fr-CH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CH"/>
              <a:t>Cliquez pour modifier les styles du texte du masque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51F71FC-36F0-FC4C-8D06-EECADC50BCF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8E8D18-7D42-DB44-992F-900A07D86C0C}" type="datetime2">
              <a:rPr lang="pl-PL" altLang="en-US" smtClean="0"/>
              <a:t>wtorek, 4 października 2022</a:t>
            </a:fld>
            <a:endParaRPr lang="fr-FR" altLang="en-US" sz="14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285E386-081C-E244-8CB5-4E35DB9F508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altLang="en-US" dirty="0"/>
              <a:t>Titre de la présentation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1431E14-92CC-3440-A6D0-EEDC8D7460E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5E3002-2C1D-5947-B204-8BD6818A6279}" type="slidenum">
              <a:rPr lang="fr-FR" altLang="en-US"/>
              <a:pPr>
                <a:defRPr/>
              </a:pPr>
              <a:t>‹#›</a:t>
            </a:fld>
            <a:endParaRPr lang="fr-FR" altLang="en-US" dirty="0"/>
          </a:p>
        </p:txBody>
      </p:sp>
    </p:spTree>
    <p:extLst>
      <p:ext uri="{BB962C8B-B14F-4D97-AF65-F5344CB8AC3E}">
        <p14:creationId xmlns:p14="http://schemas.microsoft.com/office/powerpoint/2010/main" val="226531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CH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CH"/>
              <a:t>Cliquez pour modifier les styles du texte du masque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9564B5F-F760-9947-B0A3-45AADF2319F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EA9ACD-835B-974D-A282-19F57516D5E6}" type="datetime2">
              <a:rPr lang="pl-PL" altLang="en-US" smtClean="0"/>
              <a:t>wtorek, 4 października 2022</a:t>
            </a:fld>
            <a:endParaRPr lang="fr-FR" altLang="en-US" sz="14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DF6F294-AF48-2D4C-A019-8100FBD1918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altLang="en-US" dirty="0"/>
              <a:t>Titre de la présentation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75C2DB6-B8E6-294B-B673-B048894F3D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D61FCE-C54A-9748-A11E-BEFFBBE5DF6C}" type="slidenum">
              <a:rPr lang="fr-FR" altLang="en-US"/>
              <a:pPr>
                <a:defRPr/>
              </a:pPr>
              <a:t>‹#›</a:t>
            </a:fld>
            <a:endParaRPr lang="fr-FR" altLang="en-US" dirty="0"/>
          </a:p>
        </p:txBody>
      </p:sp>
    </p:spTree>
    <p:extLst>
      <p:ext uri="{BB962C8B-B14F-4D97-AF65-F5344CB8AC3E}">
        <p14:creationId xmlns:p14="http://schemas.microsoft.com/office/powerpoint/2010/main" val="26993919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CH"/>
              <a:t>Cliquez pour modifier les styles du texte du masque</a:t>
            </a:r>
          </a:p>
          <a:p>
            <a:pPr lvl="1"/>
            <a:r>
              <a:rPr lang="fr-CH"/>
              <a:t>Deuxième niveau</a:t>
            </a:r>
          </a:p>
          <a:p>
            <a:pPr lvl="2"/>
            <a:r>
              <a:rPr lang="fr-CH"/>
              <a:t>Troisième niveau</a:t>
            </a:r>
          </a:p>
          <a:p>
            <a:pPr lvl="3"/>
            <a:r>
              <a:rPr lang="fr-CH"/>
              <a:t>Quatrième niveau</a:t>
            </a:r>
          </a:p>
          <a:p>
            <a:pPr lvl="4"/>
            <a:r>
              <a:rPr lang="fr-CH"/>
              <a:t>Cinquième niveau</a:t>
            </a:r>
            <a:endParaRPr lang="fr-FR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3D50D7E-2D44-AA41-B1F1-4A8427244FF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B3054A-9867-464B-A431-D8270C3C043F}" type="datetime2">
              <a:rPr lang="pl-PL" altLang="en-US" smtClean="0"/>
              <a:t>wtorek, 4 października 2022</a:t>
            </a:fld>
            <a:endParaRPr lang="fr-FR" altLang="en-US" sz="1400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54E710E-F551-144E-9C2B-68FC8F67302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altLang="en-US" dirty="0"/>
              <a:t>Titre de la présentation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5AE5193-E839-F04E-97F8-8825B241671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513827-0D7E-564B-BD96-09EA148C2D9D}" type="slidenum">
              <a:rPr lang="fr-FR" altLang="en-US"/>
              <a:pPr>
                <a:defRPr/>
              </a:pPr>
              <a:t>‹#›</a:t>
            </a:fld>
            <a:endParaRPr lang="fr-FR" altLang="en-US" dirty="0"/>
          </a:p>
        </p:txBody>
      </p:sp>
    </p:spTree>
    <p:extLst>
      <p:ext uri="{BB962C8B-B14F-4D97-AF65-F5344CB8AC3E}">
        <p14:creationId xmlns:p14="http://schemas.microsoft.com/office/powerpoint/2010/main" val="34129103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991600" y="457200"/>
            <a:ext cx="2895600" cy="5410200"/>
          </a:xfrm>
        </p:spPr>
        <p:txBody>
          <a:bodyPr vert="eaVert"/>
          <a:lstStyle/>
          <a:p>
            <a:r>
              <a:rPr lang="fr-CH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304800" y="457200"/>
            <a:ext cx="8483600" cy="5410200"/>
          </a:xfrm>
        </p:spPr>
        <p:txBody>
          <a:bodyPr vert="eaVert"/>
          <a:lstStyle/>
          <a:p>
            <a:pPr lvl="0"/>
            <a:r>
              <a:rPr lang="fr-CH"/>
              <a:t>Cliquez pour modifier les styles du texte du masque</a:t>
            </a:r>
          </a:p>
          <a:p>
            <a:pPr lvl="1"/>
            <a:r>
              <a:rPr lang="fr-CH"/>
              <a:t>Deuxième niveau</a:t>
            </a:r>
          </a:p>
          <a:p>
            <a:pPr lvl="2"/>
            <a:r>
              <a:rPr lang="fr-CH"/>
              <a:t>Troisième niveau</a:t>
            </a:r>
          </a:p>
          <a:p>
            <a:pPr lvl="3"/>
            <a:r>
              <a:rPr lang="fr-CH"/>
              <a:t>Quatrième niveau</a:t>
            </a:r>
          </a:p>
          <a:p>
            <a:pPr lvl="4"/>
            <a:r>
              <a:rPr lang="fr-CH"/>
              <a:t>Cinquième niveau</a:t>
            </a:r>
            <a:endParaRPr lang="fr-FR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8FA7517-7F7E-C54D-9179-221AAC92E1B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A1121E-BCC5-B246-B851-483E264B7512}" type="datetime2">
              <a:rPr lang="pl-PL" altLang="en-US" smtClean="0"/>
              <a:t>wtorek, 4 października 2022</a:t>
            </a:fld>
            <a:endParaRPr lang="fr-FR" altLang="en-US" sz="1400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12D4135-EC06-7441-88E7-11450C4B321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altLang="en-US" dirty="0"/>
              <a:t>Titre de la présentation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BA5440F-00CF-5345-88FB-34292A82E80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D287A8-948D-8347-9417-F0B00FB5EAAB}" type="slidenum">
              <a:rPr lang="fr-FR" altLang="en-US"/>
              <a:pPr>
                <a:defRPr/>
              </a:pPr>
              <a:t>‹#›</a:t>
            </a:fld>
            <a:endParaRPr lang="fr-FR" altLang="en-US" dirty="0"/>
          </a:p>
        </p:txBody>
      </p:sp>
    </p:spTree>
    <p:extLst>
      <p:ext uri="{BB962C8B-B14F-4D97-AF65-F5344CB8AC3E}">
        <p14:creationId xmlns:p14="http://schemas.microsoft.com/office/powerpoint/2010/main" val="14360932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file:////Users/jgrosse/Desktop/logoUNIL.png" TargetMode="Externa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8">
            <a:extLst>
              <a:ext uri="{FF2B5EF4-FFF2-40B4-BE49-F238E27FC236}">
                <a16:creationId xmlns:a16="http://schemas.microsoft.com/office/drawing/2014/main" id="{C4C6C4D8-A735-4EE4-A2C6-BA394350EFA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6019800"/>
            <a:ext cx="4148138" cy="838200"/>
          </a:xfrm>
          <a:prstGeom prst="rect">
            <a:avLst/>
          </a:prstGeom>
          <a:solidFill>
            <a:srgbClr val="0099CC"/>
          </a:solidFill>
          <a:ln>
            <a:noFill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>
              <a:defRPr/>
            </a:pPr>
            <a:endParaRPr lang="fr-FR" altLang="fr-FR" dirty="0"/>
          </a:p>
        </p:txBody>
      </p:sp>
      <p:sp>
        <p:nvSpPr>
          <p:cNvPr id="1027" name="Rectangle 9">
            <a:extLst>
              <a:ext uri="{FF2B5EF4-FFF2-40B4-BE49-F238E27FC236}">
                <a16:creationId xmlns:a16="http://schemas.microsoft.com/office/drawing/2014/main" id="{C6DB20FF-30CC-4E47-969E-2E48AF277F7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148138" y="6019800"/>
            <a:ext cx="8043862" cy="838200"/>
          </a:xfrm>
          <a:prstGeom prst="rect">
            <a:avLst/>
          </a:prstGeom>
          <a:solidFill>
            <a:srgbClr val="455992"/>
          </a:solidFill>
          <a:ln>
            <a:noFill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>
              <a:defRPr/>
            </a:pPr>
            <a:endParaRPr lang="fr-FR" altLang="fr-FR" dirty="0"/>
          </a:p>
        </p:txBody>
      </p:sp>
      <p:pic>
        <p:nvPicPr>
          <p:cNvPr id="1028" name="Picture 15" descr="ppt2final3.png                                                 05D47BE1Macintosh HD                   BBA3E165:">
            <a:extLst>
              <a:ext uri="{FF2B5EF4-FFF2-40B4-BE49-F238E27FC236}">
                <a16:creationId xmlns:a16="http://schemas.microsoft.com/office/drawing/2014/main" id="{D2ECCA97-1CBA-5848-BE70-16FEB2FABE6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07100"/>
            <a:ext cx="12192000" cy="85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9" name="Rectangle 13">
            <a:extLst>
              <a:ext uri="{FF2B5EF4-FFF2-40B4-BE49-F238E27FC236}">
                <a16:creationId xmlns:a16="http://schemas.microsoft.com/office/drawing/2014/main" id="{E087B8C4-1A35-442D-B9D8-ED3729D23A1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08000" y="6019800"/>
            <a:ext cx="2946400" cy="533400"/>
          </a:xfrm>
          <a:prstGeom prst="rect">
            <a:avLst/>
          </a:prstGeom>
          <a:solidFill>
            <a:srgbClr val="0099CC"/>
          </a:solidFill>
          <a:ln>
            <a:noFill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>
              <a:defRPr/>
            </a:pPr>
            <a:endParaRPr lang="fr-FR" altLang="fr-FR" dirty="0"/>
          </a:p>
        </p:txBody>
      </p:sp>
      <p:sp>
        <p:nvSpPr>
          <p:cNvPr id="1030" name="Rectangle 2">
            <a:extLst>
              <a:ext uri="{FF2B5EF4-FFF2-40B4-BE49-F238E27FC236}">
                <a16:creationId xmlns:a16="http://schemas.microsoft.com/office/drawing/2014/main" id="{F4CD6D35-F216-B340-95BA-7D40B3EC784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457200"/>
            <a:ext cx="115824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en-US" dirty="0"/>
              <a:t>Cliquez et modifiez le titre</a:t>
            </a:r>
          </a:p>
        </p:txBody>
      </p:sp>
      <p:sp>
        <p:nvSpPr>
          <p:cNvPr id="1031" name="Rectangle 3">
            <a:extLst>
              <a:ext uri="{FF2B5EF4-FFF2-40B4-BE49-F238E27FC236}">
                <a16:creationId xmlns:a16="http://schemas.microsoft.com/office/drawing/2014/main" id="{AA8679FD-A2C6-6042-BA0A-F54697F601B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524000"/>
            <a:ext cx="115824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en-US" dirty="0"/>
              <a:t>Cliquez pour modifier les styles du texte du masque</a:t>
            </a:r>
          </a:p>
          <a:p>
            <a:pPr lvl="1"/>
            <a:r>
              <a:rPr lang="fr-FR" altLang="en-US" dirty="0"/>
              <a:t>Deuxième niveau</a:t>
            </a:r>
          </a:p>
          <a:p>
            <a:pPr lvl="2"/>
            <a:r>
              <a:rPr lang="fr-FR" altLang="en-US" dirty="0"/>
              <a:t>Troisième niveau</a:t>
            </a:r>
          </a:p>
          <a:p>
            <a:pPr lvl="3"/>
            <a:r>
              <a:rPr lang="fr-FR" altLang="en-US" dirty="0"/>
              <a:t>Quatrième niveau</a:t>
            </a:r>
          </a:p>
          <a:p>
            <a:pPr lvl="4"/>
            <a:r>
              <a:rPr lang="fr-FR" altLang="en-US" dirty="0"/>
              <a:t>Cinquième niveau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201D180A-B474-4435-B720-AAD04F1A0466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753600" y="6210300"/>
            <a:ext cx="22352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000" b="0" i="0">
                <a:solidFill>
                  <a:schemeClr val="bg1"/>
                </a:solidFill>
                <a:latin typeface="Arial" panose="020B0604020202020204" pitchFamily="34" charset="0"/>
                <a:ea typeface="ヒラギノ角ゴ Pro W3" charset="-128"/>
              </a:defRPr>
            </a:lvl1pPr>
          </a:lstStyle>
          <a:p>
            <a:pPr>
              <a:defRPr/>
            </a:pPr>
            <a:fld id="{0E1913FF-FC79-1845-B906-4A1FD75F6159}" type="datetime2">
              <a:rPr lang="pl-PL" altLang="en-US" smtClean="0"/>
              <a:pPr>
                <a:defRPr/>
              </a:pPr>
              <a:t>wtorek, 4 października 2022</a:t>
            </a:fld>
            <a:endParaRPr lang="fr-FR" altLang="en-US" sz="1400" dirty="0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D919F511-1F77-4844-8514-CDA7A4E3A5F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368800" y="6210300"/>
            <a:ext cx="5384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 i="0">
                <a:solidFill>
                  <a:schemeClr val="bg1"/>
                </a:solidFill>
                <a:latin typeface="Arial" panose="020B0604020202020204" pitchFamily="34" charset="0"/>
                <a:ea typeface="ヒラギノ角ゴ Pro W3" charset="-128"/>
              </a:defRPr>
            </a:lvl1pPr>
          </a:lstStyle>
          <a:p>
            <a:pPr>
              <a:defRPr/>
            </a:pPr>
            <a:r>
              <a:rPr lang="fr-FR" altLang="en-US" dirty="0"/>
              <a:t>Titre de la présentation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60730312-9F1E-4081-B91F-2FA5EDED10C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59200" y="6200775"/>
            <a:ext cx="754063" cy="30956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>
              <a:defRPr sz="1400" b="0" i="0">
                <a:latin typeface="Arial" panose="020B0604020202020204" pitchFamily="34" charset="0"/>
                <a:ea typeface="ヒラギノ角ゴ Pro W3" charset="-128"/>
              </a:defRPr>
            </a:lvl1pPr>
          </a:lstStyle>
          <a:p>
            <a:pPr>
              <a:defRPr/>
            </a:pPr>
            <a:fld id="{F2A4326F-726B-BA4D-827A-05967E2ABB1E}" type="slidenum">
              <a:rPr lang="fr-FR" altLang="en-US" smtClean="0"/>
              <a:pPr>
                <a:defRPr/>
              </a:pPr>
              <a:t>‹#›</a:t>
            </a:fld>
            <a:endParaRPr lang="fr-FR" altLang="en-US" dirty="0"/>
          </a:p>
        </p:txBody>
      </p:sp>
      <p:pic>
        <p:nvPicPr>
          <p:cNvPr id="1035" name="Picture 12" descr="Macintosh HD:Users:jgrosse:Desktop:logoUNIL.png">
            <a:extLst>
              <a:ext uri="{FF2B5EF4-FFF2-40B4-BE49-F238E27FC236}">
                <a16:creationId xmlns:a16="http://schemas.microsoft.com/office/drawing/2014/main" id="{B390AFC4-A894-6747-9282-2A559289267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 r:link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0138" y="6096000"/>
            <a:ext cx="1947862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489" r:id="rId1"/>
    <p:sldLayoutId id="2147484479" r:id="rId2"/>
    <p:sldLayoutId id="2147484480" r:id="rId3"/>
    <p:sldLayoutId id="2147484481" r:id="rId4"/>
    <p:sldLayoutId id="2147484482" r:id="rId5"/>
    <p:sldLayoutId id="2147484483" r:id="rId6"/>
    <p:sldLayoutId id="2147484484" r:id="rId7"/>
    <p:sldLayoutId id="2147484485" r:id="rId8"/>
    <p:sldLayoutId id="2147484486" r:id="rId9"/>
    <p:sldLayoutId id="2147484487" r:id="rId10"/>
    <p:sldLayoutId id="2147484488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000" b="0" i="0">
          <a:solidFill>
            <a:srgbClr val="0099CC"/>
          </a:solidFill>
          <a:latin typeface="Arial" panose="020B0604020202020204" pitchFamily="34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099CC"/>
          </a:solidFill>
          <a:latin typeface="Verdana" charset="0"/>
          <a:ea typeface="ヒラギノ角ゴ Pro W3" charset="0"/>
          <a:cs typeface="ヒラギノ角ゴ Pro W3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099CC"/>
          </a:solidFill>
          <a:latin typeface="Verdana" charset="0"/>
          <a:ea typeface="ヒラギノ角ゴ Pro W3" charset="0"/>
          <a:cs typeface="ヒラギノ角ゴ Pro W3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099CC"/>
          </a:solidFill>
          <a:latin typeface="Verdana" charset="0"/>
          <a:ea typeface="ヒラギノ角ゴ Pro W3" charset="0"/>
          <a:cs typeface="ヒラギノ角ゴ Pro W3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099CC"/>
          </a:solidFill>
          <a:latin typeface="Verdana" charset="0"/>
          <a:ea typeface="ヒラギノ角ゴ Pro W3" charset="0"/>
          <a:cs typeface="ヒラギノ角ゴ Pro W3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000" b="1">
          <a:solidFill>
            <a:srgbClr val="0099CC"/>
          </a:solidFill>
          <a:latin typeface="Verdana" charset="0"/>
          <a:ea typeface="ヒラギノ角ゴ Pro W3" charset="0"/>
          <a:cs typeface="ヒラギノ角ゴ Pro W3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000" b="1">
          <a:solidFill>
            <a:srgbClr val="0099CC"/>
          </a:solidFill>
          <a:latin typeface="Verdana" charset="0"/>
          <a:ea typeface="ヒラギノ角ゴ Pro W3" charset="0"/>
          <a:cs typeface="ヒラギノ角ゴ Pro W3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000" b="1">
          <a:solidFill>
            <a:srgbClr val="0099CC"/>
          </a:solidFill>
          <a:latin typeface="Verdana" charset="0"/>
          <a:ea typeface="ヒラギノ角ゴ Pro W3" charset="0"/>
          <a:cs typeface="ヒラギノ角ゴ Pro W3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000" b="1">
          <a:solidFill>
            <a:srgbClr val="0099CC"/>
          </a:solidFill>
          <a:latin typeface="Verdana" charset="0"/>
          <a:ea typeface="ヒラギノ角ゴ Pro W3" charset="0"/>
          <a:cs typeface="ヒラギノ角ゴ Pro W3" charset="0"/>
        </a:defRPr>
      </a:lvl9pPr>
    </p:titleStyle>
    <p:bodyStyle>
      <a:lvl1pPr marL="342900" indent="-342900" algn="l" rtl="0" eaLnBrk="0" fontAlgn="base" hangingPunct="0">
        <a:spcBef>
          <a:spcPct val="35000"/>
        </a:spcBef>
        <a:spcAft>
          <a:spcPct val="0"/>
        </a:spcAft>
        <a:buChar char="•"/>
        <a:defRPr sz="2400" b="0" i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15000"/>
        </a:spcBef>
        <a:spcAft>
          <a:spcPct val="0"/>
        </a:spcAft>
        <a:buChar char="–"/>
        <a:defRPr b="0" i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200" b="0" i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5621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b="0" i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1981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b="0" i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438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895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352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10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nil.ch/taxpolicy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5.pn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Relationship Id="rId9" Type="http://schemas.openxmlformats.org/officeDocument/2006/relationships/diagramData" Target="../diagrams/data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0.xml"/><Relationship Id="rId3" Type="http://schemas.openxmlformats.org/officeDocument/2006/relationships/image" Target="../media/image5.png"/><Relationship Id="rId7" Type="http://schemas.openxmlformats.org/officeDocument/2006/relationships/diagramColors" Target="../diagrams/colors10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0.xml"/><Relationship Id="rId5" Type="http://schemas.openxmlformats.org/officeDocument/2006/relationships/diagramLayout" Target="../diagrams/layout10.xml"/><Relationship Id="rId4" Type="http://schemas.openxmlformats.org/officeDocument/2006/relationships/diagramData" Target="../diagrams/data11.xml"/><Relationship Id="rId9" Type="http://schemas.openxmlformats.org/officeDocument/2006/relationships/diagramData" Target="../diagrams/data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 Box 8">
            <a:extLst>
              <a:ext uri="{FF2B5EF4-FFF2-40B4-BE49-F238E27FC236}">
                <a16:creationId xmlns:a16="http://schemas.microsoft.com/office/drawing/2014/main" id="{C9CD80DA-F15D-4926-A75D-14A7AEAAD0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1736" y="1510913"/>
            <a:ext cx="10848528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en-AU" altLang="fr-FR" b="1" dirty="0">
                <a:solidFill>
                  <a:srgbClr val="800000"/>
                </a:solidFill>
              </a:rPr>
              <a:t>Mobility of individuals and its impact on Pillar I and Pillar II </a:t>
            </a:r>
          </a:p>
          <a:p>
            <a:pPr algn="ctr" eaLnBrk="1" hangingPunct="1">
              <a:spcBef>
                <a:spcPct val="0"/>
              </a:spcBef>
              <a:buNone/>
            </a:pPr>
            <a:endParaRPr lang="en-AU" altLang="fr-FR" b="1" dirty="0">
              <a:solidFill>
                <a:srgbClr val="800000"/>
              </a:solidFill>
            </a:endParaRPr>
          </a:p>
          <a:p>
            <a:pPr algn="ctr" eaLnBrk="1" hangingPunct="1">
              <a:spcBef>
                <a:spcPct val="0"/>
              </a:spcBef>
              <a:buNone/>
            </a:pPr>
            <a:r>
              <a:rPr lang="en-AU" altLang="fr-FR" b="1" dirty="0">
                <a:solidFill>
                  <a:srgbClr val="800000"/>
                </a:solidFill>
              </a:rPr>
              <a:t>October 4</a:t>
            </a:r>
            <a:r>
              <a:rPr lang="en-AU" altLang="fr-FR" b="1" baseline="30000" dirty="0">
                <a:solidFill>
                  <a:srgbClr val="800000"/>
                </a:solidFill>
              </a:rPr>
              <a:t>th</a:t>
            </a:r>
            <a:r>
              <a:rPr lang="en-AU" altLang="fr-FR" b="1" dirty="0">
                <a:solidFill>
                  <a:srgbClr val="800000"/>
                </a:solidFill>
              </a:rPr>
              <a:t>, 2022 </a:t>
            </a:r>
            <a:endParaRPr lang="en-AU" altLang="fr-FR" b="1" dirty="0"/>
          </a:p>
        </p:txBody>
      </p:sp>
      <p:sp>
        <p:nvSpPr>
          <p:cNvPr id="4101" name="Text Box 8">
            <a:extLst>
              <a:ext uri="{FF2B5EF4-FFF2-40B4-BE49-F238E27FC236}">
                <a16:creationId xmlns:a16="http://schemas.microsoft.com/office/drawing/2014/main" id="{B4C6429B-57E1-43A2-8FC1-453CAC285A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368" y="3933056"/>
            <a:ext cx="10992544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CH" altLang="fr-FR" sz="1800" b="1" dirty="0"/>
              <a:t>Prof. Dr. Vikram Chand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CH" altLang="fr-FR" sz="1800" dirty="0"/>
              <a:t>Professor of Law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CH" altLang="fr-FR" sz="1800" dirty="0"/>
              <a:t>Program </a:t>
            </a:r>
            <a:r>
              <a:rPr lang="fr-CH" altLang="fr-FR" sz="1800" dirty="0" err="1"/>
              <a:t>Director</a:t>
            </a:r>
            <a:r>
              <a:rPr lang="fr-CH" altLang="fr-FR" sz="1800" dirty="0"/>
              <a:t>, </a:t>
            </a:r>
            <a:r>
              <a:rPr lang="fr-CH" altLang="fr-FR" sz="1800" dirty="0" err="1"/>
              <a:t>Executive</a:t>
            </a:r>
            <a:r>
              <a:rPr lang="fr-CH" altLang="fr-FR" sz="1800" dirty="0"/>
              <a:t> Program in Transfer Pricing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fr-FR" sz="1800" dirty="0"/>
              <a:t>Tax</a:t>
            </a:r>
            <a:r>
              <a:rPr lang="fr-CH" altLang="fr-FR" sz="1800" dirty="0"/>
              <a:t> Policy Center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fr-FR" sz="1800" dirty="0"/>
              <a:t>University</a:t>
            </a:r>
            <a:r>
              <a:rPr lang="fr-CH" altLang="fr-FR" sz="1800" dirty="0"/>
              <a:t> of Lausanne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CH" altLang="fr-FR" sz="1800" dirty="0">
                <a:hlinkClick r:id="rId3"/>
              </a:rPr>
              <a:t>www.unil.ch/taxpolicy</a:t>
            </a:r>
            <a:r>
              <a:rPr lang="fr-CH" altLang="fr-FR" sz="1800" dirty="0"/>
              <a:t> 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fr-CH" altLang="fr-FR" sz="1800" b="1" i="1" dirty="0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E1CED1B9-7269-473B-A474-697AD92ED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791744" y="6211863"/>
            <a:ext cx="759049" cy="309563"/>
          </a:xfrm>
        </p:spPr>
        <p:txBody>
          <a:bodyPr/>
          <a:lstStyle/>
          <a:p>
            <a:pPr>
              <a:defRPr/>
            </a:pPr>
            <a:fld id="{E4342DD6-A4DE-F144-9CD8-B7431720F052}" type="slidenum">
              <a:rPr lang="fr-FR" altLang="en-US" smtClean="0"/>
              <a:pPr>
                <a:defRPr/>
              </a:pPr>
              <a:t>1</a:t>
            </a:fld>
            <a:endParaRPr lang="fr-FR" altLang="en-US" dirty="0"/>
          </a:p>
        </p:txBody>
      </p:sp>
    </p:spTree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Rectangle 62">
            <a:extLst>
              <a:ext uri="{FF2B5EF4-FFF2-40B4-BE49-F238E27FC236}">
                <a16:creationId xmlns:a16="http://schemas.microsoft.com/office/drawing/2014/main" id="{D0C6E0FE-7CD7-DA41-B33A-D0F02C97BF86}"/>
              </a:ext>
            </a:extLst>
          </p:cNvPr>
          <p:cNvSpPr/>
          <p:nvPr/>
        </p:nvSpPr>
        <p:spPr>
          <a:xfrm>
            <a:off x="172153" y="213987"/>
            <a:ext cx="1184769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A" altLang="en-US" sz="2800" b="1" kern="0" dirty="0">
                <a:solidFill>
                  <a:srgbClr val="800000"/>
                </a:solidFill>
                <a:ea typeface="ヒラギノ角ゴ Pro W3"/>
                <a:cs typeface="Arial" panose="020B0604020202020204" pitchFamily="34" charset="0"/>
              </a:rPr>
              <a:t>Existing system and New system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5C0587-B867-2342-84DF-7464972B8D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5F70F-29B4-4928-9AFD-3817EB7BD5E7}" type="slidenum">
              <a:rPr lang="fr-CH" smtClean="0"/>
              <a:t>2</a:t>
            </a:fld>
            <a:endParaRPr lang="fr-CH"/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8E1FC43A-E8AE-1A68-A531-15A6E22CFDE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51849498"/>
              </p:ext>
            </p:extLst>
          </p:nvPr>
        </p:nvGraphicFramePr>
        <p:xfrm>
          <a:off x="767408" y="836712"/>
          <a:ext cx="10441160" cy="5112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175444981"/>
      </p:ext>
    </p:extLst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Rectangle 62">
            <a:extLst>
              <a:ext uri="{FF2B5EF4-FFF2-40B4-BE49-F238E27FC236}">
                <a16:creationId xmlns:a16="http://schemas.microsoft.com/office/drawing/2014/main" id="{D0C6E0FE-7CD7-DA41-B33A-D0F02C97BF86}"/>
              </a:ext>
            </a:extLst>
          </p:cNvPr>
          <p:cNvSpPr/>
          <p:nvPr/>
        </p:nvSpPr>
        <p:spPr>
          <a:xfrm>
            <a:off x="172151" y="131267"/>
            <a:ext cx="1184769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 err="1">
                <a:solidFill>
                  <a:srgbClr val="7B2012"/>
                </a:solidFill>
              </a:rPr>
              <a:t>GloBE</a:t>
            </a:r>
            <a:r>
              <a:rPr lang="en-GB" sz="2800" b="1" dirty="0">
                <a:solidFill>
                  <a:srgbClr val="7B2012"/>
                </a:solidFill>
              </a:rPr>
              <a:t> Rules – High Level overview  </a:t>
            </a:r>
            <a:endParaRPr lang="en-ZA" altLang="en-US" sz="2800" b="1" kern="0" dirty="0">
              <a:solidFill>
                <a:srgbClr val="800000"/>
              </a:solidFill>
              <a:ea typeface="ヒラギノ角ゴ Pro W3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0CAC76-1119-054F-84BF-042FB4D3E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791744" y="6165304"/>
            <a:ext cx="754063" cy="309563"/>
          </a:xfrm>
        </p:spPr>
        <p:txBody>
          <a:bodyPr/>
          <a:lstStyle/>
          <a:p>
            <a:fld id="{6C15F70F-29B4-4928-9AFD-3817EB7BD5E7}" type="slidenum">
              <a:rPr lang="fr-CH" smtClean="0"/>
              <a:t>3</a:t>
            </a:fld>
            <a:endParaRPr lang="fr-CH"/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6544B623-646F-CA32-9118-A54EE5C51B5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20591206"/>
              </p:ext>
            </p:extLst>
          </p:nvPr>
        </p:nvGraphicFramePr>
        <p:xfrm>
          <a:off x="1631504" y="836712"/>
          <a:ext cx="8128000" cy="47255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112548773"/>
      </p:ext>
    </p:extLst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797F1E90-F091-10B9-835F-62A3699E695E}"/>
              </a:ext>
            </a:extLst>
          </p:cNvPr>
          <p:cNvSpPr/>
          <p:nvPr/>
        </p:nvSpPr>
        <p:spPr bwMode="auto">
          <a:xfrm>
            <a:off x="4263773" y="3573016"/>
            <a:ext cx="7775425" cy="244827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H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ヒラギノ角ゴ Pro W3" charset="0"/>
              <a:cs typeface="ヒラギノ角ゴ Pro W3" charset="0"/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D0C6E0FE-7CD7-DA41-B33A-D0F02C97BF86}"/>
              </a:ext>
            </a:extLst>
          </p:cNvPr>
          <p:cNvSpPr/>
          <p:nvPr/>
        </p:nvSpPr>
        <p:spPr>
          <a:xfrm>
            <a:off x="172153" y="213987"/>
            <a:ext cx="1184769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A" altLang="en-US" sz="2800" b="1" kern="0" dirty="0">
                <a:solidFill>
                  <a:srgbClr val="800000"/>
                </a:solidFill>
                <a:ea typeface="ヒラギノ角ゴ Pro W3"/>
                <a:cs typeface="Arial" panose="020B0604020202020204" pitchFamily="34" charset="0"/>
              </a:rPr>
              <a:t>Intersection between TP rules and </a:t>
            </a:r>
            <a:r>
              <a:rPr lang="en-ZA" altLang="en-US" sz="2800" b="1" kern="0" dirty="0" err="1">
                <a:solidFill>
                  <a:srgbClr val="800000"/>
                </a:solidFill>
                <a:ea typeface="ヒラギノ角ゴ Pro W3"/>
                <a:cs typeface="Arial" panose="020B0604020202020204" pitchFamily="34" charset="0"/>
              </a:rPr>
              <a:t>GloBE</a:t>
            </a:r>
            <a:r>
              <a:rPr lang="en-ZA" altLang="en-US" sz="2800" b="1" kern="0" dirty="0">
                <a:solidFill>
                  <a:srgbClr val="800000"/>
                </a:solidFill>
                <a:ea typeface="ヒラギノ角ゴ Pro W3"/>
                <a:cs typeface="Arial" panose="020B0604020202020204" pitchFamily="34" charset="0"/>
              </a:rPr>
              <a:t> rules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Rectangle: Rounded Corners 4">
                <a:extLst>
                  <a:ext uri="{FF2B5EF4-FFF2-40B4-BE49-F238E27FC236}">
                    <a16:creationId xmlns:a16="http://schemas.microsoft.com/office/drawing/2014/main" id="{3A901CBA-9B0B-442D-918B-B372DF60A6B0}"/>
                  </a:ext>
                </a:extLst>
              </p:cNvPr>
              <p:cNvSpPr txBox="1"/>
              <p:nvPr/>
            </p:nvSpPr>
            <p:spPr>
              <a:xfrm>
                <a:off x="7365879" y="1324059"/>
                <a:ext cx="3124048" cy="1552582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30480" tIns="30480" rIns="30480" bIns="30480" numCol="1" spcCol="1270" anchor="ctr" anchorCtr="0">
                <a:noAutofit/>
              </a:bodyPr>
              <a:lstStyle/>
              <a:p>
                <a:pPr marL="0" lvl="0" indent="0" algn="ctr" defTabSz="711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US" sz="1600" kern="1200" dirty="0">
                    <a:latin typeface="Arial" panose="020B0604020202020204" pitchFamily="34" charset="0"/>
                  </a:rPr>
                  <a:t>Covered taxes</a:t>
                </a:r>
                <a14:m>
                  <m:oMath xmlns:m="http://schemas.openxmlformats.org/officeDocument/2006/math">
                    <m:r>
                      <a:rPr lang="en-US" sz="1600" b="1" i="0" kern="1200" smtClean="0">
                        <a:latin typeface="Cambria Math" panose="02040503050406030204" pitchFamily="18" charset="0"/>
                      </a:rPr>
                      <m:t>𝐓𝐨</m:t>
                    </m:r>
                    <m:r>
                      <a:rPr lang="en-US" sz="1600" b="1" i="0" kern="120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600" b="1" i="0" kern="1200" smtClean="0">
                        <a:latin typeface="Cambria Math" panose="02040503050406030204" pitchFamily="18" charset="0"/>
                      </a:rPr>
                      <m:t>𝐰𝐡𝐢𝐜𝐡</m:t>
                    </m:r>
                    <m:r>
                      <a:rPr lang="en-US" sz="1600" b="1" i="0" kern="120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600" b="1" i="0" kern="1200" smtClean="0">
                        <a:latin typeface="Cambria Math" panose="02040503050406030204" pitchFamily="18" charset="0"/>
                      </a:rPr>
                      <m:t>𝐣𝐮𝐫𝐢𝐝𝐢𝐬𝐜𝐭𝐢𝐨𝐧</m:t>
                    </m:r>
                    <m:r>
                      <a:rPr lang="en-US" sz="1600" b="1" i="0" kern="120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1600" b="1" i="0" kern="1200" dirty="0">
                  <a:latin typeface="Cambria Math" panose="02040503050406030204" pitchFamily="18" charset="0"/>
                </a:endParaRPr>
              </a:p>
              <a:p>
                <a:pPr marL="0" lvl="0" indent="0" algn="ctr" defTabSz="711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0" kern="1200" smtClean="0">
                          <a:latin typeface="Cambria Math" panose="02040503050406030204" pitchFamily="18" charset="0"/>
                        </a:rPr>
                        <m:t>𝐰𝐢𝐥𝐥</m:t>
                      </m:r>
                      <m:r>
                        <a:rPr lang="en-US" sz="1600" b="1" i="0" kern="120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1" i="0" kern="1200" smtClean="0">
                          <a:latin typeface="Cambria Math" panose="02040503050406030204" pitchFamily="18" charset="0"/>
                        </a:rPr>
                        <m:t>𝐲𝐨𝐮</m:t>
                      </m:r>
                      <m:r>
                        <a:rPr lang="en-US" sz="1600" b="1" i="0" kern="120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1" i="0" kern="1200" smtClean="0">
                          <a:latin typeface="Cambria Math" panose="02040503050406030204" pitchFamily="18" charset="0"/>
                        </a:rPr>
                        <m:t>𝐚𝐥𝐥𝐨𝐜𝐚𝐭𝐞</m:t>
                      </m:r>
                      <m:r>
                        <a:rPr lang="en-US" sz="1600" b="1" i="0" kern="1200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600" b="1" i="0" kern="1200" dirty="0">
                  <a:latin typeface="Cambria Math" panose="02040503050406030204" pitchFamily="18" charset="0"/>
                </a:endParaRPr>
              </a:p>
              <a:p>
                <a:pPr marL="0" lvl="0" indent="0" algn="ctr" defTabSz="711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0" kern="120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1" i="0" kern="1200" smtClean="0">
                          <a:latin typeface="Cambria Math" panose="02040503050406030204" pitchFamily="18" charset="0"/>
                        </a:rPr>
                        <m:t>𝐖𝐇𝐓</m:t>
                      </m:r>
                      <m:r>
                        <a:rPr lang="en-US" sz="1600" b="1" i="0" kern="120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1" i="0" kern="1200" smtClean="0">
                          <a:latin typeface="Cambria Math" panose="02040503050406030204" pitchFamily="18" charset="0"/>
                        </a:rPr>
                        <m:t>𝐨𝐫</m:t>
                      </m:r>
                      <m:r>
                        <a:rPr lang="en-US" sz="1600" b="1" i="0" kern="120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1" i="0" kern="1200" smtClean="0">
                          <a:latin typeface="Cambria Math" panose="02040503050406030204" pitchFamily="18" charset="0"/>
                        </a:rPr>
                        <m:t>𝐂𝐅𝐂</m:t>
                      </m:r>
                      <m:r>
                        <a:rPr lang="en-US" sz="1600" b="1" i="0" kern="120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1" i="0" kern="1200" smtClean="0">
                          <a:latin typeface="Cambria Math" panose="02040503050406030204" pitchFamily="18" charset="0"/>
                        </a:rPr>
                        <m:t>𝐭𝐚𝐱</m:t>
                      </m:r>
                      <m:r>
                        <a:rPr lang="en-US" sz="1600" b="1" i="0" kern="120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1" i="0" kern="1200" smtClean="0">
                          <a:latin typeface="Cambria Math" panose="02040503050406030204" pitchFamily="18" charset="0"/>
                        </a:rPr>
                        <m:t>𝐭𝐨</m:t>
                      </m:r>
                      <m:r>
                        <a:rPr lang="en-US" sz="1600" b="1" i="0" kern="120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1" i="0" kern="1200" smtClean="0">
                          <a:latin typeface="Cambria Math" panose="02040503050406030204" pitchFamily="18" charset="0"/>
                        </a:rPr>
                        <m:t>𝐝𝐞𝐭𝐞𝐫𝐦𝐢𝐧𝐞</m:t>
                      </m:r>
                      <m:r>
                        <a:rPr lang="en-US" sz="1600" b="1" i="0" kern="1200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600" b="1" i="0" kern="1200" dirty="0">
                  <a:latin typeface="Cambria Math" panose="02040503050406030204" pitchFamily="18" charset="0"/>
                </a:endParaRPr>
              </a:p>
              <a:p>
                <a:pPr marL="0" lvl="0" indent="0" algn="ctr" defTabSz="711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0" kern="1200" smtClean="0">
                          <a:latin typeface="Cambria Math" panose="02040503050406030204" pitchFamily="18" charset="0"/>
                        </a:rPr>
                        <m:t>𝐄𝐓𝐑</m:t>
                      </m:r>
                      <m:r>
                        <a:rPr lang="en-US" sz="1600" b="1" i="0" kern="1200" smtClean="0">
                          <a:latin typeface="Cambria Math" panose="02040503050406030204" pitchFamily="18" charset="0"/>
                        </a:rPr>
                        <m:t>?</m:t>
                      </m:r>
                    </m:oMath>
                  </m:oMathPara>
                </a14:m>
                <a:endParaRPr lang="en-PL" sz="1600" kern="1200" dirty="0">
                  <a:latin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17" name="Rectangle: Rounded Corners 4">
                <a:extLst>
                  <a:ext uri="{FF2B5EF4-FFF2-40B4-BE49-F238E27FC236}">
                    <a16:creationId xmlns:a16="http://schemas.microsoft.com/office/drawing/2014/main" id="{3A901CBA-9B0B-442D-918B-B372DF60A6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5879" y="1324059"/>
                <a:ext cx="3124048" cy="1552582"/>
              </a:xfrm>
              <a:prstGeom prst="rect">
                <a:avLst/>
              </a:prstGeom>
              <a:blipFill>
                <a:blip r:embed="rId3"/>
                <a:stretch>
                  <a:fillRect t="-1961"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6" name="Diagram 5">
                <a:extLst>
                  <a:ext uri="{FF2B5EF4-FFF2-40B4-BE49-F238E27FC236}">
                    <a16:creationId xmlns:a16="http://schemas.microsoft.com/office/drawing/2014/main" id="{F8BE159C-B950-984E-9BCC-30830D9FD072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193986957"/>
                  </p:ext>
                </p:extLst>
              </p:nvPr>
            </p:nvGraphicFramePr>
            <p:xfrm>
              <a:off x="166565" y="1252051"/>
              <a:ext cx="10853634" cy="4553213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4" r:lo="rId5" r:qs="rId6" r:cs="rId7"/>
              </a:graphicData>
            </a:graphic>
          </p:graphicFrame>
        </mc:Choice>
        <mc:Fallback>
          <p:graphicFrame>
            <p:nvGraphicFramePr>
              <p:cNvPr id="6" name="Diagram 5">
                <a:extLst>
                  <a:ext uri="{FF2B5EF4-FFF2-40B4-BE49-F238E27FC236}">
                    <a16:creationId xmlns:a16="http://schemas.microsoft.com/office/drawing/2014/main" id="{F8BE159C-B950-984E-9BCC-30830D9FD072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193986957"/>
                  </p:ext>
                </p:extLst>
              </p:nvPr>
            </p:nvGraphicFramePr>
            <p:xfrm>
              <a:off x="166565" y="1252051"/>
              <a:ext cx="10853634" cy="4553213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9" r:lo="rId5" r:qs="rId6" r:cs="rId7"/>
              </a:graphicData>
            </a:graphic>
          </p:graphicFrame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5C0587-B867-2342-84DF-7464972B8D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5F70F-29B4-4928-9AFD-3817EB7BD5E7}" type="slidenum">
              <a:rPr lang="fr-CH" smtClean="0"/>
              <a:t>4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603492641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AA5BE326-446C-D049-9D60-47599D42BB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graphicEl>
                                              <a:dgm id="{AA5BE326-446C-D049-9D60-47599D42BB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graphicEl>
                                              <a:dgm id="{AA5BE326-446C-D049-9D60-47599D42BB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23F264BA-4428-4242-861A-FBA9AD3859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graphicEl>
                                              <a:dgm id="{23F264BA-4428-4242-861A-FBA9AD3859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graphicEl>
                                              <a:dgm id="{23F264BA-4428-4242-861A-FBA9AD3859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D9879DFA-96B8-7F46-8773-FD32BA5B3E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>
                                            <p:graphicEl>
                                              <a:dgm id="{D9879DFA-96B8-7F46-8773-FD32BA5B3E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graphicEl>
                                              <a:dgm id="{D9879DFA-96B8-7F46-8773-FD32BA5B3E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7AD9FE6D-9FC7-D74E-B248-F32E593AF0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graphicEl>
                                              <a:dgm id="{7AD9FE6D-9FC7-D74E-B248-F32E593AF0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graphicEl>
                                              <a:dgm id="{7AD9FE6D-9FC7-D74E-B248-F32E593AF0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6FDE522-D163-D141-86E6-24271EFCFA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>
                                            <p:graphicEl>
                                              <a:dgm id="{66FDE522-D163-D141-86E6-24271EFCFA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>
                                            <p:graphicEl>
                                              <a:dgm id="{66FDE522-D163-D141-86E6-24271EFCFA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4154D0EF-A2EA-814C-8414-CC5BB0F5182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20057606"/>
              </p:ext>
            </p:extLst>
          </p:nvPr>
        </p:nvGraphicFramePr>
        <p:xfrm>
          <a:off x="142241" y="1783999"/>
          <a:ext cx="12246946" cy="27251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Titre 1">
            <a:extLst>
              <a:ext uri="{FF2B5EF4-FFF2-40B4-BE49-F238E27FC236}">
                <a16:creationId xmlns:a16="http://schemas.microsoft.com/office/drawing/2014/main" id="{EE224E77-4F58-694D-8D2A-EF468BCDE06A}"/>
              </a:ext>
            </a:extLst>
          </p:cNvPr>
          <p:cNvSpPr txBox="1">
            <a:spLocks/>
          </p:cNvSpPr>
          <p:nvPr/>
        </p:nvSpPr>
        <p:spPr bwMode="auto">
          <a:xfrm>
            <a:off x="119545" y="0"/>
            <a:ext cx="115824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000" b="0" i="0">
                <a:solidFill>
                  <a:srgbClr val="0099CC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99CC"/>
                </a:solidFill>
                <a:latin typeface="Verdana" charset="0"/>
                <a:ea typeface="ヒラギノ角ゴ Pro W3" charset="0"/>
                <a:cs typeface="ヒラギノ角ゴ Pro W3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99CC"/>
                </a:solidFill>
                <a:latin typeface="Verdana" charset="0"/>
                <a:ea typeface="ヒラギノ角ゴ Pro W3" charset="0"/>
                <a:cs typeface="ヒラギノ角ゴ Pro W3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99CC"/>
                </a:solidFill>
                <a:latin typeface="Verdana" charset="0"/>
                <a:ea typeface="ヒラギノ角ゴ Pro W3" charset="0"/>
                <a:cs typeface="ヒラギノ角ゴ Pro W3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99CC"/>
                </a:solidFill>
                <a:latin typeface="Verdana" charset="0"/>
                <a:ea typeface="ヒラギノ角ゴ Pro W3" charset="0"/>
                <a:cs typeface="ヒラギノ角ゴ Pro W3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99CC"/>
                </a:solidFill>
                <a:latin typeface="Verdana" charset="0"/>
                <a:ea typeface="ヒラギノ角ゴ Pro W3" charset="0"/>
                <a:cs typeface="ヒラギノ角ゴ Pro W3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99CC"/>
                </a:solidFill>
                <a:latin typeface="Verdana" charset="0"/>
                <a:ea typeface="ヒラギノ角ゴ Pro W3" charset="0"/>
                <a:cs typeface="ヒラギノ角ゴ Pro W3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99CC"/>
                </a:solidFill>
                <a:latin typeface="Verdana" charset="0"/>
                <a:ea typeface="ヒラギノ角ゴ Pro W3" charset="0"/>
                <a:cs typeface="ヒラギノ角ゴ Pro W3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99CC"/>
                </a:solidFill>
                <a:latin typeface="Verdana" charset="0"/>
                <a:ea typeface="ヒラギノ角ゴ Pro W3" charset="0"/>
                <a:cs typeface="ヒラギノ角ゴ Pro W3" charset="0"/>
              </a:defRPr>
            </a:lvl9pPr>
          </a:lstStyle>
          <a:p>
            <a:pPr algn="l"/>
            <a:r>
              <a:rPr lang="en-GB" sz="2800" b="1" kern="0" dirty="0">
                <a:solidFill>
                  <a:srgbClr val="800000"/>
                </a:solidFill>
                <a:ea typeface="ヒラギノ角ゴ Pro W3"/>
                <a:cs typeface="Arial" panose="020B0604020202020204" pitchFamily="34" charset="0"/>
              </a:rPr>
              <a:t>Focus on denominator: How do transfer pricing rules interact with Pillar II?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7122BB-0933-1940-8379-E75676E7E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5F70F-29B4-4928-9AFD-3817EB7BD5E7}" type="slidenum">
              <a:rPr lang="fr-CH" smtClean="0"/>
              <a:t>5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2802822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BFA9966-8719-4951-9A5A-2FF5FD3D3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2C853C-1B89-1F4B-97B9-86229D30D6B2}" type="slidenum">
              <a:rPr lang="fr-FR" altLang="en-US" smtClean="0"/>
              <a:pPr>
                <a:defRPr/>
              </a:pPr>
              <a:t>6</a:t>
            </a:fld>
            <a:endParaRPr lang="fr-FR" alt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0DF39A3-875B-4C4F-8DD0-29A8202E0798}"/>
              </a:ext>
            </a:extLst>
          </p:cNvPr>
          <p:cNvSpPr txBox="1"/>
          <p:nvPr/>
        </p:nvSpPr>
        <p:spPr>
          <a:xfrm>
            <a:off x="379629" y="188640"/>
            <a:ext cx="10945216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fr-FR"/>
            </a:defPPr>
            <a:lvl1pPr>
              <a:defRPr sz="2800" b="1" kern="0">
                <a:solidFill>
                  <a:srgbClr val="800000"/>
                </a:solidFill>
                <a:ea typeface="ヒラギノ角ゴ Pro W3"/>
                <a:cs typeface="Arial" panose="020B0604020202020204" pitchFamily="34" charset="0"/>
              </a:defRPr>
            </a:lvl1pPr>
          </a:lstStyle>
          <a:p>
            <a:r>
              <a:rPr lang="fr-CH" dirty="0"/>
              <a:t>Illustration 1: </a:t>
            </a:r>
            <a:r>
              <a:rPr lang="fr-CH" dirty="0" err="1"/>
              <a:t>Difference</a:t>
            </a:r>
            <a:r>
              <a:rPr lang="fr-CH" dirty="0"/>
              <a:t> </a:t>
            </a:r>
            <a:r>
              <a:rPr lang="fr-CH" dirty="0" err="1"/>
              <a:t>between</a:t>
            </a:r>
            <a:r>
              <a:rPr lang="fr-CH" dirty="0"/>
              <a:t> FA and TS due to BAPA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849BBD8-4190-46D2-87C1-2B61B97BE59D}"/>
              </a:ext>
            </a:extLst>
          </p:cNvPr>
          <p:cNvSpPr/>
          <p:nvPr/>
        </p:nvSpPr>
        <p:spPr bwMode="auto">
          <a:xfrm>
            <a:off x="1203814" y="1804822"/>
            <a:ext cx="1542912" cy="785701"/>
          </a:xfrm>
          <a:prstGeom prst="rect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CH" sz="18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ヒラギノ角ゴ Pro W3" charset="0"/>
                <a:cs typeface="ヒラギノ角ゴ Pro W3" charset="0"/>
              </a:rPr>
              <a:t>R Co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CH" sz="1400" dirty="0">
                <a:solidFill>
                  <a:srgbClr val="000000"/>
                </a:solidFill>
                <a:latin typeface="Arial" charset="0"/>
                <a:ea typeface="ヒラギノ角ゴ Pro W3" charset="0"/>
                <a:cs typeface="ヒラギノ角ゴ Pro W3" charset="0"/>
              </a:rPr>
              <a:t>UPE</a:t>
            </a:r>
            <a:endParaRPr kumimoji="0" lang="fr-CH" sz="1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ヒラギノ角ゴ Pro W3" charset="0"/>
              <a:cs typeface="ヒラギノ角ゴ Pro W3" charset="0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7D84124-2B80-4C0A-BA36-091E7888697A}"/>
              </a:ext>
            </a:extLst>
          </p:cNvPr>
          <p:cNvCxnSpPr>
            <a:cxnSpLocks/>
          </p:cNvCxnSpPr>
          <p:nvPr/>
        </p:nvCxnSpPr>
        <p:spPr bwMode="auto">
          <a:xfrm>
            <a:off x="119336" y="3284984"/>
            <a:ext cx="4016895" cy="0"/>
          </a:xfrm>
          <a:prstGeom prst="line">
            <a:avLst/>
          </a:prstGeom>
          <a:ln w="63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AE4C99F7-8641-4830-9B9A-6BABF4464807}"/>
              </a:ext>
            </a:extLst>
          </p:cNvPr>
          <p:cNvSpPr txBox="1"/>
          <p:nvPr/>
        </p:nvSpPr>
        <p:spPr>
          <a:xfrm>
            <a:off x="1412619" y="921365"/>
            <a:ext cx="110942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1400" dirty="0"/>
              <a:t>Country R</a:t>
            </a:r>
          </a:p>
          <a:p>
            <a:pPr algn="ctr"/>
            <a:r>
              <a:rPr lang="fr-CH" sz="1400" dirty="0"/>
              <a:t>CIT 20%</a:t>
            </a:r>
          </a:p>
          <a:p>
            <a:pPr algn="ctr"/>
            <a:r>
              <a:rPr lang="fr-CH" sz="1400" b="1" dirty="0">
                <a:solidFill>
                  <a:srgbClr val="FF0000"/>
                </a:solidFill>
              </a:rPr>
              <a:t>IIR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1FF0A52-35EC-4E22-9F3C-92DA738BDAA6}"/>
              </a:ext>
            </a:extLst>
          </p:cNvPr>
          <p:cNvSpPr/>
          <p:nvPr/>
        </p:nvSpPr>
        <p:spPr bwMode="auto">
          <a:xfrm>
            <a:off x="1195876" y="3965830"/>
            <a:ext cx="1542912" cy="785701"/>
          </a:xfrm>
          <a:prstGeom prst="rect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CH" sz="18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ヒラギノ角ゴ Pro W3" charset="0"/>
                <a:cs typeface="ヒラギノ角ゴ Pro W3" charset="0"/>
              </a:rPr>
              <a:t>S Co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A97B7AE-DA72-4B79-8626-382523593EAA}"/>
              </a:ext>
            </a:extLst>
          </p:cNvPr>
          <p:cNvSpPr txBox="1"/>
          <p:nvPr/>
        </p:nvSpPr>
        <p:spPr>
          <a:xfrm>
            <a:off x="1211752" y="5170766"/>
            <a:ext cx="15349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1400" dirty="0"/>
              <a:t>Country S</a:t>
            </a:r>
          </a:p>
          <a:p>
            <a:pPr algn="ctr"/>
            <a:r>
              <a:rPr lang="fr-CH" sz="1400" b="1" dirty="0">
                <a:solidFill>
                  <a:srgbClr val="FF0000"/>
                </a:solidFill>
              </a:rPr>
              <a:t>CIT 9% &lt; 15%</a:t>
            </a:r>
          </a:p>
        </p:txBody>
      </p:sp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1ABFF7BD-A505-3CFA-4589-DA41DA478DF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62182807"/>
              </p:ext>
            </p:extLst>
          </p:nvPr>
        </p:nvGraphicFramePr>
        <p:xfrm>
          <a:off x="4189864" y="1063186"/>
          <a:ext cx="7761868" cy="16004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B55AD222-FD59-964F-AD50-39E9545B0EFD}"/>
              </a:ext>
            </a:extLst>
          </p:cNvPr>
          <p:cNvCxnSpPr>
            <a:cxnSpLocks/>
            <a:stCxn id="5" idx="2"/>
          </p:cNvCxnSpPr>
          <p:nvPr/>
        </p:nvCxnSpPr>
        <p:spPr bwMode="auto">
          <a:xfrm>
            <a:off x="1975270" y="2590523"/>
            <a:ext cx="0" cy="151272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30" name="Curved Connector 29">
            <a:extLst>
              <a:ext uri="{FF2B5EF4-FFF2-40B4-BE49-F238E27FC236}">
                <a16:creationId xmlns:a16="http://schemas.microsoft.com/office/drawing/2014/main" id="{CAAD192B-5F1C-4598-BD43-48227A617E96}"/>
              </a:ext>
            </a:extLst>
          </p:cNvPr>
          <p:cNvCxnSpPr>
            <a:cxnSpLocks/>
            <a:stCxn id="9" idx="3"/>
            <a:endCxn id="5" idx="3"/>
          </p:cNvCxnSpPr>
          <p:nvPr/>
        </p:nvCxnSpPr>
        <p:spPr bwMode="auto">
          <a:xfrm flipV="1">
            <a:off x="2738788" y="2197673"/>
            <a:ext cx="7938" cy="2161008"/>
          </a:xfrm>
          <a:prstGeom prst="curvedConnector3">
            <a:avLst>
              <a:gd name="adj1" fmla="val 8309637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970D5728-8AC1-BBAD-00F1-4607D010BC03}"/>
              </a:ext>
            </a:extLst>
          </p:cNvPr>
          <p:cNvSpPr txBox="1"/>
          <p:nvPr/>
        </p:nvSpPr>
        <p:spPr>
          <a:xfrm>
            <a:off x="3204487" y="2712694"/>
            <a:ext cx="11094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1400" i="1" dirty="0"/>
              <a:t>Know How</a:t>
            </a:r>
          </a:p>
        </p:txBody>
      </p:sp>
      <p:cxnSp>
        <p:nvCxnSpPr>
          <p:cNvPr id="45" name="Curved Connector 44">
            <a:extLst>
              <a:ext uri="{FF2B5EF4-FFF2-40B4-BE49-F238E27FC236}">
                <a16:creationId xmlns:a16="http://schemas.microsoft.com/office/drawing/2014/main" id="{709C6BE9-BFE5-4707-F22E-9ECBCB0531EB}"/>
              </a:ext>
            </a:extLst>
          </p:cNvPr>
          <p:cNvCxnSpPr>
            <a:stCxn id="5" idx="1"/>
            <a:endCxn id="9" idx="1"/>
          </p:cNvCxnSpPr>
          <p:nvPr/>
        </p:nvCxnSpPr>
        <p:spPr bwMode="auto">
          <a:xfrm rot="10800000" flipV="1">
            <a:off x="1195876" y="2197673"/>
            <a:ext cx="7938" cy="2161008"/>
          </a:xfrm>
          <a:prstGeom prst="curvedConnector3">
            <a:avLst>
              <a:gd name="adj1" fmla="val 10888574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3" name="Up-down Arrow 2">
            <a:extLst>
              <a:ext uri="{FF2B5EF4-FFF2-40B4-BE49-F238E27FC236}">
                <a16:creationId xmlns:a16="http://schemas.microsoft.com/office/drawing/2014/main" id="{AC7CDA66-3952-4100-BBEB-7FC2A0687271}"/>
              </a:ext>
            </a:extLst>
          </p:cNvPr>
          <p:cNvSpPr/>
          <p:nvPr/>
        </p:nvSpPr>
        <p:spPr bwMode="auto">
          <a:xfrm>
            <a:off x="2070787" y="2735316"/>
            <a:ext cx="113287" cy="1093279"/>
          </a:xfrm>
          <a:prstGeom prst="up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ヒラギノ角ゴ Pro W3" charset="0"/>
              <a:cs typeface="ヒラギノ角ゴ Pro W3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B80E2B4-CEBD-109D-7F1A-BA5F9F1AE4E0}"/>
              </a:ext>
            </a:extLst>
          </p:cNvPr>
          <p:cNvSpPr txBox="1"/>
          <p:nvPr/>
        </p:nvSpPr>
        <p:spPr>
          <a:xfrm>
            <a:off x="1998511" y="3057495"/>
            <a:ext cx="13630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1400" i="1" dirty="0">
                <a:solidFill>
                  <a:schemeClr val="accent1"/>
                </a:solidFill>
              </a:rPr>
              <a:t>BAPA</a:t>
            </a:r>
          </a:p>
          <a:p>
            <a:pPr algn="ctr"/>
            <a:r>
              <a:rPr lang="fr-CH" sz="1400" i="1" dirty="0" err="1">
                <a:solidFill>
                  <a:schemeClr val="accent1"/>
                </a:solidFill>
              </a:rPr>
              <a:t>Fees</a:t>
            </a:r>
            <a:r>
              <a:rPr lang="fr-CH" sz="1400" i="1" dirty="0">
                <a:solidFill>
                  <a:schemeClr val="accent1"/>
                </a:solidFill>
              </a:rPr>
              <a:t> </a:t>
            </a:r>
            <a:r>
              <a:rPr lang="en-PL" sz="1400" i="1" dirty="0">
                <a:solidFill>
                  <a:schemeClr val="accent1"/>
                </a:solidFill>
              </a:rPr>
              <a:t>€</a:t>
            </a:r>
            <a:r>
              <a:rPr lang="fr-CH" sz="1400" i="1" dirty="0">
                <a:solidFill>
                  <a:schemeClr val="accent1"/>
                </a:solidFill>
              </a:rPr>
              <a:t> 80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2D75280-4F06-1B32-AD18-831183515F28}"/>
              </a:ext>
            </a:extLst>
          </p:cNvPr>
          <p:cNvSpPr txBox="1"/>
          <p:nvPr/>
        </p:nvSpPr>
        <p:spPr>
          <a:xfrm>
            <a:off x="303194" y="3363797"/>
            <a:ext cx="110942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1400" i="1" dirty="0" err="1"/>
              <a:t>Royalty</a:t>
            </a:r>
            <a:r>
              <a:rPr lang="fr-CH" sz="1400" i="1" dirty="0"/>
              <a:t> for FA </a:t>
            </a:r>
          </a:p>
          <a:p>
            <a:pPr algn="ctr"/>
            <a:r>
              <a:rPr lang="en-PL" sz="1400" i="1" dirty="0"/>
              <a:t>€</a:t>
            </a:r>
            <a:r>
              <a:rPr lang="fr-CH" sz="1400" i="1" dirty="0"/>
              <a:t>100</a:t>
            </a: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FE9D4AA1-7A95-4B02-7665-653179ECD3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7752197"/>
              </p:ext>
            </p:extLst>
          </p:nvPr>
        </p:nvGraphicFramePr>
        <p:xfrm>
          <a:off x="4232318" y="2527326"/>
          <a:ext cx="7656488" cy="3061914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1323920">
                  <a:extLst>
                    <a:ext uri="{9D8B030D-6E8A-4147-A177-3AD203B41FA5}">
                      <a16:colId xmlns:a16="http://schemas.microsoft.com/office/drawing/2014/main" val="938480878"/>
                    </a:ext>
                  </a:extLst>
                </a:gridCol>
                <a:gridCol w="947719">
                  <a:extLst>
                    <a:ext uri="{9D8B030D-6E8A-4147-A177-3AD203B41FA5}">
                      <a16:colId xmlns:a16="http://schemas.microsoft.com/office/drawing/2014/main" val="919826309"/>
                    </a:ext>
                  </a:extLst>
                </a:gridCol>
                <a:gridCol w="1098030">
                  <a:extLst>
                    <a:ext uri="{9D8B030D-6E8A-4147-A177-3AD203B41FA5}">
                      <a16:colId xmlns:a16="http://schemas.microsoft.com/office/drawing/2014/main" val="1274817019"/>
                    </a:ext>
                  </a:extLst>
                </a:gridCol>
                <a:gridCol w="1098030">
                  <a:extLst>
                    <a:ext uri="{9D8B030D-6E8A-4147-A177-3AD203B41FA5}">
                      <a16:colId xmlns:a16="http://schemas.microsoft.com/office/drawing/2014/main" val="2022513650"/>
                    </a:ext>
                  </a:extLst>
                </a:gridCol>
                <a:gridCol w="992729">
                  <a:extLst>
                    <a:ext uri="{9D8B030D-6E8A-4147-A177-3AD203B41FA5}">
                      <a16:colId xmlns:a16="http://schemas.microsoft.com/office/drawing/2014/main" val="1899030764"/>
                    </a:ext>
                  </a:extLst>
                </a:gridCol>
                <a:gridCol w="1098030">
                  <a:extLst>
                    <a:ext uri="{9D8B030D-6E8A-4147-A177-3AD203B41FA5}">
                      <a16:colId xmlns:a16="http://schemas.microsoft.com/office/drawing/2014/main" val="1617814747"/>
                    </a:ext>
                  </a:extLst>
                </a:gridCol>
                <a:gridCol w="1098030">
                  <a:extLst>
                    <a:ext uri="{9D8B030D-6E8A-4147-A177-3AD203B41FA5}">
                      <a16:colId xmlns:a16="http://schemas.microsoft.com/office/drawing/2014/main" val="3941283250"/>
                    </a:ext>
                  </a:extLst>
                </a:gridCol>
              </a:tblGrid>
              <a:tr h="405290">
                <a:tc gridSpan="7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0" i="0" dirty="0">
                          <a:effectLst/>
                          <a:latin typeface="Arial" panose="020B0604020202020204" pitchFamily="34" charset="0"/>
                        </a:rPr>
                        <a:t>Table 1:  *Denotes related party transaction</a:t>
                      </a:r>
                      <a:endParaRPr lang="en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2679539"/>
                  </a:ext>
                </a:extLst>
              </a:tr>
              <a:tr h="40529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0" i="0" dirty="0">
                          <a:effectLst/>
                          <a:latin typeface="Arial" panose="020B0604020202020204" pitchFamily="34" charset="0"/>
                        </a:rPr>
                        <a:t>Particulars </a:t>
                      </a:r>
                      <a:endParaRPr lang="en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3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0" i="0" dirty="0">
                          <a:effectLst/>
                          <a:latin typeface="Arial" panose="020B0604020202020204" pitchFamily="34" charset="0"/>
                        </a:rPr>
                        <a:t>Co R / CIT = 20%</a:t>
                      </a:r>
                      <a:endParaRPr lang="en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0" i="0" dirty="0">
                          <a:effectLst/>
                          <a:latin typeface="Arial" panose="020B0604020202020204" pitchFamily="34" charset="0"/>
                        </a:rPr>
                        <a:t>Co S / CIT = 9% </a:t>
                      </a:r>
                      <a:endParaRPr lang="en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9542923"/>
                  </a:ext>
                </a:extLst>
              </a:tr>
              <a:tr h="40529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0" i="0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  <a:endParaRPr lang="en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0" i="0" dirty="0">
                          <a:effectLst/>
                          <a:latin typeface="Arial" panose="020B0604020202020204" pitchFamily="34" charset="0"/>
                        </a:rPr>
                        <a:t>Financial accounts</a:t>
                      </a:r>
                      <a:endParaRPr lang="en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0" i="0" dirty="0">
                          <a:effectLst/>
                          <a:latin typeface="Arial" panose="020B0604020202020204" pitchFamily="34" charset="0"/>
                        </a:rPr>
                        <a:t>Tax statements</a:t>
                      </a:r>
                      <a:endParaRPr lang="en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0" i="0" dirty="0">
                          <a:effectLst/>
                          <a:latin typeface="Arial" panose="020B0604020202020204" pitchFamily="34" charset="0"/>
                        </a:rPr>
                        <a:t>Globe calculation</a:t>
                      </a:r>
                      <a:endParaRPr lang="en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0" i="0" dirty="0">
                          <a:effectLst/>
                          <a:latin typeface="Arial" panose="020B0604020202020204" pitchFamily="34" charset="0"/>
                        </a:rPr>
                        <a:t>Financial accounts</a:t>
                      </a:r>
                      <a:endParaRPr lang="en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0" i="0" dirty="0">
                          <a:effectLst/>
                          <a:latin typeface="Arial" panose="020B0604020202020204" pitchFamily="34" charset="0"/>
                        </a:rPr>
                        <a:t>Tax statements</a:t>
                      </a:r>
                      <a:endParaRPr lang="en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0" i="0" dirty="0">
                          <a:effectLst/>
                          <a:latin typeface="Arial" panose="020B0604020202020204" pitchFamily="34" charset="0"/>
                        </a:rPr>
                        <a:t>Globe calculation</a:t>
                      </a:r>
                      <a:endParaRPr lang="en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17284417"/>
                  </a:ext>
                </a:extLst>
              </a:tr>
              <a:tr h="40529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0" i="0" dirty="0">
                          <a:effectLst/>
                          <a:latin typeface="Arial" panose="020B0604020202020204" pitchFamily="34" charset="0"/>
                        </a:rPr>
                        <a:t>Income (A)</a:t>
                      </a:r>
                      <a:endParaRPr lang="en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0" i="0" dirty="0">
                          <a:effectLst/>
                          <a:latin typeface="Arial" panose="020B0604020202020204" pitchFamily="34" charset="0"/>
                        </a:rPr>
                        <a:t>1,000</a:t>
                      </a:r>
                      <a:endParaRPr lang="en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0" i="0" dirty="0">
                          <a:effectLst/>
                          <a:latin typeface="Arial" panose="020B0604020202020204" pitchFamily="34" charset="0"/>
                        </a:rPr>
                        <a:t>1,000</a:t>
                      </a:r>
                      <a:endParaRPr lang="en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0" i="0" dirty="0">
                          <a:effectLst/>
                          <a:latin typeface="Arial" panose="020B0604020202020204" pitchFamily="34" charset="0"/>
                        </a:rPr>
                        <a:t>1,000</a:t>
                      </a:r>
                      <a:endParaRPr lang="en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0" i="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100*</a:t>
                      </a:r>
                      <a:endParaRPr lang="en-PL" sz="1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0" i="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80*</a:t>
                      </a:r>
                      <a:endParaRPr lang="en-PL" sz="1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0" i="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80*</a:t>
                      </a:r>
                      <a:endParaRPr lang="en-PL" sz="1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59236462"/>
                  </a:ext>
                </a:extLst>
              </a:tr>
              <a:tr h="40529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0" i="0" dirty="0">
                          <a:effectLst/>
                          <a:latin typeface="Arial" panose="020B0604020202020204" pitchFamily="34" charset="0"/>
                        </a:rPr>
                        <a:t>All Third party Expenses (B) </a:t>
                      </a:r>
                      <a:endParaRPr lang="en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0" i="0" dirty="0">
                          <a:effectLst/>
                          <a:latin typeface="Arial" panose="020B0604020202020204" pitchFamily="34" charset="0"/>
                        </a:rPr>
                        <a:t>500</a:t>
                      </a:r>
                      <a:endParaRPr lang="en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0" i="0" dirty="0">
                          <a:effectLst/>
                          <a:latin typeface="Arial" panose="020B0604020202020204" pitchFamily="34" charset="0"/>
                        </a:rPr>
                        <a:t>500</a:t>
                      </a:r>
                      <a:endParaRPr lang="en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0" i="0" dirty="0">
                          <a:effectLst/>
                          <a:latin typeface="Arial" panose="020B0604020202020204" pitchFamily="34" charset="0"/>
                        </a:rPr>
                        <a:t>500</a:t>
                      </a:r>
                      <a:endParaRPr lang="en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0" i="0" dirty="0">
                          <a:effectLst/>
                          <a:latin typeface="Arial" panose="020B0604020202020204" pitchFamily="34" charset="0"/>
                        </a:rPr>
                        <a:t>50</a:t>
                      </a:r>
                      <a:endParaRPr lang="en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0" i="0" dirty="0">
                          <a:effectLst/>
                          <a:latin typeface="Arial" panose="020B0604020202020204" pitchFamily="34" charset="0"/>
                        </a:rPr>
                        <a:t>50</a:t>
                      </a:r>
                      <a:endParaRPr lang="en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0" i="0" dirty="0">
                          <a:effectLst/>
                          <a:latin typeface="Arial" panose="020B0604020202020204" pitchFamily="34" charset="0"/>
                        </a:rPr>
                        <a:t>50</a:t>
                      </a:r>
                      <a:endParaRPr lang="en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69953318"/>
                  </a:ext>
                </a:extLst>
              </a:tr>
              <a:tr h="40529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0" i="0" dirty="0">
                          <a:effectLst/>
                          <a:latin typeface="Arial" panose="020B0604020202020204" pitchFamily="34" charset="0"/>
                        </a:rPr>
                        <a:t>Royalty fee to Co S (C)</a:t>
                      </a:r>
                      <a:endParaRPr lang="en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0" i="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100*</a:t>
                      </a:r>
                      <a:endParaRPr lang="en-PL" sz="1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0" i="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80*</a:t>
                      </a:r>
                      <a:endParaRPr lang="en-PL" sz="1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0" i="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80*</a:t>
                      </a:r>
                      <a:endParaRPr lang="en-PL" sz="1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0" i="0" dirty="0"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en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0" i="0" dirty="0"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en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0" i="0" dirty="0"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en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63496958"/>
                  </a:ext>
                </a:extLst>
              </a:tr>
              <a:tr h="63017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0" i="0" dirty="0">
                          <a:effectLst/>
                          <a:latin typeface="Arial" panose="020B0604020202020204" pitchFamily="34" charset="0"/>
                        </a:rPr>
                        <a:t>Profit </a:t>
                      </a:r>
                      <a:endParaRPr lang="en-PL" sz="1100" b="0" i="0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dirty="0">
                          <a:effectLst/>
                        </a:rPr>
                        <a:t>(D)= (A)-(B)-(C)   </a:t>
                      </a:r>
                      <a:endParaRPr lang="en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0" i="0" dirty="0">
                          <a:effectLst/>
                          <a:latin typeface="Arial" panose="020B0604020202020204" pitchFamily="34" charset="0"/>
                        </a:rPr>
                        <a:t>400</a:t>
                      </a:r>
                      <a:endParaRPr lang="en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0" i="0" dirty="0">
                          <a:effectLst/>
                          <a:latin typeface="Arial" panose="020B0604020202020204" pitchFamily="34" charset="0"/>
                        </a:rPr>
                        <a:t>420</a:t>
                      </a:r>
                      <a:endParaRPr lang="en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0" i="0" dirty="0">
                          <a:effectLst/>
                          <a:latin typeface="Arial" panose="020B0604020202020204" pitchFamily="34" charset="0"/>
                        </a:rPr>
                        <a:t>420</a:t>
                      </a:r>
                      <a:endParaRPr lang="en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0" i="0" dirty="0">
                          <a:effectLst/>
                          <a:latin typeface="Arial" panose="020B0604020202020204" pitchFamily="34" charset="0"/>
                        </a:rPr>
                        <a:t>50</a:t>
                      </a:r>
                      <a:endParaRPr lang="en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0" i="0" dirty="0">
                          <a:effectLst/>
                          <a:latin typeface="Arial" panose="020B0604020202020204" pitchFamily="34" charset="0"/>
                        </a:rPr>
                        <a:t>30</a:t>
                      </a:r>
                      <a:endParaRPr lang="en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0" i="0" dirty="0">
                          <a:effectLst/>
                          <a:latin typeface="Arial" panose="020B0604020202020204" pitchFamily="34" charset="0"/>
                        </a:rPr>
                        <a:t>30</a:t>
                      </a:r>
                      <a:endParaRPr lang="en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10417242"/>
                  </a:ext>
                </a:extLst>
              </a:tr>
            </a:tbl>
          </a:graphicData>
        </a:graphic>
      </p:graphicFrame>
      <p:sp>
        <p:nvSpPr>
          <p:cNvPr id="13" name="Google Shape;106;g10910e5602a_0_42">
            <a:extLst>
              <a:ext uri="{FF2B5EF4-FFF2-40B4-BE49-F238E27FC236}">
                <a16:creationId xmlns:a16="http://schemas.microsoft.com/office/drawing/2014/main" id="{88586156-E390-13A5-DC52-5433583BFB3E}"/>
              </a:ext>
            </a:extLst>
          </p:cNvPr>
          <p:cNvSpPr txBox="1">
            <a:spLocks/>
          </p:cNvSpPr>
          <p:nvPr/>
        </p:nvSpPr>
        <p:spPr>
          <a:xfrm>
            <a:off x="4232649" y="5543712"/>
            <a:ext cx="7101053" cy="52322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>
            <a:lvl1pPr marL="342900" indent="-342900" algn="l" rtl="0" eaLnBrk="0" fontAlgn="base" hangingPunct="0">
              <a:spcBef>
                <a:spcPct val="35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15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21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81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38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95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52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10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800"/>
              </a:spcBef>
              <a:spcAft>
                <a:spcPts val="700"/>
              </a:spcAft>
              <a:buFontTx/>
              <a:buNone/>
            </a:pPr>
            <a:r>
              <a:rPr lang="fr-CH" sz="1400" b="1" kern="0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Critical conditions in </a:t>
            </a:r>
            <a:r>
              <a:rPr lang="fr-CH" sz="1400" b="1" kern="0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APA`s</a:t>
            </a:r>
            <a:r>
              <a:rPr lang="fr-CH" sz="1400" b="1" kern="0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26688067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BFA9966-8719-4951-9A5A-2FF5FD3D3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2C853C-1B89-1F4B-97B9-86229D30D6B2}" type="slidenum">
              <a:rPr lang="fr-FR" altLang="en-US" smtClean="0"/>
              <a:pPr>
                <a:defRPr/>
              </a:pPr>
              <a:t>7</a:t>
            </a:fld>
            <a:endParaRPr lang="fr-FR" alt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0DF39A3-875B-4C4F-8DD0-29A8202E0798}"/>
              </a:ext>
            </a:extLst>
          </p:cNvPr>
          <p:cNvSpPr txBox="1"/>
          <p:nvPr/>
        </p:nvSpPr>
        <p:spPr>
          <a:xfrm>
            <a:off x="443372" y="169476"/>
            <a:ext cx="11305256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fr-FR"/>
            </a:defPPr>
            <a:lvl1pPr>
              <a:defRPr sz="2800" b="1" kern="0">
                <a:solidFill>
                  <a:srgbClr val="800000"/>
                </a:solidFill>
                <a:ea typeface="ヒラギノ角ゴ Pro W3"/>
                <a:cs typeface="Arial" panose="020B0604020202020204" pitchFamily="34" charset="0"/>
              </a:defRPr>
            </a:lvl1pPr>
          </a:lstStyle>
          <a:p>
            <a:r>
              <a:rPr lang="fr-CH" dirty="0"/>
              <a:t>Illustration 2: </a:t>
            </a:r>
            <a:r>
              <a:rPr lang="fr-CH" dirty="0" err="1"/>
              <a:t>Unilateral</a:t>
            </a:r>
            <a:r>
              <a:rPr lang="fr-CH" dirty="0"/>
              <a:t> APA </a:t>
            </a:r>
            <a:r>
              <a:rPr lang="fr-CH" dirty="0" err="1"/>
              <a:t>concluded</a:t>
            </a:r>
            <a:r>
              <a:rPr lang="fr-CH" dirty="0"/>
              <a:t> in High </a:t>
            </a:r>
            <a:r>
              <a:rPr lang="fr-CH" dirty="0" err="1"/>
              <a:t>Tax</a:t>
            </a:r>
            <a:r>
              <a:rPr lang="fr-CH" dirty="0"/>
              <a:t> </a:t>
            </a:r>
            <a:r>
              <a:rPr lang="fr-CH" dirty="0" err="1"/>
              <a:t>Jurisdiciton</a:t>
            </a:r>
            <a:endParaRPr lang="fr-CH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849BBD8-4190-46D2-87C1-2B61B97BE59D}"/>
              </a:ext>
            </a:extLst>
          </p:cNvPr>
          <p:cNvSpPr/>
          <p:nvPr/>
        </p:nvSpPr>
        <p:spPr bwMode="auto">
          <a:xfrm>
            <a:off x="1203814" y="1804822"/>
            <a:ext cx="1542912" cy="785701"/>
          </a:xfrm>
          <a:prstGeom prst="rect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CH" sz="18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ヒラギノ角ゴ Pro W3" charset="0"/>
                <a:cs typeface="ヒラギノ角ゴ Pro W3" charset="0"/>
              </a:rPr>
              <a:t>R Co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CH" sz="1400" dirty="0">
                <a:solidFill>
                  <a:srgbClr val="000000"/>
                </a:solidFill>
                <a:latin typeface="Arial" charset="0"/>
                <a:ea typeface="ヒラギノ角ゴ Pro W3" charset="0"/>
                <a:cs typeface="ヒラギノ角ゴ Pro W3" charset="0"/>
              </a:rPr>
              <a:t>UPE</a:t>
            </a:r>
            <a:endParaRPr kumimoji="0" lang="fr-CH" sz="1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ヒラギノ角ゴ Pro W3" charset="0"/>
              <a:cs typeface="ヒラギノ角ゴ Pro W3" charset="0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7D84124-2B80-4C0A-BA36-091E7888697A}"/>
              </a:ext>
            </a:extLst>
          </p:cNvPr>
          <p:cNvCxnSpPr>
            <a:cxnSpLocks/>
          </p:cNvCxnSpPr>
          <p:nvPr/>
        </p:nvCxnSpPr>
        <p:spPr bwMode="auto">
          <a:xfrm>
            <a:off x="119336" y="3284984"/>
            <a:ext cx="4016895" cy="0"/>
          </a:xfrm>
          <a:prstGeom prst="line">
            <a:avLst/>
          </a:prstGeom>
          <a:ln w="63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AE4C99F7-8641-4830-9B9A-6BABF4464807}"/>
              </a:ext>
            </a:extLst>
          </p:cNvPr>
          <p:cNvSpPr txBox="1"/>
          <p:nvPr/>
        </p:nvSpPr>
        <p:spPr>
          <a:xfrm>
            <a:off x="1412619" y="921365"/>
            <a:ext cx="110942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1400" dirty="0"/>
              <a:t>Country R</a:t>
            </a:r>
          </a:p>
          <a:p>
            <a:pPr algn="ctr"/>
            <a:r>
              <a:rPr lang="fr-CH" sz="1400" dirty="0"/>
              <a:t>CIT 20%</a:t>
            </a:r>
          </a:p>
          <a:p>
            <a:pPr algn="ctr"/>
            <a:r>
              <a:rPr lang="fr-CH" sz="1400" b="1" dirty="0">
                <a:solidFill>
                  <a:srgbClr val="FF0000"/>
                </a:solidFill>
              </a:rPr>
              <a:t>IIR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1FF0A52-35EC-4E22-9F3C-92DA738BDAA6}"/>
              </a:ext>
            </a:extLst>
          </p:cNvPr>
          <p:cNvSpPr/>
          <p:nvPr/>
        </p:nvSpPr>
        <p:spPr bwMode="auto">
          <a:xfrm>
            <a:off x="1195876" y="3965830"/>
            <a:ext cx="1542912" cy="785701"/>
          </a:xfrm>
          <a:prstGeom prst="rect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CH" sz="18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ヒラギノ角ゴ Pro W3" charset="0"/>
                <a:cs typeface="ヒラギノ角ゴ Pro W3" charset="0"/>
              </a:rPr>
              <a:t>S Co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A97B7AE-DA72-4B79-8626-382523593EAA}"/>
              </a:ext>
            </a:extLst>
          </p:cNvPr>
          <p:cNvSpPr txBox="1"/>
          <p:nvPr/>
        </p:nvSpPr>
        <p:spPr>
          <a:xfrm>
            <a:off x="1211752" y="5170766"/>
            <a:ext cx="15349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1400" dirty="0"/>
              <a:t>Country S</a:t>
            </a:r>
          </a:p>
          <a:p>
            <a:pPr algn="ctr"/>
            <a:r>
              <a:rPr lang="fr-CH" sz="1400" b="1" dirty="0">
                <a:solidFill>
                  <a:srgbClr val="FF0000"/>
                </a:solidFill>
              </a:rPr>
              <a:t>CIT 9% &lt; 15%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831BD743-27F8-08EA-BDC1-2013298CC0D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53497057"/>
              </p:ext>
            </p:extLst>
          </p:nvPr>
        </p:nvGraphicFramePr>
        <p:xfrm>
          <a:off x="4305250" y="692696"/>
          <a:ext cx="7761868" cy="16004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B55AD222-FD59-964F-AD50-39E9545B0EFD}"/>
              </a:ext>
            </a:extLst>
          </p:cNvPr>
          <p:cNvCxnSpPr>
            <a:cxnSpLocks/>
            <a:stCxn id="5" idx="2"/>
          </p:cNvCxnSpPr>
          <p:nvPr/>
        </p:nvCxnSpPr>
        <p:spPr bwMode="auto">
          <a:xfrm>
            <a:off x="1975270" y="2590523"/>
            <a:ext cx="0" cy="151272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30" name="Curved Connector 29">
            <a:extLst>
              <a:ext uri="{FF2B5EF4-FFF2-40B4-BE49-F238E27FC236}">
                <a16:creationId xmlns:a16="http://schemas.microsoft.com/office/drawing/2014/main" id="{CAAD192B-5F1C-4598-BD43-48227A617E96}"/>
              </a:ext>
            </a:extLst>
          </p:cNvPr>
          <p:cNvCxnSpPr>
            <a:cxnSpLocks/>
            <a:stCxn id="9" idx="3"/>
            <a:endCxn id="5" idx="3"/>
          </p:cNvCxnSpPr>
          <p:nvPr/>
        </p:nvCxnSpPr>
        <p:spPr bwMode="auto">
          <a:xfrm flipV="1">
            <a:off x="2738788" y="2197673"/>
            <a:ext cx="7938" cy="2161008"/>
          </a:xfrm>
          <a:prstGeom prst="curvedConnector3">
            <a:avLst>
              <a:gd name="adj1" fmla="val 8309637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970D5728-8AC1-BBAD-00F1-4607D010BC03}"/>
              </a:ext>
            </a:extLst>
          </p:cNvPr>
          <p:cNvSpPr txBox="1"/>
          <p:nvPr/>
        </p:nvSpPr>
        <p:spPr>
          <a:xfrm>
            <a:off x="3200057" y="2717572"/>
            <a:ext cx="11094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1400" i="1" dirty="0"/>
              <a:t>Know How </a:t>
            </a:r>
          </a:p>
        </p:txBody>
      </p:sp>
      <p:cxnSp>
        <p:nvCxnSpPr>
          <p:cNvPr id="45" name="Curved Connector 44">
            <a:extLst>
              <a:ext uri="{FF2B5EF4-FFF2-40B4-BE49-F238E27FC236}">
                <a16:creationId xmlns:a16="http://schemas.microsoft.com/office/drawing/2014/main" id="{709C6BE9-BFE5-4707-F22E-9ECBCB0531EB}"/>
              </a:ext>
            </a:extLst>
          </p:cNvPr>
          <p:cNvCxnSpPr>
            <a:stCxn id="5" idx="1"/>
            <a:endCxn id="9" idx="1"/>
          </p:cNvCxnSpPr>
          <p:nvPr/>
        </p:nvCxnSpPr>
        <p:spPr bwMode="auto">
          <a:xfrm rot="10800000" flipV="1">
            <a:off x="1195876" y="2197673"/>
            <a:ext cx="7938" cy="2161008"/>
          </a:xfrm>
          <a:prstGeom prst="curvedConnector3">
            <a:avLst>
              <a:gd name="adj1" fmla="val 10888574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CB80E2B4-CEBD-109D-7F1A-BA5F9F1AE4E0}"/>
              </a:ext>
            </a:extLst>
          </p:cNvPr>
          <p:cNvSpPr txBox="1"/>
          <p:nvPr/>
        </p:nvSpPr>
        <p:spPr>
          <a:xfrm>
            <a:off x="1975270" y="2667051"/>
            <a:ext cx="13630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1400" i="1" dirty="0">
                <a:solidFill>
                  <a:schemeClr val="accent1"/>
                </a:solidFill>
              </a:rPr>
              <a:t>APA </a:t>
            </a:r>
          </a:p>
          <a:p>
            <a:pPr algn="ctr"/>
            <a:r>
              <a:rPr lang="fr-CH" sz="1400" i="1" dirty="0" err="1">
                <a:solidFill>
                  <a:schemeClr val="accent1"/>
                </a:solidFill>
              </a:rPr>
              <a:t>Fees</a:t>
            </a:r>
            <a:r>
              <a:rPr lang="fr-CH" sz="1400" i="1" dirty="0">
                <a:solidFill>
                  <a:schemeClr val="accent1"/>
                </a:solidFill>
              </a:rPr>
              <a:t> </a:t>
            </a:r>
            <a:r>
              <a:rPr lang="en-PL" sz="1400" i="1" dirty="0">
                <a:solidFill>
                  <a:schemeClr val="accent1"/>
                </a:solidFill>
              </a:rPr>
              <a:t>€</a:t>
            </a:r>
            <a:r>
              <a:rPr lang="fr-CH" sz="1400" i="1" dirty="0">
                <a:solidFill>
                  <a:schemeClr val="accent1"/>
                </a:solidFill>
              </a:rPr>
              <a:t> 60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2D75280-4F06-1B32-AD18-831183515F28}"/>
              </a:ext>
            </a:extLst>
          </p:cNvPr>
          <p:cNvSpPr txBox="1"/>
          <p:nvPr/>
        </p:nvSpPr>
        <p:spPr>
          <a:xfrm>
            <a:off x="303194" y="3363797"/>
            <a:ext cx="110942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1400" i="1" dirty="0" err="1"/>
              <a:t>Royalty</a:t>
            </a:r>
            <a:r>
              <a:rPr lang="fr-CH" sz="1400" i="1" dirty="0"/>
              <a:t> for FA </a:t>
            </a:r>
          </a:p>
          <a:p>
            <a:pPr algn="ctr"/>
            <a:r>
              <a:rPr lang="en-PL" sz="1400" i="1" dirty="0"/>
              <a:t>€</a:t>
            </a:r>
            <a:r>
              <a:rPr lang="fr-CH" sz="1400" i="1" dirty="0"/>
              <a:t>100</a:t>
            </a:r>
          </a:p>
        </p:txBody>
      </p:sp>
      <p:sp>
        <p:nvSpPr>
          <p:cNvPr id="15" name="Up Arrow 14">
            <a:extLst>
              <a:ext uri="{FF2B5EF4-FFF2-40B4-BE49-F238E27FC236}">
                <a16:creationId xmlns:a16="http://schemas.microsoft.com/office/drawing/2014/main" id="{9F120473-2888-7CAD-46FD-7179AFEB68A1}"/>
              </a:ext>
            </a:extLst>
          </p:cNvPr>
          <p:cNvSpPr/>
          <p:nvPr/>
        </p:nvSpPr>
        <p:spPr bwMode="auto">
          <a:xfrm rot="10800000">
            <a:off x="2050859" y="2683657"/>
            <a:ext cx="159839" cy="550806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ヒラギノ角ゴ Pro W3" charset="0"/>
              <a:cs typeface="ヒラギノ角ゴ Pro W3" charset="0"/>
            </a:endParaRPr>
          </a:p>
        </p:txBody>
      </p:sp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1174CA6D-8808-B034-E267-CFD11B59E2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7003113"/>
              </p:ext>
            </p:extLst>
          </p:nvPr>
        </p:nvGraphicFramePr>
        <p:xfrm>
          <a:off x="4367808" y="2996952"/>
          <a:ext cx="7673112" cy="2984394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1326795">
                  <a:extLst>
                    <a:ext uri="{9D8B030D-6E8A-4147-A177-3AD203B41FA5}">
                      <a16:colId xmlns:a16="http://schemas.microsoft.com/office/drawing/2014/main" val="1547348284"/>
                    </a:ext>
                  </a:extLst>
                </a:gridCol>
                <a:gridCol w="949778">
                  <a:extLst>
                    <a:ext uri="{9D8B030D-6E8A-4147-A177-3AD203B41FA5}">
                      <a16:colId xmlns:a16="http://schemas.microsoft.com/office/drawing/2014/main" val="2016268003"/>
                    </a:ext>
                  </a:extLst>
                </a:gridCol>
                <a:gridCol w="1100414">
                  <a:extLst>
                    <a:ext uri="{9D8B030D-6E8A-4147-A177-3AD203B41FA5}">
                      <a16:colId xmlns:a16="http://schemas.microsoft.com/office/drawing/2014/main" val="3372147073"/>
                    </a:ext>
                  </a:extLst>
                </a:gridCol>
                <a:gridCol w="1100414">
                  <a:extLst>
                    <a:ext uri="{9D8B030D-6E8A-4147-A177-3AD203B41FA5}">
                      <a16:colId xmlns:a16="http://schemas.microsoft.com/office/drawing/2014/main" val="3816444908"/>
                    </a:ext>
                  </a:extLst>
                </a:gridCol>
                <a:gridCol w="994883">
                  <a:extLst>
                    <a:ext uri="{9D8B030D-6E8A-4147-A177-3AD203B41FA5}">
                      <a16:colId xmlns:a16="http://schemas.microsoft.com/office/drawing/2014/main" val="4254229758"/>
                    </a:ext>
                  </a:extLst>
                </a:gridCol>
                <a:gridCol w="1100414">
                  <a:extLst>
                    <a:ext uri="{9D8B030D-6E8A-4147-A177-3AD203B41FA5}">
                      <a16:colId xmlns:a16="http://schemas.microsoft.com/office/drawing/2014/main" val="1080314871"/>
                    </a:ext>
                  </a:extLst>
                </a:gridCol>
                <a:gridCol w="1100414">
                  <a:extLst>
                    <a:ext uri="{9D8B030D-6E8A-4147-A177-3AD203B41FA5}">
                      <a16:colId xmlns:a16="http://schemas.microsoft.com/office/drawing/2014/main" val="3572804907"/>
                    </a:ext>
                  </a:extLst>
                </a:gridCol>
              </a:tblGrid>
              <a:tr h="392370">
                <a:tc gridSpan="7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0" i="0" dirty="0">
                          <a:effectLst/>
                          <a:latin typeface="Arial" panose="020B0604020202020204" pitchFamily="34" charset="0"/>
                        </a:rPr>
                        <a:t>Table 2:  *Denotes related party transaction</a:t>
                      </a:r>
                      <a:endParaRPr lang="en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7778177"/>
                  </a:ext>
                </a:extLst>
              </a:tr>
              <a:tr h="39237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0" i="0" dirty="0">
                          <a:effectLst/>
                          <a:latin typeface="Arial" panose="020B0604020202020204" pitchFamily="34" charset="0"/>
                        </a:rPr>
                        <a:t>Particulars </a:t>
                      </a:r>
                      <a:endParaRPr lang="en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3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0" i="0" dirty="0">
                          <a:effectLst/>
                          <a:latin typeface="Arial" panose="020B0604020202020204" pitchFamily="34" charset="0"/>
                        </a:rPr>
                        <a:t>Co R / CIT = 20%</a:t>
                      </a:r>
                      <a:endParaRPr lang="en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0" i="0" dirty="0">
                          <a:effectLst/>
                          <a:latin typeface="Arial" panose="020B0604020202020204" pitchFamily="34" charset="0"/>
                        </a:rPr>
                        <a:t>Co S / CIT = 9% </a:t>
                      </a:r>
                      <a:endParaRPr lang="en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3054603"/>
                  </a:ext>
                </a:extLst>
              </a:tr>
              <a:tr h="39237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0" i="0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  <a:endParaRPr lang="en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0" i="0" dirty="0">
                          <a:effectLst/>
                          <a:latin typeface="Arial" panose="020B0604020202020204" pitchFamily="34" charset="0"/>
                        </a:rPr>
                        <a:t>Financial accounts</a:t>
                      </a:r>
                      <a:endParaRPr lang="en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0" i="0" dirty="0">
                          <a:effectLst/>
                          <a:latin typeface="Arial" panose="020B0604020202020204" pitchFamily="34" charset="0"/>
                        </a:rPr>
                        <a:t>Tax statements</a:t>
                      </a:r>
                      <a:endParaRPr lang="en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0" i="0" dirty="0">
                          <a:effectLst/>
                          <a:latin typeface="Arial" panose="020B0604020202020204" pitchFamily="34" charset="0"/>
                        </a:rPr>
                        <a:t>Globe calculation</a:t>
                      </a:r>
                      <a:endParaRPr lang="en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0" i="0" dirty="0">
                          <a:effectLst/>
                          <a:latin typeface="Arial" panose="020B0604020202020204" pitchFamily="34" charset="0"/>
                        </a:rPr>
                        <a:t>Financial accounts</a:t>
                      </a:r>
                      <a:endParaRPr lang="en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0" i="0" dirty="0">
                          <a:effectLst/>
                          <a:latin typeface="Arial" panose="020B0604020202020204" pitchFamily="34" charset="0"/>
                        </a:rPr>
                        <a:t>Tax statements</a:t>
                      </a:r>
                      <a:endParaRPr lang="en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0" i="0" dirty="0">
                          <a:effectLst/>
                          <a:latin typeface="Arial" panose="020B0604020202020204" pitchFamily="34" charset="0"/>
                        </a:rPr>
                        <a:t>Globe calculation</a:t>
                      </a:r>
                      <a:endParaRPr lang="en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95520279"/>
                  </a:ext>
                </a:extLst>
              </a:tr>
              <a:tr h="39237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0" i="0" dirty="0">
                          <a:effectLst/>
                          <a:latin typeface="Arial" panose="020B0604020202020204" pitchFamily="34" charset="0"/>
                        </a:rPr>
                        <a:t>Income (A)</a:t>
                      </a:r>
                      <a:endParaRPr lang="en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0" i="0" dirty="0">
                          <a:effectLst/>
                          <a:latin typeface="Arial" panose="020B0604020202020204" pitchFamily="34" charset="0"/>
                        </a:rPr>
                        <a:t>1,000</a:t>
                      </a:r>
                      <a:endParaRPr lang="en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0" i="0" dirty="0">
                          <a:effectLst/>
                          <a:latin typeface="Arial" panose="020B0604020202020204" pitchFamily="34" charset="0"/>
                        </a:rPr>
                        <a:t>1,000</a:t>
                      </a:r>
                      <a:endParaRPr lang="en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0" i="0" dirty="0">
                          <a:effectLst/>
                          <a:latin typeface="Arial" panose="020B0604020202020204" pitchFamily="34" charset="0"/>
                        </a:rPr>
                        <a:t>1,000</a:t>
                      </a:r>
                      <a:endParaRPr lang="en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0" i="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100*</a:t>
                      </a:r>
                      <a:endParaRPr lang="en-PL" sz="1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0" i="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100*</a:t>
                      </a:r>
                      <a:endParaRPr lang="en-PL" sz="1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0" i="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60*</a:t>
                      </a:r>
                      <a:endParaRPr lang="en-PL" sz="1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987905408"/>
                  </a:ext>
                </a:extLst>
              </a:tr>
              <a:tr h="39237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0" i="0" dirty="0">
                          <a:effectLst/>
                          <a:latin typeface="Arial" panose="020B0604020202020204" pitchFamily="34" charset="0"/>
                        </a:rPr>
                        <a:t>All Third party Expenses (B) </a:t>
                      </a:r>
                      <a:endParaRPr lang="en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0" i="0" dirty="0">
                          <a:effectLst/>
                          <a:latin typeface="Arial" panose="020B0604020202020204" pitchFamily="34" charset="0"/>
                        </a:rPr>
                        <a:t>500</a:t>
                      </a:r>
                      <a:endParaRPr lang="en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0" i="0" dirty="0">
                          <a:effectLst/>
                          <a:latin typeface="Arial" panose="020B0604020202020204" pitchFamily="34" charset="0"/>
                        </a:rPr>
                        <a:t>500</a:t>
                      </a:r>
                      <a:endParaRPr lang="en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0" i="0" dirty="0">
                          <a:effectLst/>
                          <a:latin typeface="Arial" panose="020B0604020202020204" pitchFamily="34" charset="0"/>
                        </a:rPr>
                        <a:t>500</a:t>
                      </a:r>
                      <a:endParaRPr lang="en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0" i="0" dirty="0">
                          <a:effectLst/>
                          <a:latin typeface="Arial" panose="020B0604020202020204" pitchFamily="34" charset="0"/>
                        </a:rPr>
                        <a:t>50</a:t>
                      </a:r>
                      <a:endParaRPr lang="en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0" i="0" dirty="0">
                          <a:effectLst/>
                          <a:latin typeface="Arial" panose="020B0604020202020204" pitchFamily="34" charset="0"/>
                        </a:rPr>
                        <a:t>50</a:t>
                      </a:r>
                      <a:endParaRPr lang="en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0" i="0" dirty="0">
                          <a:effectLst/>
                          <a:latin typeface="Arial" panose="020B0604020202020204" pitchFamily="34" charset="0"/>
                        </a:rPr>
                        <a:t>50</a:t>
                      </a:r>
                      <a:endParaRPr lang="en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60966140"/>
                  </a:ext>
                </a:extLst>
              </a:tr>
              <a:tr h="39237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0" i="0" dirty="0">
                          <a:effectLst/>
                          <a:latin typeface="Arial" panose="020B0604020202020204" pitchFamily="34" charset="0"/>
                        </a:rPr>
                        <a:t>Royalty fee to Co S (C)</a:t>
                      </a:r>
                      <a:endParaRPr lang="en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0" i="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100*</a:t>
                      </a:r>
                      <a:endParaRPr lang="en-PL" sz="1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0" i="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60*</a:t>
                      </a:r>
                      <a:endParaRPr lang="en-PL" sz="1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0" i="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60*</a:t>
                      </a:r>
                      <a:endParaRPr lang="en-PL" sz="1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0" i="0" dirty="0"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en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0" i="0" dirty="0"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en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0" i="0" dirty="0"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en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0563097"/>
                  </a:ext>
                </a:extLst>
              </a:tr>
              <a:tr h="59810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0" i="0" dirty="0">
                          <a:effectLst/>
                          <a:latin typeface="Arial" panose="020B0604020202020204" pitchFamily="34" charset="0"/>
                        </a:rPr>
                        <a:t>Profit </a:t>
                      </a:r>
                      <a:endParaRPr lang="en-PL" sz="1100" b="0" i="0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dirty="0">
                          <a:effectLst/>
                        </a:rPr>
                        <a:t>(D)= (A)-(B)-(C)   </a:t>
                      </a:r>
                      <a:endParaRPr lang="en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0" i="0" dirty="0">
                          <a:effectLst/>
                          <a:latin typeface="Arial" panose="020B0604020202020204" pitchFamily="34" charset="0"/>
                        </a:rPr>
                        <a:t>400</a:t>
                      </a:r>
                      <a:endParaRPr lang="en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0" i="0" dirty="0">
                          <a:effectLst/>
                          <a:latin typeface="Arial" panose="020B0604020202020204" pitchFamily="34" charset="0"/>
                        </a:rPr>
                        <a:t>440</a:t>
                      </a:r>
                      <a:endParaRPr lang="en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0" i="0" dirty="0">
                          <a:effectLst/>
                          <a:latin typeface="Arial" panose="020B0604020202020204" pitchFamily="34" charset="0"/>
                        </a:rPr>
                        <a:t>440</a:t>
                      </a:r>
                      <a:endParaRPr lang="en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0" i="0" dirty="0">
                          <a:effectLst/>
                          <a:latin typeface="Arial" panose="020B0604020202020204" pitchFamily="34" charset="0"/>
                        </a:rPr>
                        <a:t>50</a:t>
                      </a:r>
                      <a:endParaRPr lang="en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0" i="0" dirty="0">
                          <a:effectLst/>
                          <a:latin typeface="Arial" panose="020B0604020202020204" pitchFamily="34" charset="0"/>
                        </a:rPr>
                        <a:t>50</a:t>
                      </a:r>
                      <a:endParaRPr lang="en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0" i="0" dirty="0">
                          <a:effectLst/>
                          <a:latin typeface="Arial" panose="020B0604020202020204" pitchFamily="34" charset="0"/>
                        </a:rPr>
                        <a:t>10</a:t>
                      </a:r>
                      <a:endParaRPr lang="en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368360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352029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BFA9966-8719-4951-9A5A-2FF5FD3D3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2C853C-1B89-1F4B-97B9-86229D30D6B2}" type="slidenum">
              <a:rPr lang="fr-FR" altLang="en-US" smtClean="0"/>
              <a:pPr>
                <a:defRPr/>
              </a:pPr>
              <a:t>8</a:t>
            </a:fld>
            <a:endParaRPr lang="fr-FR" alt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0DF39A3-875B-4C4F-8DD0-29A8202E0798}"/>
              </a:ext>
            </a:extLst>
          </p:cNvPr>
          <p:cNvSpPr txBox="1"/>
          <p:nvPr/>
        </p:nvSpPr>
        <p:spPr>
          <a:xfrm>
            <a:off x="407368" y="347662"/>
            <a:ext cx="11578292" cy="95410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fr-FR"/>
            </a:defPPr>
            <a:lvl1pPr>
              <a:defRPr sz="2800" b="1" kern="0">
                <a:solidFill>
                  <a:srgbClr val="800000"/>
                </a:solidFill>
                <a:ea typeface="ヒラギノ角ゴ Pro W3"/>
                <a:cs typeface="Arial" panose="020B0604020202020204" pitchFamily="34" charset="0"/>
              </a:defRPr>
            </a:lvl1pPr>
          </a:lstStyle>
          <a:p>
            <a:r>
              <a:rPr lang="fr-CH" dirty="0"/>
              <a:t>Illustration 3: </a:t>
            </a:r>
            <a:r>
              <a:rPr lang="fr-CH" dirty="0" err="1"/>
              <a:t>Unilateral</a:t>
            </a:r>
            <a:r>
              <a:rPr lang="fr-CH" dirty="0"/>
              <a:t> APA </a:t>
            </a:r>
            <a:r>
              <a:rPr lang="fr-CH" dirty="0" err="1"/>
              <a:t>concluded</a:t>
            </a:r>
            <a:r>
              <a:rPr lang="fr-CH" dirty="0"/>
              <a:t> in High </a:t>
            </a:r>
            <a:r>
              <a:rPr lang="fr-CH" dirty="0" err="1"/>
              <a:t>Tax</a:t>
            </a:r>
            <a:r>
              <a:rPr lang="fr-CH" dirty="0"/>
              <a:t> </a:t>
            </a:r>
            <a:r>
              <a:rPr lang="fr-CH" dirty="0" err="1"/>
              <a:t>Jurisdiciton</a:t>
            </a:r>
            <a:endParaRPr lang="fr-CH" dirty="0"/>
          </a:p>
          <a:p>
            <a:endParaRPr lang="fr-CH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849BBD8-4190-46D2-87C1-2B61B97BE59D}"/>
              </a:ext>
            </a:extLst>
          </p:cNvPr>
          <p:cNvSpPr/>
          <p:nvPr/>
        </p:nvSpPr>
        <p:spPr bwMode="auto">
          <a:xfrm>
            <a:off x="1203814" y="1804822"/>
            <a:ext cx="1542912" cy="785701"/>
          </a:xfrm>
          <a:prstGeom prst="rect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CH" sz="18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ヒラギノ角ゴ Pro W3" charset="0"/>
                <a:cs typeface="ヒラギノ角ゴ Pro W3" charset="0"/>
              </a:rPr>
              <a:t>R Co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CH" sz="1400" dirty="0">
                <a:solidFill>
                  <a:srgbClr val="000000"/>
                </a:solidFill>
                <a:latin typeface="Arial" charset="0"/>
                <a:ea typeface="ヒラギノ角ゴ Pro W3" charset="0"/>
                <a:cs typeface="ヒラギノ角ゴ Pro W3" charset="0"/>
              </a:rPr>
              <a:t>UPE</a:t>
            </a:r>
            <a:endParaRPr kumimoji="0" lang="fr-CH" sz="1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ヒラギノ角ゴ Pro W3" charset="0"/>
              <a:cs typeface="ヒラギノ角ゴ Pro W3" charset="0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7D84124-2B80-4C0A-BA36-091E7888697A}"/>
              </a:ext>
            </a:extLst>
          </p:cNvPr>
          <p:cNvCxnSpPr>
            <a:cxnSpLocks/>
          </p:cNvCxnSpPr>
          <p:nvPr/>
        </p:nvCxnSpPr>
        <p:spPr bwMode="auto">
          <a:xfrm>
            <a:off x="119336" y="3284984"/>
            <a:ext cx="4016895" cy="0"/>
          </a:xfrm>
          <a:prstGeom prst="line">
            <a:avLst/>
          </a:prstGeom>
          <a:ln w="63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AE4C99F7-8641-4830-9B9A-6BABF4464807}"/>
              </a:ext>
            </a:extLst>
          </p:cNvPr>
          <p:cNvSpPr txBox="1"/>
          <p:nvPr/>
        </p:nvSpPr>
        <p:spPr>
          <a:xfrm>
            <a:off x="1412619" y="921365"/>
            <a:ext cx="110942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1400" dirty="0"/>
              <a:t>Country R</a:t>
            </a:r>
          </a:p>
          <a:p>
            <a:pPr algn="ctr"/>
            <a:r>
              <a:rPr lang="fr-CH" sz="1400" dirty="0"/>
              <a:t>CIT 20%</a:t>
            </a:r>
          </a:p>
          <a:p>
            <a:pPr algn="ctr"/>
            <a:r>
              <a:rPr lang="fr-CH" sz="1400" b="1" dirty="0">
                <a:solidFill>
                  <a:srgbClr val="FF0000"/>
                </a:solidFill>
              </a:rPr>
              <a:t>IIR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1FF0A52-35EC-4E22-9F3C-92DA738BDAA6}"/>
              </a:ext>
            </a:extLst>
          </p:cNvPr>
          <p:cNvSpPr/>
          <p:nvPr/>
        </p:nvSpPr>
        <p:spPr bwMode="auto">
          <a:xfrm>
            <a:off x="1195876" y="3965830"/>
            <a:ext cx="1542912" cy="785701"/>
          </a:xfrm>
          <a:prstGeom prst="rect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CH" sz="18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ヒラギノ角ゴ Pro W3" charset="0"/>
                <a:cs typeface="ヒラギノ角ゴ Pro W3" charset="0"/>
              </a:rPr>
              <a:t>S Co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A97B7AE-DA72-4B79-8626-382523593EAA}"/>
              </a:ext>
            </a:extLst>
          </p:cNvPr>
          <p:cNvSpPr txBox="1"/>
          <p:nvPr/>
        </p:nvSpPr>
        <p:spPr>
          <a:xfrm>
            <a:off x="1211752" y="5170766"/>
            <a:ext cx="15349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1400" dirty="0"/>
              <a:t>Country S</a:t>
            </a:r>
          </a:p>
          <a:p>
            <a:pPr algn="ctr"/>
            <a:r>
              <a:rPr lang="fr-CH" sz="1400" b="1" dirty="0">
                <a:solidFill>
                  <a:srgbClr val="FF0000"/>
                </a:solidFill>
              </a:rPr>
              <a:t>CIT 9% &lt; 15%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B55AD222-FD59-964F-AD50-39E9545B0EFD}"/>
              </a:ext>
            </a:extLst>
          </p:cNvPr>
          <p:cNvCxnSpPr>
            <a:cxnSpLocks/>
            <a:stCxn id="5" idx="2"/>
          </p:cNvCxnSpPr>
          <p:nvPr/>
        </p:nvCxnSpPr>
        <p:spPr bwMode="auto">
          <a:xfrm>
            <a:off x="1975270" y="2590523"/>
            <a:ext cx="0" cy="151272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30" name="Curved Connector 29">
            <a:extLst>
              <a:ext uri="{FF2B5EF4-FFF2-40B4-BE49-F238E27FC236}">
                <a16:creationId xmlns:a16="http://schemas.microsoft.com/office/drawing/2014/main" id="{CAAD192B-5F1C-4598-BD43-48227A617E96}"/>
              </a:ext>
            </a:extLst>
          </p:cNvPr>
          <p:cNvCxnSpPr>
            <a:cxnSpLocks/>
            <a:stCxn id="9" idx="3"/>
            <a:endCxn id="5" idx="3"/>
          </p:cNvCxnSpPr>
          <p:nvPr/>
        </p:nvCxnSpPr>
        <p:spPr bwMode="auto">
          <a:xfrm flipV="1">
            <a:off x="2738788" y="2197673"/>
            <a:ext cx="7938" cy="2161008"/>
          </a:xfrm>
          <a:prstGeom prst="curvedConnector3">
            <a:avLst>
              <a:gd name="adj1" fmla="val 8309637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970D5728-8AC1-BBAD-00F1-4607D010BC03}"/>
              </a:ext>
            </a:extLst>
          </p:cNvPr>
          <p:cNvSpPr txBox="1"/>
          <p:nvPr/>
        </p:nvSpPr>
        <p:spPr>
          <a:xfrm>
            <a:off x="3200057" y="2717572"/>
            <a:ext cx="11094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1400" i="1" dirty="0"/>
              <a:t>Know How</a:t>
            </a:r>
          </a:p>
        </p:txBody>
      </p:sp>
      <p:cxnSp>
        <p:nvCxnSpPr>
          <p:cNvPr id="45" name="Curved Connector 44">
            <a:extLst>
              <a:ext uri="{FF2B5EF4-FFF2-40B4-BE49-F238E27FC236}">
                <a16:creationId xmlns:a16="http://schemas.microsoft.com/office/drawing/2014/main" id="{709C6BE9-BFE5-4707-F22E-9ECBCB0531EB}"/>
              </a:ext>
            </a:extLst>
          </p:cNvPr>
          <p:cNvCxnSpPr>
            <a:stCxn id="5" idx="1"/>
            <a:endCxn id="9" idx="1"/>
          </p:cNvCxnSpPr>
          <p:nvPr/>
        </p:nvCxnSpPr>
        <p:spPr bwMode="auto">
          <a:xfrm rot="10800000" flipV="1">
            <a:off x="1195876" y="2197673"/>
            <a:ext cx="7938" cy="2161008"/>
          </a:xfrm>
          <a:prstGeom prst="curvedConnector3">
            <a:avLst>
              <a:gd name="adj1" fmla="val 10888574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CB80E2B4-CEBD-109D-7F1A-BA5F9F1AE4E0}"/>
              </a:ext>
            </a:extLst>
          </p:cNvPr>
          <p:cNvSpPr txBox="1"/>
          <p:nvPr/>
        </p:nvSpPr>
        <p:spPr>
          <a:xfrm>
            <a:off x="1975270" y="2683657"/>
            <a:ext cx="13630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1400" i="1" dirty="0">
                <a:solidFill>
                  <a:schemeClr val="accent1"/>
                </a:solidFill>
              </a:rPr>
              <a:t>APA</a:t>
            </a:r>
          </a:p>
          <a:p>
            <a:pPr algn="ctr"/>
            <a:r>
              <a:rPr lang="fr-CH" sz="1400" i="1" dirty="0" err="1">
                <a:solidFill>
                  <a:schemeClr val="accent1"/>
                </a:solidFill>
              </a:rPr>
              <a:t>Fees</a:t>
            </a:r>
            <a:r>
              <a:rPr lang="fr-CH" sz="1400" i="1" dirty="0">
                <a:solidFill>
                  <a:schemeClr val="accent1"/>
                </a:solidFill>
              </a:rPr>
              <a:t> </a:t>
            </a:r>
            <a:r>
              <a:rPr lang="en-PL" sz="1400" i="1" dirty="0">
                <a:solidFill>
                  <a:schemeClr val="accent1"/>
                </a:solidFill>
              </a:rPr>
              <a:t>€</a:t>
            </a:r>
            <a:r>
              <a:rPr lang="fr-CH" sz="1400" i="1" dirty="0">
                <a:solidFill>
                  <a:schemeClr val="accent1"/>
                </a:solidFill>
              </a:rPr>
              <a:t>120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2D75280-4F06-1B32-AD18-831183515F28}"/>
              </a:ext>
            </a:extLst>
          </p:cNvPr>
          <p:cNvSpPr txBox="1"/>
          <p:nvPr/>
        </p:nvSpPr>
        <p:spPr>
          <a:xfrm>
            <a:off x="303194" y="3363797"/>
            <a:ext cx="110942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1400" i="1" dirty="0" err="1"/>
              <a:t>Royalty</a:t>
            </a:r>
            <a:r>
              <a:rPr lang="fr-CH" sz="1400" i="1" dirty="0"/>
              <a:t> for FA </a:t>
            </a:r>
          </a:p>
          <a:p>
            <a:pPr algn="ctr"/>
            <a:r>
              <a:rPr lang="en-PL" sz="1400" i="1" dirty="0"/>
              <a:t>€</a:t>
            </a:r>
            <a:r>
              <a:rPr lang="fr-CH" sz="1400" i="1" dirty="0"/>
              <a:t>100</a:t>
            </a:r>
          </a:p>
        </p:txBody>
      </p:sp>
      <p:sp>
        <p:nvSpPr>
          <p:cNvPr id="15" name="Up Arrow 14">
            <a:extLst>
              <a:ext uri="{FF2B5EF4-FFF2-40B4-BE49-F238E27FC236}">
                <a16:creationId xmlns:a16="http://schemas.microsoft.com/office/drawing/2014/main" id="{9F120473-2888-7CAD-46FD-7179AFEB68A1}"/>
              </a:ext>
            </a:extLst>
          </p:cNvPr>
          <p:cNvSpPr/>
          <p:nvPr/>
        </p:nvSpPr>
        <p:spPr bwMode="auto">
          <a:xfrm rot="10800000">
            <a:off x="2050859" y="2683657"/>
            <a:ext cx="159839" cy="550806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ヒラギノ角ゴ Pro W3" charset="0"/>
              <a:cs typeface="ヒラギノ角ゴ Pro W3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76ADDC24-EFEB-1322-BE44-96181A0E43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4277320"/>
              </p:ext>
            </p:extLst>
          </p:nvPr>
        </p:nvGraphicFramePr>
        <p:xfrm>
          <a:off x="4247746" y="3097599"/>
          <a:ext cx="7801156" cy="2896385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1348937">
                  <a:extLst>
                    <a:ext uri="{9D8B030D-6E8A-4147-A177-3AD203B41FA5}">
                      <a16:colId xmlns:a16="http://schemas.microsoft.com/office/drawing/2014/main" val="4004835175"/>
                    </a:ext>
                  </a:extLst>
                </a:gridCol>
                <a:gridCol w="965626">
                  <a:extLst>
                    <a:ext uri="{9D8B030D-6E8A-4147-A177-3AD203B41FA5}">
                      <a16:colId xmlns:a16="http://schemas.microsoft.com/office/drawing/2014/main" val="1165846376"/>
                    </a:ext>
                  </a:extLst>
                </a:gridCol>
                <a:gridCol w="1118777">
                  <a:extLst>
                    <a:ext uri="{9D8B030D-6E8A-4147-A177-3AD203B41FA5}">
                      <a16:colId xmlns:a16="http://schemas.microsoft.com/office/drawing/2014/main" val="1274875389"/>
                    </a:ext>
                  </a:extLst>
                </a:gridCol>
                <a:gridCol w="1118777">
                  <a:extLst>
                    <a:ext uri="{9D8B030D-6E8A-4147-A177-3AD203B41FA5}">
                      <a16:colId xmlns:a16="http://schemas.microsoft.com/office/drawing/2014/main" val="1745039438"/>
                    </a:ext>
                  </a:extLst>
                </a:gridCol>
                <a:gridCol w="1011485">
                  <a:extLst>
                    <a:ext uri="{9D8B030D-6E8A-4147-A177-3AD203B41FA5}">
                      <a16:colId xmlns:a16="http://schemas.microsoft.com/office/drawing/2014/main" val="2859816967"/>
                    </a:ext>
                  </a:extLst>
                </a:gridCol>
                <a:gridCol w="1118777">
                  <a:extLst>
                    <a:ext uri="{9D8B030D-6E8A-4147-A177-3AD203B41FA5}">
                      <a16:colId xmlns:a16="http://schemas.microsoft.com/office/drawing/2014/main" val="1509706590"/>
                    </a:ext>
                  </a:extLst>
                </a:gridCol>
                <a:gridCol w="1118777">
                  <a:extLst>
                    <a:ext uri="{9D8B030D-6E8A-4147-A177-3AD203B41FA5}">
                      <a16:colId xmlns:a16="http://schemas.microsoft.com/office/drawing/2014/main" val="1980423391"/>
                    </a:ext>
                  </a:extLst>
                </a:gridCol>
              </a:tblGrid>
              <a:tr h="381734">
                <a:tc gridSpan="7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0" i="0" dirty="0">
                          <a:effectLst/>
                          <a:latin typeface="Arial" panose="020B0604020202020204" pitchFamily="34" charset="0"/>
                        </a:rPr>
                        <a:t>Table 3:  *Denotes related party transaction</a:t>
                      </a:r>
                      <a:endParaRPr lang="en-PL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3390481"/>
                  </a:ext>
                </a:extLst>
              </a:tr>
              <a:tr h="38173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0" i="0" dirty="0">
                          <a:effectLst/>
                          <a:latin typeface="Arial" panose="020B0604020202020204" pitchFamily="34" charset="0"/>
                        </a:rPr>
                        <a:t>Particulars </a:t>
                      </a:r>
                      <a:endParaRPr lang="en-PL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3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0" i="0" dirty="0">
                          <a:effectLst/>
                          <a:latin typeface="Arial" panose="020B0604020202020204" pitchFamily="34" charset="0"/>
                        </a:rPr>
                        <a:t>Co R / CIT = 20%</a:t>
                      </a:r>
                      <a:endParaRPr lang="en-PL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0" i="0" dirty="0">
                          <a:effectLst/>
                          <a:latin typeface="Arial" panose="020B0604020202020204" pitchFamily="34" charset="0"/>
                        </a:rPr>
                        <a:t>Co S / CIT = 9% </a:t>
                      </a:r>
                      <a:endParaRPr lang="en-PL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7584232"/>
                  </a:ext>
                </a:extLst>
              </a:tr>
              <a:tr h="38173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0" i="0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  <a:endParaRPr lang="en-PL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0" i="0" dirty="0">
                          <a:effectLst/>
                          <a:latin typeface="Arial" panose="020B0604020202020204" pitchFamily="34" charset="0"/>
                        </a:rPr>
                        <a:t>Financial accounts</a:t>
                      </a:r>
                      <a:endParaRPr lang="en-PL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0" i="0" dirty="0">
                          <a:effectLst/>
                          <a:latin typeface="Arial" panose="020B0604020202020204" pitchFamily="34" charset="0"/>
                        </a:rPr>
                        <a:t>Tax statements</a:t>
                      </a:r>
                      <a:endParaRPr lang="en-PL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0" i="0" dirty="0">
                          <a:effectLst/>
                          <a:latin typeface="Arial" panose="020B0604020202020204" pitchFamily="34" charset="0"/>
                        </a:rPr>
                        <a:t>Globe calculation</a:t>
                      </a:r>
                      <a:endParaRPr lang="en-PL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0" i="0" dirty="0">
                          <a:effectLst/>
                          <a:latin typeface="Arial" panose="020B0604020202020204" pitchFamily="34" charset="0"/>
                        </a:rPr>
                        <a:t>Financial accounts</a:t>
                      </a:r>
                      <a:endParaRPr lang="en-PL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0" i="0" dirty="0">
                          <a:effectLst/>
                          <a:latin typeface="Arial" panose="020B0604020202020204" pitchFamily="34" charset="0"/>
                        </a:rPr>
                        <a:t>Tax statements</a:t>
                      </a:r>
                      <a:endParaRPr lang="en-PL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0" i="0" dirty="0">
                          <a:effectLst/>
                          <a:latin typeface="Arial" panose="020B0604020202020204" pitchFamily="34" charset="0"/>
                        </a:rPr>
                        <a:t>Globe calculation</a:t>
                      </a:r>
                      <a:endParaRPr lang="en-PL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51066511"/>
                  </a:ext>
                </a:extLst>
              </a:tr>
              <a:tr h="38173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0" i="0" dirty="0">
                          <a:effectLst/>
                          <a:latin typeface="Arial" panose="020B0604020202020204" pitchFamily="34" charset="0"/>
                        </a:rPr>
                        <a:t>Income (A)</a:t>
                      </a:r>
                      <a:endParaRPr lang="en-PL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0" i="0" dirty="0">
                          <a:effectLst/>
                          <a:latin typeface="Arial" panose="020B0604020202020204" pitchFamily="34" charset="0"/>
                        </a:rPr>
                        <a:t>1,000</a:t>
                      </a:r>
                      <a:endParaRPr lang="en-PL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0" i="0" dirty="0">
                          <a:effectLst/>
                          <a:latin typeface="Arial" panose="020B0604020202020204" pitchFamily="34" charset="0"/>
                        </a:rPr>
                        <a:t>1,000</a:t>
                      </a:r>
                      <a:endParaRPr lang="en-PL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0" i="0" dirty="0">
                          <a:effectLst/>
                          <a:latin typeface="Arial" panose="020B0604020202020204" pitchFamily="34" charset="0"/>
                        </a:rPr>
                        <a:t>1,000</a:t>
                      </a:r>
                      <a:endParaRPr lang="en-PL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0" i="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100*</a:t>
                      </a:r>
                      <a:endParaRPr lang="en-PL" sz="105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0" i="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100*</a:t>
                      </a:r>
                      <a:endParaRPr lang="en-PL" sz="105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0" i="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120*</a:t>
                      </a:r>
                      <a:endParaRPr lang="en-PL" sz="105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7218757"/>
                  </a:ext>
                </a:extLst>
              </a:tr>
              <a:tr h="38173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0" i="0" dirty="0">
                          <a:effectLst/>
                          <a:latin typeface="Arial" panose="020B0604020202020204" pitchFamily="34" charset="0"/>
                        </a:rPr>
                        <a:t>All Third party Expenses (B) </a:t>
                      </a:r>
                      <a:endParaRPr lang="en-PL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0" i="0" dirty="0">
                          <a:effectLst/>
                          <a:latin typeface="Arial" panose="020B0604020202020204" pitchFamily="34" charset="0"/>
                        </a:rPr>
                        <a:t>500</a:t>
                      </a:r>
                      <a:endParaRPr lang="en-PL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0" i="0" dirty="0">
                          <a:effectLst/>
                          <a:latin typeface="Arial" panose="020B0604020202020204" pitchFamily="34" charset="0"/>
                        </a:rPr>
                        <a:t>500</a:t>
                      </a:r>
                      <a:endParaRPr lang="en-PL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0" i="0" dirty="0">
                          <a:effectLst/>
                          <a:latin typeface="Arial" panose="020B0604020202020204" pitchFamily="34" charset="0"/>
                        </a:rPr>
                        <a:t>500</a:t>
                      </a:r>
                      <a:endParaRPr lang="en-PL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0" i="0" dirty="0">
                          <a:effectLst/>
                          <a:latin typeface="Arial" panose="020B0604020202020204" pitchFamily="34" charset="0"/>
                        </a:rPr>
                        <a:t>50</a:t>
                      </a:r>
                      <a:endParaRPr lang="en-PL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0" i="0" dirty="0">
                          <a:effectLst/>
                          <a:latin typeface="Arial" panose="020B0604020202020204" pitchFamily="34" charset="0"/>
                        </a:rPr>
                        <a:t>50</a:t>
                      </a:r>
                      <a:endParaRPr lang="en-PL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0" i="0" dirty="0">
                          <a:effectLst/>
                          <a:latin typeface="Arial" panose="020B0604020202020204" pitchFamily="34" charset="0"/>
                        </a:rPr>
                        <a:t>50</a:t>
                      </a:r>
                      <a:endParaRPr lang="en-PL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501833267"/>
                  </a:ext>
                </a:extLst>
              </a:tr>
              <a:tr h="38173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0" i="0" dirty="0">
                          <a:effectLst/>
                          <a:latin typeface="Arial" panose="020B0604020202020204" pitchFamily="34" charset="0"/>
                        </a:rPr>
                        <a:t>Service fee to Co S (C)</a:t>
                      </a:r>
                      <a:endParaRPr lang="en-PL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0" i="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100*</a:t>
                      </a:r>
                      <a:endParaRPr lang="en-PL" sz="105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0" i="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120*</a:t>
                      </a:r>
                      <a:endParaRPr lang="en-PL" sz="105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0" i="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120*</a:t>
                      </a:r>
                      <a:endParaRPr lang="en-PL" sz="105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0" i="0" dirty="0"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en-PL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0" i="0" dirty="0"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en-PL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0" i="0" dirty="0"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en-PL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89117558"/>
                  </a:ext>
                </a:extLst>
              </a:tr>
              <a:tr h="57182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0" i="0" dirty="0">
                          <a:effectLst/>
                          <a:latin typeface="Arial" panose="020B0604020202020204" pitchFamily="34" charset="0"/>
                        </a:rPr>
                        <a:t>Profit </a:t>
                      </a:r>
                      <a:endParaRPr lang="en-PL" sz="1050" b="0" i="0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dirty="0">
                          <a:effectLst/>
                        </a:rPr>
                        <a:t>(D)= (A)-(B)-(C)   </a:t>
                      </a:r>
                      <a:endParaRPr lang="en-PL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0" i="0" dirty="0">
                          <a:effectLst/>
                          <a:latin typeface="Arial" panose="020B0604020202020204" pitchFamily="34" charset="0"/>
                        </a:rPr>
                        <a:t>400</a:t>
                      </a:r>
                      <a:endParaRPr lang="en-PL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0" i="0" dirty="0">
                          <a:effectLst/>
                          <a:latin typeface="Arial" panose="020B0604020202020204" pitchFamily="34" charset="0"/>
                        </a:rPr>
                        <a:t>380</a:t>
                      </a:r>
                      <a:endParaRPr lang="en-PL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0" i="0" dirty="0">
                          <a:effectLst/>
                          <a:latin typeface="Arial" panose="020B0604020202020204" pitchFamily="34" charset="0"/>
                        </a:rPr>
                        <a:t>380</a:t>
                      </a:r>
                      <a:endParaRPr lang="en-PL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0" i="0" dirty="0">
                          <a:effectLst/>
                          <a:latin typeface="Arial" panose="020B0604020202020204" pitchFamily="34" charset="0"/>
                        </a:rPr>
                        <a:t>50</a:t>
                      </a:r>
                      <a:endParaRPr lang="en-PL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0" i="0" dirty="0">
                          <a:effectLst/>
                          <a:latin typeface="Arial" panose="020B0604020202020204" pitchFamily="34" charset="0"/>
                        </a:rPr>
                        <a:t>50</a:t>
                      </a:r>
                      <a:endParaRPr lang="en-PL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0" i="0" dirty="0">
                          <a:effectLst/>
                          <a:latin typeface="Arial" panose="020B0604020202020204" pitchFamily="34" charset="0"/>
                        </a:rPr>
                        <a:t>70</a:t>
                      </a:r>
                      <a:endParaRPr lang="en-PL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605346432"/>
                  </a:ext>
                </a:extLst>
              </a:tr>
            </a:tbl>
          </a:graphicData>
        </a:graphic>
      </p:graphicFrame>
      <p:grpSp>
        <p:nvGrpSpPr>
          <p:cNvPr id="17" name="Group 16">
            <a:extLst>
              <a:ext uri="{FF2B5EF4-FFF2-40B4-BE49-F238E27FC236}">
                <a16:creationId xmlns:a16="http://schemas.microsoft.com/office/drawing/2014/main" id="{39A39454-5CB5-C48C-7BD8-34E9A065EB10}"/>
              </a:ext>
            </a:extLst>
          </p:cNvPr>
          <p:cNvGrpSpPr/>
          <p:nvPr/>
        </p:nvGrpSpPr>
        <p:grpSpPr>
          <a:xfrm>
            <a:off x="4151784" y="908720"/>
            <a:ext cx="7761868" cy="366493"/>
            <a:chOff x="0" y="45418"/>
            <a:chExt cx="7761868" cy="366493"/>
          </a:xfrm>
        </p:grpSpPr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CB4CAAB1-1150-00E4-5652-685664DB4197}"/>
                </a:ext>
              </a:extLst>
            </p:cNvPr>
            <p:cNvSpPr/>
            <p:nvPr/>
          </p:nvSpPr>
          <p:spPr>
            <a:xfrm>
              <a:off x="0" y="45418"/>
              <a:ext cx="7761868" cy="366493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2" name="Rectangle: Rounded Corners 4">
              <a:extLst>
                <a:ext uri="{FF2B5EF4-FFF2-40B4-BE49-F238E27FC236}">
                  <a16:creationId xmlns:a16="http://schemas.microsoft.com/office/drawing/2014/main" id="{507863CB-9EAF-87E5-2294-59DD32133252}"/>
                </a:ext>
              </a:extLst>
            </p:cNvPr>
            <p:cNvSpPr txBox="1"/>
            <p:nvPr/>
          </p:nvSpPr>
          <p:spPr>
            <a:xfrm>
              <a:off x="17891" y="63309"/>
              <a:ext cx="7726086" cy="3307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marL="0" lvl="0" indent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PL" sz="1600" kern="1200" dirty="0">
                  <a:latin typeface="Arial" panose="020B0604020202020204" pitchFamily="34" charset="0"/>
                </a:rPr>
                <a:t>Facts</a:t>
              </a:r>
              <a:r>
                <a:rPr lang="en-GB" sz="1600" kern="1200" dirty="0">
                  <a:latin typeface="Arial" panose="020B0604020202020204" pitchFamily="34" charset="0"/>
                </a:rPr>
                <a:t> and solution </a:t>
              </a:r>
              <a:endParaRPr lang="en-PL" sz="1600" kern="1200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5D22450-A1FE-1E49-A975-C1DCA844007E}"/>
              </a:ext>
            </a:extLst>
          </p:cNvPr>
          <p:cNvGrpSpPr/>
          <p:nvPr/>
        </p:nvGrpSpPr>
        <p:grpSpPr>
          <a:xfrm>
            <a:off x="4151784" y="1295345"/>
            <a:ext cx="8040216" cy="874199"/>
            <a:chOff x="0" y="432043"/>
            <a:chExt cx="7833876" cy="874199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E1483D48-A236-1F80-1D4F-23C8185701FB}"/>
                </a:ext>
              </a:extLst>
            </p:cNvPr>
            <p:cNvSpPr/>
            <p:nvPr/>
          </p:nvSpPr>
          <p:spPr>
            <a:xfrm>
              <a:off x="0" y="432043"/>
              <a:ext cx="7761868" cy="828776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B597B56-D168-C3E6-0E5B-950E5A6BC7B1}"/>
                </a:ext>
              </a:extLst>
            </p:cNvPr>
            <p:cNvSpPr txBox="1"/>
            <p:nvPr/>
          </p:nvSpPr>
          <p:spPr>
            <a:xfrm>
              <a:off x="0" y="477466"/>
              <a:ext cx="7833876" cy="82877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46439" tIns="15240" rIns="85344" bIns="15240" numCol="1" spcCol="1270" anchor="t" anchorCtr="0">
              <a:noAutofit/>
            </a:bodyPr>
            <a:lstStyle/>
            <a:p>
              <a:pPr marL="114300" lvl="1" indent="-114300" algn="just" defTabSz="533400">
                <a:lnSpc>
                  <a:spcPct val="100000"/>
                </a:lnSpc>
                <a:spcAft>
                  <a:spcPts val="600"/>
                </a:spcAft>
                <a:buChar char="•"/>
              </a:pPr>
              <a:r>
                <a:rPr lang="fr-CH" sz="1200" dirty="0">
                  <a:latin typeface="Arial" panose="020B0604020202020204" pitchFamily="34" charset="0"/>
                  <a:cs typeface="Arial" panose="020B0604020202020204" pitchFamily="34" charset="0"/>
                </a:rPr>
                <a:t>Co R, the UPE of the MNE Group, </a:t>
              </a:r>
              <a:r>
                <a:rPr lang="fr-CH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is</a:t>
              </a:r>
              <a:r>
                <a:rPr lang="fr-CH" sz="1200" dirty="0">
                  <a:latin typeface="Arial" panose="020B0604020202020204" pitchFamily="34" charset="0"/>
                  <a:cs typeface="Arial" panose="020B0604020202020204" pitchFamily="34" charset="0"/>
                </a:rPr>
                <a:t> a </a:t>
              </a:r>
              <a:r>
                <a:rPr lang="fr-CH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tax</a:t>
              </a:r>
              <a:r>
                <a:rPr lang="fr-CH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fr-CH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resident</a:t>
              </a:r>
              <a:r>
                <a:rPr lang="fr-CH" sz="1200" dirty="0">
                  <a:latin typeface="Arial" panose="020B0604020202020204" pitchFamily="34" charset="0"/>
                  <a:cs typeface="Arial" panose="020B0604020202020204" pitchFamily="34" charset="0"/>
                </a:rPr>
                <a:t> in Country R. </a:t>
              </a:r>
              <a:endParaRPr lang="en-PL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14300" lvl="1" indent="-114300" algn="just" defTabSz="533400">
                <a:lnSpc>
                  <a:spcPct val="100000"/>
                </a:lnSpc>
                <a:spcAft>
                  <a:spcPts val="600"/>
                </a:spcAft>
                <a:buChar char="•"/>
              </a:pPr>
              <a:r>
                <a:rPr lang="fr-CH" sz="1200" dirty="0">
                  <a:latin typeface="Arial" panose="020B0604020202020204" pitchFamily="34" charset="0"/>
                  <a:cs typeface="Arial" panose="020B0604020202020204" pitchFamily="34" charset="0"/>
                </a:rPr>
                <a:t>Co S seconds </a:t>
              </a:r>
              <a:r>
                <a:rPr lang="fr-CH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employees</a:t>
              </a:r>
              <a:r>
                <a:rPr lang="fr-CH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fr-CH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who</a:t>
              </a:r>
              <a:r>
                <a:rPr lang="fr-CH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fr-CH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provide</a:t>
              </a:r>
              <a:r>
                <a:rPr lang="fr-CH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fr-CH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valuable</a:t>
              </a:r>
              <a:r>
                <a:rPr lang="fr-CH" sz="1200" dirty="0">
                  <a:latin typeface="Arial" panose="020B0604020202020204" pitchFamily="34" charset="0"/>
                  <a:cs typeface="Arial" panose="020B0604020202020204" pitchFamily="34" charset="0"/>
                </a:rPr>
                <a:t> know how / </a:t>
              </a:r>
              <a:r>
                <a:rPr lang="fr-CH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trade</a:t>
              </a:r>
              <a:r>
                <a:rPr lang="fr-CH" sz="1200" dirty="0">
                  <a:latin typeface="Arial" panose="020B0604020202020204" pitchFamily="34" charset="0"/>
                  <a:cs typeface="Arial" panose="020B0604020202020204" pitchFamily="34" charset="0"/>
                </a:rPr>
                <a:t> secrets and </a:t>
              </a:r>
              <a:r>
                <a:rPr lang="fr-CH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Company</a:t>
              </a:r>
              <a:r>
                <a:rPr lang="fr-CH" sz="1200" dirty="0">
                  <a:latin typeface="Arial" panose="020B0604020202020204" pitchFamily="34" charset="0"/>
                  <a:cs typeface="Arial" panose="020B0604020202020204" pitchFamily="34" charset="0"/>
                </a:rPr>
                <a:t> R pays </a:t>
              </a:r>
              <a:r>
                <a:rPr lang="fr-CH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Company</a:t>
              </a:r>
              <a:r>
                <a:rPr lang="fr-CH" sz="1200" dirty="0">
                  <a:latin typeface="Arial" panose="020B0604020202020204" pitchFamily="34" charset="0"/>
                  <a:cs typeface="Arial" panose="020B0604020202020204" pitchFamily="34" charset="0"/>
                </a:rPr>
                <a:t> S a </a:t>
              </a:r>
              <a:r>
                <a:rPr lang="fr-CH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royalty</a:t>
              </a:r>
              <a:r>
                <a:rPr lang="fr-CH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fr-CH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fee</a:t>
              </a:r>
              <a:r>
                <a:rPr lang="fr-CH" sz="1200" dirty="0">
                  <a:latin typeface="Arial" panose="020B0604020202020204" pitchFamily="34" charset="0"/>
                  <a:cs typeface="Arial" panose="020B0604020202020204" pitchFamily="34" charset="0"/>
                </a:rPr>
                <a:t> of </a:t>
              </a:r>
              <a:r>
                <a:rPr lang="en-PL" sz="1200" dirty="0">
                  <a:latin typeface="Arial" panose="020B0604020202020204" pitchFamily="34" charset="0"/>
                  <a:cs typeface="Arial" panose="020B0604020202020204" pitchFamily="34" charset="0"/>
                </a:rPr>
                <a:t>€</a:t>
              </a:r>
              <a:r>
                <a:rPr lang="fr-CH" sz="1200" dirty="0">
                  <a:latin typeface="Arial" panose="020B0604020202020204" pitchFamily="34" charset="0"/>
                  <a:cs typeface="Arial" panose="020B0604020202020204" pitchFamily="34" charset="0"/>
                </a:rPr>
                <a:t>100 (FA).</a:t>
              </a:r>
              <a:endParaRPr lang="en-PL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14300" lvl="1" indent="-114300" algn="just" defTabSz="533400">
                <a:spcAft>
                  <a:spcPts val="600"/>
                </a:spcAft>
                <a:buFontTx/>
                <a:buChar char="•"/>
              </a:pPr>
              <a:r>
                <a:rPr lang="fr-CH" sz="1200" kern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Unilateral</a:t>
              </a:r>
              <a:r>
                <a:rPr lang="fr-CH" sz="1200" kern="1200" dirty="0">
                  <a:latin typeface="Arial" panose="020B0604020202020204" pitchFamily="34" charset="0"/>
                  <a:cs typeface="Arial" panose="020B0604020202020204" pitchFamily="34" charset="0"/>
                </a:rPr>
                <a:t> APA </a:t>
              </a:r>
              <a:r>
                <a:rPr lang="fr-CH" sz="1200" kern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concluded</a:t>
              </a:r>
              <a:r>
                <a:rPr lang="fr-CH" sz="1200" kern="1200" dirty="0">
                  <a:latin typeface="Arial" panose="020B0604020202020204" pitchFamily="34" charset="0"/>
                  <a:cs typeface="Arial" panose="020B0604020202020204" pitchFamily="34" charset="0"/>
                </a:rPr>
                <a:t> by R Co states the </a:t>
              </a:r>
              <a:r>
                <a:rPr lang="fr-CH" sz="1200" kern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arm’s</a:t>
              </a:r>
              <a:r>
                <a:rPr lang="fr-CH" sz="1200" kern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fr-CH" sz="1200" kern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length</a:t>
              </a:r>
              <a:r>
                <a:rPr lang="fr-CH" sz="1200" kern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fr-CH" sz="1200" kern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price</a:t>
              </a:r>
              <a:r>
                <a:rPr lang="fr-CH" sz="1200" kern="1200" dirty="0">
                  <a:latin typeface="Arial" panose="020B0604020202020204" pitchFamily="34" charset="0"/>
                  <a:cs typeface="Arial" panose="020B0604020202020204" pitchFamily="34" charset="0"/>
                </a:rPr>
                <a:t> for the </a:t>
              </a:r>
              <a:r>
                <a:rPr lang="fr-CH" sz="1200" kern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royalty</a:t>
              </a:r>
              <a:r>
                <a:rPr lang="fr-CH" sz="1200" kern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fr-CH" sz="1200" kern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is</a:t>
              </a:r>
              <a:r>
                <a:rPr lang="fr-CH" sz="1200" kern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PL" sz="1200" kern="1200" dirty="0">
                  <a:latin typeface="Arial" panose="020B0604020202020204" pitchFamily="34" charset="0"/>
                  <a:cs typeface="Arial" panose="020B0604020202020204" pitchFamily="34" charset="0"/>
                </a:rPr>
                <a:t>€</a:t>
              </a:r>
              <a:r>
                <a:rPr lang="en-GB" sz="1200" kern="1200" dirty="0">
                  <a:latin typeface="Arial" panose="020B0604020202020204" pitchFamily="34" charset="0"/>
                  <a:cs typeface="Arial" panose="020B0604020202020204" pitchFamily="34" charset="0"/>
                </a:rPr>
                <a:t>120</a:t>
              </a:r>
              <a:r>
                <a:rPr lang="fr-CH" sz="1200" kern="1200" dirty="0">
                  <a:latin typeface="Arial" panose="020B0604020202020204" pitchFamily="34" charset="0"/>
                  <a:cs typeface="Arial" panose="020B0604020202020204" pitchFamily="34" charset="0"/>
                </a:rPr>
                <a:t>. Leads to </a:t>
              </a:r>
              <a:r>
                <a:rPr lang="fr-CH" sz="1200" kern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decrease</a:t>
              </a:r>
              <a:r>
                <a:rPr lang="fr-CH" sz="1200" kern="1200" dirty="0">
                  <a:latin typeface="Arial" panose="020B0604020202020204" pitchFamily="34" charset="0"/>
                  <a:cs typeface="Arial" panose="020B0604020202020204" pitchFamily="34" charset="0"/>
                </a:rPr>
                <a:t> in taxable </a:t>
              </a:r>
              <a:r>
                <a:rPr lang="fr-CH" sz="1200" kern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income</a:t>
              </a:r>
              <a:r>
                <a:rPr lang="fr-CH" sz="1200" kern="1200" dirty="0">
                  <a:latin typeface="Arial" panose="020B0604020202020204" pitchFamily="34" charset="0"/>
                  <a:cs typeface="Arial" panose="020B0604020202020204" pitchFamily="34" charset="0"/>
                </a:rPr>
                <a:t> in State R. </a:t>
              </a:r>
              <a:r>
                <a:rPr lang="fr-CH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Should</a:t>
              </a:r>
              <a:r>
                <a:rPr lang="fr-CH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fr-CH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this</a:t>
              </a:r>
              <a:r>
                <a:rPr lang="fr-CH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fr-CH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price</a:t>
              </a:r>
              <a:r>
                <a:rPr lang="fr-CH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fr-CH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be</a:t>
              </a:r>
              <a:r>
                <a:rPr lang="fr-CH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fr-CH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used</a:t>
              </a:r>
              <a:r>
                <a:rPr lang="fr-CH" sz="1200" dirty="0">
                  <a:latin typeface="Arial" panose="020B0604020202020204" pitchFamily="34" charset="0"/>
                  <a:cs typeface="Arial" panose="020B0604020202020204" pitchFamily="34" charset="0"/>
                </a:rPr>
                <a:t> for </a:t>
              </a:r>
              <a:r>
                <a:rPr lang="fr-CH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GloBE</a:t>
              </a:r>
              <a:r>
                <a:rPr lang="fr-CH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fr-CH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calculation</a:t>
              </a:r>
              <a:r>
                <a:rPr lang="fr-CH" sz="1200" dirty="0">
                  <a:latin typeface="Arial" panose="020B0604020202020204" pitchFamily="34" charset="0"/>
                  <a:cs typeface="Arial" panose="020B0604020202020204" pitchFamily="34" charset="0"/>
                </a:rPr>
                <a:t>? </a:t>
              </a:r>
              <a:r>
                <a:rPr lang="fr-CH" sz="1200" kern="1200" dirty="0">
                  <a:latin typeface="Arial" panose="020B0604020202020204" pitchFamily="34" charset="0"/>
                  <a:cs typeface="Arial" panose="020B0604020202020204" pitchFamily="34" charset="0"/>
                </a:rPr>
                <a:t>  </a:t>
              </a:r>
              <a:endParaRPr lang="en-PL" sz="1200" kern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14300" lvl="1" indent="-114300" algn="just" defTabSz="533400">
                <a:spcAft>
                  <a:spcPts val="600"/>
                </a:spcAft>
                <a:buChar char="•"/>
              </a:pPr>
              <a:r>
                <a:rPr lang="en-GB" sz="1200" dirty="0">
                  <a:latin typeface="Arial" panose="020B0604020202020204" pitchFamily="34" charset="0"/>
                  <a:cs typeface="Arial" panose="020B0604020202020204" pitchFamily="34" charset="0"/>
                </a:rPr>
                <a:t>If not, </a:t>
              </a:r>
              <a:r>
                <a:rPr lang="en-PL" sz="1200" dirty="0">
                  <a:latin typeface="Arial" panose="020B0604020202020204" pitchFamily="34" charset="0"/>
                  <a:cs typeface="Arial" panose="020B0604020202020204" pitchFamily="34" charset="0"/>
                </a:rPr>
                <a:t>€ </a:t>
              </a:r>
              <a:r>
                <a:rPr lang="en-GB" sz="1200" kern="1200" dirty="0">
                  <a:latin typeface="Arial" panose="020B0604020202020204" pitchFamily="34" charset="0"/>
                  <a:cs typeface="Arial" panose="020B0604020202020204" pitchFamily="34" charset="0"/>
                </a:rPr>
                <a:t>20 is exposed to double non taxation due to intersection between regular CIT and </a:t>
              </a:r>
              <a:r>
                <a:rPr lang="en-GB" sz="1200" kern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GloBE</a:t>
              </a:r>
              <a:r>
                <a:rPr lang="en-GB" sz="1200" kern="1200" dirty="0">
                  <a:latin typeface="Arial" panose="020B0604020202020204" pitchFamily="34" charset="0"/>
                  <a:cs typeface="Arial" panose="020B0604020202020204" pitchFamily="34" charset="0"/>
                </a:rPr>
                <a:t> rules. 20 is not exposed to CIT in State R and same 20 is not exposed to top up taxation in State S. To avoid double non taxation, the ALP price reported in State R needs to flow in </a:t>
              </a:r>
              <a:r>
                <a:rPr lang="en-GB" sz="1200" kern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GloBE</a:t>
              </a:r>
              <a:r>
                <a:rPr lang="en-GB" sz="1200" kern="1200" dirty="0">
                  <a:latin typeface="Arial" panose="020B0604020202020204" pitchFamily="34" charset="0"/>
                  <a:cs typeface="Arial" panose="020B0604020202020204" pitchFamily="34" charset="0"/>
                </a:rPr>
                <a:t> calculations of both parties </a:t>
              </a:r>
              <a:endParaRPr lang="en-PL" sz="1200" kern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0991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BFA9966-8719-4951-9A5A-2FF5FD3D3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2C853C-1B89-1F4B-97B9-86229D30D6B2}" type="slidenum">
              <a:rPr lang="fr-FR" altLang="en-US" smtClean="0"/>
              <a:pPr>
                <a:defRPr/>
              </a:pPr>
              <a:t>9</a:t>
            </a:fld>
            <a:endParaRPr lang="fr-FR" alt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0DF39A3-875B-4C4F-8DD0-29A8202E0798}"/>
              </a:ext>
            </a:extLst>
          </p:cNvPr>
          <p:cNvSpPr txBox="1"/>
          <p:nvPr/>
        </p:nvSpPr>
        <p:spPr>
          <a:xfrm>
            <a:off x="303194" y="133991"/>
            <a:ext cx="11513341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fr-FR"/>
            </a:defPPr>
            <a:lvl1pPr>
              <a:defRPr sz="2800" b="1" kern="0">
                <a:solidFill>
                  <a:srgbClr val="800000"/>
                </a:solidFill>
                <a:ea typeface="ヒラギノ角ゴ Pro W3"/>
                <a:cs typeface="Arial" panose="020B0604020202020204" pitchFamily="34" charset="0"/>
              </a:defRPr>
            </a:lvl1pPr>
          </a:lstStyle>
          <a:p>
            <a:r>
              <a:rPr lang="fr-CH" dirty="0"/>
              <a:t>Illustration 4: </a:t>
            </a:r>
            <a:r>
              <a:rPr lang="fr-CH" dirty="0" err="1"/>
              <a:t>Unilateral</a:t>
            </a:r>
            <a:r>
              <a:rPr lang="fr-CH" dirty="0"/>
              <a:t> APA </a:t>
            </a:r>
            <a:r>
              <a:rPr lang="fr-CH" dirty="0" err="1"/>
              <a:t>concluded</a:t>
            </a:r>
            <a:r>
              <a:rPr lang="fr-CH" dirty="0"/>
              <a:t> in Low </a:t>
            </a:r>
            <a:r>
              <a:rPr lang="fr-CH" dirty="0" err="1"/>
              <a:t>Tax</a:t>
            </a:r>
            <a:r>
              <a:rPr lang="fr-CH" dirty="0"/>
              <a:t> </a:t>
            </a:r>
            <a:r>
              <a:rPr lang="fr-CH" dirty="0" err="1"/>
              <a:t>Jurisdiciton</a:t>
            </a:r>
            <a:endParaRPr lang="fr-CH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849BBD8-4190-46D2-87C1-2B61B97BE59D}"/>
              </a:ext>
            </a:extLst>
          </p:cNvPr>
          <p:cNvSpPr/>
          <p:nvPr/>
        </p:nvSpPr>
        <p:spPr bwMode="auto">
          <a:xfrm>
            <a:off x="1203814" y="1804822"/>
            <a:ext cx="1542912" cy="785701"/>
          </a:xfrm>
          <a:prstGeom prst="rect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CH" sz="18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ヒラギノ角ゴ Pro W3" charset="0"/>
                <a:cs typeface="ヒラギノ角ゴ Pro W3" charset="0"/>
              </a:rPr>
              <a:t>R Co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CH" sz="1400" dirty="0">
                <a:solidFill>
                  <a:srgbClr val="000000"/>
                </a:solidFill>
                <a:latin typeface="Arial" charset="0"/>
                <a:ea typeface="ヒラギノ角ゴ Pro W3" charset="0"/>
                <a:cs typeface="ヒラギノ角ゴ Pro W3" charset="0"/>
              </a:rPr>
              <a:t>UPE</a:t>
            </a:r>
            <a:endParaRPr kumimoji="0" lang="fr-CH" sz="1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ヒラギノ角ゴ Pro W3" charset="0"/>
              <a:cs typeface="ヒラギノ角ゴ Pro W3" charset="0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7D84124-2B80-4C0A-BA36-091E7888697A}"/>
              </a:ext>
            </a:extLst>
          </p:cNvPr>
          <p:cNvCxnSpPr>
            <a:cxnSpLocks/>
          </p:cNvCxnSpPr>
          <p:nvPr/>
        </p:nvCxnSpPr>
        <p:spPr bwMode="auto">
          <a:xfrm>
            <a:off x="119336" y="3284984"/>
            <a:ext cx="4016895" cy="0"/>
          </a:xfrm>
          <a:prstGeom prst="line">
            <a:avLst/>
          </a:prstGeom>
          <a:ln w="63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AE4C99F7-8641-4830-9B9A-6BABF4464807}"/>
              </a:ext>
            </a:extLst>
          </p:cNvPr>
          <p:cNvSpPr txBox="1"/>
          <p:nvPr/>
        </p:nvSpPr>
        <p:spPr>
          <a:xfrm>
            <a:off x="1412619" y="921365"/>
            <a:ext cx="110942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1400" dirty="0"/>
              <a:t>Country R</a:t>
            </a:r>
          </a:p>
          <a:p>
            <a:pPr algn="ctr"/>
            <a:r>
              <a:rPr lang="fr-CH" sz="1400" dirty="0"/>
              <a:t>CIT 20%</a:t>
            </a:r>
          </a:p>
          <a:p>
            <a:pPr algn="ctr"/>
            <a:r>
              <a:rPr lang="fr-CH" sz="1400" b="1" dirty="0">
                <a:solidFill>
                  <a:srgbClr val="FF0000"/>
                </a:solidFill>
              </a:rPr>
              <a:t>IIR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1FF0A52-35EC-4E22-9F3C-92DA738BDAA6}"/>
              </a:ext>
            </a:extLst>
          </p:cNvPr>
          <p:cNvSpPr/>
          <p:nvPr/>
        </p:nvSpPr>
        <p:spPr bwMode="auto">
          <a:xfrm>
            <a:off x="1195876" y="3965830"/>
            <a:ext cx="1542912" cy="785701"/>
          </a:xfrm>
          <a:prstGeom prst="rect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CH" sz="18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ヒラギノ角ゴ Pro W3" charset="0"/>
                <a:cs typeface="ヒラギノ角ゴ Pro W3" charset="0"/>
              </a:rPr>
              <a:t>S Co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A97B7AE-DA72-4B79-8626-382523593EAA}"/>
              </a:ext>
            </a:extLst>
          </p:cNvPr>
          <p:cNvSpPr txBox="1"/>
          <p:nvPr/>
        </p:nvSpPr>
        <p:spPr>
          <a:xfrm>
            <a:off x="1211752" y="5170766"/>
            <a:ext cx="15349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1400" dirty="0"/>
              <a:t>Country S</a:t>
            </a:r>
          </a:p>
          <a:p>
            <a:pPr algn="ctr"/>
            <a:r>
              <a:rPr lang="fr-CH" sz="1400" b="1" dirty="0">
                <a:solidFill>
                  <a:srgbClr val="FF0000"/>
                </a:solidFill>
              </a:rPr>
              <a:t>CIT 9% &lt; 15%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B55AD222-FD59-964F-AD50-39E9545B0EFD}"/>
              </a:ext>
            </a:extLst>
          </p:cNvPr>
          <p:cNvCxnSpPr>
            <a:cxnSpLocks/>
            <a:stCxn id="5" idx="2"/>
          </p:cNvCxnSpPr>
          <p:nvPr/>
        </p:nvCxnSpPr>
        <p:spPr bwMode="auto">
          <a:xfrm>
            <a:off x="1975270" y="2590523"/>
            <a:ext cx="0" cy="151272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30" name="Curved Connector 29">
            <a:extLst>
              <a:ext uri="{FF2B5EF4-FFF2-40B4-BE49-F238E27FC236}">
                <a16:creationId xmlns:a16="http://schemas.microsoft.com/office/drawing/2014/main" id="{CAAD192B-5F1C-4598-BD43-48227A617E96}"/>
              </a:ext>
            </a:extLst>
          </p:cNvPr>
          <p:cNvCxnSpPr>
            <a:cxnSpLocks/>
            <a:stCxn id="9" idx="3"/>
            <a:endCxn id="5" idx="3"/>
          </p:cNvCxnSpPr>
          <p:nvPr/>
        </p:nvCxnSpPr>
        <p:spPr bwMode="auto">
          <a:xfrm flipV="1">
            <a:off x="2738788" y="2197673"/>
            <a:ext cx="7938" cy="2161008"/>
          </a:xfrm>
          <a:prstGeom prst="curvedConnector3">
            <a:avLst>
              <a:gd name="adj1" fmla="val 8309637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970D5728-8AC1-BBAD-00F1-4607D010BC03}"/>
              </a:ext>
            </a:extLst>
          </p:cNvPr>
          <p:cNvSpPr txBox="1"/>
          <p:nvPr/>
        </p:nvSpPr>
        <p:spPr>
          <a:xfrm>
            <a:off x="3200057" y="2717572"/>
            <a:ext cx="11094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1400" i="1" dirty="0"/>
              <a:t>Know How</a:t>
            </a:r>
          </a:p>
        </p:txBody>
      </p:sp>
      <p:cxnSp>
        <p:nvCxnSpPr>
          <p:cNvPr id="45" name="Curved Connector 44">
            <a:extLst>
              <a:ext uri="{FF2B5EF4-FFF2-40B4-BE49-F238E27FC236}">
                <a16:creationId xmlns:a16="http://schemas.microsoft.com/office/drawing/2014/main" id="{709C6BE9-BFE5-4707-F22E-9ECBCB0531EB}"/>
              </a:ext>
            </a:extLst>
          </p:cNvPr>
          <p:cNvCxnSpPr>
            <a:stCxn id="5" idx="1"/>
            <a:endCxn id="9" idx="1"/>
          </p:cNvCxnSpPr>
          <p:nvPr/>
        </p:nvCxnSpPr>
        <p:spPr bwMode="auto">
          <a:xfrm rot="10800000" flipV="1">
            <a:off x="1195876" y="2197673"/>
            <a:ext cx="7938" cy="2161008"/>
          </a:xfrm>
          <a:prstGeom prst="curvedConnector3">
            <a:avLst>
              <a:gd name="adj1" fmla="val 10888574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CB80E2B4-CEBD-109D-7F1A-BA5F9F1AE4E0}"/>
              </a:ext>
            </a:extLst>
          </p:cNvPr>
          <p:cNvSpPr txBox="1"/>
          <p:nvPr/>
        </p:nvSpPr>
        <p:spPr>
          <a:xfrm>
            <a:off x="2003464" y="3260808"/>
            <a:ext cx="13630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1400" i="1" dirty="0">
                <a:solidFill>
                  <a:schemeClr val="accent1"/>
                </a:solidFill>
              </a:rPr>
              <a:t>APA</a:t>
            </a:r>
          </a:p>
          <a:p>
            <a:pPr algn="ctr"/>
            <a:r>
              <a:rPr lang="fr-CH" sz="1400" i="1" dirty="0" err="1">
                <a:solidFill>
                  <a:schemeClr val="accent1"/>
                </a:solidFill>
              </a:rPr>
              <a:t>Fees</a:t>
            </a:r>
            <a:r>
              <a:rPr lang="fr-CH" sz="1400" i="1" dirty="0">
                <a:solidFill>
                  <a:schemeClr val="accent1"/>
                </a:solidFill>
              </a:rPr>
              <a:t> </a:t>
            </a:r>
            <a:r>
              <a:rPr lang="en-PL" sz="1400" i="1" dirty="0">
                <a:solidFill>
                  <a:schemeClr val="accent1"/>
                </a:solidFill>
              </a:rPr>
              <a:t>€</a:t>
            </a:r>
            <a:r>
              <a:rPr lang="fr-CH" sz="1400" i="1" dirty="0">
                <a:solidFill>
                  <a:schemeClr val="accent1"/>
                </a:solidFill>
              </a:rPr>
              <a:t>70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2D75280-4F06-1B32-AD18-831183515F28}"/>
              </a:ext>
            </a:extLst>
          </p:cNvPr>
          <p:cNvSpPr txBox="1"/>
          <p:nvPr/>
        </p:nvSpPr>
        <p:spPr>
          <a:xfrm>
            <a:off x="303194" y="3363797"/>
            <a:ext cx="110942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1400" i="1" dirty="0" err="1"/>
              <a:t>Royalty</a:t>
            </a:r>
            <a:r>
              <a:rPr lang="fr-CH" sz="1400" i="1" dirty="0"/>
              <a:t> </a:t>
            </a:r>
            <a:r>
              <a:rPr lang="fr-CH" sz="1400" i="1" dirty="0" err="1"/>
              <a:t>fees</a:t>
            </a:r>
            <a:r>
              <a:rPr lang="fr-CH" sz="1400" i="1" dirty="0"/>
              <a:t> for FA </a:t>
            </a:r>
          </a:p>
          <a:p>
            <a:pPr algn="ctr"/>
            <a:r>
              <a:rPr lang="en-PL" sz="1400" i="1" dirty="0"/>
              <a:t>€</a:t>
            </a:r>
            <a:r>
              <a:rPr lang="fr-CH" sz="1400" i="1" dirty="0"/>
              <a:t>100</a:t>
            </a:r>
          </a:p>
        </p:txBody>
      </p:sp>
      <p:sp>
        <p:nvSpPr>
          <p:cNvPr id="15" name="Up Arrow 14">
            <a:extLst>
              <a:ext uri="{FF2B5EF4-FFF2-40B4-BE49-F238E27FC236}">
                <a16:creationId xmlns:a16="http://schemas.microsoft.com/office/drawing/2014/main" id="{9F120473-2888-7CAD-46FD-7179AFEB68A1}"/>
              </a:ext>
            </a:extLst>
          </p:cNvPr>
          <p:cNvSpPr/>
          <p:nvPr/>
        </p:nvSpPr>
        <p:spPr bwMode="auto">
          <a:xfrm rot="10800000">
            <a:off x="2042097" y="3350004"/>
            <a:ext cx="159839" cy="550806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ヒラギノ角ゴ Pro W3" charset="0"/>
              <a:cs typeface="ヒラギノ角ゴ Pro W3" charset="0"/>
            </a:endParaRP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73D2B513-980E-37D8-9154-A490A97073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7109434"/>
              </p:ext>
            </p:extLst>
          </p:nvPr>
        </p:nvGraphicFramePr>
        <p:xfrm>
          <a:off x="4174863" y="2924944"/>
          <a:ext cx="7808611" cy="3036216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1350225">
                  <a:extLst>
                    <a:ext uri="{9D8B030D-6E8A-4147-A177-3AD203B41FA5}">
                      <a16:colId xmlns:a16="http://schemas.microsoft.com/office/drawing/2014/main" val="2268003737"/>
                    </a:ext>
                  </a:extLst>
                </a:gridCol>
                <a:gridCol w="966550">
                  <a:extLst>
                    <a:ext uri="{9D8B030D-6E8A-4147-A177-3AD203B41FA5}">
                      <a16:colId xmlns:a16="http://schemas.microsoft.com/office/drawing/2014/main" val="4148549581"/>
                    </a:ext>
                  </a:extLst>
                </a:gridCol>
                <a:gridCol w="1119846">
                  <a:extLst>
                    <a:ext uri="{9D8B030D-6E8A-4147-A177-3AD203B41FA5}">
                      <a16:colId xmlns:a16="http://schemas.microsoft.com/office/drawing/2014/main" val="3684455235"/>
                    </a:ext>
                  </a:extLst>
                </a:gridCol>
                <a:gridCol w="1119846">
                  <a:extLst>
                    <a:ext uri="{9D8B030D-6E8A-4147-A177-3AD203B41FA5}">
                      <a16:colId xmlns:a16="http://schemas.microsoft.com/office/drawing/2014/main" val="2939780362"/>
                    </a:ext>
                  </a:extLst>
                </a:gridCol>
                <a:gridCol w="1012452">
                  <a:extLst>
                    <a:ext uri="{9D8B030D-6E8A-4147-A177-3AD203B41FA5}">
                      <a16:colId xmlns:a16="http://schemas.microsoft.com/office/drawing/2014/main" val="1310375709"/>
                    </a:ext>
                  </a:extLst>
                </a:gridCol>
                <a:gridCol w="1119846">
                  <a:extLst>
                    <a:ext uri="{9D8B030D-6E8A-4147-A177-3AD203B41FA5}">
                      <a16:colId xmlns:a16="http://schemas.microsoft.com/office/drawing/2014/main" val="2069121114"/>
                    </a:ext>
                  </a:extLst>
                </a:gridCol>
                <a:gridCol w="1119846">
                  <a:extLst>
                    <a:ext uri="{9D8B030D-6E8A-4147-A177-3AD203B41FA5}">
                      <a16:colId xmlns:a16="http://schemas.microsoft.com/office/drawing/2014/main" val="3909384736"/>
                    </a:ext>
                  </a:extLst>
                </a:gridCol>
              </a:tblGrid>
              <a:tr h="401007">
                <a:tc gridSpan="7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0" i="0" dirty="0">
                          <a:effectLst/>
                          <a:latin typeface="Arial" panose="020B0604020202020204" pitchFamily="34" charset="0"/>
                        </a:rPr>
                        <a:t>Table 4:  *Denotes related party transaction</a:t>
                      </a:r>
                      <a:endParaRPr lang="en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5040209"/>
                  </a:ext>
                </a:extLst>
              </a:tr>
              <a:tr h="40100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0" i="0" dirty="0">
                          <a:effectLst/>
                          <a:latin typeface="Arial" panose="020B0604020202020204" pitchFamily="34" charset="0"/>
                        </a:rPr>
                        <a:t>Particulars </a:t>
                      </a:r>
                      <a:endParaRPr lang="en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3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0" i="0" dirty="0">
                          <a:effectLst/>
                          <a:latin typeface="Arial" panose="020B0604020202020204" pitchFamily="34" charset="0"/>
                        </a:rPr>
                        <a:t>Co R / CIT = 20%</a:t>
                      </a:r>
                      <a:endParaRPr lang="en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0" i="0" dirty="0">
                          <a:effectLst/>
                          <a:latin typeface="Arial" panose="020B0604020202020204" pitchFamily="34" charset="0"/>
                        </a:rPr>
                        <a:t>Co S CIT = 9% </a:t>
                      </a:r>
                      <a:endParaRPr lang="en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7728480"/>
                  </a:ext>
                </a:extLst>
              </a:tr>
              <a:tr h="40100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0" i="0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  <a:endParaRPr lang="en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0" i="0" dirty="0">
                          <a:effectLst/>
                          <a:latin typeface="Arial" panose="020B0604020202020204" pitchFamily="34" charset="0"/>
                        </a:rPr>
                        <a:t>Financial accounts</a:t>
                      </a:r>
                      <a:endParaRPr lang="en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0" i="0" dirty="0">
                          <a:effectLst/>
                          <a:latin typeface="Arial" panose="020B0604020202020204" pitchFamily="34" charset="0"/>
                        </a:rPr>
                        <a:t>Tax statements</a:t>
                      </a:r>
                      <a:endParaRPr lang="en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0" i="0" dirty="0">
                          <a:effectLst/>
                          <a:latin typeface="Arial" panose="020B0604020202020204" pitchFamily="34" charset="0"/>
                        </a:rPr>
                        <a:t>Globe calculation</a:t>
                      </a:r>
                      <a:endParaRPr lang="en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0" i="0" dirty="0">
                          <a:effectLst/>
                          <a:latin typeface="Arial" panose="020B0604020202020204" pitchFamily="34" charset="0"/>
                        </a:rPr>
                        <a:t>Financial accounts</a:t>
                      </a:r>
                      <a:endParaRPr lang="en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0" i="0" dirty="0">
                          <a:effectLst/>
                          <a:latin typeface="Arial" panose="020B0604020202020204" pitchFamily="34" charset="0"/>
                        </a:rPr>
                        <a:t>Tax statements</a:t>
                      </a:r>
                      <a:endParaRPr lang="en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0" i="0" dirty="0">
                          <a:effectLst/>
                          <a:latin typeface="Arial" panose="020B0604020202020204" pitchFamily="34" charset="0"/>
                        </a:rPr>
                        <a:t>Globe calculation</a:t>
                      </a:r>
                      <a:endParaRPr lang="en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33282187"/>
                  </a:ext>
                </a:extLst>
              </a:tr>
              <a:tr h="40100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0" i="0" dirty="0">
                          <a:effectLst/>
                          <a:latin typeface="Arial" panose="020B0604020202020204" pitchFamily="34" charset="0"/>
                        </a:rPr>
                        <a:t>Income (A)</a:t>
                      </a:r>
                      <a:endParaRPr lang="en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0" i="0" dirty="0">
                          <a:effectLst/>
                          <a:latin typeface="Arial" panose="020B0604020202020204" pitchFamily="34" charset="0"/>
                        </a:rPr>
                        <a:t>1,000</a:t>
                      </a:r>
                      <a:endParaRPr lang="en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0" i="0" dirty="0">
                          <a:effectLst/>
                          <a:latin typeface="Arial" panose="020B0604020202020204" pitchFamily="34" charset="0"/>
                        </a:rPr>
                        <a:t>1,000</a:t>
                      </a:r>
                      <a:endParaRPr lang="en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0" i="0" dirty="0">
                          <a:effectLst/>
                          <a:latin typeface="Arial" panose="020B0604020202020204" pitchFamily="34" charset="0"/>
                        </a:rPr>
                        <a:t>1,000</a:t>
                      </a:r>
                      <a:endParaRPr lang="en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0" i="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100*</a:t>
                      </a:r>
                      <a:endParaRPr lang="en-PL" sz="1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0" i="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70*</a:t>
                      </a:r>
                      <a:endParaRPr lang="en-PL" sz="1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0" i="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100*</a:t>
                      </a:r>
                      <a:endParaRPr lang="en-PL" sz="1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38977445"/>
                  </a:ext>
                </a:extLst>
              </a:tr>
              <a:tr h="40100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0" i="0" dirty="0">
                          <a:effectLst/>
                          <a:latin typeface="Arial" panose="020B0604020202020204" pitchFamily="34" charset="0"/>
                        </a:rPr>
                        <a:t>All Third party Expenses (B) </a:t>
                      </a:r>
                      <a:endParaRPr lang="en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0" i="0" dirty="0">
                          <a:effectLst/>
                          <a:latin typeface="Arial" panose="020B0604020202020204" pitchFamily="34" charset="0"/>
                        </a:rPr>
                        <a:t>500</a:t>
                      </a:r>
                      <a:endParaRPr lang="en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0" i="0" dirty="0">
                          <a:effectLst/>
                          <a:latin typeface="Arial" panose="020B0604020202020204" pitchFamily="34" charset="0"/>
                        </a:rPr>
                        <a:t>500</a:t>
                      </a:r>
                      <a:endParaRPr lang="en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0" i="0" dirty="0">
                          <a:effectLst/>
                          <a:latin typeface="Arial" panose="020B0604020202020204" pitchFamily="34" charset="0"/>
                        </a:rPr>
                        <a:t>500</a:t>
                      </a:r>
                      <a:endParaRPr lang="en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0" i="0" dirty="0">
                          <a:effectLst/>
                          <a:latin typeface="Arial" panose="020B0604020202020204" pitchFamily="34" charset="0"/>
                        </a:rPr>
                        <a:t>50</a:t>
                      </a:r>
                      <a:endParaRPr lang="en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0" i="0" dirty="0">
                          <a:effectLst/>
                          <a:latin typeface="Arial" panose="020B0604020202020204" pitchFamily="34" charset="0"/>
                        </a:rPr>
                        <a:t>50</a:t>
                      </a:r>
                      <a:endParaRPr lang="en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0" i="0" dirty="0">
                          <a:effectLst/>
                          <a:latin typeface="Arial" panose="020B0604020202020204" pitchFamily="34" charset="0"/>
                        </a:rPr>
                        <a:t>50</a:t>
                      </a:r>
                      <a:endParaRPr lang="en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58133907"/>
                  </a:ext>
                </a:extLst>
              </a:tr>
              <a:tr h="40100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0" i="0" dirty="0">
                          <a:effectLst/>
                          <a:latin typeface="Arial" panose="020B0604020202020204" pitchFamily="34" charset="0"/>
                        </a:rPr>
                        <a:t>Service fee to Co S (C)</a:t>
                      </a:r>
                      <a:endParaRPr lang="en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0" i="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100*</a:t>
                      </a:r>
                      <a:endParaRPr lang="en-PL" sz="1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0" i="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100*</a:t>
                      </a:r>
                      <a:endParaRPr lang="en-PL" sz="1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0" i="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100*</a:t>
                      </a:r>
                      <a:endParaRPr lang="en-PL" sz="1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0" i="0" dirty="0"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en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0" i="0" dirty="0"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en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0" i="0" dirty="0"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en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82055990"/>
                  </a:ext>
                </a:extLst>
              </a:tr>
              <a:tr h="61550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0" i="0" dirty="0">
                          <a:effectLst/>
                          <a:latin typeface="Arial" panose="020B0604020202020204" pitchFamily="34" charset="0"/>
                        </a:rPr>
                        <a:t>Profit </a:t>
                      </a:r>
                      <a:endParaRPr lang="en-PL" sz="1100" b="0" i="0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dirty="0">
                          <a:effectLst/>
                        </a:rPr>
                        <a:t>(D)= (A)-(B)-(C)   </a:t>
                      </a:r>
                      <a:endParaRPr lang="en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0" i="0" dirty="0">
                          <a:effectLst/>
                          <a:latin typeface="Arial" panose="020B0604020202020204" pitchFamily="34" charset="0"/>
                        </a:rPr>
                        <a:t>400</a:t>
                      </a:r>
                      <a:endParaRPr lang="en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0" i="0" dirty="0">
                          <a:effectLst/>
                          <a:latin typeface="Arial" panose="020B0604020202020204" pitchFamily="34" charset="0"/>
                        </a:rPr>
                        <a:t>400</a:t>
                      </a:r>
                      <a:endParaRPr lang="en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0" i="0" dirty="0">
                          <a:effectLst/>
                          <a:latin typeface="Arial" panose="020B0604020202020204" pitchFamily="34" charset="0"/>
                        </a:rPr>
                        <a:t>400</a:t>
                      </a:r>
                      <a:endParaRPr lang="en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0" i="0" dirty="0">
                          <a:effectLst/>
                          <a:latin typeface="Arial" panose="020B0604020202020204" pitchFamily="34" charset="0"/>
                        </a:rPr>
                        <a:t>50</a:t>
                      </a:r>
                      <a:endParaRPr lang="en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0" i="0" dirty="0">
                          <a:effectLst/>
                          <a:latin typeface="Arial" panose="020B0604020202020204" pitchFamily="34" charset="0"/>
                        </a:rPr>
                        <a:t>20 </a:t>
                      </a:r>
                      <a:endParaRPr lang="en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0" i="0" dirty="0">
                          <a:effectLst/>
                          <a:latin typeface="Arial" panose="020B0604020202020204" pitchFamily="34" charset="0"/>
                        </a:rPr>
                        <a:t>50 </a:t>
                      </a:r>
                      <a:endParaRPr lang="en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93351830"/>
                  </a:ext>
                </a:extLst>
              </a:tr>
            </a:tbl>
          </a:graphicData>
        </a:graphic>
      </p:graphicFrame>
      <p:grpSp>
        <p:nvGrpSpPr>
          <p:cNvPr id="12" name="Group 11">
            <a:extLst>
              <a:ext uri="{FF2B5EF4-FFF2-40B4-BE49-F238E27FC236}">
                <a16:creationId xmlns:a16="http://schemas.microsoft.com/office/drawing/2014/main" id="{D80C3927-6477-45C7-CCFA-EB1776D60DDC}"/>
              </a:ext>
            </a:extLst>
          </p:cNvPr>
          <p:cNvGrpSpPr/>
          <p:nvPr/>
        </p:nvGrpSpPr>
        <p:grpSpPr>
          <a:xfrm>
            <a:off x="4151784" y="921365"/>
            <a:ext cx="7761868" cy="366493"/>
            <a:chOff x="0" y="45418"/>
            <a:chExt cx="7761868" cy="366493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26C17809-BFA3-37E5-34AC-359A11FBA42E}"/>
                </a:ext>
              </a:extLst>
            </p:cNvPr>
            <p:cNvSpPr/>
            <p:nvPr/>
          </p:nvSpPr>
          <p:spPr>
            <a:xfrm>
              <a:off x="0" y="45418"/>
              <a:ext cx="7761868" cy="366493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Rectangle: Rounded Corners 4">
              <a:extLst>
                <a:ext uri="{FF2B5EF4-FFF2-40B4-BE49-F238E27FC236}">
                  <a16:creationId xmlns:a16="http://schemas.microsoft.com/office/drawing/2014/main" id="{7087F656-236A-6704-9903-AB0B33656AC4}"/>
                </a:ext>
              </a:extLst>
            </p:cNvPr>
            <p:cNvSpPr txBox="1"/>
            <p:nvPr/>
          </p:nvSpPr>
          <p:spPr>
            <a:xfrm>
              <a:off x="17891" y="63309"/>
              <a:ext cx="7726086" cy="3307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marL="0" lvl="0" indent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PL" sz="1600" kern="1200" dirty="0">
                  <a:latin typeface="Arial" panose="020B0604020202020204" pitchFamily="34" charset="0"/>
                </a:rPr>
                <a:t>Facts</a:t>
              </a:r>
              <a:r>
                <a:rPr lang="en-GB" sz="1600" kern="1200" dirty="0">
                  <a:latin typeface="Arial" panose="020B0604020202020204" pitchFamily="34" charset="0"/>
                </a:rPr>
                <a:t> and solution </a:t>
              </a:r>
              <a:endParaRPr lang="en-PL" sz="1600" kern="1200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4F1BBE4-5221-30CD-D116-C1BF09D07183}"/>
              </a:ext>
            </a:extLst>
          </p:cNvPr>
          <p:cNvGrpSpPr/>
          <p:nvPr/>
        </p:nvGrpSpPr>
        <p:grpSpPr>
          <a:xfrm>
            <a:off x="4151784" y="1307990"/>
            <a:ext cx="8040216" cy="842102"/>
            <a:chOff x="0" y="432043"/>
            <a:chExt cx="7833876" cy="842102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4F650419-FAC9-9C24-25FF-9834EF5B9D47}"/>
                </a:ext>
              </a:extLst>
            </p:cNvPr>
            <p:cNvSpPr/>
            <p:nvPr/>
          </p:nvSpPr>
          <p:spPr>
            <a:xfrm>
              <a:off x="0" y="432043"/>
              <a:ext cx="7761868" cy="828776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9E39C6C-E9C5-D165-C56A-D65B91A4CA31}"/>
                </a:ext>
              </a:extLst>
            </p:cNvPr>
            <p:cNvSpPr txBox="1"/>
            <p:nvPr/>
          </p:nvSpPr>
          <p:spPr>
            <a:xfrm>
              <a:off x="0" y="445369"/>
              <a:ext cx="7833876" cy="82877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46439" tIns="15240" rIns="85344" bIns="15240" numCol="1" spcCol="1270" anchor="t" anchorCtr="0">
              <a:noAutofit/>
            </a:bodyPr>
            <a:lstStyle/>
            <a:p>
              <a:pPr marL="114300" lvl="1" indent="-114300" algn="just" defTabSz="533400">
                <a:lnSpc>
                  <a:spcPct val="100000"/>
                </a:lnSpc>
                <a:spcAft>
                  <a:spcPts val="600"/>
                </a:spcAft>
                <a:buChar char="•"/>
              </a:pPr>
              <a:r>
                <a:rPr lang="fr-CH" sz="1100" dirty="0">
                  <a:latin typeface="Arial" panose="020B0604020202020204" pitchFamily="34" charset="0"/>
                  <a:cs typeface="Arial" panose="020B0604020202020204" pitchFamily="34" charset="0"/>
                </a:rPr>
                <a:t>Co R, the UPE of the MNE Group, </a:t>
              </a:r>
              <a:r>
                <a:rPr lang="fr-CH" sz="1100" dirty="0" err="1">
                  <a:latin typeface="Arial" panose="020B0604020202020204" pitchFamily="34" charset="0"/>
                  <a:cs typeface="Arial" panose="020B0604020202020204" pitchFamily="34" charset="0"/>
                </a:rPr>
                <a:t>is</a:t>
              </a:r>
              <a:r>
                <a:rPr lang="fr-CH" sz="1100" dirty="0">
                  <a:latin typeface="Arial" panose="020B0604020202020204" pitchFamily="34" charset="0"/>
                  <a:cs typeface="Arial" panose="020B0604020202020204" pitchFamily="34" charset="0"/>
                </a:rPr>
                <a:t> a </a:t>
              </a:r>
              <a:r>
                <a:rPr lang="fr-CH" sz="1100" dirty="0" err="1">
                  <a:latin typeface="Arial" panose="020B0604020202020204" pitchFamily="34" charset="0"/>
                  <a:cs typeface="Arial" panose="020B0604020202020204" pitchFamily="34" charset="0"/>
                </a:rPr>
                <a:t>tax</a:t>
              </a:r>
              <a:r>
                <a:rPr lang="fr-CH" sz="11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fr-CH" sz="1100" dirty="0" err="1">
                  <a:latin typeface="Arial" panose="020B0604020202020204" pitchFamily="34" charset="0"/>
                  <a:cs typeface="Arial" panose="020B0604020202020204" pitchFamily="34" charset="0"/>
                </a:rPr>
                <a:t>resident</a:t>
              </a:r>
              <a:r>
                <a:rPr lang="fr-CH" sz="1100" dirty="0">
                  <a:latin typeface="Arial" panose="020B0604020202020204" pitchFamily="34" charset="0"/>
                  <a:cs typeface="Arial" panose="020B0604020202020204" pitchFamily="34" charset="0"/>
                </a:rPr>
                <a:t> in Country R. Co S seconds </a:t>
              </a:r>
              <a:r>
                <a:rPr lang="fr-CH" sz="1100" dirty="0" err="1">
                  <a:latin typeface="Arial" panose="020B0604020202020204" pitchFamily="34" charset="0"/>
                  <a:cs typeface="Arial" panose="020B0604020202020204" pitchFamily="34" charset="0"/>
                </a:rPr>
                <a:t>employees</a:t>
              </a:r>
              <a:r>
                <a:rPr lang="fr-CH" sz="11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fr-CH" sz="1100" dirty="0" err="1">
                  <a:latin typeface="Arial" panose="020B0604020202020204" pitchFamily="34" charset="0"/>
                  <a:cs typeface="Arial" panose="020B0604020202020204" pitchFamily="34" charset="0"/>
                </a:rPr>
                <a:t>who</a:t>
              </a:r>
              <a:r>
                <a:rPr lang="fr-CH" sz="11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fr-CH" sz="1100" dirty="0" err="1">
                  <a:latin typeface="Arial" panose="020B0604020202020204" pitchFamily="34" charset="0"/>
                  <a:cs typeface="Arial" panose="020B0604020202020204" pitchFamily="34" charset="0"/>
                </a:rPr>
                <a:t>provide</a:t>
              </a:r>
              <a:r>
                <a:rPr lang="fr-CH" sz="11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fr-CH" sz="1100" dirty="0" err="1">
                  <a:latin typeface="Arial" panose="020B0604020202020204" pitchFamily="34" charset="0"/>
                  <a:cs typeface="Arial" panose="020B0604020202020204" pitchFamily="34" charset="0"/>
                </a:rPr>
                <a:t>valuable</a:t>
              </a:r>
              <a:r>
                <a:rPr lang="fr-CH" sz="1100" dirty="0">
                  <a:latin typeface="Arial" panose="020B0604020202020204" pitchFamily="34" charset="0"/>
                  <a:cs typeface="Arial" panose="020B0604020202020204" pitchFamily="34" charset="0"/>
                </a:rPr>
                <a:t> know how / </a:t>
              </a:r>
              <a:r>
                <a:rPr lang="fr-CH" sz="1100" dirty="0" err="1">
                  <a:latin typeface="Arial" panose="020B0604020202020204" pitchFamily="34" charset="0"/>
                  <a:cs typeface="Arial" panose="020B0604020202020204" pitchFamily="34" charset="0"/>
                </a:rPr>
                <a:t>trade</a:t>
              </a:r>
              <a:r>
                <a:rPr lang="fr-CH" sz="1100" dirty="0">
                  <a:latin typeface="Arial" panose="020B0604020202020204" pitchFamily="34" charset="0"/>
                  <a:cs typeface="Arial" panose="020B0604020202020204" pitchFamily="34" charset="0"/>
                </a:rPr>
                <a:t> secrets and </a:t>
              </a:r>
              <a:r>
                <a:rPr lang="fr-CH" sz="1100" dirty="0" err="1">
                  <a:latin typeface="Arial" panose="020B0604020202020204" pitchFamily="34" charset="0"/>
                  <a:cs typeface="Arial" panose="020B0604020202020204" pitchFamily="34" charset="0"/>
                </a:rPr>
                <a:t>Company</a:t>
              </a:r>
              <a:r>
                <a:rPr lang="fr-CH" sz="1100" dirty="0">
                  <a:latin typeface="Arial" panose="020B0604020202020204" pitchFamily="34" charset="0"/>
                  <a:cs typeface="Arial" panose="020B0604020202020204" pitchFamily="34" charset="0"/>
                </a:rPr>
                <a:t> R pays </a:t>
              </a:r>
              <a:r>
                <a:rPr lang="fr-CH" sz="1100" dirty="0" err="1">
                  <a:latin typeface="Arial" panose="020B0604020202020204" pitchFamily="34" charset="0"/>
                  <a:cs typeface="Arial" panose="020B0604020202020204" pitchFamily="34" charset="0"/>
                </a:rPr>
                <a:t>Company</a:t>
              </a:r>
              <a:r>
                <a:rPr lang="fr-CH" sz="1100" dirty="0">
                  <a:latin typeface="Arial" panose="020B0604020202020204" pitchFamily="34" charset="0"/>
                  <a:cs typeface="Arial" panose="020B0604020202020204" pitchFamily="34" charset="0"/>
                </a:rPr>
                <a:t> S a </a:t>
              </a:r>
              <a:r>
                <a:rPr lang="fr-CH" sz="1100" dirty="0" err="1">
                  <a:latin typeface="Arial" panose="020B0604020202020204" pitchFamily="34" charset="0"/>
                  <a:cs typeface="Arial" panose="020B0604020202020204" pitchFamily="34" charset="0"/>
                </a:rPr>
                <a:t>royalty</a:t>
              </a:r>
              <a:r>
                <a:rPr lang="fr-CH" sz="11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fr-CH" sz="1100" dirty="0" err="1">
                  <a:latin typeface="Arial" panose="020B0604020202020204" pitchFamily="34" charset="0"/>
                  <a:cs typeface="Arial" panose="020B0604020202020204" pitchFamily="34" charset="0"/>
                </a:rPr>
                <a:t>fee</a:t>
              </a:r>
              <a:r>
                <a:rPr lang="fr-CH" sz="1100" dirty="0">
                  <a:latin typeface="Arial" panose="020B0604020202020204" pitchFamily="34" charset="0"/>
                  <a:cs typeface="Arial" panose="020B0604020202020204" pitchFamily="34" charset="0"/>
                </a:rPr>
                <a:t> of </a:t>
              </a:r>
              <a:r>
                <a:rPr lang="en-PL" sz="1100" dirty="0">
                  <a:latin typeface="Arial" panose="020B0604020202020204" pitchFamily="34" charset="0"/>
                  <a:cs typeface="Arial" panose="020B0604020202020204" pitchFamily="34" charset="0"/>
                </a:rPr>
                <a:t>€</a:t>
              </a:r>
              <a:r>
                <a:rPr lang="fr-CH" sz="1100" dirty="0">
                  <a:latin typeface="Arial" panose="020B0604020202020204" pitchFamily="34" charset="0"/>
                  <a:cs typeface="Arial" panose="020B0604020202020204" pitchFamily="34" charset="0"/>
                </a:rPr>
                <a:t>100 (FA).</a:t>
              </a:r>
              <a:endParaRPr lang="en-PL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14300" lvl="1" indent="-114300" algn="just" defTabSz="533400">
                <a:spcBef>
                  <a:spcPct val="0"/>
                </a:spcBef>
                <a:spcAft>
                  <a:spcPts val="600"/>
                </a:spcAft>
                <a:buChar char="•"/>
              </a:pPr>
              <a:r>
                <a:rPr lang="fr-CH" sz="1100" kern="1200" dirty="0" err="1">
                  <a:latin typeface="Arial" panose="020B0604020202020204" pitchFamily="34" charset="0"/>
                </a:rPr>
                <a:t>Unilateral</a:t>
              </a:r>
              <a:r>
                <a:rPr lang="fr-CH" sz="1100" kern="1200" dirty="0">
                  <a:latin typeface="Arial" panose="020B0604020202020204" pitchFamily="34" charset="0"/>
                </a:rPr>
                <a:t> APA </a:t>
              </a:r>
              <a:r>
                <a:rPr lang="fr-CH" sz="1100" kern="1200" dirty="0" err="1">
                  <a:latin typeface="Arial" panose="020B0604020202020204" pitchFamily="34" charset="0"/>
                </a:rPr>
                <a:t>concluded</a:t>
              </a:r>
              <a:r>
                <a:rPr lang="fr-CH" sz="1100" kern="1200" dirty="0">
                  <a:latin typeface="Arial" panose="020B0604020202020204" pitchFamily="34" charset="0"/>
                </a:rPr>
                <a:t> by S Co </a:t>
              </a:r>
              <a:r>
                <a:rPr lang="fr-CH" sz="1100" kern="1200" dirty="0" err="1">
                  <a:latin typeface="Arial" panose="020B0604020202020204" pitchFamily="34" charset="0"/>
                </a:rPr>
                <a:t>agrees</a:t>
              </a:r>
              <a:r>
                <a:rPr lang="fr-CH" sz="1100" kern="1200" dirty="0">
                  <a:latin typeface="Arial" panose="020B0604020202020204" pitchFamily="34" charset="0"/>
                </a:rPr>
                <a:t> the </a:t>
              </a:r>
              <a:r>
                <a:rPr lang="fr-CH" sz="1100" kern="1200" dirty="0" err="1">
                  <a:latin typeface="Arial" panose="020B0604020202020204" pitchFamily="34" charset="0"/>
                </a:rPr>
                <a:t>arm’s</a:t>
              </a:r>
              <a:r>
                <a:rPr lang="fr-CH" sz="1100" kern="1200" dirty="0">
                  <a:latin typeface="Arial" panose="020B0604020202020204" pitchFamily="34" charset="0"/>
                </a:rPr>
                <a:t> </a:t>
              </a:r>
              <a:r>
                <a:rPr lang="fr-CH" sz="1100" kern="1200" dirty="0" err="1">
                  <a:latin typeface="Arial" panose="020B0604020202020204" pitchFamily="34" charset="0"/>
                </a:rPr>
                <a:t>length</a:t>
              </a:r>
              <a:r>
                <a:rPr lang="fr-CH" sz="1100" kern="1200" dirty="0">
                  <a:latin typeface="Arial" panose="020B0604020202020204" pitchFamily="34" charset="0"/>
                </a:rPr>
                <a:t> </a:t>
              </a:r>
              <a:r>
                <a:rPr lang="fr-CH" sz="1100" kern="1200" dirty="0" err="1">
                  <a:latin typeface="Arial" panose="020B0604020202020204" pitchFamily="34" charset="0"/>
                </a:rPr>
                <a:t>price</a:t>
              </a:r>
              <a:r>
                <a:rPr lang="fr-CH" sz="1100" kern="1200" dirty="0">
                  <a:latin typeface="Arial" panose="020B0604020202020204" pitchFamily="34" charset="0"/>
                </a:rPr>
                <a:t> for the R&amp;D services </a:t>
              </a:r>
              <a:r>
                <a:rPr lang="fr-CH" sz="1100" dirty="0" err="1">
                  <a:latin typeface="Arial" panose="020B0604020202020204" pitchFamily="34" charset="0"/>
                </a:rPr>
                <a:t>is</a:t>
              </a:r>
              <a:r>
                <a:rPr lang="fr-CH" sz="1100" dirty="0">
                  <a:latin typeface="Arial" panose="020B0604020202020204" pitchFamily="34" charset="0"/>
                </a:rPr>
                <a:t> </a:t>
              </a:r>
              <a:r>
                <a:rPr lang="en-PL" sz="1100" kern="1200" dirty="0">
                  <a:latin typeface="Arial" panose="020B0604020202020204" pitchFamily="34" charset="0"/>
                </a:rPr>
                <a:t>€</a:t>
              </a:r>
              <a:r>
                <a:rPr lang="en-GB" sz="1100" dirty="0">
                  <a:latin typeface="Arial" panose="020B0604020202020204" pitchFamily="34" charset="0"/>
                </a:rPr>
                <a:t>70</a:t>
              </a:r>
              <a:r>
                <a:rPr lang="fr-CH" sz="1100" kern="1200" dirty="0">
                  <a:latin typeface="Arial" panose="020B0604020202020204" pitchFamily="34" charset="0"/>
                </a:rPr>
                <a:t>. Leads to </a:t>
              </a:r>
              <a:r>
                <a:rPr lang="fr-CH" sz="1100" kern="1200" dirty="0" err="1">
                  <a:latin typeface="Arial" panose="020B0604020202020204" pitchFamily="34" charset="0"/>
                </a:rPr>
                <a:t>decrease</a:t>
              </a:r>
              <a:r>
                <a:rPr lang="fr-CH" sz="1100" kern="1200" dirty="0">
                  <a:latin typeface="Arial" panose="020B0604020202020204" pitchFamily="34" charset="0"/>
                </a:rPr>
                <a:t> in taxable </a:t>
              </a:r>
              <a:r>
                <a:rPr lang="fr-CH" sz="1100" kern="1200" dirty="0" err="1">
                  <a:latin typeface="Arial" panose="020B0604020202020204" pitchFamily="34" charset="0"/>
                </a:rPr>
                <a:t>income</a:t>
              </a:r>
              <a:r>
                <a:rPr lang="fr-CH" sz="1100" kern="1200" dirty="0">
                  <a:latin typeface="Arial" panose="020B0604020202020204" pitchFamily="34" charset="0"/>
                </a:rPr>
                <a:t> in State S  </a:t>
              </a:r>
              <a:endParaRPr lang="en-PL" sz="1100" kern="1200" dirty="0">
                <a:latin typeface="Arial" panose="020B0604020202020204" pitchFamily="34" charset="0"/>
              </a:endParaRPr>
            </a:p>
            <a:p>
              <a:pPr marL="114300" lvl="1" indent="-114300" algn="just" defTabSz="533400">
                <a:spcBef>
                  <a:spcPct val="0"/>
                </a:spcBef>
                <a:spcAft>
                  <a:spcPts val="600"/>
                </a:spcAft>
                <a:buChar char="•"/>
              </a:pPr>
              <a:r>
                <a:rPr lang="en-GB" sz="1100" kern="1200" dirty="0">
                  <a:latin typeface="Arial" panose="020B0604020202020204" pitchFamily="34" charset="0"/>
                </a:rPr>
                <a:t>If Co S tax treatment is followed then Euro 30 is exposed to double non taxation due to intersection between regular CIT and </a:t>
              </a:r>
              <a:r>
                <a:rPr lang="en-GB" sz="1100" kern="1200" dirty="0" err="1">
                  <a:latin typeface="Arial" panose="020B0604020202020204" pitchFamily="34" charset="0"/>
                </a:rPr>
                <a:t>GloBE</a:t>
              </a:r>
              <a:r>
                <a:rPr lang="en-GB" sz="1100" kern="1200" dirty="0">
                  <a:latin typeface="Arial" panose="020B0604020202020204" pitchFamily="34" charset="0"/>
                </a:rPr>
                <a:t> rules. 30 is not exposed to CIT in State R and State S and same 30 is not exposed to top up taxation in State S. As adopting ALP would lead to double non taxation, the ALP price reported in State S needs to be ignored. </a:t>
              </a:r>
              <a:r>
                <a:rPr lang="en-GB" sz="1100" kern="1200" dirty="0">
                  <a:solidFill>
                    <a:srgbClr val="FF0000"/>
                  </a:solidFill>
                  <a:latin typeface="Arial" panose="020B0604020202020204" pitchFamily="34" charset="0"/>
                </a:rPr>
                <a:t>EXCEPTIONAL SITUATION</a:t>
              </a:r>
              <a:endParaRPr lang="en-PL" sz="1100" kern="1200" dirty="0">
                <a:solidFill>
                  <a:srgbClr val="FF0000"/>
                </a:solidFill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713454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Rectangle 62">
            <a:extLst>
              <a:ext uri="{FF2B5EF4-FFF2-40B4-BE49-F238E27FC236}">
                <a16:creationId xmlns:a16="http://schemas.microsoft.com/office/drawing/2014/main" id="{D0C6E0FE-7CD7-DA41-B33A-D0F02C97BF86}"/>
              </a:ext>
            </a:extLst>
          </p:cNvPr>
          <p:cNvSpPr/>
          <p:nvPr/>
        </p:nvSpPr>
        <p:spPr>
          <a:xfrm>
            <a:off x="172151" y="131267"/>
            <a:ext cx="1184769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7B2012"/>
                </a:solidFill>
              </a:rPr>
              <a:t>Permanent Establishments: Attribution of income / expenses  </a:t>
            </a:r>
            <a:endParaRPr lang="en-ZA" altLang="en-US" sz="2800" b="1" kern="0" dirty="0">
              <a:solidFill>
                <a:srgbClr val="800000"/>
              </a:solidFill>
              <a:ea typeface="ヒラギノ角ゴ Pro W3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0CAC76-1119-054F-84BF-042FB4D3E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791744" y="6165304"/>
            <a:ext cx="754063" cy="309563"/>
          </a:xfrm>
        </p:spPr>
        <p:txBody>
          <a:bodyPr/>
          <a:lstStyle/>
          <a:p>
            <a:fld id="{6C15F70F-29B4-4928-9AFD-3817EB7BD5E7}" type="slidenum">
              <a:rPr lang="fr-CH" smtClean="0"/>
              <a:t>10</a:t>
            </a:fld>
            <a:endParaRPr lang="fr-CH"/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6544B623-646F-CA32-9118-A54EE5C51B5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83790117"/>
              </p:ext>
            </p:extLst>
          </p:nvPr>
        </p:nvGraphicFramePr>
        <p:xfrm>
          <a:off x="1631504" y="836712"/>
          <a:ext cx="8128000" cy="47255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22865975"/>
      </p:ext>
    </p:extLst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BFA9966-8719-4951-9A5A-2FF5FD3D3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2C853C-1B89-1F4B-97B9-86229D30D6B2}" type="slidenum">
              <a:rPr lang="fr-FR" altLang="en-US" smtClean="0"/>
              <a:pPr>
                <a:defRPr/>
              </a:pPr>
              <a:t>11</a:t>
            </a:fld>
            <a:endParaRPr lang="fr-FR" alt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0DF39A3-875B-4C4F-8DD0-29A8202E0798}"/>
              </a:ext>
            </a:extLst>
          </p:cNvPr>
          <p:cNvSpPr txBox="1"/>
          <p:nvPr/>
        </p:nvSpPr>
        <p:spPr>
          <a:xfrm>
            <a:off x="407368" y="201449"/>
            <a:ext cx="11449272" cy="83099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fr-FR"/>
            </a:defPPr>
            <a:lvl1pPr>
              <a:defRPr sz="2800" b="1" kern="0">
                <a:solidFill>
                  <a:srgbClr val="800000"/>
                </a:solidFill>
                <a:ea typeface="ヒラギノ角ゴ Pro W3"/>
                <a:cs typeface="Arial" panose="020B0604020202020204" pitchFamily="34" charset="0"/>
              </a:defRPr>
            </a:lvl1pPr>
          </a:lstStyle>
          <a:p>
            <a:r>
              <a:rPr lang="fr-CH" sz="2400" dirty="0"/>
              <a:t>Illustration 5: Attribution of </a:t>
            </a:r>
            <a:r>
              <a:rPr lang="fr-CH" sz="2400" dirty="0" err="1"/>
              <a:t>income</a:t>
            </a:r>
            <a:r>
              <a:rPr lang="fr-CH" sz="2400" dirty="0"/>
              <a:t> / </a:t>
            </a:r>
            <a:r>
              <a:rPr lang="fr-CH" sz="2400" dirty="0" err="1"/>
              <a:t>expenses</a:t>
            </a:r>
            <a:r>
              <a:rPr lang="fr-CH" sz="2400" dirty="0"/>
              <a:t> to Home Office  PE </a:t>
            </a:r>
            <a:r>
              <a:rPr lang="fr-CH" sz="2400" dirty="0" err="1"/>
              <a:t>using</a:t>
            </a:r>
            <a:r>
              <a:rPr lang="fr-CH" sz="2400" dirty="0"/>
              <a:t> the ALP  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849BBD8-4190-46D2-87C1-2B61B97BE59D}"/>
              </a:ext>
            </a:extLst>
          </p:cNvPr>
          <p:cNvSpPr/>
          <p:nvPr/>
        </p:nvSpPr>
        <p:spPr bwMode="auto">
          <a:xfrm>
            <a:off x="1203814" y="1556792"/>
            <a:ext cx="1542912" cy="785701"/>
          </a:xfrm>
          <a:prstGeom prst="rect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CH" sz="18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ヒラギノ角ゴ Pro W3" charset="0"/>
                <a:cs typeface="ヒラギノ角ゴ Pro W3" charset="0"/>
              </a:rPr>
              <a:t>R Co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CH" sz="1400" dirty="0">
                <a:solidFill>
                  <a:srgbClr val="000000"/>
                </a:solidFill>
                <a:latin typeface="Arial" charset="0"/>
                <a:ea typeface="ヒラギノ角ゴ Pro W3" charset="0"/>
                <a:cs typeface="ヒラギノ角ゴ Pro W3" charset="0"/>
              </a:rPr>
              <a:t>UPE</a:t>
            </a:r>
            <a:endParaRPr kumimoji="0" lang="fr-CH" sz="1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ヒラギノ角ゴ Pro W3" charset="0"/>
              <a:cs typeface="ヒラギノ角ゴ Pro W3" charset="0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7D84124-2B80-4C0A-BA36-091E7888697A}"/>
              </a:ext>
            </a:extLst>
          </p:cNvPr>
          <p:cNvCxnSpPr>
            <a:cxnSpLocks/>
          </p:cNvCxnSpPr>
          <p:nvPr/>
        </p:nvCxnSpPr>
        <p:spPr bwMode="auto">
          <a:xfrm flipV="1">
            <a:off x="119336" y="3033925"/>
            <a:ext cx="3240360" cy="3029"/>
          </a:xfrm>
          <a:prstGeom prst="line">
            <a:avLst/>
          </a:prstGeom>
          <a:ln w="63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AE4C99F7-8641-4830-9B9A-6BABF4464807}"/>
              </a:ext>
            </a:extLst>
          </p:cNvPr>
          <p:cNvSpPr txBox="1"/>
          <p:nvPr/>
        </p:nvSpPr>
        <p:spPr>
          <a:xfrm>
            <a:off x="1462900" y="1007151"/>
            <a:ext cx="11094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1400" dirty="0"/>
              <a:t>Country R</a:t>
            </a:r>
          </a:p>
          <a:p>
            <a:pPr algn="ctr"/>
            <a:r>
              <a:rPr lang="fr-CH" sz="1400" b="1" dirty="0">
                <a:solidFill>
                  <a:srgbClr val="FF0000"/>
                </a:solidFill>
              </a:rPr>
              <a:t>IIR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A97B7AE-DA72-4B79-8626-382523593EAA}"/>
              </a:ext>
            </a:extLst>
          </p:cNvPr>
          <p:cNvSpPr txBox="1"/>
          <p:nvPr/>
        </p:nvSpPr>
        <p:spPr>
          <a:xfrm>
            <a:off x="1278425" y="5322791"/>
            <a:ext cx="15349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1400" dirty="0"/>
              <a:t>Country S</a:t>
            </a:r>
          </a:p>
          <a:p>
            <a:pPr algn="ctr"/>
            <a:r>
              <a:rPr lang="fr-CH" sz="1400" b="1" dirty="0">
                <a:solidFill>
                  <a:srgbClr val="FF0000"/>
                </a:solidFill>
              </a:rPr>
              <a:t>Low-</a:t>
            </a:r>
            <a:r>
              <a:rPr lang="fr-CH" sz="1400" b="1" dirty="0" err="1">
                <a:solidFill>
                  <a:srgbClr val="FF0000"/>
                </a:solidFill>
              </a:rPr>
              <a:t>tax</a:t>
            </a:r>
            <a:endParaRPr lang="fr-CH" sz="1400" b="1" dirty="0">
              <a:solidFill>
                <a:srgbClr val="FF0000"/>
              </a:solidFill>
            </a:endParaRP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5A5393BF-D1AD-DA44-54C8-D44B067FDAF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40741752"/>
              </p:ext>
            </p:extLst>
          </p:nvPr>
        </p:nvGraphicFramePr>
        <p:xfrm>
          <a:off x="3535861" y="836712"/>
          <a:ext cx="8457958" cy="20319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B55AD222-FD59-964F-AD50-39E9545B0EFD}"/>
              </a:ext>
            </a:extLst>
          </p:cNvPr>
          <p:cNvCxnSpPr>
            <a:cxnSpLocks/>
          </p:cNvCxnSpPr>
          <p:nvPr/>
        </p:nvCxnSpPr>
        <p:spPr bwMode="auto">
          <a:xfrm>
            <a:off x="1992949" y="2342493"/>
            <a:ext cx="0" cy="151272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CB80E2B4-CEBD-109D-7F1A-BA5F9F1AE4E0}"/>
              </a:ext>
            </a:extLst>
          </p:cNvPr>
          <p:cNvSpPr txBox="1"/>
          <p:nvPr/>
        </p:nvSpPr>
        <p:spPr>
          <a:xfrm>
            <a:off x="287078" y="2586322"/>
            <a:ext cx="170587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i="1" dirty="0">
                <a:solidFill>
                  <a:schemeClr val="accent1"/>
                </a:solidFill>
              </a:rPr>
              <a:t>DTA </a:t>
            </a:r>
          </a:p>
          <a:p>
            <a:pPr algn="ctr"/>
            <a:r>
              <a:rPr lang="pl-PL" sz="1400" i="1" dirty="0" err="1">
                <a:solidFill>
                  <a:schemeClr val="accent1"/>
                </a:solidFill>
              </a:rPr>
              <a:t>follows</a:t>
            </a:r>
            <a:r>
              <a:rPr lang="pl-PL" sz="1400" i="1" dirty="0">
                <a:solidFill>
                  <a:schemeClr val="accent1"/>
                </a:solidFill>
              </a:rPr>
              <a:t> the OECD MC (2010)</a:t>
            </a:r>
            <a:endParaRPr lang="fr-CH" sz="1400" i="1" dirty="0">
              <a:solidFill>
                <a:schemeClr val="accent1"/>
              </a:solidFill>
            </a:endParaRPr>
          </a:p>
        </p:txBody>
      </p:sp>
      <p:sp>
        <p:nvSpPr>
          <p:cNvPr id="11" name="Triangle 10">
            <a:extLst>
              <a:ext uri="{FF2B5EF4-FFF2-40B4-BE49-F238E27FC236}">
                <a16:creationId xmlns:a16="http://schemas.microsoft.com/office/drawing/2014/main" id="{09167106-4690-668F-452C-D979E50F3EBC}"/>
              </a:ext>
            </a:extLst>
          </p:cNvPr>
          <p:cNvSpPr/>
          <p:nvPr/>
        </p:nvSpPr>
        <p:spPr bwMode="auto">
          <a:xfrm>
            <a:off x="1172500" y="3887254"/>
            <a:ext cx="1640899" cy="1435537"/>
          </a:xfrm>
          <a:prstGeom prst="triangl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800" b="1" dirty="0">
                <a:solidFill>
                  <a:srgbClr val="000000"/>
                </a:solidFill>
                <a:latin typeface="Arial" charset="0"/>
                <a:ea typeface="ヒラギノ角ゴ Pro W3" charset="0"/>
              </a:rPr>
              <a:t>PE</a:t>
            </a:r>
          </a:p>
          <a:p>
            <a:pPr algn="ctr"/>
            <a:r>
              <a:rPr lang="en-GB" sz="1200" dirty="0">
                <a:solidFill>
                  <a:srgbClr val="000000"/>
                </a:solidFill>
                <a:latin typeface="Arial" charset="0"/>
                <a:ea typeface="ヒラギノ角ゴ Pro W3" charset="0"/>
              </a:rPr>
              <a:t>Distributor</a:t>
            </a:r>
            <a:endParaRPr lang="en-GB" sz="1800" dirty="0">
              <a:solidFill>
                <a:srgbClr val="000000"/>
              </a:solidFill>
              <a:latin typeface="Arial" charset="0"/>
              <a:ea typeface="ヒラギノ角ゴ Pro W3" charset="0"/>
            </a:endParaRPr>
          </a:p>
        </p:txBody>
      </p:sp>
      <p:sp>
        <p:nvSpPr>
          <p:cNvPr id="12" name="Up-down Arrow 11">
            <a:extLst>
              <a:ext uri="{FF2B5EF4-FFF2-40B4-BE49-F238E27FC236}">
                <a16:creationId xmlns:a16="http://schemas.microsoft.com/office/drawing/2014/main" id="{9693DFB3-3830-3131-A6F0-CB1752827194}"/>
              </a:ext>
            </a:extLst>
          </p:cNvPr>
          <p:cNvSpPr/>
          <p:nvPr/>
        </p:nvSpPr>
        <p:spPr bwMode="auto">
          <a:xfrm>
            <a:off x="2070787" y="2487286"/>
            <a:ext cx="113287" cy="1093279"/>
          </a:xfrm>
          <a:prstGeom prst="up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ヒラギノ角ゴ Pro W3" charset="0"/>
              <a:cs typeface="ヒラギノ角ゴ Pro W3" charset="0"/>
            </a:endParaRPr>
          </a:p>
        </p:txBody>
      </p:sp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D6B04494-7B9A-7703-9123-84466EC469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1105494"/>
              </p:ext>
            </p:extLst>
          </p:nvPr>
        </p:nvGraphicFramePr>
        <p:xfrm>
          <a:off x="3587620" y="2959098"/>
          <a:ext cx="8406199" cy="3062190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3334699">
                  <a:extLst>
                    <a:ext uri="{9D8B030D-6E8A-4147-A177-3AD203B41FA5}">
                      <a16:colId xmlns:a16="http://schemas.microsoft.com/office/drawing/2014/main" val="2969032767"/>
                    </a:ext>
                  </a:extLst>
                </a:gridCol>
                <a:gridCol w="2292604">
                  <a:extLst>
                    <a:ext uri="{9D8B030D-6E8A-4147-A177-3AD203B41FA5}">
                      <a16:colId xmlns:a16="http://schemas.microsoft.com/office/drawing/2014/main" val="3412313943"/>
                    </a:ext>
                  </a:extLst>
                </a:gridCol>
                <a:gridCol w="2778896">
                  <a:extLst>
                    <a:ext uri="{9D8B030D-6E8A-4147-A177-3AD203B41FA5}">
                      <a16:colId xmlns:a16="http://schemas.microsoft.com/office/drawing/2014/main" val="1794574600"/>
                    </a:ext>
                  </a:extLst>
                </a:gridCol>
              </a:tblGrid>
              <a:tr h="338118">
                <a:tc gridSpan="3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000" b="0" i="0" dirty="0">
                          <a:effectLst/>
                          <a:latin typeface="Arial" panose="020B0604020202020204" pitchFamily="34" charset="0"/>
                        </a:rPr>
                        <a:t>Table 5:  Profit and loss account of the PE </a:t>
                      </a:r>
                      <a:r>
                        <a:rPr lang="en-PL" sz="1000" b="0" i="0" dirty="0"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GB" sz="1000" dirty="0">
                          <a:solidFill>
                            <a:srgbClr val="FF2600"/>
                          </a:solidFill>
                          <a:effectLst/>
                        </a:rPr>
                        <a:t>*Denotes internal dealing  </a:t>
                      </a:r>
                      <a:endParaRPr lang="en-PL" sz="1000" dirty="0">
                        <a:solidFill>
                          <a:srgbClr val="FF26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97" marR="64297" marT="0" marB="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8207865"/>
                  </a:ext>
                </a:extLst>
              </a:tr>
              <a:tr h="436423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000" b="0" i="0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  <a:endParaRPr lang="en-PL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97" marR="64297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000" b="0" i="0" dirty="0">
                          <a:effectLst/>
                          <a:latin typeface="Arial" panose="020B0604020202020204" pitchFamily="34" charset="0"/>
                        </a:rPr>
                        <a:t>Column 1 </a:t>
                      </a:r>
                      <a:endParaRPr lang="en-PL" sz="1000" b="0" i="0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Financial accounts – local law </a:t>
                      </a:r>
                      <a:endParaRPr lang="en-PL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97" marR="64297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000" b="0" i="0" dirty="0">
                          <a:effectLst/>
                          <a:latin typeface="Arial" panose="020B0604020202020204" pitchFamily="34" charset="0"/>
                        </a:rPr>
                        <a:t>Column 2</a:t>
                      </a:r>
                      <a:endParaRPr lang="en-PL" sz="1000" b="0" i="0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Adjusted Financial Accounts </a:t>
                      </a:r>
                      <a:endParaRPr lang="en-PL" sz="1000" dirty="0">
                        <a:effectLst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(Globe Income) </a:t>
                      </a:r>
                      <a:endParaRPr lang="en-PL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97" marR="64297" marT="0" marB="0" anchor="ctr"/>
                </a:tc>
                <a:extLst>
                  <a:ext uri="{0D108BD9-81ED-4DB2-BD59-A6C34878D82A}">
                    <a16:rowId xmlns:a16="http://schemas.microsoft.com/office/drawing/2014/main" val="263615578"/>
                  </a:ext>
                </a:extLst>
              </a:tr>
              <a:tr h="338118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000" b="0" i="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Income from Head Office (A)</a:t>
                      </a:r>
                      <a:endParaRPr lang="en-PL" sz="10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97" marR="64297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000" b="0" i="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1,000* (internal dealing not recognized) </a:t>
                      </a:r>
                      <a:endParaRPr lang="en-PL" sz="10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97" marR="64297" marT="0" marB="0" anchor="ctr"/>
                </a:tc>
                <a:tc>
                  <a:txBody>
                    <a:bodyPr/>
                    <a:lstStyle/>
                    <a:p>
                      <a:pPr marL="0" marR="0" lvl="0" indent="0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i="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1,100 </a:t>
                      </a:r>
                      <a:r>
                        <a:rPr lang="en-GB" sz="1000" dirty="0">
                          <a:solidFill>
                            <a:srgbClr val="FF0000"/>
                          </a:solidFill>
                          <a:effectLst/>
                        </a:rPr>
                        <a:t>(based on a TP study) </a:t>
                      </a:r>
                      <a:endParaRPr lang="en-PL" sz="1000" b="0" i="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en-PL" sz="10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97" marR="64297" marT="0" marB="0" anchor="ctr"/>
                </a:tc>
                <a:extLst>
                  <a:ext uri="{0D108BD9-81ED-4DB2-BD59-A6C34878D82A}">
                    <a16:rowId xmlns:a16="http://schemas.microsoft.com/office/drawing/2014/main" val="3072330015"/>
                  </a:ext>
                </a:extLst>
              </a:tr>
              <a:tr h="338118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000" b="0" i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Salary costs  (B)* </a:t>
                      </a:r>
                      <a:endParaRPr lang="en-PL" sz="1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97" marR="64297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000" b="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900</a:t>
                      </a:r>
                      <a:endParaRPr lang="en-PL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97" marR="64297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000" b="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900</a:t>
                      </a:r>
                      <a:endParaRPr lang="en-PL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97" marR="64297" marT="0" marB="0" anchor="ctr"/>
                </a:tc>
                <a:extLst>
                  <a:ext uri="{0D108BD9-81ED-4DB2-BD59-A6C34878D82A}">
                    <a16:rowId xmlns:a16="http://schemas.microsoft.com/office/drawing/2014/main" val="3262629702"/>
                  </a:ext>
                </a:extLst>
              </a:tr>
              <a:tr h="338118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000" b="0" i="0" dirty="0">
                          <a:effectLst/>
                          <a:latin typeface="Arial" panose="020B0604020202020204" pitchFamily="34" charset="0"/>
                        </a:rPr>
                        <a:t>All third party expenses (C)</a:t>
                      </a:r>
                      <a:endParaRPr lang="en-PL" sz="1000" b="0" i="0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 </a:t>
                      </a:r>
                      <a:endParaRPr lang="en-PL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97" marR="64297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000" b="0" i="0" dirty="0">
                          <a:effectLst/>
                          <a:latin typeface="Arial" panose="020B0604020202020204" pitchFamily="34" charset="0"/>
                        </a:rPr>
                        <a:t>100</a:t>
                      </a:r>
                      <a:endParaRPr lang="en-PL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97" marR="64297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000" b="0" i="0" dirty="0">
                          <a:effectLst/>
                          <a:latin typeface="Arial" panose="020B0604020202020204" pitchFamily="34" charset="0"/>
                        </a:rPr>
                        <a:t>100</a:t>
                      </a:r>
                      <a:endParaRPr lang="en-PL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97" marR="64297" marT="0" marB="0" anchor="ctr"/>
                </a:tc>
                <a:extLst>
                  <a:ext uri="{0D108BD9-81ED-4DB2-BD59-A6C34878D82A}">
                    <a16:rowId xmlns:a16="http://schemas.microsoft.com/office/drawing/2014/main" val="1239744620"/>
                  </a:ext>
                </a:extLst>
              </a:tr>
              <a:tr h="436423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000" b="0" i="0" dirty="0">
                          <a:effectLst/>
                          <a:latin typeface="Arial" panose="020B0604020202020204" pitchFamily="34" charset="0"/>
                        </a:rPr>
                        <a:t>Operating profit before interest  </a:t>
                      </a:r>
                      <a:endParaRPr lang="en-PL" sz="1000" b="0" i="0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(D)= (A)-(B)-(C)</a:t>
                      </a:r>
                      <a:endParaRPr lang="en-PL" sz="1000" dirty="0">
                        <a:effectLst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 </a:t>
                      </a:r>
                      <a:endParaRPr lang="en-PL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97" marR="64297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000" b="0" i="0" dirty="0">
                          <a:effectLst/>
                          <a:latin typeface="Arial" panose="020B0604020202020204" pitchFamily="34" charset="0"/>
                        </a:rPr>
                        <a:t>0 </a:t>
                      </a:r>
                      <a:endParaRPr lang="en-PL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97" marR="64297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000" b="0" i="0" dirty="0">
                          <a:effectLst/>
                          <a:latin typeface="Arial" panose="020B0604020202020204" pitchFamily="34" charset="0"/>
                        </a:rPr>
                        <a:t>100 </a:t>
                      </a:r>
                      <a:endParaRPr lang="en-PL" sz="1000" b="0" i="0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 </a:t>
                      </a:r>
                      <a:endParaRPr lang="en-PL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97" marR="64297" marT="0" marB="0" anchor="ctr"/>
                </a:tc>
                <a:extLst>
                  <a:ext uri="{0D108BD9-81ED-4DB2-BD59-A6C34878D82A}">
                    <a16:rowId xmlns:a16="http://schemas.microsoft.com/office/drawing/2014/main" val="29216109"/>
                  </a:ext>
                </a:extLst>
              </a:tr>
              <a:tr h="436423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000" b="0" i="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  <a:endParaRPr lang="en-PL" sz="1000" b="0" i="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solidFill>
                            <a:srgbClr val="FF0000"/>
                          </a:solidFill>
                          <a:effectLst/>
                        </a:rPr>
                        <a:t>Internal charge (E)* </a:t>
                      </a:r>
                      <a:endParaRPr lang="en-PL" sz="1000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en-PL" sz="10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97" marR="64297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000" b="0" i="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endParaRPr lang="en-PL" sz="1000" b="0" i="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solidFill>
                            <a:srgbClr val="FF0000"/>
                          </a:solidFill>
                          <a:effectLst/>
                        </a:rPr>
                        <a:t>0* </a:t>
                      </a:r>
                      <a:endParaRPr lang="en-PL" sz="10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97" marR="64297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000" b="0" i="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  <a:endParaRPr lang="en-PL" sz="1000" b="0" i="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solidFill>
                            <a:srgbClr val="FF0000"/>
                          </a:solidFill>
                          <a:effectLst/>
                        </a:rPr>
                        <a:t>10*</a:t>
                      </a:r>
                      <a:endParaRPr lang="en-PL" sz="1000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solidFill>
                            <a:schemeClr val="tx1"/>
                          </a:solidFill>
                          <a:effectLst/>
                        </a:rPr>
                        <a:t>(based on a TP study)</a:t>
                      </a:r>
                      <a:endParaRPr lang="en-PL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97" marR="64297" marT="0" marB="0" anchor="ctr"/>
                </a:tc>
                <a:extLst>
                  <a:ext uri="{0D108BD9-81ED-4DB2-BD59-A6C34878D82A}">
                    <a16:rowId xmlns:a16="http://schemas.microsoft.com/office/drawing/2014/main" val="2950847895"/>
                  </a:ext>
                </a:extLst>
              </a:tr>
              <a:tr h="338118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000" b="0" i="0" dirty="0">
                          <a:effectLst/>
                          <a:latin typeface="Arial" panose="020B0604020202020204" pitchFamily="34" charset="0"/>
                        </a:rPr>
                        <a:t>Profit after internal charge </a:t>
                      </a:r>
                      <a:r>
                        <a:rPr lang="en-PL" sz="1000" b="0" i="0" dirty="0"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GB" sz="1000" dirty="0">
                          <a:effectLst/>
                        </a:rPr>
                        <a:t>(F)= (D)-(E)   </a:t>
                      </a:r>
                      <a:endParaRPr lang="en-PL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97" marR="64297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000" b="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 </a:t>
                      </a:r>
                      <a:endParaRPr lang="en-PL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97" marR="64297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000" b="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90 </a:t>
                      </a:r>
                      <a:endParaRPr lang="en-PL" sz="1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97" marR="64297" marT="0" marB="0" anchor="ctr"/>
                </a:tc>
                <a:extLst>
                  <a:ext uri="{0D108BD9-81ED-4DB2-BD59-A6C34878D82A}">
                    <a16:rowId xmlns:a16="http://schemas.microsoft.com/office/drawing/2014/main" val="36724912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164082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 Box 8">
            <a:extLst>
              <a:ext uri="{FF2B5EF4-FFF2-40B4-BE49-F238E27FC236}">
                <a16:creationId xmlns:a16="http://schemas.microsoft.com/office/drawing/2014/main" id="{C9CD80DA-F15D-4926-A75D-14A7AEAAD0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064" y="2055039"/>
            <a:ext cx="10848528" cy="1661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en-GB" sz="3400" b="1" dirty="0">
                <a:solidFill>
                  <a:srgbClr val="800000"/>
                </a:solidFill>
              </a:rPr>
              <a:t>Unilateral adjustments and the Principle of avoiding double taxation and double non taxation linked to the ALP – Selected thoughts </a:t>
            </a:r>
            <a:endParaRPr lang="en-AU" altLang="fr-FR" sz="3400" b="1" dirty="0">
              <a:solidFill>
                <a:srgbClr val="80000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C521E3-66B4-124C-8158-CB9AE7213E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5F70F-29B4-4928-9AFD-3817EB7BD5E7}" type="slidenum">
              <a:rPr lang="fr-CH" smtClean="0"/>
              <a:t>12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050911072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EE224E77-4F58-694D-8D2A-EF468BCDE06A}"/>
              </a:ext>
            </a:extLst>
          </p:cNvPr>
          <p:cNvSpPr txBox="1">
            <a:spLocks/>
          </p:cNvSpPr>
          <p:nvPr/>
        </p:nvSpPr>
        <p:spPr bwMode="auto">
          <a:xfrm>
            <a:off x="119545" y="0"/>
            <a:ext cx="115824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000" b="0" i="0">
                <a:solidFill>
                  <a:srgbClr val="0099CC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99CC"/>
                </a:solidFill>
                <a:latin typeface="Verdana" charset="0"/>
                <a:ea typeface="ヒラギノ角ゴ Pro W3" charset="0"/>
                <a:cs typeface="ヒラギノ角ゴ Pro W3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99CC"/>
                </a:solidFill>
                <a:latin typeface="Verdana" charset="0"/>
                <a:ea typeface="ヒラギノ角ゴ Pro W3" charset="0"/>
                <a:cs typeface="ヒラギノ角ゴ Pro W3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99CC"/>
                </a:solidFill>
                <a:latin typeface="Verdana" charset="0"/>
                <a:ea typeface="ヒラギノ角ゴ Pro W3" charset="0"/>
                <a:cs typeface="ヒラギノ角ゴ Pro W3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99CC"/>
                </a:solidFill>
                <a:latin typeface="Verdana" charset="0"/>
                <a:ea typeface="ヒラギノ角ゴ Pro W3" charset="0"/>
                <a:cs typeface="ヒラギノ角ゴ Pro W3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99CC"/>
                </a:solidFill>
                <a:latin typeface="Verdana" charset="0"/>
                <a:ea typeface="ヒラギノ角ゴ Pro W3" charset="0"/>
                <a:cs typeface="ヒラギノ角ゴ Pro W3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99CC"/>
                </a:solidFill>
                <a:latin typeface="Verdana" charset="0"/>
                <a:ea typeface="ヒラギノ角ゴ Pro W3" charset="0"/>
                <a:cs typeface="ヒラギノ角ゴ Pro W3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99CC"/>
                </a:solidFill>
                <a:latin typeface="Verdana" charset="0"/>
                <a:ea typeface="ヒラギノ角ゴ Pro W3" charset="0"/>
                <a:cs typeface="ヒラギノ角ゴ Pro W3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99CC"/>
                </a:solidFill>
                <a:latin typeface="Verdana" charset="0"/>
                <a:ea typeface="ヒラギノ角ゴ Pro W3" charset="0"/>
                <a:cs typeface="ヒラギノ角ゴ Pro W3" charset="0"/>
              </a:defRPr>
            </a:lvl9pPr>
          </a:lstStyle>
          <a:p>
            <a:pPr algn="l"/>
            <a:r>
              <a:rPr lang="en-GB" sz="2400" b="1" kern="0" dirty="0">
                <a:solidFill>
                  <a:srgbClr val="800000"/>
                </a:solidFill>
                <a:ea typeface="ヒラギノ角ゴ Pro W3"/>
                <a:cs typeface="Arial" panose="020B0604020202020204" pitchFamily="34" charset="0"/>
              </a:rPr>
              <a:t>The new principle – selected thoughts 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7122BB-0933-1940-8379-E75676E7E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759200" y="6217057"/>
            <a:ext cx="754063" cy="276999"/>
          </a:xfrm>
        </p:spPr>
        <p:txBody>
          <a:bodyPr/>
          <a:lstStyle/>
          <a:p>
            <a:fld id="{6C15F70F-29B4-4928-9AFD-3817EB7BD5E7}" type="slidenum">
              <a:rPr lang="fr-CH" sz="1200" smtClean="0"/>
              <a:t>13</a:t>
            </a:fld>
            <a:endParaRPr lang="fr-CH" sz="1200"/>
          </a:p>
        </p:txBody>
      </p:sp>
      <p:graphicFrame>
        <p:nvGraphicFramePr>
          <p:cNvPr id="2" name="Content Placeholder 1">
            <a:extLst>
              <a:ext uri="{FF2B5EF4-FFF2-40B4-BE49-F238E27FC236}">
                <a16:creationId xmlns:a16="http://schemas.microsoft.com/office/drawing/2014/main" id="{C609A372-9778-DF81-C072-6D7DA0F9700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53974617"/>
              </p:ext>
            </p:extLst>
          </p:nvPr>
        </p:nvGraphicFramePr>
        <p:xfrm>
          <a:off x="122521" y="1628800"/>
          <a:ext cx="11582400" cy="40324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973988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Rectangle 62">
            <a:extLst>
              <a:ext uri="{FF2B5EF4-FFF2-40B4-BE49-F238E27FC236}">
                <a16:creationId xmlns:a16="http://schemas.microsoft.com/office/drawing/2014/main" id="{D0C6E0FE-7CD7-DA41-B33A-D0F02C97BF86}"/>
              </a:ext>
            </a:extLst>
          </p:cNvPr>
          <p:cNvSpPr/>
          <p:nvPr/>
        </p:nvSpPr>
        <p:spPr>
          <a:xfrm>
            <a:off x="172153" y="213987"/>
            <a:ext cx="1184769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A" altLang="en-US" sz="2800" b="1" kern="0" dirty="0">
                <a:solidFill>
                  <a:srgbClr val="800000"/>
                </a:solidFill>
                <a:ea typeface="ヒラギノ角ゴ Pro W3"/>
                <a:cs typeface="Arial" panose="020B0604020202020204" pitchFamily="34" charset="0"/>
              </a:rPr>
              <a:t>Intersection between TP rules and Pillar I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Rectangle: Rounded Corners 4">
                <a:extLst>
                  <a:ext uri="{FF2B5EF4-FFF2-40B4-BE49-F238E27FC236}">
                    <a16:creationId xmlns:a16="http://schemas.microsoft.com/office/drawing/2014/main" id="{3A901CBA-9B0B-442D-918B-B372DF60A6B0}"/>
                  </a:ext>
                </a:extLst>
              </p:cNvPr>
              <p:cNvSpPr txBox="1"/>
              <p:nvPr/>
            </p:nvSpPr>
            <p:spPr>
              <a:xfrm>
                <a:off x="7365879" y="1324059"/>
                <a:ext cx="3124048" cy="1552582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30480" tIns="30480" rIns="30480" bIns="30480" numCol="1" spcCol="1270" anchor="ctr" anchorCtr="0">
                <a:noAutofit/>
              </a:bodyPr>
              <a:lstStyle/>
              <a:p>
                <a:pPr marL="0" lvl="0" indent="0" algn="ctr" defTabSz="711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US" sz="1600" kern="1200" dirty="0">
                    <a:latin typeface="Arial" panose="020B0604020202020204" pitchFamily="34" charset="0"/>
                  </a:rPr>
                  <a:t>Covered taxes</a:t>
                </a:r>
                <a14:m>
                  <m:oMath xmlns:m="http://schemas.openxmlformats.org/officeDocument/2006/math">
                    <m:r>
                      <a:rPr lang="en-US" sz="1600" b="1" i="0" kern="1200" smtClean="0">
                        <a:latin typeface="Cambria Math" panose="02040503050406030204" pitchFamily="18" charset="0"/>
                      </a:rPr>
                      <m:t>𝐓𝐨</m:t>
                    </m:r>
                    <m:r>
                      <a:rPr lang="en-US" sz="1600" b="1" i="0" kern="120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600" b="1" i="0" kern="1200" smtClean="0">
                        <a:latin typeface="Cambria Math" panose="02040503050406030204" pitchFamily="18" charset="0"/>
                      </a:rPr>
                      <m:t>𝐰𝐡𝐢𝐜𝐡</m:t>
                    </m:r>
                    <m:r>
                      <a:rPr lang="en-US" sz="1600" b="1" i="0" kern="120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600" b="1" i="0" kern="1200" smtClean="0">
                        <a:latin typeface="Cambria Math" panose="02040503050406030204" pitchFamily="18" charset="0"/>
                      </a:rPr>
                      <m:t>𝐣𝐮𝐫𝐢𝐝𝐢𝐬𝐜𝐭𝐢𝐨𝐧</m:t>
                    </m:r>
                    <m:r>
                      <a:rPr lang="en-US" sz="1600" b="1" i="0" kern="120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1600" b="1" i="0" kern="1200" dirty="0">
                  <a:latin typeface="Cambria Math" panose="02040503050406030204" pitchFamily="18" charset="0"/>
                </a:endParaRPr>
              </a:p>
              <a:p>
                <a:pPr marL="0" lvl="0" indent="0" algn="ctr" defTabSz="711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0" kern="1200" smtClean="0">
                          <a:latin typeface="Cambria Math" panose="02040503050406030204" pitchFamily="18" charset="0"/>
                        </a:rPr>
                        <m:t>𝐰𝐢𝐥𝐥</m:t>
                      </m:r>
                      <m:r>
                        <a:rPr lang="en-US" sz="1600" b="1" i="0" kern="120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1" i="0" kern="1200" smtClean="0">
                          <a:latin typeface="Cambria Math" panose="02040503050406030204" pitchFamily="18" charset="0"/>
                        </a:rPr>
                        <m:t>𝐲𝐨𝐮</m:t>
                      </m:r>
                      <m:r>
                        <a:rPr lang="en-US" sz="1600" b="1" i="0" kern="120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1" i="0" kern="1200" smtClean="0">
                          <a:latin typeface="Cambria Math" panose="02040503050406030204" pitchFamily="18" charset="0"/>
                        </a:rPr>
                        <m:t>𝐚𝐥𝐥𝐨𝐜𝐚𝐭𝐞</m:t>
                      </m:r>
                      <m:r>
                        <a:rPr lang="en-US" sz="1600" b="1" i="0" kern="1200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600" b="1" i="0" kern="1200" dirty="0">
                  <a:latin typeface="Cambria Math" panose="02040503050406030204" pitchFamily="18" charset="0"/>
                </a:endParaRPr>
              </a:p>
              <a:p>
                <a:pPr marL="0" lvl="0" indent="0" algn="ctr" defTabSz="711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0" kern="120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1" i="0" kern="1200" smtClean="0">
                          <a:latin typeface="Cambria Math" panose="02040503050406030204" pitchFamily="18" charset="0"/>
                        </a:rPr>
                        <m:t>𝐖𝐇𝐓</m:t>
                      </m:r>
                      <m:r>
                        <a:rPr lang="en-US" sz="1600" b="1" i="0" kern="120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1" i="0" kern="1200" smtClean="0">
                          <a:latin typeface="Cambria Math" panose="02040503050406030204" pitchFamily="18" charset="0"/>
                        </a:rPr>
                        <m:t>𝐨𝐫</m:t>
                      </m:r>
                      <m:r>
                        <a:rPr lang="en-US" sz="1600" b="1" i="0" kern="120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1" i="0" kern="1200" smtClean="0">
                          <a:latin typeface="Cambria Math" panose="02040503050406030204" pitchFamily="18" charset="0"/>
                        </a:rPr>
                        <m:t>𝐂𝐅𝐂</m:t>
                      </m:r>
                      <m:r>
                        <a:rPr lang="en-US" sz="1600" b="1" i="0" kern="120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1" i="0" kern="1200" smtClean="0">
                          <a:latin typeface="Cambria Math" panose="02040503050406030204" pitchFamily="18" charset="0"/>
                        </a:rPr>
                        <m:t>𝐭𝐚𝐱</m:t>
                      </m:r>
                      <m:r>
                        <a:rPr lang="en-US" sz="1600" b="1" i="0" kern="120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1" i="0" kern="1200" smtClean="0">
                          <a:latin typeface="Cambria Math" panose="02040503050406030204" pitchFamily="18" charset="0"/>
                        </a:rPr>
                        <m:t>𝐭𝐨</m:t>
                      </m:r>
                      <m:r>
                        <a:rPr lang="en-US" sz="1600" b="1" i="0" kern="120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1" i="0" kern="1200" smtClean="0">
                          <a:latin typeface="Cambria Math" panose="02040503050406030204" pitchFamily="18" charset="0"/>
                        </a:rPr>
                        <m:t>𝐝𝐞𝐭𝐞𝐫𝐦𝐢𝐧𝐞</m:t>
                      </m:r>
                      <m:r>
                        <a:rPr lang="en-US" sz="1600" b="1" i="0" kern="1200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600" b="1" i="0" kern="1200" dirty="0">
                  <a:latin typeface="Cambria Math" panose="02040503050406030204" pitchFamily="18" charset="0"/>
                </a:endParaRPr>
              </a:p>
              <a:p>
                <a:pPr marL="0" lvl="0" indent="0" algn="ctr" defTabSz="711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0" kern="1200" smtClean="0">
                          <a:latin typeface="Cambria Math" panose="02040503050406030204" pitchFamily="18" charset="0"/>
                        </a:rPr>
                        <m:t>𝐄𝐓𝐑</m:t>
                      </m:r>
                      <m:r>
                        <a:rPr lang="en-US" sz="1600" b="1" i="0" kern="1200" smtClean="0">
                          <a:latin typeface="Cambria Math" panose="02040503050406030204" pitchFamily="18" charset="0"/>
                        </a:rPr>
                        <m:t>?</m:t>
                      </m:r>
                    </m:oMath>
                  </m:oMathPara>
                </a14:m>
                <a:endParaRPr lang="en-PL" sz="1600" kern="1200" dirty="0">
                  <a:latin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17" name="Rectangle: Rounded Corners 4">
                <a:extLst>
                  <a:ext uri="{FF2B5EF4-FFF2-40B4-BE49-F238E27FC236}">
                    <a16:creationId xmlns:a16="http://schemas.microsoft.com/office/drawing/2014/main" id="{3A901CBA-9B0B-442D-918B-B372DF60A6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5879" y="1324059"/>
                <a:ext cx="3124048" cy="1552582"/>
              </a:xfrm>
              <a:prstGeom prst="rect">
                <a:avLst/>
              </a:prstGeom>
              <a:blipFill>
                <a:blip r:embed="rId3"/>
                <a:stretch>
                  <a:fillRect t="-1961"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6" name="Diagram 5">
                <a:extLst>
                  <a:ext uri="{FF2B5EF4-FFF2-40B4-BE49-F238E27FC236}">
                    <a16:creationId xmlns:a16="http://schemas.microsoft.com/office/drawing/2014/main" id="{F8BE159C-B950-984E-9BCC-30830D9FD072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234299021"/>
                  </p:ext>
                </p:extLst>
              </p:nvPr>
            </p:nvGraphicFramePr>
            <p:xfrm>
              <a:off x="166565" y="1252051"/>
              <a:ext cx="10853634" cy="4553213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4" r:lo="rId5" r:qs="rId6" r:cs="rId7"/>
              </a:graphicData>
            </a:graphic>
          </p:graphicFrame>
        </mc:Choice>
        <mc:Fallback>
          <p:graphicFrame>
            <p:nvGraphicFramePr>
              <p:cNvPr id="6" name="Diagram 5">
                <a:extLst>
                  <a:ext uri="{FF2B5EF4-FFF2-40B4-BE49-F238E27FC236}">
                    <a16:creationId xmlns:a16="http://schemas.microsoft.com/office/drawing/2014/main" id="{F8BE159C-B950-984E-9BCC-30830D9FD072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234299021"/>
                  </p:ext>
                </p:extLst>
              </p:nvPr>
            </p:nvGraphicFramePr>
            <p:xfrm>
              <a:off x="166565" y="1252051"/>
              <a:ext cx="10853634" cy="4553213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9" r:lo="rId5" r:qs="rId6" r:cs="rId7"/>
              </a:graphicData>
            </a:graphic>
          </p:graphicFrame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5C0587-B867-2342-84DF-7464972B8D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5F70F-29B4-4928-9AFD-3817EB7BD5E7}" type="slidenum">
              <a:rPr lang="fr-CH" smtClean="0"/>
              <a:t>14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858120194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AA5BE326-446C-D049-9D60-47599D42BB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graphicEl>
                                              <a:dgm id="{AA5BE326-446C-D049-9D60-47599D42BB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graphicEl>
                                              <a:dgm id="{AA5BE326-446C-D049-9D60-47599D42BB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23F264BA-4428-4242-861A-FBA9AD3859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graphicEl>
                                              <a:dgm id="{23F264BA-4428-4242-861A-FBA9AD3859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graphicEl>
                                              <a:dgm id="{23F264BA-4428-4242-861A-FBA9AD3859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D9879DFA-96B8-7F46-8773-FD32BA5B3E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>
                                            <p:graphicEl>
                                              <a:dgm id="{D9879DFA-96B8-7F46-8773-FD32BA5B3E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graphicEl>
                                              <a:dgm id="{D9879DFA-96B8-7F46-8773-FD32BA5B3E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7AD9FE6D-9FC7-D74E-B248-F32E593AF0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graphicEl>
                                              <a:dgm id="{7AD9FE6D-9FC7-D74E-B248-F32E593AF0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graphicEl>
                                              <a:dgm id="{7AD9FE6D-9FC7-D74E-B248-F32E593AF0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6FDE522-D163-D141-86E6-24271EFCFA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>
                                            <p:graphicEl>
                                              <a:dgm id="{66FDE522-D163-D141-86E6-24271EFCFA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>
                                            <p:graphicEl>
                                              <a:dgm id="{66FDE522-D163-D141-86E6-24271EFCFA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Dgm bld="one"/>
        </p:bldSub>
      </p:bldGraphic>
    </p:bldLst>
  </p:timing>
</p:sld>
</file>

<file path=ppt/theme/theme1.xml><?xml version="1.0" encoding="utf-8"?>
<a:theme xmlns:a="http://schemas.openxmlformats.org/drawingml/2006/main" name="Nouvelle présentation">
  <a:themeElements>
    <a:clrScheme name="Custom 11">
      <a:dk1>
        <a:srgbClr val="000000"/>
      </a:dk1>
      <a:lt1>
        <a:srgbClr val="FFFFFF"/>
      </a:lt1>
      <a:dk2>
        <a:srgbClr val="005392"/>
      </a:dk2>
      <a:lt2>
        <a:srgbClr val="FEFFFF"/>
      </a:lt2>
      <a:accent1>
        <a:srgbClr val="008F51"/>
      </a:accent1>
      <a:accent2>
        <a:srgbClr val="942092"/>
      </a:accent2>
      <a:accent3>
        <a:srgbClr val="005392"/>
      </a:accent3>
      <a:accent4>
        <a:srgbClr val="521B92"/>
      </a:accent4>
      <a:accent5>
        <a:srgbClr val="941651"/>
      </a:accent5>
      <a:accent6>
        <a:srgbClr val="009192"/>
      </a:accent6>
      <a:hlink>
        <a:srgbClr val="009999"/>
      </a:hlink>
      <a:folHlink>
        <a:srgbClr val="99CC00"/>
      </a:folHlink>
    </a:clrScheme>
    <a:fontScheme name="Nouvelle présentation">
      <a:majorFont>
        <a:latin typeface="Verdana"/>
        <a:ea typeface="ヒラギノ角ゴ Pro W3"/>
        <a:cs typeface="ヒラギノ角ゴ Pro W3"/>
      </a:majorFont>
      <a:minorFont>
        <a:latin typeface="Verdana"/>
        <a:ea typeface="ヒラギノ角ゴ Pro W3"/>
        <a:cs typeface="ヒラギノ角ゴ Pro W3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 W3" charset="0"/>
            <a:cs typeface="ヒラギノ角ゴ Pro W3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 W3" charset="0"/>
            <a:cs typeface="ヒラギノ角ゴ Pro W3" charset="0"/>
          </a:defRPr>
        </a:defPPr>
      </a:lstStyle>
    </a:lnDef>
  </a:objectDefaults>
  <a:extraClrSchemeLst>
    <a:extraClrScheme>
      <a:clrScheme name="Nouvelle pré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2177</Words>
  <Application>Microsoft Office PowerPoint</Application>
  <PresentationFormat>Widescreen</PresentationFormat>
  <Paragraphs>389</Paragraphs>
  <Slides>14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Cambria Math</vt:lpstr>
      <vt:lpstr>Verdana</vt:lpstr>
      <vt:lpstr>Nouvelle présentation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Université de Lausanne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unicom nliechti</dc:creator>
  <cp:lastModifiedBy>Vikram Chand</cp:lastModifiedBy>
  <cp:revision>2942</cp:revision>
  <cp:lastPrinted>2022-08-23T15:22:43Z</cp:lastPrinted>
  <dcterms:created xsi:type="dcterms:W3CDTF">2005-09-30T08:59:37Z</dcterms:created>
  <dcterms:modified xsi:type="dcterms:W3CDTF">2022-10-04T20:13:59Z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1ada0a2f-b917-4d51-b0d0-d418a10c8b23_Enabled">
    <vt:lpwstr>true</vt:lpwstr>
  </property>
  <property fmtid="{D5CDD505-2E9C-101B-9397-08002B2CF9AE}" pid="3" name="MSIP_Label_1ada0a2f-b917-4d51-b0d0-d418a10c8b23_SetDate">
    <vt:lpwstr>2022-01-20T13:19:28Z</vt:lpwstr>
  </property>
  <property fmtid="{D5CDD505-2E9C-101B-9397-08002B2CF9AE}" pid="4" name="MSIP_Label_1ada0a2f-b917-4d51-b0d0-d418a10c8b23_Method">
    <vt:lpwstr>Standard</vt:lpwstr>
  </property>
  <property fmtid="{D5CDD505-2E9C-101B-9397-08002B2CF9AE}" pid="5" name="MSIP_Label_1ada0a2f-b917-4d51-b0d0-d418a10c8b23_Name">
    <vt:lpwstr>1ada0a2f-b917-4d51-b0d0-d418a10c8b23</vt:lpwstr>
  </property>
  <property fmtid="{D5CDD505-2E9C-101B-9397-08002B2CF9AE}" pid="6" name="MSIP_Label_1ada0a2f-b917-4d51-b0d0-d418a10c8b23_SiteId">
    <vt:lpwstr>12a3af23-a769-4654-847f-958f3d479f4a</vt:lpwstr>
  </property>
  <property fmtid="{D5CDD505-2E9C-101B-9397-08002B2CF9AE}" pid="7" name="MSIP_Label_1ada0a2f-b917-4d51-b0d0-d418a10c8b23_ActionId">
    <vt:lpwstr>90ccc58f-59e9-4030-91af-ecb3692a3ea3</vt:lpwstr>
  </property>
  <property fmtid="{D5CDD505-2E9C-101B-9397-08002B2CF9AE}" pid="8" name="MSIP_Label_1ada0a2f-b917-4d51-b0d0-d418a10c8b23_ContentBits">
    <vt:lpwstr>0</vt:lpwstr>
  </property>
</Properties>
</file>