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399" r:id="rId5"/>
    <p:sldId id="259" r:id="rId6"/>
    <p:sldId id="1251" r:id="rId7"/>
    <p:sldId id="1252" r:id="rId8"/>
    <p:sldId id="125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14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359FC-068D-4510-B9B7-C9CE3C1923BB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8DBD0-4AA0-4D98-9C6D-BD0F833A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9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international tax regime is comprised of bilateral tax treaties</a:t>
            </a:r>
          </a:p>
          <a:p>
            <a:endParaRPr lang="en-US" dirty="0"/>
          </a:p>
          <a:p>
            <a:r>
              <a:rPr lang="en-US" dirty="0"/>
              <a:t>3000 of them</a:t>
            </a:r>
          </a:p>
          <a:p>
            <a:endParaRPr lang="en-US" dirty="0"/>
          </a:p>
          <a:p>
            <a:r>
              <a:rPr lang="en-US" dirty="0"/>
              <a:t>Cover most cross-border investment</a:t>
            </a:r>
          </a:p>
          <a:p>
            <a:endParaRPr lang="en-US" dirty="0"/>
          </a:p>
          <a:p>
            <a:r>
              <a:rPr lang="en-US" dirty="0"/>
              <a:t>Extremely similar in both </a:t>
            </a:r>
            <a:r>
              <a:rPr lang="en-US" dirty="0" err="1"/>
              <a:t>designe</a:t>
            </a:r>
            <a:r>
              <a:rPr lang="en-US" dirty="0"/>
              <a:t> and language</a:t>
            </a:r>
          </a:p>
          <a:p>
            <a:endParaRPr lang="en-US" dirty="0"/>
          </a:p>
          <a:p>
            <a:r>
              <a:rPr lang="en-US" dirty="0"/>
              <a:t>“modelled” after the OECD model</a:t>
            </a:r>
          </a:p>
          <a:p>
            <a:endParaRPr lang="en-US" dirty="0"/>
          </a:p>
          <a:p>
            <a:r>
              <a:rPr lang="en-US" dirty="0"/>
              <a:t>In practice it is </a:t>
            </a:r>
            <a:r>
              <a:rPr lang="en-US" b="1" dirty="0"/>
              <a:t>the </a:t>
            </a:r>
            <a:r>
              <a:rPr lang="en-US" b="0" dirty="0"/>
              <a:t> source of international tax law </a:t>
            </a:r>
          </a:p>
          <a:p>
            <a:endParaRPr lang="en-US" b="0" dirty="0"/>
          </a:p>
          <a:p>
            <a:r>
              <a:rPr lang="en-US" b="0" dirty="0"/>
              <a:t>That at most requires </a:t>
            </a:r>
            <a:r>
              <a:rPr lang="en-US" b="1" dirty="0"/>
              <a:t>interpretation</a:t>
            </a:r>
            <a:endParaRPr lang="en-US" b="0" dirty="0"/>
          </a:p>
          <a:p>
            <a:endParaRPr lang="en-US" b="0" dirty="0"/>
          </a:p>
          <a:p>
            <a:r>
              <a:rPr lang="en-US" b="0" dirty="0"/>
              <a:t>Signal: no need to look further…		</a:t>
            </a:r>
            <a:r>
              <a:rPr lang="en-US" b="1" dirty="0"/>
              <a:t>but  [next slide]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C1407-1822-4613-982B-4304D7D031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73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97979-9143-79A3-822C-778B0F7F35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4C191-403A-B1CC-F492-E7AC8FF5D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CC474-F4AB-94F8-A0BA-D79F30D42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9980-5D3C-44A4-BD26-CFF27F8D7C24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1692A-3CC9-78F9-8C26-D7B2574FD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06823-9E4D-D64D-E282-D7416520B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A42-DE89-42CF-9F63-7FB71C1CC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8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27AB1-85D0-1A83-0CB4-CE942F58D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12955-6A1F-C4D8-3D1C-9DC55E740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8BB5A-4F5D-A6F5-8CF5-D29753E8B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9980-5D3C-44A4-BD26-CFF27F8D7C24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3BB97-6B29-5EED-0F80-12C13CEC6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89559-1281-D6DC-6839-B510550C7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A42-DE89-42CF-9F63-7FB71C1CC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60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E7616-12B7-7379-F39C-F83B150CD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759B5-7341-7A95-B59B-0386B7484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7F9E7-27BD-C4BB-0E4E-0557A925A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9980-5D3C-44A4-BD26-CFF27F8D7C24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CED34-BA88-AD71-C1DE-FBA8AF04C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F753B-27D9-EF35-3C9B-F98D173ED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A42-DE89-42CF-9F63-7FB71C1CC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58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13AFF-7201-AAD7-8FAA-90A4CA982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A3756-C4EA-7E7F-4ACF-53F27105BE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3110BE-630B-71A9-73FC-199F27DC6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303A8-4F18-A29F-BED0-712F6031F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9980-5D3C-44A4-BD26-CFF27F8D7C24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7FD948-9D69-3398-A797-377C507D3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41E6EA-BB5E-4587-9AC4-3A00D0732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A42-DE89-42CF-9F63-7FB71C1CC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16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280F2-6AF5-BFD3-B08E-C122FB019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24D01-6C98-97C3-74FE-F9AC3F811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03CE0-60CE-2423-EB2A-0D186DDE40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6605D6-A527-6B0A-2DC4-09BFFD8B1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CE91F8-0EE6-9A9E-11E1-F13242EA0D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E31191-2928-BDE2-0427-C39FDEDE8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9980-5D3C-44A4-BD26-CFF27F8D7C24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AE4DA3-0F95-61B4-7843-59513FF5A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57A2C-513F-B94A-E53A-1A69B91D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A42-DE89-42CF-9F63-7FB71C1CC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82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28D38-AA28-A8F7-63FF-D036ACBBF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57AB29-15BB-FAB1-7C32-DCC15076F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9980-5D3C-44A4-BD26-CFF27F8D7C24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6D350F-1EE7-586D-48D2-AAC94E3D1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EA433F-CD62-6F63-524E-2437B83B6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A42-DE89-42CF-9F63-7FB71C1CC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48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76A140-FE68-AB57-2FEE-880692580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9980-5D3C-44A4-BD26-CFF27F8D7C24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AA19F8-E382-4380-F31F-E96B59D94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0BA05-2646-C7C3-BAC0-AB43EFF06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A42-DE89-42CF-9F63-7FB71C1CC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649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0E532-1482-5971-76DA-D9E2270F6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C6E61-DE96-1D1F-F72E-461CEF9B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19799-6D26-114A-1395-A6A3F7D83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1C1C98-1D36-7597-7AC5-49B5D2F77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9980-5D3C-44A4-BD26-CFF27F8D7C24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85C3A6-3254-382F-2721-6B6EC8DD1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F34D75-B378-47C0-F5ED-6437FF698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A42-DE89-42CF-9F63-7FB71C1CC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33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3265-1977-F9E0-A80E-EFC489CC4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BE07B5-0FF0-07C3-7030-BE992BFD66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31400-A7E6-81D2-789E-421D11518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E8FFC-B0DE-5C96-9A58-480DD7F7B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9980-5D3C-44A4-BD26-CFF27F8D7C24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9550D-5E0F-CF40-545A-EE1638515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E4B39-E214-C81C-97B2-845F6F1F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A42-DE89-42CF-9F63-7FB71C1CC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59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33D4F-9D76-966A-4171-6B6E57309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AC8447-3D85-1BCD-80DC-EC68A8389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28531-28D2-D341-F5CC-6371C1FF9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9980-5D3C-44A4-BD26-CFF27F8D7C24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A1E18-5F17-3078-B2FA-E1625D37D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0523B-3E77-5238-72CB-2CAD09A15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A42-DE89-42CF-9F63-7FB71C1CC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801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8094C6-E6BB-E991-9114-FB576C0BF9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4B301-7DEF-56C6-F05E-1B03C9B48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BCAA8-796B-5E63-DA17-BBE43702F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9980-5D3C-44A4-BD26-CFF27F8D7C24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20AD6-53C9-E1B5-9F80-DB2F353D2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BF2AF-866E-14D7-4964-708D87F63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EA42-DE89-42CF-9F63-7FB71C1CC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9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5B73E6-8573-BBC2-187B-1C0373A34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61F5C-AC92-2BF9-545D-0E5D4C23E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F8941-71DC-FBAA-0CB8-E8E4A34B2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B9980-5D3C-44A4-BD26-CFF27F8D7C24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E14C4-E8F5-07BE-9721-570F786CA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BE8B7-3FAC-1D04-9EF2-26634054B4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6EA42-DE89-42CF-9F63-7FB71C1CC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2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B4399-DCCC-1675-D64C-5D051B48E4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kern="0" dirty="0">
                <a:effectLst/>
                <a:cs typeface="Courier New" panose="02070309020205020404" pitchFamily="49" charset="0"/>
              </a:rPr>
              <a:t>Mobility of Individuals, the Brain Drain, and Taxation in the Digital Age</a:t>
            </a:r>
            <a:br>
              <a:rPr lang="en-US" sz="4400" b="1" kern="0" dirty="0">
                <a:effectLst/>
                <a:cs typeface="Arial" panose="020B0604020202020204" pitchFamily="34" charset="0"/>
              </a:rPr>
            </a:br>
            <a:endParaRPr lang="en-US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60ECCB-4A05-DDEC-589C-87A436271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Yariv Brauner</a:t>
            </a:r>
          </a:p>
          <a:p>
            <a:r>
              <a:rPr lang="en-US" dirty="0"/>
              <a:t>University of Florida</a:t>
            </a:r>
          </a:p>
          <a:p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Belgrade, 2022</a:t>
            </a:r>
          </a:p>
        </p:txBody>
      </p:sp>
      <p:pic>
        <p:nvPicPr>
          <p:cNvPr id="4" name="Picture 2" descr="levin_logo_color.jpg">
            <a:extLst>
              <a:ext uri="{FF2B5EF4-FFF2-40B4-BE49-F238E27FC236}">
                <a16:creationId xmlns:a16="http://schemas.microsoft.com/office/drawing/2014/main" id="{01C84750-DDF3-7579-7333-9B985B743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22" y="261938"/>
            <a:ext cx="17748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11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en You're a 'Digital Nomad,' the World Is Your Office - The New York Times">
            <a:extLst>
              <a:ext uri="{FF2B5EF4-FFF2-40B4-BE49-F238E27FC236}">
                <a16:creationId xmlns:a16="http://schemas.microsoft.com/office/drawing/2014/main" id="{90489BC2-61F8-377D-E104-41B0B1154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90337"/>
            <a:ext cx="12191999" cy="839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539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w does the brain drain impact Turkmen society? – Progres.Online">
            <a:extLst>
              <a:ext uri="{FF2B5EF4-FFF2-40B4-BE49-F238E27FC236}">
                <a16:creationId xmlns:a16="http://schemas.microsoft.com/office/drawing/2014/main" id="{F7120AF5-CACF-2E22-2E90-759701F06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083" y="0"/>
            <a:ext cx="1338146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38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D7741-34AB-426B-AFDA-600FD9520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2173B1-8873-49C6-9C0F-F18B3ED211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39"/>
            <a:ext cx="12192000" cy="6861439"/>
          </a:xfrm>
        </p:spPr>
      </p:pic>
    </p:spTree>
    <p:extLst>
      <p:ext uri="{BB962C8B-B14F-4D97-AF65-F5344CB8AC3E}">
        <p14:creationId xmlns:p14="http://schemas.microsoft.com/office/powerpoint/2010/main" val="1772688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agdish Bhagwati - Wikipedia">
            <a:extLst>
              <a:ext uri="{FF2B5EF4-FFF2-40B4-BE49-F238E27FC236}">
                <a16:creationId xmlns:a16="http://schemas.microsoft.com/office/drawing/2014/main" id="{D3C8D703-90CF-F933-EA5C-EB585A12C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69605"/>
            <a:ext cx="12192000" cy="782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525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S Must Break Un-American Shackles of Citizen-based Taxation | Newsmax.com">
            <a:extLst>
              <a:ext uri="{FF2B5EF4-FFF2-40B4-BE49-F238E27FC236}">
                <a16:creationId xmlns:a16="http://schemas.microsoft.com/office/drawing/2014/main" id="{7181427B-7A6B-133B-7D6C-05CDBE637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96" y="-229240"/>
            <a:ext cx="9384630" cy="717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456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15 Best Free Remote Access Software Tools (Sept. 2022)">
            <a:extLst>
              <a:ext uri="{FF2B5EF4-FFF2-40B4-BE49-F238E27FC236}">
                <a16:creationId xmlns:a16="http://schemas.microsoft.com/office/drawing/2014/main" id="{42EC4B65-C4A6-9B15-0D7D-99D7ECFCD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727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74DFC4-CB51-4631-8D14-0CE133837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6236-2150-4DF8-8BA3-D8BA44C35D69}" type="slidenum">
              <a:rPr lang="en-US" smtClean="0"/>
              <a:t>8</a:t>
            </a:fld>
            <a:endParaRPr lang="en-US"/>
          </a:p>
        </p:txBody>
      </p:sp>
      <p:pic>
        <p:nvPicPr>
          <p:cNvPr id="5122" name="Picture 2" descr="4 Types of Interview Questions Employers Ask | Robert Half">
            <a:extLst>
              <a:ext uri="{FF2B5EF4-FFF2-40B4-BE49-F238E27FC236}">
                <a16:creationId xmlns:a16="http://schemas.microsoft.com/office/drawing/2014/main" id="{1D60C573-6B12-44A2-B2BF-D8AA3C1AF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805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86</Words>
  <Application>Microsoft Office PowerPoint</Application>
  <PresentationFormat>Widescreen</PresentationFormat>
  <Paragraphs>23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Mobility of Individuals, the Brain Drain, and Taxation in the Digital Age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Brauner,Yariv</dc:creator>
  <cp:lastModifiedBy>Brauner,Yariv</cp:lastModifiedBy>
  <cp:revision>4</cp:revision>
  <dcterms:created xsi:type="dcterms:W3CDTF">2022-10-02T01:40:08Z</dcterms:created>
  <dcterms:modified xsi:type="dcterms:W3CDTF">2022-10-02T02:05:36Z</dcterms:modified>
</cp:coreProperties>
</file>