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98" r:id="rId2"/>
  </p:sldMasterIdLst>
  <p:notesMasterIdLst>
    <p:notesMasterId r:id="rId30"/>
  </p:notesMasterIdLst>
  <p:sldIdLst>
    <p:sldId id="257" r:id="rId3"/>
    <p:sldId id="258" r:id="rId4"/>
    <p:sldId id="263" r:id="rId5"/>
    <p:sldId id="262" r:id="rId6"/>
    <p:sldId id="261" r:id="rId7"/>
    <p:sldId id="260" r:id="rId8"/>
    <p:sldId id="259" r:id="rId9"/>
    <p:sldId id="264" r:id="rId10"/>
    <p:sldId id="265" r:id="rId11"/>
    <p:sldId id="266" r:id="rId12"/>
    <p:sldId id="267" r:id="rId13"/>
    <p:sldId id="268" r:id="rId14"/>
    <p:sldId id="271" r:id="rId15"/>
    <p:sldId id="269" r:id="rId16"/>
    <p:sldId id="270" r:id="rId17"/>
    <p:sldId id="272" r:id="rId18"/>
    <p:sldId id="274" r:id="rId19"/>
    <p:sldId id="275" r:id="rId20"/>
    <p:sldId id="276" r:id="rId21"/>
    <p:sldId id="277" r:id="rId22"/>
    <p:sldId id="283" r:id="rId23"/>
    <p:sldId id="273" r:id="rId24"/>
    <p:sldId id="278" r:id="rId25"/>
    <p:sldId id="279" r:id="rId26"/>
    <p:sldId id="280" r:id="rId27"/>
    <p:sldId id="281" r:id="rId28"/>
    <p:sldId id="282" r:id="rId2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7975" autoAdjust="0"/>
    <p:restoredTop sz="94707" autoAdjust="0"/>
  </p:normalViewPr>
  <p:slideViewPr>
    <p:cSldViewPr snapToGrid="0">
      <p:cViewPr varScale="1">
        <p:scale>
          <a:sx n="108" d="100"/>
          <a:sy n="108" d="100"/>
        </p:scale>
        <p:origin x="1572" y="10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tableStyles" Target="tableStyle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viewProps" Target="view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notesMaster" Target="notesMasters/notesMaster1.xml"/><Relationship Id="rId8" Type="http://schemas.openxmlformats.org/officeDocument/2006/relationships/slide" Target="slides/slide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CE3DD63-E399-47D2-9670-548EBE185081}" type="datetimeFigureOut">
              <a:rPr lang="en-GB" smtClean="0"/>
              <a:t>19/02/2018</a:t>
            </a:fld>
            <a:endParaRPr lang="en-GB"/>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6504084-694B-40BA-805E-8D61DC2B07DF}" type="slidenum">
              <a:rPr lang="en-GB" smtClean="0"/>
              <a:t>‹#›</a:t>
            </a:fld>
            <a:endParaRPr lang="en-GB"/>
          </a:p>
        </p:txBody>
      </p:sp>
    </p:spTree>
    <p:extLst>
      <p:ext uri="{BB962C8B-B14F-4D97-AF65-F5344CB8AC3E}">
        <p14:creationId xmlns:p14="http://schemas.microsoft.com/office/powerpoint/2010/main" val="317460962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433FBA1F-D807-4C23-98B3-798C28E43E66}" type="slidenum">
              <a:rPr lang="en-GB" smtClean="0">
                <a:solidFill>
                  <a:prstClr val="black"/>
                </a:solidFill>
              </a:rPr>
              <a:pPr/>
              <a:t>1</a:t>
            </a:fld>
            <a:endParaRPr lang="en-GB">
              <a:solidFill>
                <a:prstClr val="black"/>
              </a:solidFill>
            </a:endParaRPr>
          </a:p>
        </p:txBody>
      </p:sp>
    </p:spTree>
    <p:extLst>
      <p:ext uri="{BB962C8B-B14F-4D97-AF65-F5344CB8AC3E}">
        <p14:creationId xmlns:p14="http://schemas.microsoft.com/office/powerpoint/2010/main" val="261406128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CO" dirty="0"/>
          </a:p>
        </p:txBody>
      </p:sp>
      <p:sp>
        <p:nvSpPr>
          <p:cNvPr id="4" name="Slide Number Placeholder 3"/>
          <p:cNvSpPr>
            <a:spLocks noGrp="1"/>
          </p:cNvSpPr>
          <p:nvPr>
            <p:ph type="sldNum" sz="quarter" idx="10"/>
          </p:nvPr>
        </p:nvSpPr>
        <p:spPr/>
        <p:txBody>
          <a:bodyPr/>
          <a:lstStyle/>
          <a:p>
            <a:fld id="{96504084-694B-40BA-805E-8D61DC2B07DF}" type="slidenum">
              <a:rPr lang="en-GB" smtClean="0"/>
              <a:t>16</a:t>
            </a:fld>
            <a:endParaRPr lang="en-GB"/>
          </a:p>
        </p:txBody>
      </p:sp>
    </p:spTree>
    <p:extLst>
      <p:ext uri="{BB962C8B-B14F-4D97-AF65-F5344CB8AC3E}">
        <p14:creationId xmlns:p14="http://schemas.microsoft.com/office/powerpoint/2010/main" val="166509871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103840714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03215450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cSld name="1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730251" y="1905001"/>
            <a:ext cx="7681913" cy="1523495"/>
          </a:xfrm>
          <a:prstGeom prst="rect">
            <a:avLst/>
          </a:prstGeom>
        </p:spPr>
        <p:txBody>
          <a:bodyPr>
            <a:noAutofit/>
          </a:bodyPr>
          <a:lstStyle>
            <a:lvl1pPr>
              <a:lnSpc>
                <a:spcPct val="90000"/>
              </a:lnSpc>
              <a:defRPr sz="5398"/>
            </a:lvl1pPr>
          </a:lstStyle>
          <a:p>
            <a:r>
              <a:rPr lang="en-US"/>
              <a:t>Click to edit Master title style</a:t>
            </a:r>
            <a:endParaRPr lang="en-US" dirty="0"/>
          </a:p>
        </p:txBody>
      </p:sp>
      <p:sp>
        <p:nvSpPr>
          <p:cNvPr id="3" name="Subtitle 2"/>
          <p:cNvSpPr>
            <a:spLocks noGrp="1"/>
          </p:cNvSpPr>
          <p:nvPr>
            <p:ph type="subTitle" idx="1"/>
          </p:nvPr>
        </p:nvSpPr>
        <p:spPr>
          <a:xfrm>
            <a:off x="730250" y="4344989"/>
            <a:ext cx="7681913" cy="461665"/>
          </a:xfrm>
          <a:prstGeom prst="rect">
            <a:avLst/>
          </a:prstGeom>
        </p:spPr>
        <p:txBody>
          <a:bodyPr>
            <a:noAutofit/>
          </a:bodyPr>
          <a:lstStyle>
            <a:lvl1pPr marL="0" indent="0" algn="l">
              <a:lnSpc>
                <a:spcPct val="90000"/>
              </a:lnSpc>
              <a:spcBef>
                <a:spcPts val="0"/>
              </a:spcBef>
              <a:buNone/>
              <a:defRPr>
                <a:solidFill>
                  <a:schemeClr val="tx1">
                    <a:tint val="75000"/>
                  </a:schemeClr>
                </a:solidFill>
              </a:defRPr>
            </a:lvl1pPr>
            <a:lvl2pPr marL="457009" indent="0" algn="ctr">
              <a:buNone/>
              <a:defRPr>
                <a:solidFill>
                  <a:schemeClr val="tx1">
                    <a:tint val="75000"/>
                  </a:schemeClr>
                </a:solidFill>
              </a:defRPr>
            </a:lvl2pPr>
            <a:lvl3pPr marL="914016" indent="0" algn="ctr">
              <a:buNone/>
              <a:defRPr>
                <a:solidFill>
                  <a:schemeClr val="tx1">
                    <a:tint val="75000"/>
                  </a:schemeClr>
                </a:solidFill>
              </a:defRPr>
            </a:lvl3pPr>
            <a:lvl4pPr marL="1371025" indent="0" algn="ctr">
              <a:buNone/>
              <a:defRPr>
                <a:solidFill>
                  <a:schemeClr val="tx1">
                    <a:tint val="75000"/>
                  </a:schemeClr>
                </a:solidFill>
              </a:defRPr>
            </a:lvl4pPr>
            <a:lvl5pPr marL="1828034" indent="0" algn="ctr">
              <a:buNone/>
              <a:defRPr>
                <a:solidFill>
                  <a:schemeClr val="tx1">
                    <a:tint val="75000"/>
                  </a:schemeClr>
                </a:solidFill>
              </a:defRPr>
            </a:lvl5pPr>
            <a:lvl6pPr marL="2285043" indent="0" algn="ctr">
              <a:buNone/>
              <a:defRPr>
                <a:solidFill>
                  <a:schemeClr val="tx1">
                    <a:tint val="75000"/>
                  </a:schemeClr>
                </a:solidFill>
              </a:defRPr>
            </a:lvl6pPr>
            <a:lvl7pPr marL="2742050" indent="0" algn="ctr">
              <a:buNone/>
              <a:defRPr>
                <a:solidFill>
                  <a:schemeClr val="tx1">
                    <a:tint val="75000"/>
                  </a:schemeClr>
                </a:solidFill>
              </a:defRPr>
            </a:lvl7pPr>
            <a:lvl8pPr marL="3199059" indent="0" algn="ctr">
              <a:buNone/>
              <a:defRPr>
                <a:solidFill>
                  <a:schemeClr val="tx1">
                    <a:tint val="75000"/>
                  </a:schemeClr>
                </a:solidFill>
              </a:defRPr>
            </a:lvl8pPr>
            <a:lvl9pPr marL="3656068" indent="0" algn="ctr">
              <a:buNone/>
              <a:defRPr>
                <a:solidFill>
                  <a:schemeClr val="tx1">
                    <a:tint val="75000"/>
                  </a:schemeClr>
                </a:solidFill>
              </a:defRPr>
            </a:lvl9pPr>
          </a:lstStyle>
          <a:p>
            <a:r>
              <a:rPr lang="en-US"/>
              <a:t>Click to edit Master subtitle style</a:t>
            </a:r>
            <a:endParaRPr lang="en-US" dirty="0"/>
          </a:p>
        </p:txBody>
      </p:sp>
    </p:spTree>
    <p:extLst>
      <p:ext uri="{BB962C8B-B14F-4D97-AF65-F5344CB8AC3E}">
        <p14:creationId xmlns:p14="http://schemas.microsoft.com/office/powerpoint/2010/main" val="1215418728"/>
      </p:ext>
    </p:extLst>
  </p:cSld>
  <p:clrMapOvr>
    <a:masterClrMapping/>
  </p:clrMapOvr>
  <p:transition>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userDrawn="1">
  <p:cSld name="1_Demo, Video etc. &quot;special&quot; slides">
    <p:spTree>
      <p:nvGrpSpPr>
        <p:cNvPr id="1" name=""/>
        <p:cNvGrpSpPr/>
        <p:nvPr/>
      </p:nvGrpSpPr>
      <p:grpSpPr>
        <a:xfrm>
          <a:off x="0" y="0"/>
          <a:ext cx="0" cy="0"/>
          <a:chOff x="0" y="0"/>
          <a:chExt cx="0" cy="0"/>
        </a:xfrm>
      </p:grpSpPr>
      <p:sp>
        <p:nvSpPr>
          <p:cNvPr id="2" name="Title 1"/>
          <p:cNvSpPr>
            <a:spLocks noGrp="1"/>
          </p:cNvSpPr>
          <p:nvPr>
            <p:ph type="ctrTitle"/>
          </p:nvPr>
        </p:nvSpPr>
        <p:spPr>
          <a:xfrm>
            <a:off x="1369220" y="649805"/>
            <a:ext cx="7043208" cy="1523494"/>
          </a:xfrm>
          <a:prstGeom prst="rect">
            <a:avLst/>
          </a:prstGeom>
        </p:spPr>
        <p:txBody>
          <a:bodyPr anchor="ctr" anchorCtr="0">
            <a:noAutofit/>
          </a:bodyPr>
          <a:lstStyle>
            <a:lvl1pPr>
              <a:lnSpc>
                <a:spcPct val="90000"/>
              </a:lnSpc>
              <a:defRPr sz="5398"/>
            </a:lvl1pPr>
          </a:lstStyle>
          <a:p>
            <a:r>
              <a:rPr lang="en-US"/>
              <a:t>Click to edit Master title style</a:t>
            </a:r>
            <a:endParaRPr lang="en-US" dirty="0"/>
          </a:p>
        </p:txBody>
      </p:sp>
      <p:sp>
        <p:nvSpPr>
          <p:cNvPr id="3" name="Subtitle 2"/>
          <p:cNvSpPr>
            <a:spLocks noGrp="1"/>
          </p:cNvSpPr>
          <p:nvPr>
            <p:ph type="subTitle" idx="1"/>
          </p:nvPr>
        </p:nvSpPr>
        <p:spPr>
          <a:xfrm>
            <a:off x="1368955" y="4344989"/>
            <a:ext cx="7043208" cy="461665"/>
          </a:xfrm>
          <a:prstGeom prst="rect">
            <a:avLst/>
          </a:prstGeom>
        </p:spPr>
        <p:txBody>
          <a:bodyPr>
            <a:noAutofit/>
          </a:bodyPr>
          <a:lstStyle>
            <a:lvl1pPr marL="0" indent="0" algn="l">
              <a:lnSpc>
                <a:spcPct val="90000"/>
              </a:lnSpc>
              <a:spcBef>
                <a:spcPts val="0"/>
              </a:spcBef>
              <a:buNone/>
              <a:defRPr>
                <a:solidFill>
                  <a:schemeClr val="tx1">
                    <a:tint val="75000"/>
                  </a:schemeClr>
                </a:solidFill>
              </a:defRPr>
            </a:lvl1pPr>
            <a:lvl2pPr marL="457009" indent="0" algn="ctr">
              <a:buNone/>
              <a:defRPr>
                <a:solidFill>
                  <a:schemeClr val="tx1">
                    <a:tint val="75000"/>
                  </a:schemeClr>
                </a:solidFill>
              </a:defRPr>
            </a:lvl2pPr>
            <a:lvl3pPr marL="914016" indent="0" algn="ctr">
              <a:buNone/>
              <a:defRPr>
                <a:solidFill>
                  <a:schemeClr val="tx1">
                    <a:tint val="75000"/>
                  </a:schemeClr>
                </a:solidFill>
              </a:defRPr>
            </a:lvl3pPr>
            <a:lvl4pPr marL="1371025" indent="0" algn="ctr">
              <a:buNone/>
              <a:defRPr>
                <a:solidFill>
                  <a:schemeClr val="tx1">
                    <a:tint val="75000"/>
                  </a:schemeClr>
                </a:solidFill>
              </a:defRPr>
            </a:lvl4pPr>
            <a:lvl5pPr marL="1828034" indent="0" algn="ctr">
              <a:buNone/>
              <a:defRPr>
                <a:solidFill>
                  <a:schemeClr val="tx1">
                    <a:tint val="75000"/>
                  </a:schemeClr>
                </a:solidFill>
              </a:defRPr>
            </a:lvl5pPr>
            <a:lvl6pPr marL="2285043" indent="0" algn="ctr">
              <a:buNone/>
              <a:defRPr>
                <a:solidFill>
                  <a:schemeClr val="tx1">
                    <a:tint val="75000"/>
                  </a:schemeClr>
                </a:solidFill>
              </a:defRPr>
            </a:lvl6pPr>
            <a:lvl7pPr marL="2742050" indent="0" algn="ctr">
              <a:buNone/>
              <a:defRPr>
                <a:solidFill>
                  <a:schemeClr val="tx1">
                    <a:tint val="75000"/>
                  </a:schemeClr>
                </a:solidFill>
              </a:defRPr>
            </a:lvl7pPr>
            <a:lvl8pPr marL="3199059" indent="0" algn="ctr">
              <a:buNone/>
              <a:defRPr>
                <a:solidFill>
                  <a:schemeClr val="tx1">
                    <a:tint val="75000"/>
                  </a:schemeClr>
                </a:solidFill>
              </a:defRPr>
            </a:lvl8pPr>
            <a:lvl9pPr marL="3656068" indent="0" algn="ctr">
              <a:buNone/>
              <a:defRPr>
                <a:solidFill>
                  <a:schemeClr val="tx1">
                    <a:tint val="75000"/>
                  </a:schemeClr>
                </a:solidFill>
              </a:defRPr>
            </a:lvl9pPr>
          </a:lstStyle>
          <a:p>
            <a:r>
              <a:rPr lang="en-US"/>
              <a:t>Click to edit Master subtitle style</a:t>
            </a:r>
            <a:endParaRPr lang="en-US" dirty="0"/>
          </a:p>
        </p:txBody>
      </p:sp>
      <p:sp>
        <p:nvSpPr>
          <p:cNvPr id="7" name="Text Placeholder 6"/>
          <p:cNvSpPr>
            <a:spLocks noGrp="1"/>
          </p:cNvSpPr>
          <p:nvPr>
            <p:ph type="body" sz="quarter" idx="10" hasCustomPrompt="1"/>
          </p:nvPr>
        </p:nvSpPr>
        <p:spPr>
          <a:xfrm>
            <a:off x="722049" y="2355850"/>
            <a:ext cx="7690114" cy="1384994"/>
          </a:xfrm>
          <a:prstGeom prst="rect">
            <a:avLst/>
          </a:prstGeom>
        </p:spPr>
        <p:txBody>
          <a:bodyPr anchor="t" anchorCtr="0">
            <a:noAutofit/>
            <a:scene3d>
              <a:camera prst="orthographicFront"/>
              <a:lightRig rig="flat" dir="t"/>
            </a:scene3d>
            <a:sp3d extrusionH="88900" contourW="2540">
              <a:bevelT w="38100" h="31750"/>
              <a:contourClr>
                <a:srgbClr val="F4A234"/>
              </a:contourClr>
            </a:sp3d>
          </a:bodyPr>
          <a:lstStyle>
            <a:lvl1pPr marL="0" indent="0" algn="l">
              <a:buFont typeface="Arial" pitchFamily="34" charset="0"/>
              <a:buNone/>
              <a:defRPr kumimoji="0" lang="en-US" sz="9996" b="1" i="1" u="none" strike="noStrike" kern="1200" cap="none" spc="-642" normalizeH="0" baseline="0" noProof="0" dirty="0" smtClean="0">
                <a:ln w="11430"/>
                <a:gradFill>
                  <a:gsLst>
                    <a:gs pos="0">
                      <a:srgbClr val="FF9929">
                        <a:lumMod val="20000"/>
                        <a:lumOff val="80000"/>
                      </a:srgbClr>
                    </a:gs>
                    <a:gs pos="28000">
                      <a:srgbClr val="F8F57B"/>
                    </a:gs>
                    <a:gs pos="62000">
                      <a:srgbClr val="D5B953"/>
                    </a:gs>
                    <a:gs pos="88000">
                      <a:srgbClr val="D1943B"/>
                    </a:gs>
                  </a:gsLst>
                  <a:lin ang="5400000"/>
                </a:gradFill>
                <a:effectLst>
                  <a:outerShdw blurRad="50800" dist="39000" dir="5460000" algn="tl">
                    <a:srgbClr val="000000">
                      <a:alpha val="38000"/>
                    </a:srgbClr>
                  </a:outerShdw>
                </a:effectLst>
                <a:uLnTx/>
                <a:uFillTx/>
                <a:latin typeface="+mn-lt"/>
                <a:ea typeface="+mn-ea"/>
                <a:cs typeface="+mn-cs"/>
              </a:defRPr>
            </a:lvl1pPr>
          </a:lstStyle>
          <a:p>
            <a:pPr lvl="0"/>
            <a:r>
              <a:rPr lang="en-US" dirty="0"/>
              <a:t>click to…</a:t>
            </a:r>
          </a:p>
        </p:txBody>
      </p:sp>
    </p:spTree>
    <p:extLst>
      <p:ext uri="{BB962C8B-B14F-4D97-AF65-F5344CB8AC3E}">
        <p14:creationId xmlns:p14="http://schemas.microsoft.com/office/powerpoint/2010/main" val="430806971"/>
      </p:ext>
    </p:extLst>
  </p:cSld>
  <p:clrMapOvr>
    <a:masterClrMapping/>
  </p:clrMapOvr>
  <p:transition>
    <p:fade/>
  </p:transition>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slideLayout" Target="../slideLayouts/slideLayout3.xml"/><Relationship Id="rId1" Type="http://schemas.openxmlformats.org/officeDocument/2006/relationships/slideLayout" Target="../slideLayouts/slideLayout2.xml"/><Relationship Id="rId5" Type="http://schemas.openxmlformats.org/officeDocument/2006/relationships/image" Target="../media/image1.jpeg"/><Relationship Id="rId4"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2" name="Rectangle 11"/>
          <p:cNvSpPr>
            <a:spLocks noChangeArrowheads="1"/>
          </p:cNvSpPr>
          <p:nvPr userDrawn="1"/>
        </p:nvSpPr>
        <p:spPr bwMode="auto">
          <a:xfrm>
            <a:off x="-1" y="862173"/>
            <a:ext cx="9144000" cy="5995829"/>
          </a:xfrm>
          <a:prstGeom prst="rect">
            <a:avLst/>
          </a:prstGeom>
          <a:solidFill>
            <a:schemeClr val="bg1">
              <a:lumMod val="50000"/>
            </a:schemeClr>
          </a:solidFill>
          <a:ln>
            <a:noFill/>
          </a:ln>
          <a:effectLst>
            <a:outerShdw dist="23000" dir="5400000" rotWithShape="0">
              <a:srgbClr val="000000">
                <a:alpha val="34998"/>
              </a:srgbClr>
            </a:outerShdw>
          </a:effectLst>
        </p:spPr>
        <p:txBody>
          <a:bodyPr anchor="ctr"/>
          <a:lstStyle/>
          <a:p>
            <a:pPr algn="ctr" defTabSz="342806">
              <a:defRPr/>
            </a:pPr>
            <a:endParaRPr lang="en-US" sz="1349">
              <a:solidFill>
                <a:prstClr val="white"/>
              </a:solidFill>
            </a:endParaRPr>
          </a:p>
        </p:txBody>
      </p:sp>
      <p:sp>
        <p:nvSpPr>
          <p:cNvPr id="13" name="TextBox 12"/>
          <p:cNvSpPr txBox="1"/>
          <p:nvPr userDrawn="1"/>
        </p:nvSpPr>
        <p:spPr>
          <a:xfrm>
            <a:off x="510613" y="359263"/>
            <a:ext cx="5333828" cy="263277"/>
          </a:xfrm>
          <a:prstGeom prst="rect">
            <a:avLst/>
          </a:prstGeom>
          <a:noFill/>
        </p:spPr>
        <p:txBody>
          <a:bodyPr wrap="square" rtlCol="0">
            <a:spAutoFit/>
          </a:bodyPr>
          <a:lstStyle/>
          <a:p>
            <a:pPr defTabSz="342806"/>
            <a:r>
              <a:rPr lang="en-US" sz="1111" dirty="0">
                <a:solidFill>
                  <a:prstClr val="black"/>
                </a:solidFill>
                <a:latin typeface="FoundrySterling-Book"/>
              </a:rPr>
              <a:t>Faculty of Law</a:t>
            </a:r>
          </a:p>
        </p:txBody>
      </p:sp>
      <p:pic>
        <p:nvPicPr>
          <p:cNvPr id="15" name="Picture 14" descr="ox_small_cmyk_pos_rect.jpg"/>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7264931" y="189223"/>
            <a:ext cx="1609655" cy="495603"/>
          </a:xfrm>
          <a:prstGeom prst="rect">
            <a:avLst/>
          </a:prstGeom>
        </p:spPr>
      </p:pic>
    </p:spTree>
    <p:extLst>
      <p:ext uri="{BB962C8B-B14F-4D97-AF65-F5344CB8AC3E}">
        <p14:creationId xmlns:p14="http://schemas.microsoft.com/office/powerpoint/2010/main" val="2518195449"/>
      </p:ext>
    </p:extLst>
  </p:cSld>
  <p:clrMap bg1="lt1" tx1="dk1" bg2="lt2" tx2="dk2" accent1="accent1" accent2="accent2" accent3="accent3" accent4="accent4" accent5="accent5" accent6="accent6" hlink="hlink" folHlink="folHlink"/>
  <p:sldLayoutIdLst>
    <p:sldLayoutId id="2147483661" r:id="rId1"/>
  </p:sldLayoutIdLst>
  <p:txStyles>
    <p:titleStyle>
      <a:lvl1pPr algn="ctr" defTabSz="342806" rtl="0" eaLnBrk="1" latinLnBrk="0" hangingPunct="1">
        <a:spcBef>
          <a:spcPct val="0"/>
        </a:spcBef>
        <a:buNone/>
        <a:defRPr sz="3332" kern="1200">
          <a:solidFill>
            <a:schemeClr val="tx1"/>
          </a:solidFill>
          <a:latin typeface="+mj-lt"/>
          <a:ea typeface="+mj-ea"/>
          <a:cs typeface="+mj-cs"/>
        </a:defRPr>
      </a:lvl1pPr>
    </p:titleStyle>
    <p:bodyStyle>
      <a:lvl1pPr marL="257105" indent="-257105" algn="l" defTabSz="342806" rtl="0" eaLnBrk="1" latinLnBrk="0" hangingPunct="1">
        <a:spcBef>
          <a:spcPct val="20000"/>
        </a:spcBef>
        <a:buFont typeface="Arial"/>
        <a:buChar char="•"/>
        <a:defRPr sz="2380" kern="1200">
          <a:solidFill>
            <a:schemeClr val="tx1"/>
          </a:solidFill>
          <a:latin typeface="+mn-lt"/>
          <a:ea typeface="+mn-ea"/>
          <a:cs typeface="+mn-cs"/>
        </a:defRPr>
      </a:lvl1pPr>
      <a:lvl2pPr marL="557060" indent="-214254" algn="l" defTabSz="342806" rtl="0" eaLnBrk="1" latinLnBrk="0" hangingPunct="1">
        <a:spcBef>
          <a:spcPct val="20000"/>
        </a:spcBef>
        <a:buFont typeface="Arial"/>
        <a:buChar char="–"/>
        <a:defRPr sz="2063" kern="1200">
          <a:solidFill>
            <a:schemeClr val="tx1"/>
          </a:solidFill>
          <a:latin typeface="+mn-lt"/>
          <a:ea typeface="+mn-ea"/>
          <a:cs typeface="+mn-cs"/>
        </a:defRPr>
      </a:lvl2pPr>
      <a:lvl3pPr marL="857015" indent="-171404" algn="l" defTabSz="342806" rtl="0" eaLnBrk="1" latinLnBrk="0" hangingPunct="1">
        <a:spcBef>
          <a:spcPct val="20000"/>
        </a:spcBef>
        <a:buFont typeface="Arial"/>
        <a:buChar char="•"/>
        <a:defRPr sz="1825" kern="1200">
          <a:solidFill>
            <a:schemeClr val="tx1"/>
          </a:solidFill>
          <a:latin typeface="+mn-lt"/>
          <a:ea typeface="+mn-ea"/>
          <a:cs typeface="+mn-cs"/>
        </a:defRPr>
      </a:lvl3pPr>
      <a:lvl4pPr marL="1199822" indent="-171404" algn="l" defTabSz="342806" rtl="0" eaLnBrk="1" latinLnBrk="0" hangingPunct="1">
        <a:spcBef>
          <a:spcPct val="20000"/>
        </a:spcBef>
        <a:buFont typeface="Arial"/>
        <a:buChar char="–"/>
        <a:defRPr sz="1508" kern="1200">
          <a:solidFill>
            <a:schemeClr val="tx1"/>
          </a:solidFill>
          <a:latin typeface="+mn-lt"/>
          <a:ea typeface="+mn-ea"/>
          <a:cs typeface="+mn-cs"/>
        </a:defRPr>
      </a:lvl4pPr>
      <a:lvl5pPr marL="1542629" indent="-171404" algn="l" defTabSz="342806" rtl="0" eaLnBrk="1" latinLnBrk="0" hangingPunct="1">
        <a:spcBef>
          <a:spcPct val="20000"/>
        </a:spcBef>
        <a:buFont typeface="Arial"/>
        <a:buChar char="»"/>
        <a:defRPr sz="1508" kern="1200">
          <a:solidFill>
            <a:schemeClr val="tx1"/>
          </a:solidFill>
          <a:latin typeface="+mn-lt"/>
          <a:ea typeface="+mn-ea"/>
          <a:cs typeface="+mn-cs"/>
        </a:defRPr>
      </a:lvl5pPr>
      <a:lvl6pPr marL="1885434" indent="-171404" algn="l" defTabSz="342806" rtl="0" eaLnBrk="1" latinLnBrk="0" hangingPunct="1">
        <a:spcBef>
          <a:spcPct val="20000"/>
        </a:spcBef>
        <a:buFont typeface="Arial"/>
        <a:buChar char="•"/>
        <a:defRPr sz="1508" kern="1200">
          <a:solidFill>
            <a:schemeClr val="tx1"/>
          </a:solidFill>
          <a:latin typeface="+mn-lt"/>
          <a:ea typeface="+mn-ea"/>
          <a:cs typeface="+mn-cs"/>
        </a:defRPr>
      </a:lvl6pPr>
      <a:lvl7pPr marL="2228241" indent="-171404" algn="l" defTabSz="342806" rtl="0" eaLnBrk="1" latinLnBrk="0" hangingPunct="1">
        <a:spcBef>
          <a:spcPct val="20000"/>
        </a:spcBef>
        <a:buFont typeface="Arial"/>
        <a:buChar char="•"/>
        <a:defRPr sz="1508" kern="1200">
          <a:solidFill>
            <a:schemeClr val="tx1"/>
          </a:solidFill>
          <a:latin typeface="+mn-lt"/>
          <a:ea typeface="+mn-ea"/>
          <a:cs typeface="+mn-cs"/>
        </a:defRPr>
      </a:lvl7pPr>
      <a:lvl8pPr marL="2571047" indent="-171404" algn="l" defTabSz="342806" rtl="0" eaLnBrk="1" latinLnBrk="0" hangingPunct="1">
        <a:spcBef>
          <a:spcPct val="20000"/>
        </a:spcBef>
        <a:buFont typeface="Arial"/>
        <a:buChar char="•"/>
        <a:defRPr sz="1508" kern="1200">
          <a:solidFill>
            <a:schemeClr val="tx1"/>
          </a:solidFill>
          <a:latin typeface="+mn-lt"/>
          <a:ea typeface="+mn-ea"/>
          <a:cs typeface="+mn-cs"/>
        </a:defRPr>
      </a:lvl8pPr>
      <a:lvl9pPr marL="2913854" indent="-171404" algn="l" defTabSz="342806" rtl="0" eaLnBrk="1" latinLnBrk="0" hangingPunct="1">
        <a:spcBef>
          <a:spcPct val="20000"/>
        </a:spcBef>
        <a:buFont typeface="Arial"/>
        <a:buChar char="•"/>
        <a:defRPr sz="1508" kern="1200">
          <a:solidFill>
            <a:schemeClr val="tx1"/>
          </a:solidFill>
          <a:latin typeface="+mn-lt"/>
          <a:ea typeface="+mn-ea"/>
          <a:cs typeface="+mn-cs"/>
        </a:defRPr>
      </a:lvl9pPr>
    </p:bodyStyle>
    <p:otherStyle>
      <a:defPPr>
        <a:defRPr lang="en-US"/>
      </a:defPPr>
      <a:lvl1pPr marL="0" algn="l" defTabSz="342806" rtl="0" eaLnBrk="1" latinLnBrk="0" hangingPunct="1">
        <a:defRPr sz="1349" kern="1200">
          <a:solidFill>
            <a:schemeClr val="tx1"/>
          </a:solidFill>
          <a:latin typeface="+mn-lt"/>
          <a:ea typeface="+mn-ea"/>
          <a:cs typeface="+mn-cs"/>
        </a:defRPr>
      </a:lvl1pPr>
      <a:lvl2pPr marL="342806" algn="l" defTabSz="342806" rtl="0" eaLnBrk="1" latinLnBrk="0" hangingPunct="1">
        <a:defRPr sz="1349" kern="1200">
          <a:solidFill>
            <a:schemeClr val="tx1"/>
          </a:solidFill>
          <a:latin typeface="+mn-lt"/>
          <a:ea typeface="+mn-ea"/>
          <a:cs typeface="+mn-cs"/>
        </a:defRPr>
      </a:lvl2pPr>
      <a:lvl3pPr marL="685613" algn="l" defTabSz="342806" rtl="0" eaLnBrk="1" latinLnBrk="0" hangingPunct="1">
        <a:defRPr sz="1349" kern="1200">
          <a:solidFill>
            <a:schemeClr val="tx1"/>
          </a:solidFill>
          <a:latin typeface="+mn-lt"/>
          <a:ea typeface="+mn-ea"/>
          <a:cs typeface="+mn-cs"/>
        </a:defRPr>
      </a:lvl3pPr>
      <a:lvl4pPr marL="1028419" algn="l" defTabSz="342806" rtl="0" eaLnBrk="1" latinLnBrk="0" hangingPunct="1">
        <a:defRPr sz="1349" kern="1200">
          <a:solidFill>
            <a:schemeClr val="tx1"/>
          </a:solidFill>
          <a:latin typeface="+mn-lt"/>
          <a:ea typeface="+mn-ea"/>
          <a:cs typeface="+mn-cs"/>
        </a:defRPr>
      </a:lvl4pPr>
      <a:lvl5pPr marL="1371225" algn="l" defTabSz="342806" rtl="0" eaLnBrk="1" latinLnBrk="0" hangingPunct="1">
        <a:defRPr sz="1349" kern="1200">
          <a:solidFill>
            <a:schemeClr val="tx1"/>
          </a:solidFill>
          <a:latin typeface="+mn-lt"/>
          <a:ea typeface="+mn-ea"/>
          <a:cs typeface="+mn-cs"/>
        </a:defRPr>
      </a:lvl5pPr>
      <a:lvl6pPr marL="1714032" algn="l" defTabSz="342806" rtl="0" eaLnBrk="1" latinLnBrk="0" hangingPunct="1">
        <a:defRPr sz="1349" kern="1200">
          <a:solidFill>
            <a:schemeClr val="tx1"/>
          </a:solidFill>
          <a:latin typeface="+mn-lt"/>
          <a:ea typeface="+mn-ea"/>
          <a:cs typeface="+mn-cs"/>
        </a:defRPr>
      </a:lvl6pPr>
      <a:lvl7pPr marL="2056838" algn="l" defTabSz="342806" rtl="0" eaLnBrk="1" latinLnBrk="0" hangingPunct="1">
        <a:defRPr sz="1349" kern="1200">
          <a:solidFill>
            <a:schemeClr val="tx1"/>
          </a:solidFill>
          <a:latin typeface="+mn-lt"/>
          <a:ea typeface="+mn-ea"/>
          <a:cs typeface="+mn-cs"/>
        </a:defRPr>
      </a:lvl7pPr>
      <a:lvl8pPr marL="2399645" algn="l" defTabSz="342806" rtl="0" eaLnBrk="1" latinLnBrk="0" hangingPunct="1">
        <a:defRPr sz="1349" kern="1200">
          <a:solidFill>
            <a:schemeClr val="tx1"/>
          </a:solidFill>
          <a:latin typeface="+mn-lt"/>
          <a:ea typeface="+mn-ea"/>
          <a:cs typeface="+mn-cs"/>
        </a:defRPr>
      </a:lvl8pPr>
      <a:lvl9pPr marL="2742451" algn="l" defTabSz="342806" rtl="0" eaLnBrk="1" latinLnBrk="0" hangingPunct="1">
        <a:defRPr sz="1349"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8" name="Picture 7" descr="ox_small_cmyk_pos_rect.jpg"/>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7264930" y="189220"/>
            <a:ext cx="1609655" cy="495603"/>
          </a:xfrm>
          <a:prstGeom prst="rect">
            <a:avLst/>
          </a:prstGeom>
        </p:spPr>
      </p:pic>
      <p:sp>
        <p:nvSpPr>
          <p:cNvPr id="9" name="TextBox 8"/>
          <p:cNvSpPr txBox="1"/>
          <p:nvPr userDrawn="1"/>
        </p:nvSpPr>
        <p:spPr>
          <a:xfrm>
            <a:off x="258042" y="189221"/>
            <a:ext cx="5586400" cy="320216"/>
          </a:xfrm>
          <a:prstGeom prst="rect">
            <a:avLst/>
          </a:prstGeom>
          <a:noFill/>
        </p:spPr>
        <p:txBody>
          <a:bodyPr wrap="square" rtlCol="0">
            <a:spAutoFit/>
          </a:bodyPr>
          <a:lstStyle/>
          <a:p>
            <a:pPr defTabSz="457075"/>
            <a:r>
              <a:rPr lang="en-US" sz="1481" dirty="0">
                <a:solidFill>
                  <a:prstClr val="black"/>
                </a:solidFill>
                <a:latin typeface="FoundrySterling-Book"/>
              </a:rPr>
              <a:t>Faculty of Law</a:t>
            </a:r>
          </a:p>
        </p:txBody>
      </p:sp>
      <p:sp>
        <p:nvSpPr>
          <p:cNvPr id="12" name="Rectangle 11"/>
          <p:cNvSpPr>
            <a:spLocks noChangeArrowheads="1"/>
          </p:cNvSpPr>
          <p:nvPr userDrawn="1"/>
        </p:nvSpPr>
        <p:spPr bwMode="auto">
          <a:xfrm>
            <a:off x="-1" y="862171"/>
            <a:ext cx="9144000" cy="5995829"/>
          </a:xfrm>
          <a:prstGeom prst="rect">
            <a:avLst/>
          </a:prstGeom>
          <a:solidFill>
            <a:schemeClr val="bg1">
              <a:lumMod val="85000"/>
            </a:schemeClr>
          </a:solidFill>
          <a:ln>
            <a:noFill/>
          </a:ln>
          <a:effectLst>
            <a:outerShdw dist="23000" dir="5400000" rotWithShape="0">
              <a:srgbClr val="000000">
                <a:alpha val="34998"/>
              </a:srgbClr>
            </a:outerShdw>
          </a:effectLst>
        </p:spPr>
        <p:txBody>
          <a:bodyPr anchor="ctr"/>
          <a:lstStyle/>
          <a:p>
            <a:pPr algn="ctr" defTabSz="457075">
              <a:defRPr/>
            </a:pPr>
            <a:endParaRPr lang="en-US" sz="1798">
              <a:solidFill>
                <a:prstClr val="white"/>
              </a:solidFill>
            </a:endParaRPr>
          </a:p>
        </p:txBody>
      </p:sp>
    </p:spTree>
    <p:extLst>
      <p:ext uri="{BB962C8B-B14F-4D97-AF65-F5344CB8AC3E}">
        <p14:creationId xmlns:p14="http://schemas.microsoft.com/office/powerpoint/2010/main" val="1059154992"/>
      </p:ext>
    </p:extLst>
  </p:cSld>
  <p:clrMap bg1="lt1" tx1="dk1" bg2="lt2" tx2="dk2" accent1="accent1" accent2="accent2" accent3="accent3" accent4="accent4" accent5="accent5" accent6="accent6" hlink="hlink" folHlink="folHlink"/>
  <p:sldLayoutIdLst>
    <p:sldLayoutId id="2147483699" r:id="rId1"/>
    <p:sldLayoutId id="2147483700" r:id="rId2"/>
    <p:sldLayoutId id="2147483701" r:id="rId3"/>
  </p:sldLayoutIdLst>
  <p:txStyles>
    <p:titleStyle>
      <a:lvl1pPr algn="ctr" defTabSz="457075" rtl="0" eaLnBrk="1" latinLnBrk="0" hangingPunct="1">
        <a:spcBef>
          <a:spcPct val="0"/>
        </a:spcBef>
        <a:buNone/>
        <a:defRPr sz="4443" kern="1200">
          <a:solidFill>
            <a:schemeClr val="tx1"/>
          </a:solidFill>
          <a:latin typeface="+mj-lt"/>
          <a:ea typeface="+mj-ea"/>
          <a:cs typeface="+mj-cs"/>
        </a:defRPr>
      </a:lvl1pPr>
    </p:titleStyle>
    <p:bodyStyle>
      <a:lvl1pPr marL="342807" indent="-342807" algn="l" defTabSz="457075" rtl="0" eaLnBrk="1" latinLnBrk="0" hangingPunct="1">
        <a:spcBef>
          <a:spcPct val="20000"/>
        </a:spcBef>
        <a:buFont typeface="Arial"/>
        <a:buChar char="•"/>
        <a:defRPr sz="3173" kern="1200">
          <a:solidFill>
            <a:schemeClr val="tx1"/>
          </a:solidFill>
          <a:latin typeface="+mn-lt"/>
          <a:ea typeface="+mn-ea"/>
          <a:cs typeface="+mn-cs"/>
        </a:defRPr>
      </a:lvl1pPr>
      <a:lvl2pPr marL="742747" indent="-285672" algn="l" defTabSz="457075" rtl="0" eaLnBrk="1" latinLnBrk="0" hangingPunct="1">
        <a:spcBef>
          <a:spcPct val="20000"/>
        </a:spcBef>
        <a:buFont typeface="Arial"/>
        <a:buChar char="–"/>
        <a:defRPr sz="2750" kern="1200">
          <a:solidFill>
            <a:schemeClr val="tx1"/>
          </a:solidFill>
          <a:latin typeface="+mn-lt"/>
          <a:ea typeface="+mn-ea"/>
          <a:cs typeface="+mn-cs"/>
        </a:defRPr>
      </a:lvl2pPr>
      <a:lvl3pPr marL="1142687" indent="-228538" algn="l" defTabSz="457075" rtl="0" eaLnBrk="1" latinLnBrk="0" hangingPunct="1">
        <a:spcBef>
          <a:spcPct val="20000"/>
        </a:spcBef>
        <a:buFont typeface="Arial"/>
        <a:buChar char="•"/>
        <a:defRPr sz="2433" kern="1200">
          <a:solidFill>
            <a:schemeClr val="tx1"/>
          </a:solidFill>
          <a:latin typeface="+mn-lt"/>
          <a:ea typeface="+mn-ea"/>
          <a:cs typeface="+mn-cs"/>
        </a:defRPr>
      </a:lvl3pPr>
      <a:lvl4pPr marL="1599763" indent="-228538" algn="l" defTabSz="457075" rtl="0" eaLnBrk="1" latinLnBrk="0" hangingPunct="1">
        <a:spcBef>
          <a:spcPct val="20000"/>
        </a:spcBef>
        <a:buFont typeface="Arial"/>
        <a:buChar char="–"/>
        <a:defRPr sz="2010" kern="1200">
          <a:solidFill>
            <a:schemeClr val="tx1"/>
          </a:solidFill>
          <a:latin typeface="+mn-lt"/>
          <a:ea typeface="+mn-ea"/>
          <a:cs typeface="+mn-cs"/>
        </a:defRPr>
      </a:lvl4pPr>
      <a:lvl5pPr marL="2056838" indent="-228538" algn="l" defTabSz="457075" rtl="0" eaLnBrk="1" latinLnBrk="0" hangingPunct="1">
        <a:spcBef>
          <a:spcPct val="20000"/>
        </a:spcBef>
        <a:buFont typeface="Arial"/>
        <a:buChar char="»"/>
        <a:defRPr sz="2010" kern="1200">
          <a:solidFill>
            <a:schemeClr val="tx1"/>
          </a:solidFill>
          <a:latin typeface="+mn-lt"/>
          <a:ea typeface="+mn-ea"/>
          <a:cs typeface="+mn-cs"/>
        </a:defRPr>
      </a:lvl5pPr>
      <a:lvl6pPr marL="2513912" indent="-228538" algn="l" defTabSz="457075" rtl="0" eaLnBrk="1" latinLnBrk="0" hangingPunct="1">
        <a:spcBef>
          <a:spcPct val="20000"/>
        </a:spcBef>
        <a:buFont typeface="Arial"/>
        <a:buChar char="•"/>
        <a:defRPr sz="2010" kern="1200">
          <a:solidFill>
            <a:schemeClr val="tx1"/>
          </a:solidFill>
          <a:latin typeface="+mn-lt"/>
          <a:ea typeface="+mn-ea"/>
          <a:cs typeface="+mn-cs"/>
        </a:defRPr>
      </a:lvl6pPr>
      <a:lvl7pPr marL="2970988" indent="-228538" algn="l" defTabSz="457075" rtl="0" eaLnBrk="1" latinLnBrk="0" hangingPunct="1">
        <a:spcBef>
          <a:spcPct val="20000"/>
        </a:spcBef>
        <a:buFont typeface="Arial"/>
        <a:buChar char="•"/>
        <a:defRPr sz="2010" kern="1200">
          <a:solidFill>
            <a:schemeClr val="tx1"/>
          </a:solidFill>
          <a:latin typeface="+mn-lt"/>
          <a:ea typeface="+mn-ea"/>
          <a:cs typeface="+mn-cs"/>
        </a:defRPr>
      </a:lvl7pPr>
      <a:lvl8pPr marL="3428063" indent="-228538" algn="l" defTabSz="457075" rtl="0" eaLnBrk="1" latinLnBrk="0" hangingPunct="1">
        <a:spcBef>
          <a:spcPct val="20000"/>
        </a:spcBef>
        <a:buFont typeface="Arial"/>
        <a:buChar char="•"/>
        <a:defRPr sz="2010" kern="1200">
          <a:solidFill>
            <a:schemeClr val="tx1"/>
          </a:solidFill>
          <a:latin typeface="+mn-lt"/>
          <a:ea typeface="+mn-ea"/>
          <a:cs typeface="+mn-cs"/>
        </a:defRPr>
      </a:lvl8pPr>
      <a:lvl9pPr marL="3885139" indent="-228538" algn="l" defTabSz="457075" rtl="0" eaLnBrk="1" latinLnBrk="0" hangingPunct="1">
        <a:spcBef>
          <a:spcPct val="20000"/>
        </a:spcBef>
        <a:buFont typeface="Arial"/>
        <a:buChar char="•"/>
        <a:defRPr sz="2010" kern="1200">
          <a:solidFill>
            <a:schemeClr val="tx1"/>
          </a:solidFill>
          <a:latin typeface="+mn-lt"/>
          <a:ea typeface="+mn-ea"/>
          <a:cs typeface="+mn-cs"/>
        </a:defRPr>
      </a:lvl9pPr>
    </p:bodyStyle>
    <p:otherStyle>
      <a:defPPr>
        <a:defRPr lang="en-US"/>
      </a:defPPr>
      <a:lvl1pPr marL="0" algn="l" defTabSz="457075" rtl="0" eaLnBrk="1" latinLnBrk="0" hangingPunct="1">
        <a:defRPr sz="1798" kern="1200">
          <a:solidFill>
            <a:schemeClr val="tx1"/>
          </a:solidFill>
          <a:latin typeface="+mn-lt"/>
          <a:ea typeface="+mn-ea"/>
          <a:cs typeface="+mn-cs"/>
        </a:defRPr>
      </a:lvl1pPr>
      <a:lvl2pPr marL="457075" algn="l" defTabSz="457075" rtl="0" eaLnBrk="1" latinLnBrk="0" hangingPunct="1">
        <a:defRPr sz="1798" kern="1200">
          <a:solidFill>
            <a:schemeClr val="tx1"/>
          </a:solidFill>
          <a:latin typeface="+mn-lt"/>
          <a:ea typeface="+mn-ea"/>
          <a:cs typeface="+mn-cs"/>
        </a:defRPr>
      </a:lvl2pPr>
      <a:lvl3pPr marL="914150" algn="l" defTabSz="457075" rtl="0" eaLnBrk="1" latinLnBrk="0" hangingPunct="1">
        <a:defRPr sz="1798" kern="1200">
          <a:solidFill>
            <a:schemeClr val="tx1"/>
          </a:solidFill>
          <a:latin typeface="+mn-lt"/>
          <a:ea typeface="+mn-ea"/>
          <a:cs typeface="+mn-cs"/>
        </a:defRPr>
      </a:lvl3pPr>
      <a:lvl4pPr marL="1371225" algn="l" defTabSz="457075" rtl="0" eaLnBrk="1" latinLnBrk="0" hangingPunct="1">
        <a:defRPr sz="1798" kern="1200">
          <a:solidFill>
            <a:schemeClr val="tx1"/>
          </a:solidFill>
          <a:latin typeface="+mn-lt"/>
          <a:ea typeface="+mn-ea"/>
          <a:cs typeface="+mn-cs"/>
        </a:defRPr>
      </a:lvl4pPr>
      <a:lvl5pPr marL="1828300" algn="l" defTabSz="457075" rtl="0" eaLnBrk="1" latinLnBrk="0" hangingPunct="1">
        <a:defRPr sz="1798" kern="1200">
          <a:solidFill>
            <a:schemeClr val="tx1"/>
          </a:solidFill>
          <a:latin typeface="+mn-lt"/>
          <a:ea typeface="+mn-ea"/>
          <a:cs typeface="+mn-cs"/>
        </a:defRPr>
      </a:lvl5pPr>
      <a:lvl6pPr marL="2285376" algn="l" defTabSz="457075" rtl="0" eaLnBrk="1" latinLnBrk="0" hangingPunct="1">
        <a:defRPr sz="1798" kern="1200">
          <a:solidFill>
            <a:schemeClr val="tx1"/>
          </a:solidFill>
          <a:latin typeface="+mn-lt"/>
          <a:ea typeface="+mn-ea"/>
          <a:cs typeface="+mn-cs"/>
        </a:defRPr>
      </a:lvl6pPr>
      <a:lvl7pPr marL="2742450" algn="l" defTabSz="457075" rtl="0" eaLnBrk="1" latinLnBrk="0" hangingPunct="1">
        <a:defRPr sz="1798" kern="1200">
          <a:solidFill>
            <a:schemeClr val="tx1"/>
          </a:solidFill>
          <a:latin typeface="+mn-lt"/>
          <a:ea typeface="+mn-ea"/>
          <a:cs typeface="+mn-cs"/>
        </a:defRPr>
      </a:lvl7pPr>
      <a:lvl8pPr marL="3199526" algn="l" defTabSz="457075" rtl="0" eaLnBrk="1" latinLnBrk="0" hangingPunct="1">
        <a:defRPr sz="1798" kern="1200">
          <a:solidFill>
            <a:schemeClr val="tx1"/>
          </a:solidFill>
          <a:latin typeface="+mn-lt"/>
          <a:ea typeface="+mn-ea"/>
          <a:cs typeface="+mn-cs"/>
        </a:defRPr>
      </a:lvl8pPr>
      <a:lvl9pPr marL="3656601" algn="l" defTabSz="457075" rtl="0" eaLnBrk="1" latinLnBrk="0" hangingPunct="1">
        <a:defRPr sz="1798"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emf"/><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35132" y="3732742"/>
            <a:ext cx="8673736" cy="2504660"/>
          </a:xfrm>
          <a:prstGeom prst="rect">
            <a:avLst/>
          </a:prstGeom>
          <a:noFill/>
        </p:spPr>
        <p:txBody>
          <a:bodyPr wrap="square" rtlCol="0">
            <a:spAutoFit/>
          </a:bodyPr>
          <a:lstStyle/>
          <a:p>
            <a:pPr defTabSz="342806"/>
            <a:endParaRPr lang="en-US" sz="1111" dirty="0">
              <a:solidFill>
                <a:prstClr val="white"/>
              </a:solidFill>
              <a:latin typeface="FoundrySterling-Book"/>
            </a:endParaRPr>
          </a:p>
          <a:p>
            <a:pPr defTabSz="342806"/>
            <a:endParaRPr lang="en-US" sz="1111" dirty="0">
              <a:solidFill>
                <a:prstClr val="white"/>
              </a:solidFill>
              <a:latin typeface="FoundrySterling-Book"/>
            </a:endParaRPr>
          </a:p>
          <a:p>
            <a:pPr defTabSz="342806"/>
            <a:endParaRPr lang="en-US" sz="1111" dirty="0">
              <a:solidFill>
                <a:prstClr val="white"/>
              </a:solidFill>
              <a:latin typeface="FoundrySterling-Book"/>
            </a:endParaRPr>
          </a:p>
          <a:p>
            <a:pPr defTabSz="342806"/>
            <a:r>
              <a:rPr lang="en-US" sz="2000" dirty="0">
                <a:solidFill>
                  <a:prstClr val="white"/>
                </a:solidFill>
                <a:latin typeface="FoundrySterling-Book"/>
              </a:rPr>
              <a:t>Diego </a:t>
            </a:r>
            <a:r>
              <a:rPr lang="en-US" sz="2000" dirty="0" err="1">
                <a:solidFill>
                  <a:prstClr val="white"/>
                </a:solidFill>
                <a:latin typeface="FoundrySterling-Book"/>
              </a:rPr>
              <a:t>Quiñones</a:t>
            </a:r>
            <a:r>
              <a:rPr lang="en-US" sz="2000" dirty="0">
                <a:solidFill>
                  <a:prstClr val="white"/>
                </a:solidFill>
                <a:latin typeface="FoundrySterling-Book"/>
              </a:rPr>
              <a:t> Cruz, Esq. LLM, APCLB</a:t>
            </a:r>
          </a:p>
          <a:p>
            <a:pPr defTabSz="342806"/>
            <a:r>
              <a:rPr lang="en-US" sz="1600" dirty="0">
                <a:solidFill>
                  <a:prstClr val="white"/>
                </a:solidFill>
                <a:latin typeface="FoundrySterling-Book"/>
              </a:rPr>
              <a:t>Partner, </a:t>
            </a:r>
            <a:r>
              <a:rPr lang="en-US" sz="1600" dirty="0" err="1">
                <a:solidFill>
                  <a:prstClr val="white"/>
                </a:solidFill>
                <a:latin typeface="FoundrySterling-Book"/>
              </a:rPr>
              <a:t>Quiñones</a:t>
            </a:r>
            <a:r>
              <a:rPr lang="en-US" sz="1600" dirty="0">
                <a:solidFill>
                  <a:prstClr val="white"/>
                </a:solidFill>
                <a:latin typeface="FoundrySterling-Book"/>
              </a:rPr>
              <a:t> Cruz Abogados </a:t>
            </a:r>
          </a:p>
          <a:p>
            <a:pPr defTabSz="342806"/>
            <a:r>
              <a:rPr lang="en-US" sz="1600" dirty="0" err="1">
                <a:solidFill>
                  <a:prstClr val="white"/>
                </a:solidFill>
                <a:latin typeface="FoundrySterling-Book"/>
              </a:rPr>
              <a:t>Dphil</a:t>
            </a:r>
            <a:r>
              <a:rPr lang="en-US" sz="1600" dirty="0">
                <a:solidFill>
                  <a:prstClr val="white"/>
                </a:solidFill>
                <a:latin typeface="FoundrySterling-Book"/>
              </a:rPr>
              <a:t> in Law Candidate and Tutor in Law</a:t>
            </a:r>
          </a:p>
          <a:p>
            <a:pPr defTabSz="342806"/>
            <a:r>
              <a:rPr lang="en-US" sz="1600" dirty="0">
                <a:solidFill>
                  <a:prstClr val="white"/>
                </a:solidFill>
                <a:latin typeface="FoundrySterling-Book"/>
              </a:rPr>
              <a:t>Harris Manchester College, University of Oxford</a:t>
            </a:r>
          </a:p>
          <a:p>
            <a:pPr defTabSz="342806"/>
            <a:endParaRPr lang="en-US" sz="1100" dirty="0">
              <a:solidFill>
                <a:prstClr val="white"/>
              </a:solidFill>
              <a:latin typeface="FoundrySterling-Book"/>
            </a:endParaRPr>
          </a:p>
          <a:p>
            <a:pPr defTabSz="342806"/>
            <a:endParaRPr lang="en-US" sz="1111" dirty="0">
              <a:solidFill>
                <a:prstClr val="white"/>
              </a:solidFill>
              <a:latin typeface="FoundrySterling-Book"/>
            </a:endParaRPr>
          </a:p>
          <a:p>
            <a:pPr defTabSz="342806"/>
            <a:r>
              <a:rPr lang="en-US" sz="1111" dirty="0">
                <a:solidFill>
                  <a:prstClr val="white"/>
                </a:solidFill>
                <a:latin typeface="FoundrySterling-Book"/>
              </a:rPr>
              <a:t>February, 2018</a:t>
            </a:r>
          </a:p>
          <a:p>
            <a:pPr defTabSz="342806"/>
            <a:r>
              <a:rPr lang="en-US" sz="1111" dirty="0">
                <a:solidFill>
                  <a:prstClr val="white"/>
                </a:solidFill>
                <a:latin typeface="FoundrySterling-Book"/>
              </a:rPr>
              <a:t>IFA Serbia</a:t>
            </a:r>
          </a:p>
          <a:p>
            <a:pPr defTabSz="342806"/>
            <a:r>
              <a:rPr lang="en-US" sz="1111" dirty="0">
                <a:solidFill>
                  <a:prstClr val="white"/>
                </a:solidFill>
                <a:latin typeface="FoundrySterling-Book"/>
              </a:rPr>
              <a:t>Belgrade, Serbia</a:t>
            </a:r>
          </a:p>
        </p:txBody>
      </p:sp>
      <p:sp>
        <p:nvSpPr>
          <p:cNvPr id="3" name="TextBox 2">
            <a:extLst>
              <a:ext uri="{FF2B5EF4-FFF2-40B4-BE49-F238E27FC236}">
                <a16:creationId xmlns:a16="http://schemas.microsoft.com/office/drawing/2014/main" id="{53C6C749-4D24-4E27-81B0-ADB5DAFBC466}"/>
              </a:ext>
            </a:extLst>
          </p:cNvPr>
          <p:cNvSpPr txBox="1"/>
          <p:nvPr/>
        </p:nvSpPr>
        <p:spPr>
          <a:xfrm>
            <a:off x="1154097" y="1982450"/>
            <a:ext cx="6835806" cy="1446550"/>
          </a:xfrm>
          <a:prstGeom prst="rect">
            <a:avLst/>
          </a:prstGeom>
          <a:noFill/>
        </p:spPr>
        <p:txBody>
          <a:bodyPr wrap="square" rtlCol="0">
            <a:spAutoFit/>
          </a:bodyPr>
          <a:lstStyle/>
          <a:p>
            <a:pPr algn="ctr"/>
            <a:r>
              <a:rPr lang="es-CO" sz="4400" dirty="0">
                <a:solidFill>
                  <a:schemeClr val="bg1"/>
                </a:solidFill>
              </a:rPr>
              <a:t>TAX MORALE, RISK, AND ABUSE</a:t>
            </a:r>
          </a:p>
        </p:txBody>
      </p:sp>
    </p:spTree>
    <p:extLst>
      <p:ext uri="{BB962C8B-B14F-4D97-AF65-F5344CB8AC3E}">
        <p14:creationId xmlns:p14="http://schemas.microsoft.com/office/powerpoint/2010/main" val="341620399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Title 1">
            <a:extLst>
              <a:ext uri="{FF2B5EF4-FFF2-40B4-BE49-F238E27FC236}">
                <a16:creationId xmlns:a16="http://schemas.microsoft.com/office/drawing/2014/main" id="{781F6A1A-2F5A-4383-BF65-8F4013C72883}"/>
              </a:ext>
            </a:extLst>
          </p:cNvPr>
          <p:cNvSpPr>
            <a:spLocks noGrp="1"/>
          </p:cNvSpPr>
          <p:nvPr>
            <p:ph type="ctrTitle"/>
          </p:nvPr>
        </p:nvSpPr>
        <p:spPr>
          <a:xfrm>
            <a:off x="1143000" y="797226"/>
            <a:ext cx="6858000" cy="1790700"/>
          </a:xfrm>
        </p:spPr>
        <p:txBody>
          <a:bodyPr>
            <a:noAutofit/>
          </a:bodyPr>
          <a:lstStyle/>
          <a:p>
            <a:r>
              <a:rPr lang="es-CO" sz="4000" dirty="0" err="1"/>
              <a:t>Why</a:t>
            </a:r>
            <a:r>
              <a:rPr lang="es-CO" sz="4000" dirty="0"/>
              <a:t> </a:t>
            </a:r>
            <a:r>
              <a:rPr lang="es-CO" sz="4000" dirty="0" err="1"/>
              <a:t>is</a:t>
            </a:r>
            <a:r>
              <a:rPr lang="es-CO" sz="4000" dirty="0"/>
              <a:t> “abuse” a </a:t>
            </a:r>
            <a:r>
              <a:rPr lang="es-CO" sz="4000" dirty="0" err="1"/>
              <a:t>critical</a:t>
            </a:r>
            <a:r>
              <a:rPr lang="es-CO" sz="4000" dirty="0"/>
              <a:t> </a:t>
            </a:r>
            <a:r>
              <a:rPr lang="es-CO" sz="4000" dirty="0" err="1"/>
              <a:t>element</a:t>
            </a:r>
            <a:r>
              <a:rPr lang="es-CO" sz="4000" dirty="0"/>
              <a:t> </a:t>
            </a:r>
            <a:r>
              <a:rPr lang="es-CO" sz="4000" dirty="0" err="1"/>
              <a:t>for</a:t>
            </a:r>
            <a:r>
              <a:rPr lang="es-CO" sz="4000" dirty="0"/>
              <a:t> </a:t>
            </a:r>
            <a:r>
              <a:rPr lang="es-CO" sz="4000" dirty="0" err="1"/>
              <a:t>contemporary</a:t>
            </a:r>
            <a:r>
              <a:rPr lang="es-CO" sz="4000" dirty="0"/>
              <a:t> </a:t>
            </a:r>
            <a:r>
              <a:rPr lang="es-CO" sz="4000" dirty="0" err="1"/>
              <a:t>tax</a:t>
            </a:r>
            <a:r>
              <a:rPr lang="es-CO" sz="4000" dirty="0"/>
              <a:t> </a:t>
            </a:r>
            <a:r>
              <a:rPr lang="es-CO" sz="4000" dirty="0" err="1"/>
              <a:t>compliance</a:t>
            </a:r>
            <a:r>
              <a:rPr lang="es-CO" sz="4000" dirty="0"/>
              <a:t>? </a:t>
            </a:r>
          </a:p>
        </p:txBody>
      </p:sp>
      <p:sp>
        <p:nvSpPr>
          <p:cNvPr id="30" name="Subtitle 2">
            <a:extLst>
              <a:ext uri="{FF2B5EF4-FFF2-40B4-BE49-F238E27FC236}">
                <a16:creationId xmlns:a16="http://schemas.microsoft.com/office/drawing/2014/main" id="{915CE013-9E94-468A-BD37-F5668CCBC70F}"/>
              </a:ext>
            </a:extLst>
          </p:cNvPr>
          <p:cNvSpPr>
            <a:spLocks noGrp="1"/>
          </p:cNvSpPr>
          <p:nvPr>
            <p:ph type="subTitle" idx="1"/>
          </p:nvPr>
        </p:nvSpPr>
        <p:spPr>
          <a:xfrm>
            <a:off x="346229" y="2698812"/>
            <a:ext cx="8123506" cy="3796385"/>
          </a:xfrm>
        </p:spPr>
        <p:txBody>
          <a:bodyPr>
            <a:normAutofit fontScale="85000" lnSpcReduction="20000"/>
          </a:bodyPr>
          <a:lstStyle/>
          <a:p>
            <a:pPr marL="342900" indent="-342900" algn="just">
              <a:buFont typeface="Arial" panose="020B0604020202020204" pitchFamily="34" charset="0"/>
              <a:buChar char="•"/>
            </a:pPr>
            <a:r>
              <a:rPr lang="es-CO" dirty="0" err="1">
                <a:solidFill>
                  <a:schemeClr val="tx1"/>
                </a:solidFill>
              </a:rPr>
              <a:t>Tax</a:t>
            </a:r>
            <a:r>
              <a:rPr lang="es-CO" dirty="0">
                <a:solidFill>
                  <a:schemeClr val="tx1"/>
                </a:solidFill>
              </a:rPr>
              <a:t> </a:t>
            </a:r>
            <a:r>
              <a:rPr lang="es-CO" b="1" dirty="0" err="1">
                <a:solidFill>
                  <a:schemeClr val="tx1"/>
                </a:solidFill>
              </a:rPr>
              <a:t>compliance</a:t>
            </a:r>
            <a:r>
              <a:rPr lang="es-CO" dirty="0">
                <a:solidFill>
                  <a:schemeClr val="tx1"/>
                </a:solidFill>
              </a:rPr>
              <a:t> </a:t>
            </a:r>
            <a:r>
              <a:rPr lang="es-CO" dirty="0" err="1">
                <a:solidFill>
                  <a:schemeClr val="tx1"/>
                </a:solidFill>
              </a:rPr>
              <a:t>was</a:t>
            </a:r>
            <a:r>
              <a:rPr lang="es-CO" dirty="0">
                <a:solidFill>
                  <a:schemeClr val="tx1"/>
                </a:solidFill>
              </a:rPr>
              <a:t> </a:t>
            </a:r>
            <a:r>
              <a:rPr lang="es-CO" dirty="0" err="1">
                <a:solidFill>
                  <a:schemeClr val="tx1"/>
                </a:solidFill>
              </a:rPr>
              <a:t>traditionally</a:t>
            </a:r>
            <a:r>
              <a:rPr lang="es-CO" dirty="0">
                <a:solidFill>
                  <a:schemeClr val="tx1"/>
                </a:solidFill>
              </a:rPr>
              <a:t> </a:t>
            </a:r>
            <a:r>
              <a:rPr lang="es-CO" dirty="0" err="1">
                <a:solidFill>
                  <a:schemeClr val="tx1"/>
                </a:solidFill>
              </a:rPr>
              <a:t>assessed</a:t>
            </a:r>
            <a:r>
              <a:rPr lang="es-CO" dirty="0">
                <a:solidFill>
                  <a:schemeClr val="tx1"/>
                </a:solidFill>
              </a:rPr>
              <a:t> as a </a:t>
            </a:r>
            <a:r>
              <a:rPr lang="es-CO" dirty="0" err="1">
                <a:solidFill>
                  <a:schemeClr val="tx1"/>
                </a:solidFill>
              </a:rPr>
              <a:t>function</a:t>
            </a:r>
            <a:r>
              <a:rPr lang="es-CO" dirty="0">
                <a:solidFill>
                  <a:schemeClr val="tx1"/>
                </a:solidFill>
              </a:rPr>
              <a:t> </a:t>
            </a:r>
            <a:r>
              <a:rPr lang="es-CO" dirty="0" err="1">
                <a:solidFill>
                  <a:schemeClr val="tx1"/>
                </a:solidFill>
              </a:rPr>
              <a:t>of</a:t>
            </a:r>
            <a:r>
              <a:rPr lang="es-CO" dirty="0">
                <a:solidFill>
                  <a:schemeClr val="tx1"/>
                </a:solidFill>
              </a:rPr>
              <a:t> </a:t>
            </a:r>
            <a:r>
              <a:rPr lang="es-CO" b="1" dirty="0" err="1">
                <a:solidFill>
                  <a:schemeClr val="tx1"/>
                </a:solidFill>
              </a:rPr>
              <a:t>outcomes</a:t>
            </a:r>
            <a:r>
              <a:rPr lang="es-CO" dirty="0">
                <a:solidFill>
                  <a:schemeClr val="tx1"/>
                </a:solidFill>
              </a:rPr>
              <a:t>, </a:t>
            </a:r>
            <a:r>
              <a:rPr lang="es-CO" dirty="0" err="1">
                <a:solidFill>
                  <a:schemeClr val="tx1"/>
                </a:solidFill>
              </a:rPr>
              <a:t>both</a:t>
            </a:r>
            <a:r>
              <a:rPr lang="es-CO" dirty="0">
                <a:solidFill>
                  <a:schemeClr val="tx1"/>
                </a:solidFill>
              </a:rPr>
              <a:t> in </a:t>
            </a:r>
            <a:r>
              <a:rPr lang="es-CO" dirty="0" err="1">
                <a:solidFill>
                  <a:schemeClr val="tx1"/>
                </a:solidFill>
              </a:rPr>
              <a:t>relation</a:t>
            </a:r>
            <a:r>
              <a:rPr lang="es-CO" dirty="0">
                <a:solidFill>
                  <a:schemeClr val="tx1"/>
                </a:solidFill>
              </a:rPr>
              <a:t> </a:t>
            </a:r>
            <a:r>
              <a:rPr lang="es-CO" dirty="0" err="1">
                <a:solidFill>
                  <a:schemeClr val="tx1"/>
                </a:solidFill>
              </a:rPr>
              <a:t>to</a:t>
            </a:r>
            <a:r>
              <a:rPr lang="es-CO" dirty="0">
                <a:solidFill>
                  <a:schemeClr val="tx1"/>
                </a:solidFill>
              </a:rPr>
              <a:t> </a:t>
            </a:r>
            <a:r>
              <a:rPr lang="es-CO" dirty="0" err="1">
                <a:solidFill>
                  <a:schemeClr val="tx1"/>
                </a:solidFill>
              </a:rPr>
              <a:t>fulfilling</a:t>
            </a:r>
            <a:r>
              <a:rPr lang="es-CO" dirty="0">
                <a:solidFill>
                  <a:schemeClr val="tx1"/>
                </a:solidFill>
              </a:rPr>
              <a:t> “formal” </a:t>
            </a:r>
            <a:r>
              <a:rPr lang="es-CO" dirty="0" err="1">
                <a:solidFill>
                  <a:schemeClr val="tx1"/>
                </a:solidFill>
              </a:rPr>
              <a:t>tax</a:t>
            </a:r>
            <a:r>
              <a:rPr lang="es-CO" dirty="0">
                <a:solidFill>
                  <a:schemeClr val="tx1"/>
                </a:solidFill>
              </a:rPr>
              <a:t> </a:t>
            </a:r>
            <a:r>
              <a:rPr lang="es-CO" dirty="0" err="1">
                <a:solidFill>
                  <a:schemeClr val="tx1"/>
                </a:solidFill>
              </a:rPr>
              <a:t>obligations</a:t>
            </a:r>
            <a:r>
              <a:rPr lang="es-CO" dirty="0">
                <a:solidFill>
                  <a:schemeClr val="tx1"/>
                </a:solidFill>
              </a:rPr>
              <a:t> (</a:t>
            </a:r>
            <a:r>
              <a:rPr lang="es-CO" dirty="0" err="1">
                <a:solidFill>
                  <a:schemeClr val="tx1"/>
                </a:solidFill>
              </a:rPr>
              <a:t>e.g</a:t>
            </a:r>
            <a:r>
              <a:rPr lang="es-CO" dirty="0">
                <a:solidFill>
                  <a:schemeClr val="tx1"/>
                </a:solidFill>
              </a:rPr>
              <a:t>. </a:t>
            </a:r>
            <a:r>
              <a:rPr lang="es-CO" dirty="0" err="1">
                <a:solidFill>
                  <a:schemeClr val="tx1"/>
                </a:solidFill>
              </a:rPr>
              <a:t>filing</a:t>
            </a:r>
            <a:r>
              <a:rPr lang="es-CO" dirty="0">
                <a:solidFill>
                  <a:schemeClr val="tx1"/>
                </a:solidFill>
              </a:rPr>
              <a:t> </a:t>
            </a:r>
            <a:r>
              <a:rPr lang="es-CO" dirty="0" err="1">
                <a:solidFill>
                  <a:schemeClr val="tx1"/>
                </a:solidFill>
              </a:rPr>
              <a:t>tax</a:t>
            </a:r>
            <a:r>
              <a:rPr lang="es-CO" dirty="0">
                <a:solidFill>
                  <a:schemeClr val="tx1"/>
                </a:solidFill>
              </a:rPr>
              <a:t> </a:t>
            </a:r>
            <a:r>
              <a:rPr lang="es-CO" dirty="0" err="1">
                <a:solidFill>
                  <a:schemeClr val="tx1"/>
                </a:solidFill>
              </a:rPr>
              <a:t>returns</a:t>
            </a:r>
            <a:r>
              <a:rPr lang="es-CO" dirty="0">
                <a:solidFill>
                  <a:schemeClr val="tx1"/>
                </a:solidFill>
              </a:rPr>
              <a:t> at </a:t>
            </a:r>
            <a:r>
              <a:rPr lang="es-CO" dirty="0" err="1">
                <a:solidFill>
                  <a:schemeClr val="tx1"/>
                </a:solidFill>
              </a:rPr>
              <a:t>the</a:t>
            </a:r>
            <a:r>
              <a:rPr lang="es-CO" dirty="0">
                <a:solidFill>
                  <a:schemeClr val="tx1"/>
                </a:solidFill>
              </a:rPr>
              <a:t> </a:t>
            </a:r>
            <a:r>
              <a:rPr lang="es-CO" dirty="0" err="1">
                <a:solidFill>
                  <a:schemeClr val="tx1"/>
                </a:solidFill>
              </a:rPr>
              <a:t>right</a:t>
            </a:r>
            <a:r>
              <a:rPr lang="es-CO" dirty="0">
                <a:solidFill>
                  <a:schemeClr val="tx1"/>
                </a:solidFill>
              </a:rPr>
              <a:t> time and </a:t>
            </a:r>
            <a:r>
              <a:rPr lang="es-CO" dirty="0" err="1">
                <a:solidFill>
                  <a:schemeClr val="tx1"/>
                </a:solidFill>
              </a:rPr>
              <a:t>supplying</a:t>
            </a:r>
            <a:r>
              <a:rPr lang="es-CO" dirty="0">
                <a:solidFill>
                  <a:schemeClr val="tx1"/>
                </a:solidFill>
              </a:rPr>
              <a:t> </a:t>
            </a:r>
            <a:r>
              <a:rPr lang="es-CO" dirty="0" err="1">
                <a:solidFill>
                  <a:schemeClr val="tx1"/>
                </a:solidFill>
              </a:rPr>
              <a:t>requested</a:t>
            </a:r>
            <a:r>
              <a:rPr lang="es-CO" dirty="0">
                <a:solidFill>
                  <a:schemeClr val="tx1"/>
                </a:solidFill>
              </a:rPr>
              <a:t> </a:t>
            </a:r>
            <a:r>
              <a:rPr lang="es-CO" dirty="0" err="1">
                <a:solidFill>
                  <a:schemeClr val="tx1"/>
                </a:solidFill>
              </a:rPr>
              <a:t>information</a:t>
            </a:r>
            <a:r>
              <a:rPr lang="es-CO" dirty="0">
                <a:solidFill>
                  <a:schemeClr val="tx1"/>
                </a:solidFill>
              </a:rPr>
              <a:t>) and </a:t>
            </a:r>
            <a:r>
              <a:rPr lang="es-CO" dirty="0" err="1">
                <a:solidFill>
                  <a:schemeClr val="tx1"/>
                </a:solidFill>
              </a:rPr>
              <a:t>to</a:t>
            </a:r>
            <a:r>
              <a:rPr lang="es-CO" dirty="0">
                <a:solidFill>
                  <a:schemeClr val="tx1"/>
                </a:solidFill>
              </a:rPr>
              <a:t> </a:t>
            </a:r>
            <a:r>
              <a:rPr lang="es-CO" dirty="0" err="1">
                <a:solidFill>
                  <a:schemeClr val="tx1"/>
                </a:solidFill>
              </a:rPr>
              <a:t>paying</a:t>
            </a:r>
            <a:r>
              <a:rPr lang="es-CO" dirty="0">
                <a:solidFill>
                  <a:schemeClr val="tx1"/>
                </a:solidFill>
              </a:rPr>
              <a:t> </a:t>
            </a:r>
            <a:r>
              <a:rPr lang="es-CO" dirty="0" err="1">
                <a:solidFill>
                  <a:schemeClr val="tx1"/>
                </a:solidFill>
              </a:rPr>
              <a:t>tax</a:t>
            </a:r>
            <a:r>
              <a:rPr lang="es-CO" dirty="0">
                <a:solidFill>
                  <a:schemeClr val="tx1"/>
                </a:solidFill>
              </a:rPr>
              <a:t> as –</a:t>
            </a:r>
            <a:r>
              <a:rPr lang="es-CO" dirty="0" err="1">
                <a:solidFill>
                  <a:schemeClr val="tx1"/>
                </a:solidFill>
              </a:rPr>
              <a:t>literally</a:t>
            </a:r>
            <a:r>
              <a:rPr lang="es-CO" dirty="0">
                <a:solidFill>
                  <a:schemeClr val="tx1"/>
                </a:solidFill>
              </a:rPr>
              <a:t>- </a:t>
            </a:r>
            <a:r>
              <a:rPr lang="es-CO" dirty="0" err="1">
                <a:solidFill>
                  <a:schemeClr val="tx1"/>
                </a:solidFill>
              </a:rPr>
              <a:t>demanded</a:t>
            </a:r>
            <a:r>
              <a:rPr lang="es-CO" dirty="0">
                <a:solidFill>
                  <a:schemeClr val="tx1"/>
                </a:solidFill>
              </a:rPr>
              <a:t> in </a:t>
            </a:r>
            <a:r>
              <a:rPr lang="es-CO" dirty="0" err="1">
                <a:solidFill>
                  <a:schemeClr val="tx1"/>
                </a:solidFill>
              </a:rPr>
              <a:t>legislation</a:t>
            </a:r>
            <a:r>
              <a:rPr lang="es-CO" dirty="0">
                <a:solidFill>
                  <a:schemeClr val="tx1"/>
                </a:solidFill>
              </a:rPr>
              <a:t>.</a:t>
            </a:r>
          </a:p>
          <a:p>
            <a:pPr marL="342900" indent="-342900" algn="just">
              <a:buFont typeface="Arial" panose="020B0604020202020204" pitchFamily="34" charset="0"/>
              <a:buChar char="•"/>
            </a:pPr>
            <a:endParaRPr lang="es-CO" dirty="0">
              <a:solidFill>
                <a:schemeClr val="tx1"/>
              </a:solidFill>
            </a:endParaRPr>
          </a:p>
          <a:p>
            <a:pPr marL="342900" indent="-342900" algn="just">
              <a:buFont typeface="Arial" panose="020B0604020202020204" pitchFamily="34" charset="0"/>
              <a:buChar char="•"/>
            </a:pPr>
            <a:r>
              <a:rPr lang="es-CO" dirty="0" err="1">
                <a:solidFill>
                  <a:schemeClr val="tx1"/>
                </a:solidFill>
              </a:rPr>
              <a:t>However</a:t>
            </a:r>
            <a:r>
              <a:rPr lang="es-CO" dirty="0">
                <a:solidFill>
                  <a:schemeClr val="tx1"/>
                </a:solidFill>
              </a:rPr>
              <a:t>, </a:t>
            </a:r>
            <a:r>
              <a:rPr lang="es-CO" dirty="0" err="1">
                <a:solidFill>
                  <a:schemeClr val="tx1"/>
                </a:solidFill>
              </a:rPr>
              <a:t>there</a:t>
            </a:r>
            <a:r>
              <a:rPr lang="es-CO" dirty="0">
                <a:solidFill>
                  <a:schemeClr val="tx1"/>
                </a:solidFill>
              </a:rPr>
              <a:t> has </a:t>
            </a:r>
            <a:r>
              <a:rPr lang="es-CO" dirty="0" err="1">
                <a:solidFill>
                  <a:schemeClr val="tx1"/>
                </a:solidFill>
              </a:rPr>
              <a:t>been</a:t>
            </a:r>
            <a:r>
              <a:rPr lang="es-CO" dirty="0">
                <a:solidFill>
                  <a:schemeClr val="tx1"/>
                </a:solidFill>
              </a:rPr>
              <a:t> a </a:t>
            </a:r>
            <a:r>
              <a:rPr lang="es-CO" dirty="0" err="1">
                <a:solidFill>
                  <a:schemeClr val="tx1"/>
                </a:solidFill>
              </a:rPr>
              <a:t>clear</a:t>
            </a:r>
            <a:r>
              <a:rPr lang="es-CO" dirty="0">
                <a:solidFill>
                  <a:schemeClr val="tx1"/>
                </a:solidFill>
              </a:rPr>
              <a:t> global </a:t>
            </a:r>
            <a:r>
              <a:rPr lang="es-CO" dirty="0" err="1">
                <a:solidFill>
                  <a:schemeClr val="tx1"/>
                </a:solidFill>
              </a:rPr>
              <a:t>trend</a:t>
            </a:r>
            <a:r>
              <a:rPr lang="es-CO" dirty="0">
                <a:solidFill>
                  <a:schemeClr val="tx1"/>
                </a:solidFill>
              </a:rPr>
              <a:t> </a:t>
            </a:r>
            <a:r>
              <a:rPr lang="es-CO" dirty="0" err="1">
                <a:solidFill>
                  <a:schemeClr val="tx1"/>
                </a:solidFill>
              </a:rPr>
              <a:t>over</a:t>
            </a:r>
            <a:r>
              <a:rPr lang="es-CO" dirty="0">
                <a:solidFill>
                  <a:schemeClr val="tx1"/>
                </a:solidFill>
              </a:rPr>
              <a:t> </a:t>
            </a:r>
            <a:r>
              <a:rPr lang="es-CO" dirty="0" err="1">
                <a:solidFill>
                  <a:schemeClr val="tx1"/>
                </a:solidFill>
              </a:rPr>
              <a:t>the</a:t>
            </a:r>
            <a:r>
              <a:rPr lang="es-CO" dirty="0">
                <a:solidFill>
                  <a:schemeClr val="tx1"/>
                </a:solidFill>
              </a:rPr>
              <a:t> </a:t>
            </a:r>
            <a:r>
              <a:rPr lang="es-CO" dirty="0" err="1">
                <a:solidFill>
                  <a:schemeClr val="tx1"/>
                </a:solidFill>
              </a:rPr>
              <a:t>past</a:t>
            </a:r>
            <a:r>
              <a:rPr lang="es-CO" dirty="0">
                <a:solidFill>
                  <a:schemeClr val="tx1"/>
                </a:solidFill>
              </a:rPr>
              <a:t> </a:t>
            </a:r>
            <a:r>
              <a:rPr lang="es-CO" dirty="0" err="1">
                <a:solidFill>
                  <a:schemeClr val="tx1"/>
                </a:solidFill>
              </a:rPr>
              <a:t>two</a:t>
            </a:r>
            <a:r>
              <a:rPr lang="es-CO" dirty="0">
                <a:solidFill>
                  <a:schemeClr val="tx1"/>
                </a:solidFill>
              </a:rPr>
              <a:t> </a:t>
            </a:r>
            <a:r>
              <a:rPr lang="es-CO" dirty="0" err="1">
                <a:solidFill>
                  <a:schemeClr val="tx1"/>
                </a:solidFill>
              </a:rPr>
              <a:t>to</a:t>
            </a:r>
            <a:r>
              <a:rPr lang="es-CO" dirty="0">
                <a:solidFill>
                  <a:schemeClr val="tx1"/>
                </a:solidFill>
              </a:rPr>
              <a:t> </a:t>
            </a:r>
            <a:r>
              <a:rPr lang="es-CO" dirty="0" err="1">
                <a:solidFill>
                  <a:schemeClr val="tx1"/>
                </a:solidFill>
              </a:rPr>
              <a:t>three</a:t>
            </a:r>
            <a:r>
              <a:rPr lang="es-CO" dirty="0">
                <a:solidFill>
                  <a:schemeClr val="tx1"/>
                </a:solidFill>
              </a:rPr>
              <a:t> </a:t>
            </a:r>
            <a:r>
              <a:rPr lang="es-CO" dirty="0" err="1">
                <a:solidFill>
                  <a:schemeClr val="tx1"/>
                </a:solidFill>
              </a:rPr>
              <a:t>decades</a:t>
            </a:r>
            <a:r>
              <a:rPr lang="es-CO" dirty="0">
                <a:solidFill>
                  <a:schemeClr val="tx1"/>
                </a:solidFill>
              </a:rPr>
              <a:t> </a:t>
            </a:r>
            <a:r>
              <a:rPr lang="es-CO" dirty="0" err="1">
                <a:solidFill>
                  <a:schemeClr val="tx1"/>
                </a:solidFill>
              </a:rPr>
              <a:t>to</a:t>
            </a:r>
            <a:r>
              <a:rPr lang="es-CO" dirty="0">
                <a:solidFill>
                  <a:schemeClr val="tx1"/>
                </a:solidFill>
              </a:rPr>
              <a:t> </a:t>
            </a:r>
            <a:r>
              <a:rPr lang="es-CO" dirty="0" err="1">
                <a:solidFill>
                  <a:schemeClr val="tx1"/>
                </a:solidFill>
              </a:rPr>
              <a:t>evaluate</a:t>
            </a:r>
            <a:r>
              <a:rPr lang="es-CO" dirty="0">
                <a:solidFill>
                  <a:schemeClr val="tx1"/>
                </a:solidFill>
              </a:rPr>
              <a:t> </a:t>
            </a:r>
            <a:r>
              <a:rPr lang="es-CO" dirty="0" err="1">
                <a:solidFill>
                  <a:schemeClr val="tx1"/>
                </a:solidFill>
              </a:rPr>
              <a:t>compliance</a:t>
            </a:r>
            <a:r>
              <a:rPr lang="es-CO" dirty="0">
                <a:solidFill>
                  <a:schemeClr val="tx1"/>
                </a:solidFill>
              </a:rPr>
              <a:t> </a:t>
            </a:r>
            <a:r>
              <a:rPr lang="es-CO" dirty="0" err="1">
                <a:solidFill>
                  <a:schemeClr val="tx1"/>
                </a:solidFill>
              </a:rPr>
              <a:t>by</a:t>
            </a:r>
            <a:r>
              <a:rPr lang="es-CO" dirty="0">
                <a:solidFill>
                  <a:schemeClr val="tx1"/>
                </a:solidFill>
              </a:rPr>
              <a:t> </a:t>
            </a:r>
            <a:r>
              <a:rPr lang="es-CO" dirty="0" err="1">
                <a:solidFill>
                  <a:schemeClr val="tx1"/>
                </a:solidFill>
              </a:rPr>
              <a:t>asking</a:t>
            </a:r>
            <a:r>
              <a:rPr lang="es-CO" dirty="0">
                <a:solidFill>
                  <a:schemeClr val="tx1"/>
                </a:solidFill>
              </a:rPr>
              <a:t> </a:t>
            </a:r>
            <a:r>
              <a:rPr lang="es-CO" dirty="0" err="1">
                <a:solidFill>
                  <a:schemeClr val="tx1"/>
                </a:solidFill>
              </a:rPr>
              <a:t>whether</a:t>
            </a:r>
            <a:r>
              <a:rPr lang="es-CO" dirty="0">
                <a:solidFill>
                  <a:schemeClr val="tx1"/>
                </a:solidFill>
              </a:rPr>
              <a:t> </a:t>
            </a:r>
            <a:r>
              <a:rPr lang="es-CO" dirty="0" err="1">
                <a:solidFill>
                  <a:schemeClr val="tx1"/>
                </a:solidFill>
              </a:rPr>
              <a:t>the</a:t>
            </a:r>
            <a:r>
              <a:rPr lang="es-CO" dirty="0">
                <a:solidFill>
                  <a:schemeClr val="tx1"/>
                </a:solidFill>
              </a:rPr>
              <a:t> </a:t>
            </a:r>
            <a:r>
              <a:rPr lang="es-CO" b="1" dirty="0">
                <a:solidFill>
                  <a:schemeClr val="tx1"/>
                </a:solidFill>
              </a:rPr>
              <a:t>substantive</a:t>
            </a:r>
            <a:r>
              <a:rPr lang="es-CO" dirty="0">
                <a:solidFill>
                  <a:schemeClr val="tx1"/>
                </a:solidFill>
              </a:rPr>
              <a:t> </a:t>
            </a:r>
            <a:r>
              <a:rPr lang="es-CO" dirty="0" err="1">
                <a:solidFill>
                  <a:schemeClr val="tx1"/>
                </a:solidFill>
              </a:rPr>
              <a:t>tax</a:t>
            </a:r>
            <a:r>
              <a:rPr lang="es-CO" dirty="0">
                <a:solidFill>
                  <a:schemeClr val="tx1"/>
                </a:solidFill>
              </a:rPr>
              <a:t> </a:t>
            </a:r>
            <a:r>
              <a:rPr lang="es-CO" dirty="0" err="1">
                <a:solidFill>
                  <a:schemeClr val="tx1"/>
                </a:solidFill>
              </a:rPr>
              <a:t>outcome</a:t>
            </a:r>
            <a:r>
              <a:rPr lang="es-CO" dirty="0">
                <a:solidFill>
                  <a:schemeClr val="tx1"/>
                </a:solidFill>
              </a:rPr>
              <a:t> –</a:t>
            </a:r>
            <a:r>
              <a:rPr lang="es-CO" dirty="0" err="1">
                <a:solidFill>
                  <a:schemeClr val="tx1"/>
                </a:solidFill>
              </a:rPr>
              <a:t>the</a:t>
            </a:r>
            <a:r>
              <a:rPr lang="es-CO" dirty="0">
                <a:solidFill>
                  <a:schemeClr val="tx1"/>
                </a:solidFill>
              </a:rPr>
              <a:t> </a:t>
            </a:r>
            <a:r>
              <a:rPr lang="es-CO" dirty="0" err="1">
                <a:solidFill>
                  <a:schemeClr val="tx1"/>
                </a:solidFill>
              </a:rPr>
              <a:t>tax</a:t>
            </a:r>
            <a:r>
              <a:rPr lang="es-CO" dirty="0">
                <a:solidFill>
                  <a:schemeClr val="tx1"/>
                </a:solidFill>
              </a:rPr>
              <a:t> </a:t>
            </a:r>
            <a:r>
              <a:rPr lang="es-CO" dirty="0" err="1">
                <a:solidFill>
                  <a:schemeClr val="tx1"/>
                </a:solidFill>
              </a:rPr>
              <a:t>contribution</a:t>
            </a:r>
            <a:r>
              <a:rPr lang="es-CO" dirty="0">
                <a:solidFill>
                  <a:schemeClr val="tx1"/>
                </a:solidFill>
              </a:rPr>
              <a:t>- </a:t>
            </a:r>
            <a:r>
              <a:rPr lang="es-CO" dirty="0" err="1">
                <a:solidFill>
                  <a:schemeClr val="tx1"/>
                </a:solidFill>
              </a:rPr>
              <a:t>matches</a:t>
            </a:r>
            <a:r>
              <a:rPr lang="es-CO" dirty="0">
                <a:solidFill>
                  <a:schemeClr val="tx1"/>
                </a:solidFill>
              </a:rPr>
              <a:t> </a:t>
            </a:r>
            <a:r>
              <a:rPr lang="es-CO" dirty="0" err="1">
                <a:solidFill>
                  <a:schemeClr val="tx1"/>
                </a:solidFill>
              </a:rPr>
              <a:t>what</a:t>
            </a:r>
            <a:r>
              <a:rPr lang="es-CO" dirty="0">
                <a:solidFill>
                  <a:schemeClr val="tx1"/>
                </a:solidFill>
              </a:rPr>
              <a:t> </a:t>
            </a:r>
            <a:r>
              <a:rPr lang="es-CO" dirty="0" err="1">
                <a:solidFill>
                  <a:schemeClr val="tx1"/>
                </a:solidFill>
              </a:rPr>
              <a:t>applicable</a:t>
            </a:r>
            <a:r>
              <a:rPr lang="es-CO" dirty="0">
                <a:solidFill>
                  <a:schemeClr val="tx1"/>
                </a:solidFill>
              </a:rPr>
              <a:t> </a:t>
            </a:r>
            <a:r>
              <a:rPr lang="es-CO" dirty="0" err="1">
                <a:solidFill>
                  <a:schemeClr val="tx1"/>
                </a:solidFill>
              </a:rPr>
              <a:t>law</a:t>
            </a:r>
            <a:r>
              <a:rPr lang="es-CO" dirty="0">
                <a:solidFill>
                  <a:schemeClr val="tx1"/>
                </a:solidFill>
              </a:rPr>
              <a:t> “</a:t>
            </a:r>
            <a:r>
              <a:rPr lang="es-CO" b="1" dirty="0" err="1">
                <a:solidFill>
                  <a:schemeClr val="tx1"/>
                </a:solidFill>
              </a:rPr>
              <a:t>intended</a:t>
            </a:r>
            <a:r>
              <a:rPr lang="es-CO" dirty="0">
                <a:solidFill>
                  <a:schemeClr val="tx1"/>
                </a:solidFill>
              </a:rPr>
              <a:t>”, </a:t>
            </a:r>
            <a:r>
              <a:rPr lang="es-CO" dirty="0" err="1">
                <a:solidFill>
                  <a:schemeClr val="tx1"/>
                </a:solidFill>
              </a:rPr>
              <a:t>regardless</a:t>
            </a:r>
            <a:r>
              <a:rPr lang="es-CO" dirty="0">
                <a:solidFill>
                  <a:schemeClr val="tx1"/>
                </a:solidFill>
              </a:rPr>
              <a:t> </a:t>
            </a:r>
            <a:r>
              <a:rPr lang="es-CO" dirty="0" err="1">
                <a:solidFill>
                  <a:schemeClr val="tx1"/>
                </a:solidFill>
              </a:rPr>
              <a:t>of</a:t>
            </a:r>
            <a:r>
              <a:rPr lang="es-CO" dirty="0">
                <a:solidFill>
                  <a:schemeClr val="tx1"/>
                </a:solidFill>
              </a:rPr>
              <a:t> </a:t>
            </a:r>
            <a:r>
              <a:rPr lang="es-CO" dirty="0" err="1">
                <a:solidFill>
                  <a:schemeClr val="tx1"/>
                </a:solidFill>
              </a:rPr>
              <a:t>whether</a:t>
            </a:r>
            <a:r>
              <a:rPr lang="es-CO" dirty="0">
                <a:solidFill>
                  <a:schemeClr val="tx1"/>
                </a:solidFill>
              </a:rPr>
              <a:t> </a:t>
            </a:r>
            <a:r>
              <a:rPr lang="es-CO" dirty="0" err="1">
                <a:solidFill>
                  <a:schemeClr val="tx1"/>
                </a:solidFill>
              </a:rPr>
              <a:t>it</a:t>
            </a:r>
            <a:r>
              <a:rPr lang="es-CO" dirty="0">
                <a:solidFill>
                  <a:schemeClr val="tx1"/>
                </a:solidFill>
              </a:rPr>
              <a:t> </a:t>
            </a:r>
            <a:r>
              <a:rPr lang="es-CO" dirty="0" err="1">
                <a:solidFill>
                  <a:schemeClr val="tx1"/>
                </a:solidFill>
              </a:rPr>
              <a:t>was</a:t>
            </a:r>
            <a:r>
              <a:rPr lang="es-CO" dirty="0">
                <a:solidFill>
                  <a:schemeClr val="tx1"/>
                </a:solidFill>
              </a:rPr>
              <a:t> </a:t>
            </a:r>
            <a:r>
              <a:rPr lang="es-CO" b="1" dirty="0" err="1">
                <a:solidFill>
                  <a:schemeClr val="tx1"/>
                </a:solidFill>
              </a:rPr>
              <a:t>formally</a:t>
            </a:r>
            <a:r>
              <a:rPr lang="es-CO" dirty="0">
                <a:solidFill>
                  <a:schemeClr val="tx1"/>
                </a:solidFill>
              </a:rPr>
              <a:t> </a:t>
            </a:r>
            <a:r>
              <a:rPr lang="es-CO" dirty="0" err="1">
                <a:solidFill>
                  <a:schemeClr val="tx1"/>
                </a:solidFill>
              </a:rPr>
              <a:t>aligned</a:t>
            </a:r>
            <a:r>
              <a:rPr lang="es-CO" dirty="0">
                <a:solidFill>
                  <a:schemeClr val="tx1"/>
                </a:solidFill>
              </a:rPr>
              <a:t> </a:t>
            </a:r>
            <a:r>
              <a:rPr lang="es-CO" dirty="0" err="1">
                <a:solidFill>
                  <a:schemeClr val="tx1"/>
                </a:solidFill>
              </a:rPr>
              <a:t>with</a:t>
            </a:r>
            <a:r>
              <a:rPr lang="es-CO" dirty="0">
                <a:solidFill>
                  <a:schemeClr val="tx1"/>
                </a:solidFill>
              </a:rPr>
              <a:t> </a:t>
            </a:r>
            <a:r>
              <a:rPr lang="es-CO" dirty="0" err="1">
                <a:solidFill>
                  <a:schemeClr val="tx1"/>
                </a:solidFill>
              </a:rPr>
              <a:t>the</a:t>
            </a:r>
            <a:r>
              <a:rPr lang="es-CO" dirty="0">
                <a:solidFill>
                  <a:schemeClr val="tx1"/>
                </a:solidFill>
              </a:rPr>
              <a:t> </a:t>
            </a:r>
            <a:r>
              <a:rPr lang="es-CO" b="1" dirty="0" err="1">
                <a:solidFill>
                  <a:schemeClr val="tx1"/>
                </a:solidFill>
              </a:rPr>
              <a:t>letter</a:t>
            </a:r>
            <a:r>
              <a:rPr lang="es-CO" b="1" dirty="0">
                <a:solidFill>
                  <a:schemeClr val="tx1"/>
                </a:solidFill>
              </a:rPr>
              <a:t> </a:t>
            </a:r>
            <a:r>
              <a:rPr lang="es-CO" b="1" dirty="0" err="1">
                <a:solidFill>
                  <a:schemeClr val="tx1"/>
                </a:solidFill>
              </a:rPr>
              <a:t>of</a:t>
            </a:r>
            <a:r>
              <a:rPr lang="es-CO" b="1" dirty="0">
                <a:solidFill>
                  <a:schemeClr val="tx1"/>
                </a:solidFill>
              </a:rPr>
              <a:t> </a:t>
            </a:r>
            <a:r>
              <a:rPr lang="es-CO" b="1" dirty="0" err="1">
                <a:solidFill>
                  <a:schemeClr val="tx1"/>
                </a:solidFill>
              </a:rPr>
              <a:t>the</a:t>
            </a:r>
            <a:r>
              <a:rPr lang="es-CO" b="1" dirty="0">
                <a:solidFill>
                  <a:schemeClr val="tx1"/>
                </a:solidFill>
              </a:rPr>
              <a:t> </a:t>
            </a:r>
            <a:r>
              <a:rPr lang="es-CO" b="1" dirty="0" err="1">
                <a:solidFill>
                  <a:schemeClr val="tx1"/>
                </a:solidFill>
              </a:rPr>
              <a:t>law</a:t>
            </a:r>
            <a:r>
              <a:rPr lang="es-CO" b="1" dirty="0">
                <a:solidFill>
                  <a:schemeClr val="tx1"/>
                </a:solidFill>
              </a:rPr>
              <a:t>. </a:t>
            </a:r>
          </a:p>
        </p:txBody>
      </p:sp>
    </p:spTree>
    <p:extLst>
      <p:ext uri="{BB962C8B-B14F-4D97-AF65-F5344CB8AC3E}">
        <p14:creationId xmlns:p14="http://schemas.microsoft.com/office/powerpoint/2010/main" val="295054027"/>
      </p:ext>
    </p:extLst>
  </p:cSld>
  <p:clrMapOvr>
    <a:masterClrMapping/>
  </p:clrMapOvr>
  <p:transition>
    <p:fad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B9A99E76-B8ED-4525-A120-5BBF947A60D7}"/>
              </a:ext>
            </a:extLst>
          </p:cNvPr>
          <p:cNvSpPr txBox="1">
            <a:spLocks/>
          </p:cNvSpPr>
          <p:nvPr/>
        </p:nvSpPr>
        <p:spPr>
          <a:xfrm>
            <a:off x="628650" y="897787"/>
            <a:ext cx="78867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s-CO" sz="4400" b="0" i="0" u="none" strike="noStrike" kern="1200" cap="none" spc="0" normalizeH="0" baseline="0" noProof="0" dirty="0" err="1">
                <a:ln>
                  <a:noFill/>
                </a:ln>
                <a:solidFill>
                  <a:sysClr val="windowText" lastClr="000000"/>
                </a:solidFill>
                <a:effectLst/>
                <a:uLnTx/>
                <a:uFillTx/>
                <a:latin typeface="Calibri Light" panose="020F0302020204030204"/>
                <a:ea typeface="+mj-ea"/>
                <a:cs typeface="+mj-cs"/>
              </a:rPr>
              <a:t>Why</a:t>
            </a:r>
            <a:r>
              <a:rPr kumimoji="0" lang="es-CO" sz="4400" b="0" i="0" u="none" strike="noStrike" kern="1200" cap="none" spc="0" normalizeH="0" baseline="0" noProof="0" dirty="0">
                <a:ln>
                  <a:noFill/>
                </a:ln>
                <a:solidFill>
                  <a:sysClr val="windowText" lastClr="000000"/>
                </a:solidFill>
                <a:effectLst/>
                <a:uLnTx/>
                <a:uFillTx/>
                <a:latin typeface="Calibri Light" panose="020F0302020204030204"/>
                <a:ea typeface="+mj-ea"/>
                <a:cs typeface="+mj-cs"/>
              </a:rPr>
              <a:t> </a:t>
            </a:r>
            <a:r>
              <a:rPr kumimoji="0" lang="es-CO" sz="4400" b="0" i="0" u="none" strike="noStrike" kern="1200" cap="none" spc="0" normalizeH="0" baseline="0" noProof="0" dirty="0" err="1">
                <a:ln>
                  <a:noFill/>
                </a:ln>
                <a:solidFill>
                  <a:sysClr val="windowText" lastClr="000000"/>
                </a:solidFill>
                <a:effectLst/>
                <a:uLnTx/>
                <a:uFillTx/>
                <a:latin typeface="Calibri Light" panose="020F0302020204030204"/>
                <a:ea typeface="+mj-ea"/>
                <a:cs typeface="+mj-cs"/>
              </a:rPr>
              <a:t>is</a:t>
            </a:r>
            <a:r>
              <a:rPr kumimoji="0" lang="es-CO" sz="4400" b="0" i="0" u="none" strike="noStrike" kern="1200" cap="none" spc="0" normalizeH="0" baseline="0" noProof="0" dirty="0">
                <a:ln>
                  <a:noFill/>
                </a:ln>
                <a:solidFill>
                  <a:sysClr val="windowText" lastClr="000000"/>
                </a:solidFill>
                <a:effectLst/>
                <a:uLnTx/>
                <a:uFillTx/>
                <a:latin typeface="Calibri Light" panose="020F0302020204030204"/>
                <a:ea typeface="+mj-ea"/>
                <a:cs typeface="+mj-cs"/>
              </a:rPr>
              <a:t> “abuse” a </a:t>
            </a:r>
            <a:r>
              <a:rPr kumimoji="0" lang="es-CO" sz="4400" b="0" i="0" u="none" strike="noStrike" kern="1200" cap="none" spc="0" normalizeH="0" baseline="0" noProof="0" dirty="0" err="1">
                <a:ln>
                  <a:noFill/>
                </a:ln>
                <a:solidFill>
                  <a:sysClr val="windowText" lastClr="000000"/>
                </a:solidFill>
                <a:effectLst/>
                <a:uLnTx/>
                <a:uFillTx/>
                <a:latin typeface="Calibri Light" panose="020F0302020204030204"/>
                <a:ea typeface="+mj-ea"/>
                <a:cs typeface="+mj-cs"/>
              </a:rPr>
              <a:t>critical</a:t>
            </a:r>
            <a:r>
              <a:rPr kumimoji="0" lang="es-CO" sz="4400" b="0" i="0" u="none" strike="noStrike" kern="1200" cap="none" spc="0" normalizeH="0" baseline="0" noProof="0" dirty="0">
                <a:ln>
                  <a:noFill/>
                </a:ln>
                <a:solidFill>
                  <a:sysClr val="windowText" lastClr="000000"/>
                </a:solidFill>
                <a:effectLst/>
                <a:uLnTx/>
                <a:uFillTx/>
                <a:latin typeface="Calibri Light" panose="020F0302020204030204"/>
                <a:ea typeface="+mj-ea"/>
                <a:cs typeface="+mj-cs"/>
              </a:rPr>
              <a:t> </a:t>
            </a:r>
            <a:r>
              <a:rPr kumimoji="0" lang="es-CO" sz="4400" b="0" i="0" u="none" strike="noStrike" kern="1200" cap="none" spc="0" normalizeH="0" baseline="0" noProof="0" dirty="0" err="1">
                <a:ln>
                  <a:noFill/>
                </a:ln>
                <a:solidFill>
                  <a:sysClr val="windowText" lastClr="000000"/>
                </a:solidFill>
                <a:effectLst/>
                <a:uLnTx/>
                <a:uFillTx/>
                <a:latin typeface="Calibri Light" panose="020F0302020204030204"/>
                <a:ea typeface="+mj-ea"/>
                <a:cs typeface="+mj-cs"/>
              </a:rPr>
              <a:t>element</a:t>
            </a:r>
            <a:r>
              <a:rPr kumimoji="0" lang="es-CO" sz="4400" b="0" i="0" u="none" strike="noStrike" kern="1200" cap="none" spc="0" normalizeH="0" baseline="0" noProof="0" dirty="0">
                <a:ln>
                  <a:noFill/>
                </a:ln>
                <a:solidFill>
                  <a:sysClr val="windowText" lastClr="000000"/>
                </a:solidFill>
                <a:effectLst/>
                <a:uLnTx/>
                <a:uFillTx/>
                <a:latin typeface="Calibri Light" panose="020F0302020204030204"/>
                <a:ea typeface="+mj-ea"/>
                <a:cs typeface="+mj-cs"/>
              </a:rPr>
              <a:t> </a:t>
            </a:r>
            <a:r>
              <a:rPr kumimoji="0" lang="es-CO" sz="4400" b="0" i="0" u="none" strike="noStrike" kern="1200" cap="none" spc="0" normalizeH="0" baseline="0" noProof="0" dirty="0" err="1">
                <a:ln>
                  <a:noFill/>
                </a:ln>
                <a:solidFill>
                  <a:sysClr val="windowText" lastClr="000000"/>
                </a:solidFill>
                <a:effectLst/>
                <a:uLnTx/>
                <a:uFillTx/>
                <a:latin typeface="Calibri Light" panose="020F0302020204030204"/>
                <a:ea typeface="+mj-ea"/>
                <a:cs typeface="+mj-cs"/>
              </a:rPr>
              <a:t>for</a:t>
            </a:r>
            <a:r>
              <a:rPr kumimoji="0" lang="es-CO" sz="4400" b="0" i="0" u="none" strike="noStrike" kern="1200" cap="none" spc="0" normalizeH="0" baseline="0" noProof="0" dirty="0">
                <a:ln>
                  <a:noFill/>
                </a:ln>
                <a:solidFill>
                  <a:sysClr val="windowText" lastClr="000000"/>
                </a:solidFill>
                <a:effectLst/>
                <a:uLnTx/>
                <a:uFillTx/>
                <a:latin typeface="Calibri Light" panose="020F0302020204030204"/>
                <a:ea typeface="+mj-ea"/>
                <a:cs typeface="+mj-cs"/>
              </a:rPr>
              <a:t> </a:t>
            </a:r>
            <a:r>
              <a:rPr kumimoji="0" lang="es-CO" sz="4400" b="0" i="0" u="none" strike="noStrike" kern="1200" cap="none" spc="0" normalizeH="0" baseline="0" noProof="0" dirty="0" err="1">
                <a:ln>
                  <a:noFill/>
                </a:ln>
                <a:solidFill>
                  <a:sysClr val="windowText" lastClr="000000"/>
                </a:solidFill>
                <a:effectLst/>
                <a:uLnTx/>
                <a:uFillTx/>
                <a:latin typeface="Calibri Light" panose="020F0302020204030204"/>
                <a:ea typeface="+mj-ea"/>
                <a:cs typeface="+mj-cs"/>
              </a:rPr>
              <a:t>contemporary</a:t>
            </a:r>
            <a:r>
              <a:rPr kumimoji="0" lang="es-CO" sz="4400" b="0" i="0" u="none" strike="noStrike" kern="1200" cap="none" spc="0" normalizeH="0" baseline="0" noProof="0" dirty="0">
                <a:ln>
                  <a:noFill/>
                </a:ln>
                <a:solidFill>
                  <a:sysClr val="windowText" lastClr="000000"/>
                </a:solidFill>
                <a:effectLst/>
                <a:uLnTx/>
                <a:uFillTx/>
                <a:latin typeface="Calibri Light" panose="020F0302020204030204"/>
                <a:ea typeface="+mj-ea"/>
                <a:cs typeface="+mj-cs"/>
              </a:rPr>
              <a:t> </a:t>
            </a:r>
            <a:r>
              <a:rPr kumimoji="0" lang="es-CO" sz="4400" b="0" i="0" u="none" strike="noStrike" kern="1200" cap="none" spc="0" normalizeH="0" baseline="0" noProof="0" dirty="0" err="1">
                <a:ln>
                  <a:noFill/>
                </a:ln>
                <a:solidFill>
                  <a:sysClr val="windowText" lastClr="000000"/>
                </a:solidFill>
                <a:effectLst/>
                <a:uLnTx/>
                <a:uFillTx/>
                <a:latin typeface="Calibri Light" panose="020F0302020204030204"/>
                <a:ea typeface="+mj-ea"/>
                <a:cs typeface="+mj-cs"/>
              </a:rPr>
              <a:t>tax</a:t>
            </a:r>
            <a:r>
              <a:rPr kumimoji="0" lang="es-CO" sz="4400" b="0" i="0" u="none" strike="noStrike" kern="1200" cap="none" spc="0" normalizeH="0" baseline="0" noProof="0" dirty="0">
                <a:ln>
                  <a:noFill/>
                </a:ln>
                <a:solidFill>
                  <a:sysClr val="windowText" lastClr="000000"/>
                </a:solidFill>
                <a:effectLst/>
                <a:uLnTx/>
                <a:uFillTx/>
                <a:latin typeface="Calibri Light" panose="020F0302020204030204"/>
                <a:ea typeface="+mj-ea"/>
                <a:cs typeface="+mj-cs"/>
              </a:rPr>
              <a:t> </a:t>
            </a:r>
            <a:r>
              <a:rPr kumimoji="0" lang="es-CO" sz="4400" b="0" i="0" u="none" strike="noStrike" kern="1200" cap="none" spc="0" normalizeH="0" baseline="0" noProof="0" dirty="0" err="1">
                <a:ln>
                  <a:noFill/>
                </a:ln>
                <a:solidFill>
                  <a:sysClr val="windowText" lastClr="000000"/>
                </a:solidFill>
                <a:effectLst/>
                <a:uLnTx/>
                <a:uFillTx/>
                <a:latin typeface="Calibri Light" panose="020F0302020204030204"/>
                <a:ea typeface="+mj-ea"/>
                <a:cs typeface="+mj-cs"/>
              </a:rPr>
              <a:t>compliance</a:t>
            </a:r>
            <a:r>
              <a:rPr kumimoji="0" lang="es-CO" sz="4400" b="0" i="0" u="none" strike="noStrike" kern="1200" cap="none" spc="0" normalizeH="0" baseline="0" noProof="0" dirty="0">
                <a:ln>
                  <a:noFill/>
                </a:ln>
                <a:solidFill>
                  <a:sysClr val="windowText" lastClr="000000"/>
                </a:solidFill>
                <a:effectLst/>
                <a:uLnTx/>
                <a:uFillTx/>
                <a:latin typeface="Calibri Light" panose="020F0302020204030204"/>
                <a:ea typeface="+mj-ea"/>
                <a:cs typeface="+mj-cs"/>
              </a:rPr>
              <a:t>? </a:t>
            </a:r>
            <a:endParaRPr kumimoji="0" lang="es-CO" sz="4400" b="1" i="0" u="none" strike="noStrike" kern="1200" cap="none" spc="0" normalizeH="0" baseline="0" noProof="0" dirty="0">
              <a:ln>
                <a:noFill/>
              </a:ln>
              <a:solidFill>
                <a:sysClr val="windowText" lastClr="000000"/>
              </a:solidFill>
              <a:effectLst/>
              <a:uLnTx/>
              <a:uFillTx/>
              <a:latin typeface="Calibri Light" panose="020F0302020204030204"/>
              <a:ea typeface="+mj-ea"/>
              <a:cs typeface="+mj-cs"/>
            </a:endParaRPr>
          </a:p>
        </p:txBody>
      </p:sp>
      <p:sp>
        <p:nvSpPr>
          <p:cNvPr id="5" name="Content Placeholder 2">
            <a:extLst>
              <a:ext uri="{FF2B5EF4-FFF2-40B4-BE49-F238E27FC236}">
                <a16:creationId xmlns:a16="http://schemas.microsoft.com/office/drawing/2014/main" id="{272983A0-11B3-4232-BE5A-C3F0B7528169}"/>
              </a:ext>
            </a:extLst>
          </p:cNvPr>
          <p:cNvSpPr txBox="1">
            <a:spLocks/>
          </p:cNvSpPr>
          <p:nvPr/>
        </p:nvSpPr>
        <p:spPr>
          <a:xfrm>
            <a:off x="628650" y="2358286"/>
            <a:ext cx="7886700" cy="4351338"/>
          </a:xfrm>
          <a:prstGeom prst="rect">
            <a:avLst/>
          </a:prstGeom>
        </p:spPr>
        <p:txBody>
          <a:bodyPr vert="horz" lIns="91440" tIns="45720" rIns="91440" bIns="45720" rtlCol="0">
            <a:normAutofit fontScale="92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just"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s-CO" sz="2800" b="0" i="0" u="none" strike="noStrike" kern="1200" cap="none" spc="0" normalizeH="0" baseline="0" noProof="0" dirty="0" err="1">
                <a:ln>
                  <a:noFill/>
                </a:ln>
                <a:solidFill>
                  <a:sysClr val="windowText" lastClr="000000"/>
                </a:solidFill>
                <a:effectLst/>
                <a:uLnTx/>
                <a:uFillTx/>
                <a:latin typeface="Calibri" panose="020F0502020204030204"/>
                <a:ea typeface="+mn-ea"/>
                <a:cs typeface="+mn-cs"/>
              </a:rPr>
              <a:t>This</a:t>
            </a:r>
            <a:r>
              <a:rPr kumimoji="0" lang="es-CO" sz="2800" b="0" i="0" u="none" strike="noStrike" kern="1200" cap="none" spc="0" normalizeH="0" baseline="0" noProof="0" dirty="0">
                <a:ln>
                  <a:noFill/>
                </a:ln>
                <a:solidFill>
                  <a:sysClr val="windowText" lastClr="000000"/>
                </a:solidFill>
                <a:effectLst/>
                <a:uLnTx/>
                <a:uFillTx/>
                <a:latin typeface="Calibri" panose="020F0502020204030204"/>
                <a:ea typeface="+mn-ea"/>
                <a:cs typeface="+mn-cs"/>
              </a:rPr>
              <a:t> </a:t>
            </a:r>
            <a:r>
              <a:rPr kumimoji="0" lang="es-CO" sz="2800" b="0" i="0" u="none" strike="noStrike" kern="1200" cap="none" spc="0" normalizeH="0" baseline="0" noProof="0" dirty="0" err="1">
                <a:ln>
                  <a:noFill/>
                </a:ln>
                <a:solidFill>
                  <a:sysClr val="windowText" lastClr="000000"/>
                </a:solidFill>
                <a:effectLst/>
                <a:uLnTx/>
                <a:uFillTx/>
                <a:latin typeface="Calibri" panose="020F0502020204030204"/>
                <a:ea typeface="+mn-ea"/>
                <a:cs typeface="+mn-cs"/>
              </a:rPr>
              <a:t>trend</a:t>
            </a:r>
            <a:r>
              <a:rPr kumimoji="0" lang="es-CO" sz="2800" b="0" i="0" u="none" strike="noStrike" kern="1200" cap="none" spc="0" normalizeH="0" baseline="0" noProof="0" dirty="0">
                <a:ln>
                  <a:noFill/>
                </a:ln>
                <a:solidFill>
                  <a:sysClr val="windowText" lastClr="000000"/>
                </a:solidFill>
                <a:effectLst/>
                <a:uLnTx/>
                <a:uFillTx/>
                <a:latin typeface="Calibri" panose="020F0502020204030204"/>
                <a:ea typeface="+mn-ea"/>
                <a:cs typeface="+mn-cs"/>
              </a:rPr>
              <a:t> </a:t>
            </a:r>
            <a:r>
              <a:rPr kumimoji="0" lang="es-CO" sz="2800" b="0" i="0" u="none" strike="noStrike" kern="1200" cap="none" spc="0" normalizeH="0" baseline="0" noProof="0" dirty="0" err="1">
                <a:ln>
                  <a:noFill/>
                </a:ln>
                <a:solidFill>
                  <a:sysClr val="windowText" lastClr="000000"/>
                </a:solidFill>
                <a:effectLst/>
                <a:uLnTx/>
                <a:uFillTx/>
                <a:latin typeface="Calibri" panose="020F0502020204030204"/>
                <a:ea typeface="+mn-ea"/>
                <a:cs typeface="+mn-cs"/>
              </a:rPr>
              <a:t>of</a:t>
            </a:r>
            <a:r>
              <a:rPr kumimoji="0" lang="es-CO" sz="2800" b="0" i="0" u="none" strike="noStrike" kern="1200" cap="none" spc="0" normalizeH="0" baseline="0" noProof="0" dirty="0">
                <a:ln>
                  <a:noFill/>
                </a:ln>
                <a:solidFill>
                  <a:sysClr val="windowText" lastClr="000000"/>
                </a:solidFill>
                <a:effectLst/>
                <a:uLnTx/>
                <a:uFillTx/>
                <a:latin typeface="Calibri" panose="020F0502020204030204"/>
                <a:ea typeface="+mn-ea"/>
                <a:cs typeface="+mn-cs"/>
              </a:rPr>
              <a:t> </a:t>
            </a:r>
            <a:r>
              <a:rPr kumimoji="0" lang="es-CO" sz="2800" b="0" i="0" u="none" strike="noStrike" kern="1200" cap="none" spc="0" normalizeH="0" baseline="0" noProof="0" dirty="0" err="1">
                <a:ln>
                  <a:noFill/>
                </a:ln>
                <a:solidFill>
                  <a:sysClr val="windowText" lastClr="000000"/>
                </a:solidFill>
                <a:effectLst/>
                <a:uLnTx/>
                <a:uFillTx/>
                <a:latin typeface="Calibri" panose="020F0502020204030204"/>
                <a:ea typeface="+mn-ea"/>
                <a:cs typeface="+mn-cs"/>
              </a:rPr>
              <a:t>associating</a:t>
            </a:r>
            <a:r>
              <a:rPr kumimoji="0" lang="es-CO" sz="2800" b="0" i="0" u="none" strike="noStrike" kern="1200" cap="none" spc="0" normalizeH="0" baseline="0" noProof="0" dirty="0">
                <a:ln>
                  <a:noFill/>
                </a:ln>
                <a:solidFill>
                  <a:sysClr val="windowText" lastClr="000000"/>
                </a:solidFill>
                <a:effectLst/>
                <a:uLnTx/>
                <a:uFillTx/>
                <a:latin typeface="Calibri" panose="020F0502020204030204"/>
                <a:ea typeface="+mn-ea"/>
                <a:cs typeface="+mn-cs"/>
              </a:rPr>
              <a:t> </a:t>
            </a:r>
            <a:r>
              <a:rPr kumimoji="0" lang="es-CO" sz="2800" b="1" i="0" u="none" strike="noStrike" kern="1200" cap="none" spc="0" normalizeH="0" baseline="0" noProof="0" dirty="0" err="1">
                <a:ln>
                  <a:noFill/>
                </a:ln>
                <a:solidFill>
                  <a:sysClr val="windowText" lastClr="000000"/>
                </a:solidFill>
                <a:effectLst/>
                <a:uLnTx/>
                <a:uFillTx/>
                <a:latin typeface="Calibri" panose="020F0502020204030204"/>
                <a:ea typeface="+mn-ea"/>
                <a:cs typeface="+mn-cs"/>
              </a:rPr>
              <a:t>compliance</a:t>
            </a:r>
            <a:r>
              <a:rPr kumimoji="0" lang="es-CO" sz="2800" b="0" i="0" u="none" strike="noStrike" kern="1200" cap="none" spc="0" normalizeH="0" baseline="0" noProof="0" dirty="0">
                <a:ln>
                  <a:noFill/>
                </a:ln>
                <a:solidFill>
                  <a:sysClr val="windowText" lastClr="000000"/>
                </a:solidFill>
                <a:effectLst/>
                <a:uLnTx/>
                <a:uFillTx/>
                <a:latin typeface="Calibri" panose="020F0502020204030204"/>
                <a:ea typeface="+mn-ea"/>
                <a:cs typeface="+mn-cs"/>
              </a:rPr>
              <a:t> </a:t>
            </a:r>
            <a:r>
              <a:rPr kumimoji="0" lang="es-CO" sz="2800" b="0" i="0" u="none" strike="noStrike" kern="1200" cap="none" spc="0" normalizeH="0" baseline="0" noProof="0" dirty="0" err="1">
                <a:ln>
                  <a:noFill/>
                </a:ln>
                <a:solidFill>
                  <a:sysClr val="windowText" lastClr="000000"/>
                </a:solidFill>
                <a:effectLst/>
                <a:uLnTx/>
                <a:uFillTx/>
                <a:latin typeface="Calibri" panose="020F0502020204030204"/>
                <a:ea typeface="+mn-ea"/>
                <a:cs typeface="+mn-cs"/>
              </a:rPr>
              <a:t>with</a:t>
            </a:r>
            <a:r>
              <a:rPr kumimoji="0" lang="es-CO" sz="2800" b="0" i="0" u="none" strike="noStrike" kern="1200" cap="none" spc="0" normalizeH="0" baseline="0" noProof="0" dirty="0">
                <a:ln>
                  <a:noFill/>
                </a:ln>
                <a:solidFill>
                  <a:sysClr val="windowText" lastClr="000000"/>
                </a:solidFill>
                <a:effectLst/>
                <a:uLnTx/>
                <a:uFillTx/>
                <a:latin typeface="Calibri" panose="020F0502020204030204"/>
                <a:ea typeface="+mn-ea"/>
                <a:cs typeface="+mn-cs"/>
              </a:rPr>
              <a:t> </a:t>
            </a:r>
            <a:r>
              <a:rPr kumimoji="0" lang="es-CO" sz="2800" b="0" i="0" u="none" strike="noStrike" kern="1200" cap="none" spc="0" normalizeH="0" baseline="0" noProof="0" dirty="0" err="1">
                <a:ln>
                  <a:noFill/>
                </a:ln>
                <a:solidFill>
                  <a:sysClr val="windowText" lastClr="000000"/>
                </a:solidFill>
                <a:effectLst/>
                <a:uLnTx/>
                <a:uFillTx/>
                <a:latin typeface="Calibri" panose="020F0502020204030204"/>
                <a:ea typeface="+mn-ea"/>
                <a:cs typeface="+mn-cs"/>
              </a:rPr>
              <a:t>the</a:t>
            </a:r>
            <a:r>
              <a:rPr kumimoji="0" lang="es-CO" sz="2800" b="0" i="0" u="none" strike="noStrike" kern="1200" cap="none" spc="0" normalizeH="0" baseline="0" noProof="0" dirty="0">
                <a:ln>
                  <a:noFill/>
                </a:ln>
                <a:solidFill>
                  <a:sysClr val="windowText" lastClr="000000"/>
                </a:solidFill>
                <a:effectLst/>
                <a:uLnTx/>
                <a:uFillTx/>
                <a:latin typeface="Calibri" panose="020F0502020204030204"/>
                <a:ea typeface="+mn-ea"/>
                <a:cs typeface="+mn-cs"/>
              </a:rPr>
              <a:t> </a:t>
            </a:r>
            <a:r>
              <a:rPr kumimoji="0" lang="es-CO" sz="2800" b="0" i="0" u="none" strike="noStrike" kern="1200" cap="none" spc="0" normalizeH="0" baseline="0" noProof="0" dirty="0" err="1">
                <a:ln>
                  <a:noFill/>
                </a:ln>
                <a:solidFill>
                  <a:sysClr val="windowText" lastClr="000000"/>
                </a:solidFill>
                <a:effectLst/>
                <a:uLnTx/>
                <a:uFillTx/>
                <a:latin typeface="Calibri" panose="020F0502020204030204"/>
                <a:ea typeface="+mn-ea"/>
                <a:cs typeface="+mn-cs"/>
              </a:rPr>
              <a:t>primacy</a:t>
            </a:r>
            <a:r>
              <a:rPr kumimoji="0" lang="es-CO" sz="2800" b="0" i="0" u="none" strike="noStrike" kern="1200" cap="none" spc="0" normalizeH="0" baseline="0" noProof="0" dirty="0">
                <a:ln>
                  <a:noFill/>
                </a:ln>
                <a:solidFill>
                  <a:sysClr val="windowText" lastClr="000000"/>
                </a:solidFill>
                <a:effectLst/>
                <a:uLnTx/>
                <a:uFillTx/>
                <a:latin typeface="Calibri" panose="020F0502020204030204"/>
                <a:ea typeface="+mn-ea"/>
                <a:cs typeface="+mn-cs"/>
              </a:rPr>
              <a:t> </a:t>
            </a:r>
            <a:r>
              <a:rPr kumimoji="0" lang="es-CO" sz="2800" b="0" i="0" u="none" strike="noStrike" kern="1200" cap="none" spc="0" normalizeH="0" baseline="0" noProof="0" dirty="0" err="1">
                <a:ln>
                  <a:noFill/>
                </a:ln>
                <a:solidFill>
                  <a:sysClr val="windowText" lastClr="000000"/>
                </a:solidFill>
                <a:effectLst/>
                <a:uLnTx/>
                <a:uFillTx/>
                <a:latin typeface="Calibri" panose="020F0502020204030204"/>
                <a:ea typeface="+mn-ea"/>
                <a:cs typeface="+mn-cs"/>
              </a:rPr>
              <a:t>of</a:t>
            </a:r>
            <a:r>
              <a:rPr kumimoji="0" lang="es-CO" sz="2800" b="0" i="0" u="none" strike="noStrike" kern="1200" cap="none" spc="0" normalizeH="0" baseline="0" noProof="0" dirty="0">
                <a:ln>
                  <a:noFill/>
                </a:ln>
                <a:solidFill>
                  <a:sysClr val="windowText" lastClr="000000"/>
                </a:solidFill>
                <a:effectLst/>
                <a:uLnTx/>
                <a:uFillTx/>
                <a:latin typeface="Calibri" panose="020F0502020204030204"/>
                <a:ea typeface="+mn-ea"/>
                <a:cs typeface="+mn-cs"/>
              </a:rPr>
              <a:t> </a:t>
            </a:r>
            <a:r>
              <a:rPr kumimoji="0" lang="es-CO" sz="2800" b="1" i="0" u="none" strike="noStrike" kern="1200" cap="none" spc="0" normalizeH="0" baseline="0" noProof="0" dirty="0" err="1">
                <a:ln>
                  <a:noFill/>
                </a:ln>
                <a:solidFill>
                  <a:sysClr val="windowText" lastClr="000000"/>
                </a:solidFill>
                <a:effectLst/>
                <a:uLnTx/>
                <a:uFillTx/>
                <a:latin typeface="Calibri" panose="020F0502020204030204"/>
                <a:ea typeface="+mn-ea"/>
                <a:cs typeface="+mn-cs"/>
              </a:rPr>
              <a:t>substance</a:t>
            </a:r>
            <a:r>
              <a:rPr kumimoji="0" lang="es-CO" sz="2800" b="1" i="0" u="none" strike="noStrike" kern="1200" cap="none" spc="0" normalizeH="0" baseline="0" noProof="0" dirty="0">
                <a:ln>
                  <a:noFill/>
                </a:ln>
                <a:solidFill>
                  <a:sysClr val="windowText" lastClr="000000"/>
                </a:solidFill>
                <a:effectLst/>
                <a:uLnTx/>
                <a:uFillTx/>
                <a:latin typeface="Calibri" panose="020F0502020204030204"/>
                <a:ea typeface="+mn-ea"/>
                <a:cs typeface="+mn-cs"/>
              </a:rPr>
              <a:t> </a:t>
            </a:r>
            <a:r>
              <a:rPr kumimoji="0" lang="es-CO" sz="2800" b="1" i="0" u="none" strike="noStrike" kern="1200" cap="none" spc="0" normalizeH="0" baseline="0" noProof="0" dirty="0" err="1">
                <a:ln>
                  <a:noFill/>
                </a:ln>
                <a:solidFill>
                  <a:sysClr val="windowText" lastClr="000000"/>
                </a:solidFill>
                <a:effectLst/>
                <a:uLnTx/>
                <a:uFillTx/>
                <a:latin typeface="Calibri" panose="020F0502020204030204"/>
                <a:ea typeface="+mn-ea"/>
                <a:cs typeface="+mn-cs"/>
              </a:rPr>
              <a:t>over</a:t>
            </a:r>
            <a:r>
              <a:rPr kumimoji="0" lang="es-CO" sz="2800" b="1" i="0" u="none" strike="noStrike" kern="1200" cap="none" spc="0" normalizeH="0" baseline="0" noProof="0" dirty="0">
                <a:ln>
                  <a:noFill/>
                </a:ln>
                <a:solidFill>
                  <a:sysClr val="windowText" lastClr="000000"/>
                </a:solidFill>
                <a:effectLst/>
                <a:uLnTx/>
                <a:uFillTx/>
                <a:latin typeface="Calibri" panose="020F0502020204030204"/>
                <a:ea typeface="+mn-ea"/>
                <a:cs typeface="+mn-cs"/>
              </a:rPr>
              <a:t> </a:t>
            </a:r>
            <a:r>
              <a:rPr kumimoji="0" lang="es-CO" sz="2800" b="1" i="0" u="none" strike="noStrike" kern="1200" cap="none" spc="0" normalizeH="0" baseline="0" noProof="0" dirty="0" err="1">
                <a:ln>
                  <a:noFill/>
                </a:ln>
                <a:solidFill>
                  <a:sysClr val="windowText" lastClr="000000"/>
                </a:solidFill>
                <a:effectLst/>
                <a:uLnTx/>
                <a:uFillTx/>
                <a:latin typeface="Calibri" panose="020F0502020204030204"/>
                <a:ea typeface="+mn-ea"/>
                <a:cs typeface="+mn-cs"/>
              </a:rPr>
              <a:t>form</a:t>
            </a:r>
            <a:r>
              <a:rPr kumimoji="0" lang="es-CO" sz="2800" b="0" i="0" u="none" strike="noStrike" kern="1200" cap="none" spc="0" normalizeH="0" baseline="0" noProof="0" dirty="0">
                <a:ln>
                  <a:noFill/>
                </a:ln>
                <a:solidFill>
                  <a:sysClr val="windowText" lastClr="000000"/>
                </a:solidFill>
                <a:effectLst/>
                <a:uLnTx/>
                <a:uFillTx/>
                <a:latin typeface="Calibri" panose="020F0502020204030204"/>
                <a:ea typeface="+mn-ea"/>
                <a:cs typeface="+mn-cs"/>
              </a:rPr>
              <a:t>, </a:t>
            </a:r>
            <a:r>
              <a:rPr kumimoji="0" lang="es-CO" sz="2800" b="0" i="0" u="none" strike="noStrike" kern="1200" cap="none" spc="0" normalizeH="0" baseline="0" noProof="0" dirty="0" err="1">
                <a:ln>
                  <a:noFill/>
                </a:ln>
                <a:solidFill>
                  <a:sysClr val="windowText" lastClr="000000"/>
                </a:solidFill>
                <a:effectLst/>
                <a:uLnTx/>
                <a:uFillTx/>
                <a:latin typeface="Calibri" panose="020F0502020204030204"/>
                <a:ea typeface="+mn-ea"/>
                <a:cs typeface="+mn-cs"/>
              </a:rPr>
              <a:t>which</a:t>
            </a:r>
            <a:r>
              <a:rPr kumimoji="0" lang="es-CO" sz="2800" b="0" i="0" u="none" strike="noStrike" kern="1200" cap="none" spc="0" normalizeH="0" baseline="0" noProof="0" dirty="0">
                <a:ln>
                  <a:noFill/>
                </a:ln>
                <a:solidFill>
                  <a:sysClr val="windowText" lastClr="000000"/>
                </a:solidFill>
                <a:effectLst/>
                <a:uLnTx/>
                <a:uFillTx/>
                <a:latin typeface="Calibri" panose="020F0502020204030204"/>
                <a:ea typeface="+mn-ea"/>
                <a:cs typeface="+mn-cs"/>
              </a:rPr>
              <a:t> </a:t>
            </a:r>
            <a:r>
              <a:rPr kumimoji="0" lang="es-CO" sz="2800" b="0" i="0" u="none" strike="noStrike" kern="1200" cap="none" spc="0" normalizeH="0" baseline="0" noProof="0" dirty="0" err="1">
                <a:ln>
                  <a:noFill/>
                </a:ln>
                <a:solidFill>
                  <a:sysClr val="windowText" lastClr="000000"/>
                </a:solidFill>
                <a:effectLst/>
                <a:uLnTx/>
                <a:uFillTx/>
                <a:latin typeface="Calibri" panose="020F0502020204030204"/>
                <a:ea typeface="+mn-ea"/>
                <a:cs typeface="+mn-cs"/>
              </a:rPr>
              <a:t>was</a:t>
            </a:r>
            <a:r>
              <a:rPr kumimoji="0" lang="es-CO" sz="2800" b="0" i="0" u="none" strike="noStrike" kern="1200" cap="none" spc="0" normalizeH="0" baseline="0" noProof="0" dirty="0">
                <a:ln>
                  <a:noFill/>
                </a:ln>
                <a:solidFill>
                  <a:sysClr val="windowText" lastClr="000000"/>
                </a:solidFill>
                <a:effectLst/>
                <a:uLnTx/>
                <a:uFillTx/>
                <a:latin typeface="Calibri" panose="020F0502020204030204"/>
                <a:ea typeface="+mn-ea"/>
                <a:cs typeface="+mn-cs"/>
              </a:rPr>
              <a:t> </a:t>
            </a:r>
            <a:r>
              <a:rPr kumimoji="0" lang="es-CO" sz="2800" b="0" i="0" u="none" strike="noStrike" kern="1200" cap="none" spc="0" normalizeH="0" baseline="0" noProof="0" dirty="0" err="1">
                <a:ln>
                  <a:noFill/>
                </a:ln>
                <a:solidFill>
                  <a:sysClr val="windowText" lastClr="000000"/>
                </a:solidFill>
                <a:effectLst/>
                <a:uLnTx/>
                <a:uFillTx/>
                <a:latin typeface="Calibri" panose="020F0502020204030204"/>
                <a:ea typeface="+mn-ea"/>
                <a:cs typeface="+mn-cs"/>
              </a:rPr>
              <a:t>initiated</a:t>
            </a:r>
            <a:r>
              <a:rPr kumimoji="0" lang="es-CO" sz="2800" b="0" i="0" u="none" strike="noStrike" kern="1200" cap="none" spc="0" normalizeH="0" baseline="0" noProof="0" dirty="0">
                <a:ln>
                  <a:noFill/>
                </a:ln>
                <a:solidFill>
                  <a:sysClr val="windowText" lastClr="000000"/>
                </a:solidFill>
                <a:effectLst/>
                <a:uLnTx/>
                <a:uFillTx/>
                <a:latin typeface="Calibri" panose="020F0502020204030204"/>
                <a:ea typeface="+mn-ea"/>
                <a:cs typeface="+mn-cs"/>
              </a:rPr>
              <a:t> </a:t>
            </a:r>
            <a:r>
              <a:rPr kumimoji="0" lang="es-CO" sz="2800" b="0" i="0" u="none" strike="noStrike" kern="1200" cap="none" spc="0" normalizeH="0" baseline="0" noProof="0" dirty="0" err="1">
                <a:ln>
                  <a:noFill/>
                </a:ln>
                <a:solidFill>
                  <a:sysClr val="windowText" lastClr="000000"/>
                </a:solidFill>
                <a:effectLst/>
                <a:uLnTx/>
                <a:uFillTx/>
                <a:latin typeface="Calibri" panose="020F0502020204030204"/>
                <a:ea typeface="+mn-ea"/>
                <a:cs typeface="+mn-cs"/>
              </a:rPr>
              <a:t>via</a:t>
            </a:r>
            <a:r>
              <a:rPr kumimoji="0" lang="es-CO" sz="2800" b="0" i="0" u="none" strike="noStrike" kern="1200" cap="none" spc="0" normalizeH="0" baseline="0" noProof="0" dirty="0">
                <a:ln>
                  <a:noFill/>
                </a:ln>
                <a:solidFill>
                  <a:sysClr val="windowText" lastClr="000000"/>
                </a:solidFill>
                <a:effectLst/>
                <a:uLnTx/>
                <a:uFillTx/>
                <a:latin typeface="Calibri" panose="020F0502020204030204"/>
                <a:ea typeface="+mn-ea"/>
                <a:cs typeface="+mn-cs"/>
              </a:rPr>
              <a:t> judicial </a:t>
            </a:r>
            <a:r>
              <a:rPr kumimoji="0" lang="es-CO" sz="2800" b="0" i="0" u="none" strike="noStrike" kern="1200" cap="none" spc="0" normalizeH="0" baseline="0" noProof="0" dirty="0" err="1">
                <a:ln>
                  <a:noFill/>
                </a:ln>
                <a:solidFill>
                  <a:sysClr val="windowText" lastClr="000000"/>
                </a:solidFill>
                <a:effectLst/>
                <a:uLnTx/>
                <a:uFillTx/>
                <a:latin typeface="Calibri" panose="020F0502020204030204"/>
                <a:ea typeface="+mn-ea"/>
                <a:cs typeface="+mn-cs"/>
              </a:rPr>
              <a:t>precedent</a:t>
            </a:r>
            <a:r>
              <a:rPr kumimoji="0" lang="es-CO" sz="2800" b="0" i="0" u="none" strike="noStrike" kern="1200" cap="none" spc="0" normalizeH="0" baseline="0" noProof="0" dirty="0">
                <a:ln>
                  <a:noFill/>
                </a:ln>
                <a:solidFill>
                  <a:sysClr val="windowText" lastClr="000000"/>
                </a:solidFill>
                <a:effectLst/>
                <a:uLnTx/>
                <a:uFillTx/>
                <a:latin typeface="Calibri" panose="020F0502020204030204"/>
                <a:ea typeface="+mn-ea"/>
                <a:cs typeface="+mn-cs"/>
              </a:rPr>
              <a:t> in </a:t>
            </a:r>
            <a:r>
              <a:rPr kumimoji="0" lang="es-CO" sz="2800" b="0" i="0" u="none" strike="noStrike" kern="1200" cap="none" spc="0" normalizeH="0" baseline="0" noProof="0" dirty="0" err="1">
                <a:ln>
                  <a:noFill/>
                </a:ln>
                <a:solidFill>
                  <a:sysClr val="windowText" lastClr="000000"/>
                </a:solidFill>
                <a:effectLst/>
                <a:uLnTx/>
                <a:uFillTx/>
                <a:latin typeface="Calibri" panose="020F0502020204030204"/>
                <a:ea typeface="+mn-ea"/>
                <a:cs typeface="+mn-cs"/>
              </a:rPr>
              <a:t>countries</a:t>
            </a:r>
            <a:r>
              <a:rPr kumimoji="0" lang="es-CO" sz="2800" b="0" i="0" u="none" strike="noStrike" kern="1200" cap="none" spc="0" normalizeH="0" baseline="0" noProof="0" dirty="0">
                <a:ln>
                  <a:noFill/>
                </a:ln>
                <a:solidFill>
                  <a:sysClr val="windowText" lastClr="000000"/>
                </a:solidFill>
                <a:effectLst/>
                <a:uLnTx/>
                <a:uFillTx/>
                <a:latin typeface="Calibri" panose="020F0502020204030204"/>
                <a:ea typeface="+mn-ea"/>
                <a:cs typeface="+mn-cs"/>
              </a:rPr>
              <a:t> </a:t>
            </a:r>
            <a:r>
              <a:rPr kumimoji="0" lang="es-CO" sz="2800" b="0" i="0" u="none" strike="noStrike" kern="1200" cap="none" spc="0" normalizeH="0" baseline="0" noProof="0" dirty="0" err="1">
                <a:ln>
                  <a:noFill/>
                </a:ln>
                <a:solidFill>
                  <a:sysClr val="windowText" lastClr="000000"/>
                </a:solidFill>
                <a:effectLst/>
                <a:uLnTx/>
                <a:uFillTx/>
                <a:latin typeface="Calibri" panose="020F0502020204030204"/>
                <a:ea typeface="+mn-ea"/>
                <a:cs typeface="+mn-cs"/>
              </a:rPr>
              <a:t>like</a:t>
            </a:r>
            <a:r>
              <a:rPr kumimoji="0" lang="es-CO" sz="2800" b="0" i="0" u="none" strike="noStrike" kern="1200" cap="none" spc="0" normalizeH="0" baseline="0" noProof="0" dirty="0">
                <a:ln>
                  <a:noFill/>
                </a:ln>
                <a:solidFill>
                  <a:sysClr val="windowText" lastClr="000000"/>
                </a:solidFill>
                <a:effectLst/>
                <a:uLnTx/>
                <a:uFillTx/>
                <a:latin typeface="Calibri" panose="020F0502020204030204"/>
                <a:ea typeface="+mn-ea"/>
                <a:cs typeface="+mn-cs"/>
              </a:rPr>
              <a:t> </a:t>
            </a:r>
            <a:r>
              <a:rPr kumimoji="0" lang="es-CO" sz="2800" b="0" i="0" u="none" strike="noStrike" kern="1200" cap="none" spc="0" normalizeH="0" baseline="0" noProof="0" dirty="0" err="1">
                <a:ln>
                  <a:noFill/>
                </a:ln>
                <a:solidFill>
                  <a:sysClr val="windowText" lastClr="000000"/>
                </a:solidFill>
                <a:effectLst/>
                <a:uLnTx/>
                <a:uFillTx/>
                <a:latin typeface="Calibri" panose="020F0502020204030204"/>
                <a:ea typeface="+mn-ea"/>
                <a:cs typeface="+mn-cs"/>
              </a:rPr>
              <a:t>the</a:t>
            </a:r>
            <a:r>
              <a:rPr kumimoji="0" lang="es-CO" sz="2800" b="0" i="0" u="none" strike="noStrike" kern="1200" cap="none" spc="0" normalizeH="0" baseline="0" noProof="0" dirty="0">
                <a:ln>
                  <a:noFill/>
                </a:ln>
                <a:solidFill>
                  <a:sysClr val="windowText" lastClr="000000"/>
                </a:solidFill>
                <a:effectLst/>
                <a:uLnTx/>
                <a:uFillTx/>
                <a:latin typeface="Calibri" panose="020F0502020204030204"/>
                <a:ea typeface="+mn-ea"/>
                <a:cs typeface="+mn-cs"/>
              </a:rPr>
              <a:t> </a:t>
            </a:r>
            <a:r>
              <a:rPr kumimoji="0" lang="es-CO" sz="2800" b="0" i="0" u="none" strike="noStrike" kern="1200" cap="none" spc="0" normalizeH="0" baseline="0" noProof="0" dirty="0" err="1">
                <a:ln>
                  <a:noFill/>
                </a:ln>
                <a:solidFill>
                  <a:sysClr val="windowText" lastClr="000000"/>
                </a:solidFill>
                <a:effectLst/>
                <a:uLnTx/>
                <a:uFillTx/>
                <a:latin typeface="Calibri" panose="020F0502020204030204"/>
                <a:ea typeface="+mn-ea"/>
                <a:cs typeface="+mn-cs"/>
              </a:rPr>
              <a:t>the</a:t>
            </a:r>
            <a:r>
              <a:rPr kumimoji="0" lang="es-CO" sz="2800" b="0" i="0" u="none" strike="noStrike" kern="1200" cap="none" spc="0" normalizeH="0" baseline="0" noProof="0" dirty="0">
                <a:ln>
                  <a:noFill/>
                </a:ln>
                <a:solidFill>
                  <a:sysClr val="windowText" lastClr="000000"/>
                </a:solidFill>
                <a:effectLst/>
                <a:uLnTx/>
                <a:uFillTx/>
                <a:latin typeface="Calibri" panose="020F0502020204030204"/>
                <a:ea typeface="+mn-ea"/>
                <a:cs typeface="+mn-cs"/>
              </a:rPr>
              <a:t> US and </a:t>
            </a:r>
            <a:r>
              <a:rPr kumimoji="0" lang="es-CO" sz="2800" b="0" i="0" u="none" strike="noStrike" kern="1200" cap="none" spc="0" normalizeH="0" baseline="0" noProof="0" dirty="0" err="1">
                <a:ln>
                  <a:noFill/>
                </a:ln>
                <a:solidFill>
                  <a:sysClr val="windowText" lastClr="000000"/>
                </a:solidFill>
                <a:effectLst/>
                <a:uLnTx/>
                <a:uFillTx/>
                <a:latin typeface="Calibri" panose="020F0502020204030204"/>
                <a:ea typeface="+mn-ea"/>
                <a:cs typeface="+mn-cs"/>
              </a:rPr>
              <a:t>the</a:t>
            </a:r>
            <a:r>
              <a:rPr kumimoji="0" lang="es-CO" sz="2800" b="0" i="0" u="none" strike="noStrike" kern="1200" cap="none" spc="0" normalizeH="0" baseline="0" noProof="0" dirty="0">
                <a:ln>
                  <a:noFill/>
                </a:ln>
                <a:solidFill>
                  <a:sysClr val="windowText" lastClr="000000"/>
                </a:solidFill>
                <a:effectLst/>
                <a:uLnTx/>
                <a:uFillTx/>
                <a:latin typeface="Calibri" panose="020F0502020204030204"/>
                <a:ea typeface="+mn-ea"/>
                <a:cs typeface="+mn-cs"/>
              </a:rPr>
              <a:t> UK (</a:t>
            </a:r>
            <a:r>
              <a:rPr kumimoji="0" lang="es-CO" sz="2800" b="0" i="0" u="none" strike="noStrike" kern="1200" cap="none" spc="0" normalizeH="0" baseline="0" noProof="0" dirty="0" err="1">
                <a:ln>
                  <a:noFill/>
                </a:ln>
                <a:solidFill>
                  <a:sysClr val="windowText" lastClr="000000"/>
                </a:solidFill>
                <a:effectLst/>
                <a:uLnTx/>
                <a:uFillTx/>
                <a:latin typeface="Calibri" panose="020F0502020204030204"/>
                <a:ea typeface="+mn-ea"/>
                <a:cs typeface="+mn-cs"/>
              </a:rPr>
              <a:t>purposive</a:t>
            </a:r>
            <a:r>
              <a:rPr kumimoji="0" lang="es-CO" sz="2800" b="0" i="0" u="none" strike="noStrike" kern="1200" cap="none" spc="0" normalizeH="0" baseline="0" noProof="0" dirty="0">
                <a:ln>
                  <a:noFill/>
                </a:ln>
                <a:solidFill>
                  <a:sysClr val="windowText" lastClr="000000"/>
                </a:solidFill>
                <a:effectLst/>
                <a:uLnTx/>
                <a:uFillTx/>
                <a:latin typeface="Calibri" panose="020F0502020204030204"/>
                <a:ea typeface="+mn-ea"/>
                <a:cs typeface="+mn-cs"/>
              </a:rPr>
              <a:t> </a:t>
            </a:r>
            <a:r>
              <a:rPr kumimoji="0" lang="es-CO" sz="2800" b="0" i="0" u="none" strike="noStrike" kern="1200" cap="none" spc="0" normalizeH="0" baseline="0" noProof="0" dirty="0" err="1">
                <a:ln>
                  <a:noFill/>
                </a:ln>
                <a:solidFill>
                  <a:sysClr val="windowText" lastClr="000000"/>
                </a:solidFill>
                <a:effectLst/>
                <a:uLnTx/>
                <a:uFillTx/>
                <a:latin typeface="Calibri" panose="020F0502020204030204"/>
                <a:ea typeface="+mn-ea"/>
                <a:cs typeface="+mn-cs"/>
              </a:rPr>
              <a:t>approach</a:t>
            </a:r>
            <a:r>
              <a:rPr kumimoji="0" lang="es-CO" sz="2800" b="0" i="0" u="none" strike="noStrike" kern="1200" cap="none" spc="0" normalizeH="0" baseline="0" noProof="0" dirty="0">
                <a:ln>
                  <a:noFill/>
                </a:ln>
                <a:solidFill>
                  <a:sysClr val="windowText" lastClr="000000"/>
                </a:solidFill>
                <a:effectLst/>
                <a:uLnTx/>
                <a:uFillTx/>
                <a:latin typeface="Calibri" panose="020F0502020204030204"/>
                <a:ea typeface="+mn-ea"/>
                <a:cs typeface="+mn-cs"/>
              </a:rPr>
              <a:t> and </a:t>
            </a:r>
            <a:r>
              <a:rPr kumimoji="0" lang="es-CO" sz="2800" b="0" i="1" u="none" strike="noStrike" kern="1200" cap="none" spc="0" normalizeH="0" baseline="0" noProof="0" dirty="0">
                <a:ln>
                  <a:noFill/>
                </a:ln>
                <a:solidFill>
                  <a:sysClr val="windowText" lastClr="000000"/>
                </a:solidFill>
                <a:effectLst/>
                <a:uLnTx/>
                <a:uFillTx/>
                <a:latin typeface="Calibri" panose="020F0502020204030204"/>
                <a:ea typeface="+mn-ea"/>
                <a:cs typeface="+mn-cs"/>
              </a:rPr>
              <a:t>Ramsay </a:t>
            </a:r>
            <a:r>
              <a:rPr kumimoji="0" lang="es-CO" sz="2800" b="0" i="0" u="none" strike="noStrike" kern="1200" cap="none" spc="0" normalizeH="0" baseline="0" noProof="0" dirty="0">
                <a:ln>
                  <a:noFill/>
                </a:ln>
                <a:solidFill>
                  <a:sysClr val="windowText" lastClr="000000"/>
                </a:solidFill>
                <a:effectLst/>
                <a:uLnTx/>
                <a:uFillTx/>
                <a:latin typeface="Calibri" panose="020F0502020204030204"/>
                <a:ea typeface="+mn-ea"/>
                <a:cs typeface="+mn-cs"/>
              </a:rPr>
              <a:t>doctrine), </a:t>
            </a:r>
            <a:r>
              <a:rPr kumimoji="0" lang="es-CO" sz="2800" b="0" i="0" u="none" strike="noStrike" kern="1200" cap="none" spc="0" normalizeH="0" baseline="0" noProof="0" dirty="0" err="1">
                <a:ln>
                  <a:noFill/>
                </a:ln>
                <a:solidFill>
                  <a:sysClr val="windowText" lastClr="000000"/>
                </a:solidFill>
                <a:effectLst/>
                <a:uLnTx/>
                <a:uFillTx/>
                <a:latin typeface="Calibri" panose="020F0502020204030204"/>
                <a:ea typeface="+mn-ea"/>
                <a:cs typeface="+mn-cs"/>
              </a:rPr>
              <a:t>was</a:t>
            </a:r>
            <a:r>
              <a:rPr kumimoji="0" lang="es-CO" sz="2800" b="0" i="0" u="none" strike="noStrike" kern="1200" cap="none" spc="0" normalizeH="0" baseline="0" noProof="0" dirty="0">
                <a:ln>
                  <a:noFill/>
                </a:ln>
                <a:solidFill>
                  <a:sysClr val="windowText" lastClr="000000"/>
                </a:solidFill>
                <a:effectLst/>
                <a:uLnTx/>
                <a:uFillTx/>
                <a:latin typeface="Calibri" panose="020F0502020204030204"/>
                <a:ea typeface="+mn-ea"/>
                <a:cs typeface="+mn-cs"/>
              </a:rPr>
              <a:t> </a:t>
            </a:r>
            <a:r>
              <a:rPr kumimoji="0" lang="es-CO" sz="2800" b="0" i="0" u="none" strike="noStrike" kern="1200" cap="none" spc="0" normalizeH="0" baseline="0" noProof="0" dirty="0" err="1">
                <a:ln>
                  <a:noFill/>
                </a:ln>
                <a:solidFill>
                  <a:sysClr val="windowText" lastClr="000000"/>
                </a:solidFill>
                <a:effectLst/>
                <a:uLnTx/>
                <a:uFillTx/>
                <a:latin typeface="Calibri" panose="020F0502020204030204"/>
                <a:ea typeface="+mn-ea"/>
                <a:cs typeface="+mn-cs"/>
              </a:rPr>
              <a:t>gradually</a:t>
            </a:r>
            <a:r>
              <a:rPr kumimoji="0" lang="es-CO" sz="2800" b="0" i="0" u="none" strike="noStrike" kern="1200" cap="none" spc="0" normalizeH="0" baseline="0" noProof="0" dirty="0">
                <a:ln>
                  <a:noFill/>
                </a:ln>
                <a:solidFill>
                  <a:sysClr val="windowText" lastClr="000000"/>
                </a:solidFill>
                <a:effectLst/>
                <a:uLnTx/>
                <a:uFillTx/>
                <a:latin typeface="Calibri" panose="020F0502020204030204"/>
                <a:ea typeface="+mn-ea"/>
                <a:cs typeface="+mn-cs"/>
              </a:rPr>
              <a:t> extended and </a:t>
            </a:r>
            <a:r>
              <a:rPr kumimoji="0" lang="es-CO" sz="2800" b="0" i="0" u="none" strike="noStrike" kern="1200" cap="none" spc="0" normalizeH="0" baseline="0" noProof="0" dirty="0" err="1">
                <a:ln>
                  <a:noFill/>
                </a:ln>
                <a:solidFill>
                  <a:sysClr val="windowText" lastClr="000000"/>
                </a:solidFill>
                <a:effectLst/>
                <a:uLnTx/>
                <a:uFillTx/>
                <a:latin typeface="Calibri" panose="020F0502020204030204"/>
                <a:ea typeface="+mn-ea"/>
                <a:cs typeface="+mn-cs"/>
              </a:rPr>
              <a:t>codified</a:t>
            </a:r>
            <a:r>
              <a:rPr kumimoji="0" lang="es-CO" sz="2800" b="0" i="0" u="none" strike="noStrike" kern="1200" cap="none" spc="0" normalizeH="0" baseline="0" noProof="0" dirty="0">
                <a:ln>
                  <a:noFill/>
                </a:ln>
                <a:solidFill>
                  <a:sysClr val="windowText" lastClr="000000"/>
                </a:solidFill>
                <a:effectLst/>
                <a:uLnTx/>
                <a:uFillTx/>
                <a:latin typeface="Calibri" panose="020F0502020204030204"/>
                <a:ea typeface="+mn-ea"/>
                <a:cs typeface="+mn-cs"/>
              </a:rPr>
              <a:t> in </a:t>
            </a:r>
            <a:r>
              <a:rPr kumimoji="0" lang="es-CO" sz="2800" b="0" i="0" u="none" strike="noStrike" kern="1200" cap="none" spc="0" normalizeH="0" baseline="0" noProof="0" dirty="0" err="1">
                <a:ln>
                  <a:noFill/>
                </a:ln>
                <a:solidFill>
                  <a:sysClr val="windowText" lastClr="000000"/>
                </a:solidFill>
                <a:effectLst/>
                <a:uLnTx/>
                <a:uFillTx/>
                <a:latin typeface="Calibri" panose="020F0502020204030204"/>
                <a:ea typeface="+mn-ea"/>
                <a:cs typeface="+mn-cs"/>
              </a:rPr>
              <a:t>multiple</a:t>
            </a:r>
            <a:r>
              <a:rPr kumimoji="0" lang="es-CO" sz="2800" b="0" i="0" u="none" strike="noStrike" kern="1200" cap="none" spc="0" normalizeH="0" baseline="0" noProof="0" dirty="0">
                <a:ln>
                  <a:noFill/>
                </a:ln>
                <a:solidFill>
                  <a:sysClr val="windowText" lastClr="000000"/>
                </a:solidFill>
                <a:effectLst/>
                <a:uLnTx/>
                <a:uFillTx/>
                <a:latin typeface="Calibri" panose="020F0502020204030204"/>
                <a:ea typeface="+mn-ea"/>
                <a:cs typeface="+mn-cs"/>
              </a:rPr>
              <a:t> </a:t>
            </a:r>
            <a:r>
              <a:rPr kumimoji="0" lang="es-CO" sz="2800" b="0" i="0" u="none" strike="noStrike" kern="1200" cap="none" spc="0" normalizeH="0" baseline="0" noProof="0" dirty="0" err="1">
                <a:ln>
                  <a:noFill/>
                </a:ln>
                <a:solidFill>
                  <a:sysClr val="windowText" lastClr="000000"/>
                </a:solidFill>
                <a:effectLst/>
                <a:uLnTx/>
                <a:uFillTx/>
                <a:latin typeface="Calibri" panose="020F0502020204030204"/>
                <a:ea typeface="+mn-ea"/>
                <a:cs typeface="+mn-cs"/>
              </a:rPr>
              <a:t>jurisdictions</a:t>
            </a:r>
            <a:r>
              <a:rPr kumimoji="0" lang="es-CO" sz="2800" b="0" i="0" u="none" strike="noStrike" kern="1200" cap="none" spc="0" normalizeH="0" baseline="0" noProof="0" dirty="0">
                <a:ln>
                  <a:noFill/>
                </a:ln>
                <a:solidFill>
                  <a:sysClr val="windowText" lastClr="000000"/>
                </a:solidFill>
                <a:effectLst/>
                <a:uLnTx/>
                <a:uFillTx/>
                <a:latin typeface="Calibri" panose="020F0502020204030204"/>
                <a:ea typeface="+mn-ea"/>
                <a:cs typeface="+mn-cs"/>
              </a:rPr>
              <a:t>.</a:t>
            </a:r>
          </a:p>
          <a:p>
            <a:pPr marL="228600" marR="0" lvl="0" indent="-228600" algn="just"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s-CO" sz="2800" b="0" i="0" u="none" strike="noStrike" kern="1200" cap="none" spc="0" normalizeH="0" baseline="0" noProof="0" dirty="0" err="1">
                <a:ln>
                  <a:noFill/>
                </a:ln>
                <a:solidFill>
                  <a:sysClr val="windowText" lastClr="000000"/>
                </a:solidFill>
                <a:effectLst/>
                <a:uLnTx/>
                <a:uFillTx/>
                <a:latin typeface="Calibri" panose="020F0502020204030204"/>
                <a:ea typeface="+mn-ea"/>
                <a:cs typeface="+mn-cs"/>
              </a:rPr>
              <a:t>The</a:t>
            </a:r>
            <a:r>
              <a:rPr kumimoji="0" lang="es-CO" sz="2800" b="0" i="0" u="none" strike="noStrike" kern="1200" cap="none" spc="0" normalizeH="0" baseline="0" noProof="0" dirty="0">
                <a:ln>
                  <a:noFill/>
                </a:ln>
                <a:solidFill>
                  <a:sysClr val="windowText" lastClr="000000"/>
                </a:solidFill>
                <a:effectLst/>
                <a:uLnTx/>
                <a:uFillTx/>
                <a:latin typeface="Calibri" panose="020F0502020204030204"/>
                <a:ea typeface="+mn-ea"/>
                <a:cs typeface="+mn-cs"/>
              </a:rPr>
              <a:t> </a:t>
            </a:r>
            <a:r>
              <a:rPr kumimoji="0" lang="es-CO" sz="2800" b="0" i="0" u="none" strike="noStrike" kern="1200" cap="none" spc="0" normalizeH="0" baseline="0" noProof="0" dirty="0" err="1">
                <a:ln>
                  <a:noFill/>
                </a:ln>
                <a:solidFill>
                  <a:sysClr val="windowText" lastClr="000000"/>
                </a:solidFill>
                <a:effectLst/>
                <a:uLnTx/>
                <a:uFillTx/>
                <a:latin typeface="Calibri" panose="020F0502020204030204"/>
                <a:ea typeface="+mn-ea"/>
                <a:cs typeface="+mn-cs"/>
              </a:rPr>
              <a:t>increasing</a:t>
            </a:r>
            <a:r>
              <a:rPr kumimoji="0" lang="es-CO" sz="2800" b="0" i="0" u="none" strike="noStrike" kern="1200" cap="none" spc="0" normalizeH="0" baseline="0" noProof="0" dirty="0">
                <a:ln>
                  <a:noFill/>
                </a:ln>
                <a:solidFill>
                  <a:sysClr val="windowText" lastClr="000000"/>
                </a:solidFill>
                <a:effectLst/>
                <a:uLnTx/>
                <a:uFillTx/>
                <a:latin typeface="Calibri" panose="020F0502020204030204"/>
                <a:ea typeface="+mn-ea"/>
                <a:cs typeface="+mn-cs"/>
              </a:rPr>
              <a:t> </a:t>
            </a:r>
            <a:r>
              <a:rPr kumimoji="0" lang="es-CO" sz="2800" b="1" i="0" u="none" strike="noStrike" kern="1200" cap="none" spc="0" normalizeH="0" baseline="0" noProof="0" dirty="0" err="1">
                <a:ln>
                  <a:noFill/>
                </a:ln>
                <a:solidFill>
                  <a:sysClr val="windowText" lastClr="000000"/>
                </a:solidFill>
                <a:effectLst/>
                <a:uLnTx/>
                <a:uFillTx/>
                <a:latin typeface="Calibri" panose="020F0502020204030204"/>
                <a:ea typeface="+mn-ea"/>
                <a:cs typeface="+mn-cs"/>
              </a:rPr>
              <a:t>public</a:t>
            </a:r>
            <a:r>
              <a:rPr kumimoji="0" lang="es-CO" sz="2800" b="1" i="0" u="none" strike="noStrike" kern="1200" cap="none" spc="0" normalizeH="0" baseline="0" noProof="0" dirty="0">
                <a:ln>
                  <a:noFill/>
                </a:ln>
                <a:solidFill>
                  <a:sysClr val="windowText" lastClr="000000"/>
                </a:solidFill>
                <a:effectLst/>
                <a:uLnTx/>
                <a:uFillTx/>
                <a:latin typeface="Calibri" panose="020F0502020204030204"/>
                <a:ea typeface="+mn-ea"/>
                <a:cs typeface="+mn-cs"/>
              </a:rPr>
              <a:t> </a:t>
            </a:r>
            <a:r>
              <a:rPr kumimoji="0" lang="es-CO" sz="2800" b="1" i="0" u="none" strike="noStrike" kern="1200" cap="none" spc="0" normalizeH="0" baseline="0" noProof="0" dirty="0" err="1">
                <a:ln>
                  <a:noFill/>
                </a:ln>
                <a:solidFill>
                  <a:sysClr val="windowText" lastClr="000000"/>
                </a:solidFill>
                <a:effectLst/>
                <a:uLnTx/>
                <a:uFillTx/>
                <a:latin typeface="Calibri" panose="020F0502020204030204"/>
                <a:ea typeface="+mn-ea"/>
                <a:cs typeface="+mn-cs"/>
              </a:rPr>
              <a:t>visibility</a:t>
            </a:r>
            <a:r>
              <a:rPr kumimoji="0" lang="es-CO" sz="2800" b="1" i="0" u="none" strike="noStrike" kern="1200" cap="none" spc="0" normalizeH="0" baseline="0" noProof="0" dirty="0">
                <a:ln>
                  <a:noFill/>
                </a:ln>
                <a:solidFill>
                  <a:sysClr val="windowText" lastClr="000000"/>
                </a:solidFill>
                <a:effectLst/>
                <a:uLnTx/>
                <a:uFillTx/>
                <a:latin typeface="Calibri" panose="020F0502020204030204"/>
                <a:ea typeface="+mn-ea"/>
                <a:cs typeface="+mn-cs"/>
              </a:rPr>
              <a:t> </a:t>
            </a:r>
            <a:r>
              <a:rPr kumimoji="0" lang="es-CO" sz="2800" b="0" i="0" u="none" strike="noStrike" kern="1200" cap="none" spc="0" normalizeH="0" baseline="0" noProof="0" dirty="0">
                <a:ln>
                  <a:noFill/>
                </a:ln>
                <a:solidFill>
                  <a:sysClr val="windowText" lastClr="000000"/>
                </a:solidFill>
                <a:effectLst/>
                <a:uLnTx/>
                <a:uFillTx/>
                <a:latin typeface="Calibri" panose="020F0502020204030204"/>
                <a:ea typeface="+mn-ea"/>
                <a:cs typeface="+mn-cs"/>
              </a:rPr>
              <a:t>and </a:t>
            </a:r>
            <a:r>
              <a:rPr kumimoji="0" lang="es-CO" sz="2800" b="1" i="0" u="none" strike="noStrike" kern="1200" cap="none" spc="0" normalizeH="0" baseline="0" noProof="0" dirty="0" err="1">
                <a:ln>
                  <a:noFill/>
                </a:ln>
                <a:solidFill>
                  <a:sysClr val="windowText" lastClr="000000"/>
                </a:solidFill>
                <a:effectLst/>
                <a:uLnTx/>
                <a:uFillTx/>
                <a:latin typeface="Calibri" panose="020F0502020204030204"/>
                <a:ea typeface="+mn-ea"/>
                <a:cs typeface="+mn-cs"/>
              </a:rPr>
              <a:t>political</a:t>
            </a:r>
            <a:r>
              <a:rPr kumimoji="0" lang="es-CO" sz="2800" b="1" i="0" u="none" strike="noStrike" kern="1200" cap="none" spc="0" normalizeH="0" baseline="0" noProof="0" dirty="0">
                <a:ln>
                  <a:noFill/>
                </a:ln>
                <a:solidFill>
                  <a:sysClr val="windowText" lastClr="000000"/>
                </a:solidFill>
                <a:effectLst/>
                <a:uLnTx/>
                <a:uFillTx/>
                <a:latin typeface="Calibri" panose="020F0502020204030204"/>
                <a:ea typeface="+mn-ea"/>
                <a:cs typeface="+mn-cs"/>
              </a:rPr>
              <a:t> </a:t>
            </a:r>
            <a:r>
              <a:rPr kumimoji="0" lang="es-CO" sz="2800" b="1" i="0" u="none" strike="noStrike" kern="1200" cap="none" spc="0" normalizeH="0" baseline="0" noProof="0" dirty="0" err="1">
                <a:ln>
                  <a:noFill/>
                </a:ln>
                <a:solidFill>
                  <a:sysClr val="windowText" lastClr="000000"/>
                </a:solidFill>
                <a:effectLst/>
                <a:uLnTx/>
                <a:uFillTx/>
                <a:latin typeface="Calibri" panose="020F0502020204030204"/>
                <a:ea typeface="+mn-ea"/>
                <a:cs typeface="+mn-cs"/>
              </a:rPr>
              <a:t>interest</a:t>
            </a:r>
            <a:r>
              <a:rPr kumimoji="0" lang="es-CO" sz="2800" b="1" i="0" u="none" strike="noStrike" kern="1200" cap="none" spc="0" normalizeH="0" baseline="0" noProof="0" dirty="0">
                <a:ln>
                  <a:noFill/>
                </a:ln>
                <a:solidFill>
                  <a:sysClr val="windowText" lastClr="000000"/>
                </a:solidFill>
                <a:effectLst/>
                <a:uLnTx/>
                <a:uFillTx/>
                <a:latin typeface="Calibri" panose="020F0502020204030204"/>
                <a:ea typeface="+mn-ea"/>
                <a:cs typeface="+mn-cs"/>
              </a:rPr>
              <a:t> </a:t>
            </a:r>
            <a:r>
              <a:rPr kumimoji="0" lang="es-CO" sz="2800" b="0" i="0" u="none" strike="noStrike" kern="1200" cap="none" spc="0" normalizeH="0" baseline="0" noProof="0" dirty="0" err="1">
                <a:ln>
                  <a:noFill/>
                </a:ln>
                <a:solidFill>
                  <a:sysClr val="windowText" lastClr="000000"/>
                </a:solidFill>
                <a:effectLst/>
                <a:uLnTx/>
                <a:uFillTx/>
                <a:latin typeface="Calibri" panose="020F0502020204030204"/>
                <a:ea typeface="+mn-ea"/>
                <a:cs typeface="+mn-cs"/>
              </a:rPr>
              <a:t>on</a:t>
            </a:r>
            <a:r>
              <a:rPr kumimoji="0" lang="es-CO" sz="2800" b="0" i="0" u="none" strike="noStrike" kern="1200" cap="none" spc="0" normalizeH="0" baseline="0" noProof="0" dirty="0">
                <a:ln>
                  <a:noFill/>
                </a:ln>
                <a:solidFill>
                  <a:sysClr val="windowText" lastClr="000000"/>
                </a:solidFill>
                <a:effectLst/>
                <a:uLnTx/>
                <a:uFillTx/>
                <a:latin typeface="Calibri" panose="020F0502020204030204"/>
                <a:ea typeface="+mn-ea"/>
                <a:cs typeface="+mn-cs"/>
              </a:rPr>
              <a:t> </a:t>
            </a:r>
            <a:r>
              <a:rPr kumimoji="0" lang="es-CO" sz="2800" b="0" i="0" u="none" strike="noStrike" kern="1200" cap="none" spc="0" normalizeH="0" baseline="0" noProof="0" dirty="0" err="1">
                <a:ln>
                  <a:noFill/>
                </a:ln>
                <a:solidFill>
                  <a:sysClr val="windowText" lastClr="000000"/>
                </a:solidFill>
                <a:effectLst/>
                <a:uLnTx/>
                <a:uFillTx/>
                <a:latin typeface="Calibri" panose="020F0502020204030204"/>
                <a:ea typeface="+mn-ea"/>
                <a:cs typeface="+mn-cs"/>
              </a:rPr>
              <a:t>corporate</a:t>
            </a:r>
            <a:r>
              <a:rPr kumimoji="0" lang="es-CO" sz="2800" b="0" i="0" u="none" strike="noStrike" kern="1200" cap="none" spc="0" normalizeH="0" baseline="0" noProof="0" dirty="0">
                <a:ln>
                  <a:noFill/>
                </a:ln>
                <a:solidFill>
                  <a:sysClr val="windowText" lastClr="000000"/>
                </a:solidFill>
                <a:effectLst/>
                <a:uLnTx/>
                <a:uFillTx/>
                <a:latin typeface="Calibri" panose="020F0502020204030204"/>
                <a:ea typeface="+mn-ea"/>
                <a:cs typeface="+mn-cs"/>
              </a:rPr>
              <a:t> and HNWI </a:t>
            </a:r>
            <a:r>
              <a:rPr kumimoji="0" lang="es-CO" sz="2800" b="0" i="0" u="none" strike="noStrike" kern="1200" cap="none" spc="0" normalizeH="0" baseline="0" noProof="0" dirty="0" err="1">
                <a:ln>
                  <a:noFill/>
                </a:ln>
                <a:solidFill>
                  <a:sysClr val="windowText" lastClr="000000"/>
                </a:solidFill>
                <a:effectLst/>
                <a:uLnTx/>
                <a:uFillTx/>
                <a:latin typeface="Calibri" panose="020F0502020204030204"/>
                <a:ea typeface="+mn-ea"/>
                <a:cs typeface="+mn-cs"/>
              </a:rPr>
              <a:t>tax</a:t>
            </a:r>
            <a:r>
              <a:rPr kumimoji="0" lang="es-CO" sz="2800" b="0" i="0" u="none" strike="noStrike" kern="1200" cap="none" spc="0" normalizeH="0" baseline="0" noProof="0" dirty="0">
                <a:ln>
                  <a:noFill/>
                </a:ln>
                <a:solidFill>
                  <a:sysClr val="windowText" lastClr="000000"/>
                </a:solidFill>
                <a:effectLst/>
                <a:uLnTx/>
                <a:uFillTx/>
                <a:latin typeface="Calibri" panose="020F0502020204030204"/>
                <a:ea typeface="+mn-ea"/>
                <a:cs typeface="+mn-cs"/>
              </a:rPr>
              <a:t> </a:t>
            </a:r>
            <a:r>
              <a:rPr kumimoji="0" lang="es-CO" sz="2800" b="0" i="0" u="none" strike="noStrike" kern="1200" cap="none" spc="0" normalizeH="0" baseline="0" noProof="0" dirty="0" err="1">
                <a:ln>
                  <a:noFill/>
                </a:ln>
                <a:solidFill>
                  <a:sysClr val="windowText" lastClr="000000"/>
                </a:solidFill>
                <a:effectLst/>
                <a:uLnTx/>
                <a:uFillTx/>
                <a:latin typeface="Calibri" panose="020F0502020204030204"/>
                <a:ea typeface="+mn-ea"/>
                <a:cs typeface="+mn-cs"/>
              </a:rPr>
              <a:t>affairs</a:t>
            </a:r>
            <a:r>
              <a:rPr kumimoji="0" lang="es-CO" sz="2800" b="0" i="0" u="none" strike="noStrike" kern="1200" cap="none" spc="0" normalizeH="0" baseline="0" noProof="0" dirty="0">
                <a:ln>
                  <a:noFill/>
                </a:ln>
                <a:solidFill>
                  <a:sysClr val="windowText" lastClr="000000"/>
                </a:solidFill>
                <a:effectLst/>
                <a:uLnTx/>
                <a:uFillTx/>
                <a:latin typeface="Calibri" panose="020F0502020204030204"/>
                <a:ea typeface="+mn-ea"/>
                <a:cs typeface="+mn-cs"/>
              </a:rPr>
              <a:t> </a:t>
            </a:r>
            <a:r>
              <a:rPr kumimoji="0" lang="es-CO" sz="2800" b="0" i="0" u="none" strike="noStrike" kern="1200" cap="none" spc="0" normalizeH="0" baseline="0" noProof="0" dirty="0" err="1">
                <a:ln>
                  <a:noFill/>
                </a:ln>
                <a:solidFill>
                  <a:sysClr val="windowText" lastClr="000000"/>
                </a:solidFill>
                <a:effectLst/>
                <a:uLnTx/>
                <a:uFillTx/>
                <a:latin typeface="Calibri" panose="020F0502020204030204"/>
                <a:ea typeface="+mn-ea"/>
                <a:cs typeface="+mn-cs"/>
              </a:rPr>
              <a:t>seen</a:t>
            </a:r>
            <a:r>
              <a:rPr kumimoji="0" lang="es-CO" sz="2800" b="0" i="0" u="none" strike="noStrike" kern="1200" cap="none" spc="0" normalizeH="0" baseline="0" noProof="0" dirty="0">
                <a:ln>
                  <a:noFill/>
                </a:ln>
                <a:solidFill>
                  <a:sysClr val="windowText" lastClr="000000"/>
                </a:solidFill>
                <a:effectLst/>
                <a:uLnTx/>
                <a:uFillTx/>
                <a:latin typeface="Calibri" panose="020F0502020204030204"/>
                <a:ea typeface="+mn-ea"/>
                <a:cs typeface="+mn-cs"/>
              </a:rPr>
              <a:t> </a:t>
            </a:r>
            <a:r>
              <a:rPr kumimoji="0" lang="es-CO" sz="2800" b="0" i="0" u="none" strike="noStrike" kern="1200" cap="none" spc="0" normalizeH="0" baseline="0" noProof="0" dirty="0" err="1">
                <a:ln>
                  <a:noFill/>
                </a:ln>
                <a:solidFill>
                  <a:sysClr val="windowText" lastClr="000000"/>
                </a:solidFill>
                <a:effectLst/>
                <a:uLnTx/>
                <a:uFillTx/>
                <a:latin typeface="Calibri" panose="020F0502020204030204"/>
                <a:ea typeface="+mn-ea"/>
                <a:cs typeface="+mn-cs"/>
              </a:rPr>
              <a:t>over</a:t>
            </a:r>
            <a:r>
              <a:rPr kumimoji="0" lang="es-CO" sz="2800" b="0" i="0" u="none" strike="noStrike" kern="1200" cap="none" spc="0" normalizeH="0" baseline="0" noProof="0" dirty="0">
                <a:ln>
                  <a:noFill/>
                </a:ln>
                <a:solidFill>
                  <a:sysClr val="windowText" lastClr="000000"/>
                </a:solidFill>
                <a:effectLst/>
                <a:uLnTx/>
                <a:uFillTx/>
                <a:latin typeface="Calibri" panose="020F0502020204030204"/>
                <a:ea typeface="+mn-ea"/>
                <a:cs typeface="+mn-cs"/>
              </a:rPr>
              <a:t> </a:t>
            </a:r>
            <a:r>
              <a:rPr kumimoji="0" lang="es-CO" sz="2800" b="0" i="0" u="none" strike="noStrike" kern="1200" cap="none" spc="0" normalizeH="0" baseline="0" noProof="0" dirty="0" err="1">
                <a:ln>
                  <a:noFill/>
                </a:ln>
                <a:solidFill>
                  <a:sysClr val="windowText" lastClr="000000"/>
                </a:solidFill>
                <a:effectLst/>
                <a:uLnTx/>
                <a:uFillTx/>
                <a:latin typeface="Calibri" panose="020F0502020204030204"/>
                <a:ea typeface="+mn-ea"/>
                <a:cs typeface="+mn-cs"/>
              </a:rPr>
              <a:t>the</a:t>
            </a:r>
            <a:r>
              <a:rPr kumimoji="0" lang="es-CO" sz="2800" b="0" i="0" u="none" strike="noStrike" kern="1200" cap="none" spc="0" normalizeH="0" baseline="0" noProof="0" dirty="0">
                <a:ln>
                  <a:noFill/>
                </a:ln>
                <a:solidFill>
                  <a:sysClr val="windowText" lastClr="000000"/>
                </a:solidFill>
                <a:effectLst/>
                <a:uLnTx/>
                <a:uFillTx/>
                <a:latin typeface="Calibri" panose="020F0502020204030204"/>
                <a:ea typeface="+mn-ea"/>
                <a:cs typeface="+mn-cs"/>
              </a:rPr>
              <a:t> </a:t>
            </a:r>
            <a:r>
              <a:rPr kumimoji="0" lang="es-CO" sz="2800" b="0" i="0" u="none" strike="noStrike" kern="1200" cap="none" spc="0" normalizeH="0" baseline="0" noProof="0" dirty="0" err="1">
                <a:ln>
                  <a:noFill/>
                </a:ln>
                <a:solidFill>
                  <a:sysClr val="windowText" lastClr="000000"/>
                </a:solidFill>
                <a:effectLst/>
                <a:uLnTx/>
                <a:uFillTx/>
                <a:latin typeface="Calibri" panose="020F0502020204030204"/>
                <a:ea typeface="+mn-ea"/>
                <a:cs typeface="+mn-cs"/>
              </a:rPr>
              <a:t>past</a:t>
            </a:r>
            <a:r>
              <a:rPr kumimoji="0" lang="es-CO" sz="2800" b="0" i="0" u="none" strike="noStrike" kern="1200" cap="none" spc="0" normalizeH="0" baseline="0" noProof="0" dirty="0">
                <a:ln>
                  <a:noFill/>
                </a:ln>
                <a:solidFill>
                  <a:sysClr val="windowText" lastClr="000000"/>
                </a:solidFill>
                <a:effectLst/>
                <a:uLnTx/>
                <a:uFillTx/>
                <a:latin typeface="Calibri" panose="020F0502020204030204"/>
                <a:ea typeface="+mn-ea"/>
                <a:cs typeface="+mn-cs"/>
              </a:rPr>
              <a:t> </a:t>
            </a:r>
            <a:r>
              <a:rPr kumimoji="0" lang="es-CO" sz="2800" b="0" i="0" u="none" strike="noStrike" kern="1200" cap="none" spc="0" normalizeH="0" baseline="0" noProof="0" dirty="0" err="1">
                <a:ln>
                  <a:noFill/>
                </a:ln>
                <a:solidFill>
                  <a:sysClr val="windowText" lastClr="000000"/>
                </a:solidFill>
                <a:effectLst/>
                <a:uLnTx/>
                <a:uFillTx/>
                <a:latin typeface="Calibri" panose="020F0502020204030204"/>
                <a:ea typeface="+mn-ea"/>
                <a:cs typeface="+mn-cs"/>
              </a:rPr>
              <a:t>decade</a:t>
            </a:r>
            <a:r>
              <a:rPr kumimoji="0" lang="es-CO" sz="2800" b="0" i="0" u="none" strike="noStrike" kern="1200" cap="none" spc="0" normalizeH="0" baseline="0" noProof="0" dirty="0">
                <a:ln>
                  <a:noFill/>
                </a:ln>
                <a:solidFill>
                  <a:sysClr val="windowText" lastClr="000000"/>
                </a:solidFill>
                <a:effectLst/>
                <a:uLnTx/>
                <a:uFillTx/>
                <a:latin typeface="Calibri" panose="020F0502020204030204"/>
                <a:ea typeface="+mn-ea"/>
                <a:cs typeface="+mn-cs"/>
              </a:rPr>
              <a:t> has </a:t>
            </a:r>
            <a:r>
              <a:rPr kumimoji="0" lang="es-CO" sz="2800" b="0" i="0" u="none" strike="noStrike" kern="1200" cap="none" spc="0" normalizeH="0" baseline="0" noProof="0" dirty="0" err="1">
                <a:ln>
                  <a:noFill/>
                </a:ln>
                <a:solidFill>
                  <a:sysClr val="windowText" lastClr="000000"/>
                </a:solidFill>
                <a:effectLst/>
                <a:uLnTx/>
                <a:uFillTx/>
                <a:latin typeface="Calibri" panose="020F0502020204030204"/>
                <a:ea typeface="+mn-ea"/>
                <a:cs typeface="+mn-cs"/>
              </a:rPr>
              <a:t>created</a:t>
            </a:r>
            <a:r>
              <a:rPr kumimoji="0" lang="es-CO" sz="2800" b="0" i="0" u="none" strike="noStrike" kern="1200" cap="none" spc="0" normalizeH="0" baseline="0" noProof="0" dirty="0">
                <a:ln>
                  <a:noFill/>
                </a:ln>
                <a:solidFill>
                  <a:sysClr val="windowText" lastClr="000000"/>
                </a:solidFill>
                <a:effectLst/>
                <a:uLnTx/>
                <a:uFillTx/>
                <a:latin typeface="Calibri" panose="020F0502020204030204"/>
                <a:ea typeface="+mn-ea"/>
                <a:cs typeface="+mn-cs"/>
              </a:rPr>
              <a:t> a “</a:t>
            </a:r>
            <a:r>
              <a:rPr kumimoji="0" lang="es-CO" sz="2800" b="0" i="0" u="none" strike="noStrike" kern="1200" cap="none" spc="0" normalizeH="0" baseline="0" noProof="0" dirty="0" err="1">
                <a:ln>
                  <a:noFill/>
                </a:ln>
                <a:solidFill>
                  <a:sysClr val="windowText" lastClr="000000"/>
                </a:solidFill>
                <a:effectLst/>
                <a:uLnTx/>
                <a:uFillTx/>
                <a:latin typeface="Calibri" panose="020F0502020204030204"/>
                <a:ea typeface="+mn-ea"/>
                <a:cs typeface="+mn-cs"/>
              </a:rPr>
              <a:t>snowball</a:t>
            </a:r>
            <a:r>
              <a:rPr kumimoji="0" lang="es-CO" sz="2800" b="0" i="0" u="none" strike="noStrike" kern="1200" cap="none" spc="0" normalizeH="0" baseline="0" noProof="0" dirty="0">
                <a:ln>
                  <a:noFill/>
                </a:ln>
                <a:solidFill>
                  <a:sysClr val="windowText" lastClr="000000"/>
                </a:solidFill>
                <a:effectLst/>
                <a:uLnTx/>
                <a:uFillTx/>
                <a:latin typeface="Calibri" panose="020F0502020204030204"/>
                <a:ea typeface="+mn-ea"/>
                <a:cs typeface="+mn-cs"/>
              </a:rPr>
              <a:t>” </a:t>
            </a:r>
            <a:r>
              <a:rPr kumimoji="0" lang="es-CO" sz="2800" b="0" i="0" u="none" strike="noStrike" kern="1200" cap="none" spc="0" normalizeH="0" baseline="0" noProof="0" dirty="0" err="1">
                <a:ln>
                  <a:noFill/>
                </a:ln>
                <a:solidFill>
                  <a:sysClr val="windowText" lastClr="000000"/>
                </a:solidFill>
                <a:effectLst/>
                <a:uLnTx/>
                <a:uFillTx/>
                <a:latin typeface="Calibri" panose="020F0502020204030204"/>
                <a:ea typeface="+mn-ea"/>
                <a:cs typeface="+mn-cs"/>
              </a:rPr>
              <a:t>effect</a:t>
            </a:r>
            <a:r>
              <a:rPr kumimoji="0" lang="es-CO" sz="2800" b="0" i="0" u="none" strike="noStrike" kern="1200" cap="none" spc="0" normalizeH="0" baseline="0" noProof="0" dirty="0">
                <a:ln>
                  <a:noFill/>
                </a:ln>
                <a:solidFill>
                  <a:sysClr val="windowText" lastClr="000000"/>
                </a:solidFill>
                <a:effectLst/>
                <a:uLnTx/>
                <a:uFillTx/>
                <a:latin typeface="Calibri" panose="020F0502020204030204"/>
                <a:ea typeface="+mn-ea"/>
                <a:cs typeface="+mn-cs"/>
              </a:rPr>
              <a:t>, </a:t>
            </a:r>
            <a:r>
              <a:rPr kumimoji="0" lang="es-CO" sz="2800" b="0" i="0" u="none" strike="noStrike" kern="1200" cap="none" spc="0" normalizeH="0" baseline="0" noProof="0" dirty="0" err="1">
                <a:ln>
                  <a:noFill/>
                </a:ln>
                <a:solidFill>
                  <a:sysClr val="windowText" lastClr="000000"/>
                </a:solidFill>
                <a:effectLst/>
                <a:uLnTx/>
                <a:uFillTx/>
                <a:latin typeface="Calibri" panose="020F0502020204030204"/>
                <a:ea typeface="+mn-ea"/>
                <a:cs typeface="+mn-cs"/>
              </a:rPr>
              <a:t>whereby</a:t>
            </a:r>
            <a:r>
              <a:rPr kumimoji="0" lang="es-CO" sz="2800" b="0" i="0" u="none" strike="noStrike" kern="1200" cap="none" spc="0" normalizeH="0" baseline="0" noProof="0" dirty="0">
                <a:ln>
                  <a:noFill/>
                </a:ln>
                <a:solidFill>
                  <a:sysClr val="windowText" lastClr="000000"/>
                </a:solidFill>
                <a:effectLst/>
                <a:uLnTx/>
                <a:uFillTx/>
                <a:latin typeface="Calibri" panose="020F0502020204030204"/>
                <a:ea typeface="+mn-ea"/>
                <a:cs typeface="+mn-cs"/>
              </a:rPr>
              <a:t> </a:t>
            </a:r>
            <a:r>
              <a:rPr kumimoji="0" lang="es-CO" sz="2800" b="0" i="0" u="none" strike="noStrike" kern="1200" cap="none" spc="0" normalizeH="0" baseline="0" noProof="0" dirty="0" err="1">
                <a:ln>
                  <a:noFill/>
                </a:ln>
                <a:solidFill>
                  <a:sysClr val="windowText" lastClr="000000"/>
                </a:solidFill>
                <a:effectLst/>
                <a:uLnTx/>
                <a:uFillTx/>
                <a:latin typeface="Calibri" panose="020F0502020204030204"/>
                <a:ea typeface="+mn-ea"/>
                <a:cs typeface="+mn-cs"/>
              </a:rPr>
              <a:t>these</a:t>
            </a:r>
            <a:r>
              <a:rPr kumimoji="0" lang="es-CO" sz="2800" b="0" i="0" u="none" strike="noStrike" kern="1200" cap="none" spc="0" normalizeH="0" baseline="0" noProof="0" dirty="0">
                <a:ln>
                  <a:noFill/>
                </a:ln>
                <a:solidFill>
                  <a:sysClr val="windowText" lastClr="000000"/>
                </a:solidFill>
                <a:effectLst/>
                <a:uLnTx/>
                <a:uFillTx/>
                <a:latin typeface="Calibri" panose="020F0502020204030204"/>
                <a:ea typeface="+mn-ea"/>
                <a:cs typeface="+mn-cs"/>
              </a:rPr>
              <a:t> </a:t>
            </a:r>
            <a:r>
              <a:rPr kumimoji="0" lang="es-CO" sz="2800" b="0" i="0" u="none" strike="noStrike" kern="1200" cap="none" spc="0" normalizeH="0" baseline="0" noProof="0" dirty="0" err="1">
                <a:ln>
                  <a:noFill/>
                </a:ln>
                <a:solidFill>
                  <a:sysClr val="windowText" lastClr="000000"/>
                </a:solidFill>
                <a:effectLst/>
                <a:uLnTx/>
                <a:uFillTx/>
                <a:latin typeface="Calibri" panose="020F0502020204030204"/>
                <a:ea typeface="+mn-ea"/>
                <a:cs typeface="+mn-cs"/>
              </a:rPr>
              <a:t>considerations</a:t>
            </a:r>
            <a:r>
              <a:rPr kumimoji="0" lang="es-CO" sz="2800" b="0" i="0" u="none" strike="noStrike" kern="1200" cap="none" spc="0" normalizeH="0" baseline="0" noProof="0" dirty="0">
                <a:ln>
                  <a:noFill/>
                </a:ln>
                <a:solidFill>
                  <a:sysClr val="windowText" lastClr="000000"/>
                </a:solidFill>
                <a:effectLst/>
                <a:uLnTx/>
                <a:uFillTx/>
                <a:latin typeface="Calibri" panose="020F0502020204030204"/>
                <a:ea typeface="+mn-ea"/>
                <a:cs typeface="+mn-cs"/>
              </a:rPr>
              <a:t>, </a:t>
            </a:r>
            <a:r>
              <a:rPr kumimoji="0" lang="es-CO" sz="2800" b="0" i="0" u="none" strike="noStrike" kern="1200" cap="none" spc="0" normalizeH="0" baseline="0" noProof="0" dirty="0" err="1">
                <a:ln>
                  <a:noFill/>
                </a:ln>
                <a:solidFill>
                  <a:sysClr val="windowText" lastClr="000000"/>
                </a:solidFill>
                <a:effectLst/>
                <a:uLnTx/>
                <a:uFillTx/>
                <a:latin typeface="Calibri" panose="020F0502020204030204"/>
                <a:ea typeface="+mn-ea"/>
                <a:cs typeface="+mn-cs"/>
              </a:rPr>
              <a:t>which</a:t>
            </a:r>
            <a:r>
              <a:rPr kumimoji="0" lang="es-CO" sz="2800" b="0" i="0" u="none" strike="noStrike" kern="1200" cap="none" spc="0" normalizeH="0" baseline="0" noProof="0" dirty="0">
                <a:ln>
                  <a:noFill/>
                </a:ln>
                <a:solidFill>
                  <a:sysClr val="windowText" lastClr="000000"/>
                </a:solidFill>
                <a:effectLst/>
                <a:uLnTx/>
                <a:uFillTx/>
                <a:latin typeface="Calibri" panose="020F0502020204030204"/>
                <a:ea typeface="+mn-ea"/>
                <a:cs typeface="+mn-cs"/>
              </a:rPr>
              <a:t> </a:t>
            </a:r>
            <a:r>
              <a:rPr kumimoji="0" lang="es-CO" sz="2800" b="0" i="0" u="none" strike="noStrike" kern="1200" cap="none" spc="0" normalizeH="0" baseline="0" noProof="0" dirty="0" err="1">
                <a:ln>
                  <a:noFill/>
                </a:ln>
                <a:solidFill>
                  <a:sysClr val="windowText" lastClr="000000"/>
                </a:solidFill>
                <a:effectLst/>
                <a:uLnTx/>
                <a:uFillTx/>
                <a:latin typeface="Calibri" panose="020F0502020204030204"/>
                <a:ea typeface="+mn-ea"/>
                <a:cs typeface="+mn-cs"/>
              </a:rPr>
              <a:t>were</a:t>
            </a:r>
            <a:r>
              <a:rPr kumimoji="0" lang="es-CO" sz="2800" b="0" i="0" u="none" strike="noStrike" kern="1200" cap="none" spc="0" normalizeH="0" baseline="0" noProof="0" dirty="0">
                <a:ln>
                  <a:noFill/>
                </a:ln>
                <a:solidFill>
                  <a:sysClr val="windowText" lastClr="000000"/>
                </a:solidFill>
                <a:effectLst/>
                <a:uLnTx/>
                <a:uFillTx/>
                <a:latin typeface="Calibri" panose="020F0502020204030204"/>
                <a:ea typeface="+mn-ea"/>
                <a:cs typeface="+mn-cs"/>
              </a:rPr>
              <a:t> </a:t>
            </a:r>
            <a:r>
              <a:rPr kumimoji="0" lang="es-CO" sz="2800" b="0" i="0" u="none" strike="noStrike" kern="1200" cap="none" spc="0" normalizeH="0" baseline="0" noProof="0" dirty="0" err="1">
                <a:ln>
                  <a:noFill/>
                </a:ln>
                <a:solidFill>
                  <a:sysClr val="windowText" lastClr="000000"/>
                </a:solidFill>
                <a:effectLst/>
                <a:uLnTx/>
                <a:uFillTx/>
                <a:latin typeface="Calibri" panose="020F0502020204030204"/>
                <a:ea typeface="+mn-ea"/>
                <a:cs typeface="+mn-cs"/>
              </a:rPr>
              <a:t>previously</a:t>
            </a:r>
            <a:r>
              <a:rPr kumimoji="0" lang="es-CO" sz="2800" b="0" i="0" u="none" strike="noStrike" kern="1200" cap="none" spc="0" normalizeH="0" baseline="0" noProof="0" dirty="0">
                <a:ln>
                  <a:noFill/>
                </a:ln>
                <a:solidFill>
                  <a:sysClr val="windowText" lastClr="000000"/>
                </a:solidFill>
                <a:effectLst/>
                <a:uLnTx/>
                <a:uFillTx/>
                <a:latin typeface="Calibri" panose="020F0502020204030204"/>
                <a:ea typeface="+mn-ea"/>
                <a:cs typeface="+mn-cs"/>
              </a:rPr>
              <a:t> </a:t>
            </a:r>
            <a:r>
              <a:rPr kumimoji="0" lang="es-CO" sz="2800" b="0" i="0" u="none" strike="noStrike" kern="1200" cap="none" spc="0" normalizeH="0" baseline="0" noProof="0" dirty="0" err="1">
                <a:ln>
                  <a:noFill/>
                </a:ln>
                <a:solidFill>
                  <a:sysClr val="windowText" lastClr="000000"/>
                </a:solidFill>
                <a:effectLst/>
                <a:uLnTx/>
                <a:uFillTx/>
                <a:latin typeface="Calibri" panose="020F0502020204030204"/>
                <a:ea typeface="+mn-ea"/>
                <a:cs typeface="+mn-cs"/>
              </a:rPr>
              <a:t>reserved</a:t>
            </a:r>
            <a:r>
              <a:rPr kumimoji="0" lang="es-CO" sz="2800" b="0" i="0" u="none" strike="noStrike" kern="1200" cap="none" spc="0" normalizeH="0" baseline="0" noProof="0" dirty="0">
                <a:ln>
                  <a:noFill/>
                </a:ln>
                <a:solidFill>
                  <a:sysClr val="windowText" lastClr="000000"/>
                </a:solidFill>
                <a:effectLst/>
                <a:uLnTx/>
                <a:uFillTx/>
                <a:latin typeface="Calibri" panose="020F0502020204030204"/>
                <a:ea typeface="+mn-ea"/>
                <a:cs typeface="+mn-cs"/>
              </a:rPr>
              <a:t> </a:t>
            </a:r>
            <a:r>
              <a:rPr kumimoji="0" lang="es-CO" sz="2800" b="0" i="0" u="none" strike="noStrike" kern="1200" cap="none" spc="0" normalizeH="0" baseline="0" noProof="0" dirty="0" err="1">
                <a:ln>
                  <a:noFill/>
                </a:ln>
                <a:solidFill>
                  <a:sysClr val="windowText" lastClr="000000"/>
                </a:solidFill>
                <a:effectLst/>
                <a:uLnTx/>
                <a:uFillTx/>
                <a:latin typeface="Calibri" panose="020F0502020204030204"/>
                <a:ea typeface="+mn-ea"/>
                <a:cs typeface="+mn-cs"/>
              </a:rPr>
              <a:t>for</a:t>
            </a:r>
            <a:r>
              <a:rPr kumimoji="0" lang="es-CO" sz="2800" b="0" i="0" u="none" strike="noStrike" kern="1200" cap="none" spc="0" normalizeH="0" baseline="0" noProof="0" dirty="0">
                <a:ln>
                  <a:noFill/>
                </a:ln>
                <a:solidFill>
                  <a:sysClr val="windowText" lastClr="000000"/>
                </a:solidFill>
                <a:effectLst/>
                <a:uLnTx/>
                <a:uFillTx/>
                <a:latin typeface="Calibri" panose="020F0502020204030204"/>
                <a:ea typeface="+mn-ea"/>
                <a:cs typeface="+mn-cs"/>
              </a:rPr>
              <a:t> </a:t>
            </a:r>
            <a:r>
              <a:rPr kumimoji="0" lang="es-CO" sz="2800" b="0" i="0" u="none" strike="noStrike" kern="1200" cap="none" spc="0" normalizeH="0" baseline="0" noProof="0" dirty="0" err="1">
                <a:ln>
                  <a:noFill/>
                </a:ln>
                <a:solidFill>
                  <a:sysClr val="windowText" lastClr="000000"/>
                </a:solidFill>
                <a:effectLst/>
                <a:uLnTx/>
                <a:uFillTx/>
                <a:latin typeface="Calibri" panose="020F0502020204030204"/>
                <a:ea typeface="+mn-ea"/>
                <a:cs typeface="+mn-cs"/>
              </a:rPr>
              <a:t>borderline</a:t>
            </a:r>
            <a:r>
              <a:rPr kumimoji="0" lang="es-CO" sz="2800" b="0" i="0" u="none" strike="noStrike" kern="1200" cap="none" spc="0" normalizeH="0" baseline="0" noProof="0" dirty="0">
                <a:ln>
                  <a:noFill/>
                </a:ln>
                <a:solidFill>
                  <a:sysClr val="windowText" lastClr="000000"/>
                </a:solidFill>
                <a:effectLst/>
                <a:uLnTx/>
                <a:uFillTx/>
                <a:latin typeface="Calibri" panose="020F0502020204030204"/>
                <a:ea typeface="+mn-ea"/>
                <a:cs typeface="+mn-cs"/>
              </a:rPr>
              <a:t> cases, </a:t>
            </a:r>
            <a:r>
              <a:rPr kumimoji="0" lang="es-CO" sz="2800" b="0" i="0" u="none" strike="noStrike" kern="1200" cap="none" spc="0" normalizeH="0" baseline="0" noProof="0" dirty="0" err="1">
                <a:ln>
                  <a:noFill/>
                </a:ln>
                <a:solidFill>
                  <a:sysClr val="windowText" lastClr="000000"/>
                </a:solidFill>
                <a:effectLst/>
                <a:uLnTx/>
                <a:uFillTx/>
                <a:latin typeface="Calibri" panose="020F0502020204030204"/>
                <a:ea typeface="+mn-ea"/>
                <a:cs typeface="+mn-cs"/>
              </a:rPr>
              <a:t>have</a:t>
            </a:r>
            <a:r>
              <a:rPr kumimoji="0" lang="es-CO" sz="2800" b="0" i="0" u="none" strike="noStrike" kern="1200" cap="none" spc="0" normalizeH="0" baseline="0" noProof="0" dirty="0">
                <a:ln>
                  <a:noFill/>
                </a:ln>
                <a:solidFill>
                  <a:sysClr val="windowText" lastClr="000000"/>
                </a:solidFill>
                <a:effectLst/>
                <a:uLnTx/>
                <a:uFillTx/>
                <a:latin typeface="Calibri" panose="020F0502020204030204"/>
                <a:ea typeface="+mn-ea"/>
                <a:cs typeface="+mn-cs"/>
              </a:rPr>
              <a:t> </a:t>
            </a:r>
            <a:r>
              <a:rPr kumimoji="0" lang="es-CO" sz="2800" b="0" i="0" u="none" strike="noStrike" kern="1200" cap="none" spc="0" normalizeH="0" baseline="0" noProof="0" dirty="0" err="1">
                <a:ln>
                  <a:noFill/>
                </a:ln>
                <a:solidFill>
                  <a:sysClr val="windowText" lastClr="000000"/>
                </a:solidFill>
                <a:effectLst/>
                <a:uLnTx/>
                <a:uFillTx/>
                <a:latin typeface="Calibri" panose="020F0502020204030204"/>
                <a:ea typeface="+mn-ea"/>
                <a:cs typeface="+mn-cs"/>
              </a:rPr>
              <a:t>become</a:t>
            </a:r>
            <a:r>
              <a:rPr kumimoji="0" lang="es-CO" sz="2800" b="0" i="0" u="none" strike="noStrike" kern="1200" cap="none" spc="0" normalizeH="0" baseline="0" noProof="0" dirty="0">
                <a:ln>
                  <a:noFill/>
                </a:ln>
                <a:solidFill>
                  <a:sysClr val="windowText" lastClr="000000"/>
                </a:solidFill>
                <a:effectLst/>
                <a:uLnTx/>
                <a:uFillTx/>
                <a:latin typeface="Calibri" panose="020F0502020204030204"/>
                <a:ea typeface="+mn-ea"/>
                <a:cs typeface="+mn-cs"/>
              </a:rPr>
              <a:t> </a:t>
            </a:r>
            <a:r>
              <a:rPr kumimoji="0" lang="es-CO" sz="2800" b="1" i="0" u="none" strike="noStrike" kern="1200" cap="none" spc="0" normalizeH="0" baseline="0" noProof="0" dirty="0">
                <a:ln>
                  <a:noFill/>
                </a:ln>
                <a:solidFill>
                  <a:sysClr val="windowText" lastClr="000000"/>
                </a:solidFill>
                <a:effectLst/>
                <a:uLnTx/>
                <a:uFillTx/>
                <a:latin typeface="Calibri" panose="020F0502020204030204"/>
                <a:ea typeface="+mn-ea"/>
                <a:cs typeface="+mn-cs"/>
              </a:rPr>
              <a:t>central </a:t>
            </a:r>
            <a:r>
              <a:rPr kumimoji="0" lang="es-CO" sz="2800" b="1" i="0" u="none" strike="noStrike" kern="1200" cap="none" spc="0" normalizeH="0" baseline="0" noProof="0" dirty="0" err="1">
                <a:ln>
                  <a:noFill/>
                </a:ln>
                <a:solidFill>
                  <a:sysClr val="windowText" lastClr="000000"/>
                </a:solidFill>
                <a:effectLst/>
                <a:uLnTx/>
                <a:uFillTx/>
                <a:latin typeface="Calibri" panose="020F0502020204030204"/>
                <a:ea typeface="+mn-ea"/>
                <a:cs typeface="+mn-cs"/>
              </a:rPr>
              <a:t>criteria</a:t>
            </a:r>
            <a:r>
              <a:rPr kumimoji="0" lang="es-CO" sz="2800" b="1" i="0" u="none" strike="noStrike" kern="1200" cap="none" spc="0" normalizeH="0" baseline="0" noProof="0" dirty="0">
                <a:ln>
                  <a:noFill/>
                </a:ln>
                <a:solidFill>
                  <a:sysClr val="windowText" lastClr="000000"/>
                </a:solidFill>
                <a:effectLst/>
                <a:uLnTx/>
                <a:uFillTx/>
                <a:latin typeface="Calibri" panose="020F0502020204030204"/>
                <a:ea typeface="+mn-ea"/>
                <a:cs typeface="+mn-cs"/>
              </a:rPr>
              <a:t> </a:t>
            </a:r>
            <a:r>
              <a:rPr kumimoji="0" lang="es-CO" sz="2800" b="1" i="0" u="none" strike="noStrike" kern="1200" cap="none" spc="0" normalizeH="0" baseline="0" noProof="0" dirty="0" err="1">
                <a:ln>
                  <a:noFill/>
                </a:ln>
                <a:solidFill>
                  <a:sysClr val="windowText" lastClr="000000"/>
                </a:solidFill>
                <a:effectLst/>
                <a:uLnTx/>
                <a:uFillTx/>
                <a:latin typeface="Calibri" panose="020F0502020204030204"/>
                <a:ea typeface="+mn-ea"/>
                <a:cs typeface="+mn-cs"/>
              </a:rPr>
              <a:t>for</a:t>
            </a:r>
            <a:r>
              <a:rPr kumimoji="0" lang="es-CO" sz="2800" b="1" i="0" u="none" strike="noStrike" kern="1200" cap="none" spc="0" normalizeH="0" baseline="0" noProof="0" dirty="0">
                <a:ln>
                  <a:noFill/>
                </a:ln>
                <a:solidFill>
                  <a:sysClr val="windowText" lastClr="000000"/>
                </a:solidFill>
                <a:effectLst/>
                <a:uLnTx/>
                <a:uFillTx/>
                <a:latin typeface="Calibri" panose="020F0502020204030204"/>
                <a:ea typeface="+mn-ea"/>
                <a:cs typeface="+mn-cs"/>
              </a:rPr>
              <a:t> </a:t>
            </a:r>
            <a:r>
              <a:rPr kumimoji="0" lang="es-CO" sz="2800" b="1" i="0" u="none" strike="noStrike" kern="1200" cap="none" spc="0" normalizeH="0" baseline="0" noProof="0" dirty="0" err="1">
                <a:ln>
                  <a:noFill/>
                </a:ln>
                <a:solidFill>
                  <a:sysClr val="windowText" lastClr="000000"/>
                </a:solidFill>
                <a:effectLst/>
                <a:uLnTx/>
                <a:uFillTx/>
                <a:latin typeface="Calibri" panose="020F0502020204030204"/>
                <a:ea typeface="+mn-ea"/>
                <a:cs typeface="+mn-cs"/>
              </a:rPr>
              <a:t>evaluating</a:t>
            </a:r>
            <a:r>
              <a:rPr kumimoji="0" lang="es-CO" sz="2800" b="1" i="0" u="none" strike="noStrike" kern="1200" cap="none" spc="0" normalizeH="0" baseline="0" noProof="0" dirty="0">
                <a:ln>
                  <a:noFill/>
                </a:ln>
                <a:solidFill>
                  <a:sysClr val="windowText" lastClr="000000"/>
                </a:solidFill>
                <a:effectLst/>
                <a:uLnTx/>
                <a:uFillTx/>
                <a:latin typeface="Calibri" panose="020F0502020204030204"/>
                <a:ea typeface="+mn-ea"/>
                <a:cs typeface="+mn-cs"/>
              </a:rPr>
              <a:t> </a:t>
            </a:r>
            <a:r>
              <a:rPr kumimoji="0" lang="es-CO" sz="2800" b="1" i="0" u="none" strike="noStrike" kern="1200" cap="none" spc="0" normalizeH="0" baseline="0" noProof="0" dirty="0" err="1">
                <a:ln>
                  <a:noFill/>
                </a:ln>
                <a:solidFill>
                  <a:sysClr val="windowText" lastClr="000000"/>
                </a:solidFill>
                <a:effectLst/>
                <a:uLnTx/>
                <a:uFillTx/>
                <a:latin typeface="Calibri" panose="020F0502020204030204"/>
                <a:ea typeface="+mn-ea"/>
                <a:cs typeface="+mn-cs"/>
              </a:rPr>
              <a:t>compliance</a:t>
            </a:r>
            <a:r>
              <a:rPr kumimoji="0" lang="es-CO" sz="2800" b="0" i="0" u="none" strike="noStrike" kern="1200" cap="none" spc="0" normalizeH="0" baseline="0" noProof="0" dirty="0">
                <a:ln>
                  <a:noFill/>
                </a:ln>
                <a:solidFill>
                  <a:sysClr val="windowText" lastClr="000000"/>
                </a:solidFill>
                <a:effectLst/>
                <a:uLnTx/>
                <a:uFillTx/>
                <a:latin typeface="Calibri" panose="020F0502020204030204"/>
                <a:ea typeface="+mn-ea"/>
                <a:cs typeface="+mn-cs"/>
              </a:rPr>
              <a:t>. </a:t>
            </a:r>
            <a:r>
              <a:rPr kumimoji="0" lang="es-CO" sz="2800" b="0" i="0" u="none" strike="noStrike" kern="1200" cap="none" spc="0" normalizeH="0" baseline="0" noProof="0" dirty="0" err="1">
                <a:ln>
                  <a:noFill/>
                </a:ln>
                <a:solidFill>
                  <a:sysClr val="windowText" lastClr="000000"/>
                </a:solidFill>
                <a:effectLst/>
                <a:uLnTx/>
                <a:uFillTx/>
                <a:latin typeface="Calibri" panose="020F0502020204030204"/>
                <a:ea typeface="+mn-ea"/>
                <a:cs typeface="+mn-cs"/>
              </a:rPr>
              <a:t>This</a:t>
            </a:r>
            <a:r>
              <a:rPr kumimoji="0" lang="es-CO" sz="2800" b="0" i="0" u="none" strike="noStrike" kern="1200" cap="none" spc="0" normalizeH="0" baseline="0" noProof="0" dirty="0">
                <a:ln>
                  <a:noFill/>
                </a:ln>
                <a:solidFill>
                  <a:sysClr val="windowText" lastClr="000000"/>
                </a:solidFill>
                <a:effectLst/>
                <a:uLnTx/>
                <a:uFillTx/>
                <a:latin typeface="Calibri" panose="020F0502020204030204"/>
                <a:ea typeface="+mn-ea"/>
                <a:cs typeface="+mn-cs"/>
              </a:rPr>
              <a:t> </a:t>
            </a:r>
            <a:r>
              <a:rPr kumimoji="0" lang="es-CO" sz="2800" b="0" i="0" u="none" strike="noStrike" kern="1200" cap="none" spc="0" normalizeH="0" baseline="0" noProof="0" dirty="0" err="1">
                <a:ln>
                  <a:noFill/>
                </a:ln>
                <a:solidFill>
                  <a:sysClr val="windowText" lastClr="000000"/>
                </a:solidFill>
                <a:effectLst/>
                <a:uLnTx/>
                <a:uFillTx/>
                <a:latin typeface="Calibri" panose="020F0502020204030204"/>
                <a:ea typeface="+mn-ea"/>
                <a:cs typeface="+mn-cs"/>
              </a:rPr>
              <a:t>is</a:t>
            </a:r>
            <a:r>
              <a:rPr kumimoji="0" lang="es-CO" sz="2800" b="0" i="0" u="none" strike="noStrike" kern="1200" cap="none" spc="0" normalizeH="0" baseline="0" noProof="0" dirty="0">
                <a:ln>
                  <a:noFill/>
                </a:ln>
                <a:solidFill>
                  <a:sysClr val="windowText" lastClr="000000"/>
                </a:solidFill>
                <a:effectLst/>
                <a:uLnTx/>
                <a:uFillTx/>
                <a:latin typeface="Calibri" panose="020F0502020204030204"/>
                <a:ea typeface="+mn-ea"/>
                <a:cs typeface="+mn-cs"/>
              </a:rPr>
              <a:t> </a:t>
            </a:r>
            <a:r>
              <a:rPr kumimoji="0" lang="es-CO" sz="2800" b="0" i="0" u="none" strike="noStrike" kern="1200" cap="none" spc="0" normalizeH="0" baseline="0" noProof="0" dirty="0" err="1">
                <a:ln>
                  <a:noFill/>
                </a:ln>
                <a:solidFill>
                  <a:sysClr val="windowText" lastClr="000000"/>
                </a:solidFill>
                <a:effectLst/>
                <a:uLnTx/>
                <a:uFillTx/>
                <a:latin typeface="Calibri" panose="020F0502020204030204"/>
                <a:ea typeface="+mn-ea"/>
                <a:cs typeface="+mn-cs"/>
              </a:rPr>
              <a:t>particularly</a:t>
            </a:r>
            <a:r>
              <a:rPr kumimoji="0" lang="es-CO" sz="2800" b="0" i="0" u="none" strike="noStrike" kern="1200" cap="none" spc="0" normalizeH="0" baseline="0" noProof="0" dirty="0">
                <a:ln>
                  <a:noFill/>
                </a:ln>
                <a:solidFill>
                  <a:sysClr val="windowText" lastClr="000000"/>
                </a:solidFill>
                <a:effectLst/>
                <a:uLnTx/>
                <a:uFillTx/>
                <a:latin typeface="Calibri" panose="020F0502020204030204"/>
                <a:ea typeface="+mn-ea"/>
                <a:cs typeface="+mn-cs"/>
              </a:rPr>
              <a:t> </a:t>
            </a:r>
            <a:r>
              <a:rPr kumimoji="0" lang="es-CO" sz="2800" b="0" i="0" u="none" strike="noStrike" kern="1200" cap="none" spc="0" normalizeH="0" baseline="0" noProof="0" dirty="0" err="1">
                <a:ln>
                  <a:noFill/>
                </a:ln>
                <a:solidFill>
                  <a:sysClr val="windowText" lastClr="000000"/>
                </a:solidFill>
                <a:effectLst/>
                <a:uLnTx/>
                <a:uFillTx/>
                <a:latin typeface="Calibri" panose="020F0502020204030204"/>
                <a:ea typeface="+mn-ea"/>
                <a:cs typeface="+mn-cs"/>
              </a:rPr>
              <a:t>clear</a:t>
            </a:r>
            <a:r>
              <a:rPr kumimoji="0" lang="es-CO" sz="2800" b="0" i="0" u="none" strike="noStrike" kern="1200" cap="none" spc="0" normalizeH="0" baseline="0" noProof="0" dirty="0">
                <a:ln>
                  <a:noFill/>
                </a:ln>
                <a:solidFill>
                  <a:sysClr val="windowText" lastClr="000000"/>
                </a:solidFill>
                <a:effectLst/>
                <a:uLnTx/>
                <a:uFillTx/>
                <a:latin typeface="Calibri" panose="020F0502020204030204"/>
                <a:ea typeface="+mn-ea"/>
                <a:cs typeface="+mn-cs"/>
              </a:rPr>
              <a:t> in </a:t>
            </a:r>
            <a:r>
              <a:rPr kumimoji="0" lang="es-CO" sz="2800" b="0" i="0" u="none" strike="noStrike" kern="1200" cap="none" spc="0" normalizeH="0" baseline="0" noProof="0" dirty="0" err="1">
                <a:ln>
                  <a:noFill/>
                </a:ln>
                <a:solidFill>
                  <a:sysClr val="windowText" lastClr="000000"/>
                </a:solidFill>
                <a:effectLst/>
                <a:uLnTx/>
                <a:uFillTx/>
                <a:latin typeface="Calibri" panose="020F0502020204030204"/>
                <a:ea typeface="+mn-ea"/>
                <a:cs typeface="+mn-cs"/>
              </a:rPr>
              <a:t>the</a:t>
            </a:r>
            <a:r>
              <a:rPr kumimoji="0" lang="es-CO" sz="2800" b="0" i="0" u="none" strike="noStrike" kern="1200" cap="none" spc="0" normalizeH="0" baseline="0" noProof="0" dirty="0">
                <a:ln>
                  <a:noFill/>
                </a:ln>
                <a:solidFill>
                  <a:sysClr val="windowText" lastClr="000000"/>
                </a:solidFill>
                <a:effectLst/>
                <a:uLnTx/>
                <a:uFillTx/>
                <a:latin typeface="Calibri" panose="020F0502020204030204"/>
                <a:ea typeface="+mn-ea"/>
                <a:cs typeface="+mn-cs"/>
              </a:rPr>
              <a:t> </a:t>
            </a:r>
            <a:r>
              <a:rPr kumimoji="0" lang="es-CO" sz="2800" b="0" i="0" u="none" strike="noStrike" kern="1200" cap="none" spc="0" normalizeH="0" baseline="0" noProof="0" dirty="0" err="1">
                <a:ln>
                  <a:noFill/>
                </a:ln>
                <a:solidFill>
                  <a:sysClr val="windowText" lastClr="000000"/>
                </a:solidFill>
                <a:effectLst/>
                <a:uLnTx/>
                <a:uFillTx/>
                <a:latin typeface="Calibri" panose="020F0502020204030204"/>
                <a:ea typeface="+mn-ea"/>
                <a:cs typeface="+mn-cs"/>
              </a:rPr>
              <a:t>international</a:t>
            </a:r>
            <a:r>
              <a:rPr kumimoji="0" lang="es-CO" sz="2800" b="0" i="0" u="none" strike="noStrike" kern="1200" cap="none" spc="0" normalizeH="0" baseline="0" noProof="0" dirty="0">
                <a:ln>
                  <a:noFill/>
                </a:ln>
                <a:solidFill>
                  <a:sysClr val="windowText" lastClr="000000"/>
                </a:solidFill>
                <a:effectLst/>
                <a:uLnTx/>
                <a:uFillTx/>
                <a:latin typeface="Calibri" panose="020F0502020204030204"/>
                <a:ea typeface="+mn-ea"/>
                <a:cs typeface="+mn-cs"/>
              </a:rPr>
              <a:t> </a:t>
            </a:r>
            <a:r>
              <a:rPr kumimoji="0" lang="es-CO" sz="2800" b="0" i="0" u="none" strike="noStrike" kern="1200" cap="none" spc="0" normalizeH="0" baseline="0" noProof="0" dirty="0" err="1">
                <a:ln>
                  <a:noFill/>
                </a:ln>
                <a:solidFill>
                  <a:sysClr val="windowText" lastClr="000000"/>
                </a:solidFill>
                <a:effectLst/>
                <a:uLnTx/>
                <a:uFillTx/>
                <a:latin typeface="Calibri" panose="020F0502020204030204"/>
                <a:ea typeface="+mn-ea"/>
                <a:cs typeface="+mn-cs"/>
              </a:rPr>
              <a:t>tax</a:t>
            </a:r>
            <a:r>
              <a:rPr kumimoji="0" lang="es-CO" sz="2800" b="0" i="0" u="none" strike="noStrike" kern="1200" cap="none" spc="0" normalizeH="0" baseline="0" noProof="0" dirty="0">
                <a:ln>
                  <a:noFill/>
                </a:ln>
                <a:solidFill>
                  <a:sysClr val="windowText" lastClr="000000"/>
                </a:solidFill>
                <a:effectLst/>
                <a:uLnTx/>
                <a:uFillTx/>
                <a:latin typeface="Calibri" panose="020F0502020204030204"/>
                <a:ea typeface="+mn-ea"/>
                <a:cs typeface="+mn-cs"/>
              </a:rPr>
              <a:t> </a:t>
            </a:r>
            <a:r>
              <a:rPr kumimoji="0" lang="es-CO" sz="2800" b="0" i="0" u="none" strike="noStrike" kern="1200" cap="none" spc="0" normalizeH="0" baseline="0" noProof="0" dirty="0" err="1">
                <a:ln>
                  <a:noFill/>
                </a:ln>
                <a:solidFill>
                  <a:sysClr val="windowText" lastClr="000000"/>
                </a:solidFill>
                <a:effectLst/>
                <a:uLnTx/>
                <a:uFillTx/>
                <a:latin typeface="Calibri" panose="020F0502020204030204"/>
                <a:ea typeface="+mn-ea"/>
                <a:cs typeface="+mn-cs"/>
              </a:rPr>
              <a:t>context</a:t>
            </a:r>
            <a:r>
              <a:rPr kumimoji="0" lang="es-CO" sz="2800" b="0" i="0" u="none" strike="noStrike" kern="1200" cap="none" spc="0" normalizeH="0" baseline="0" noProof="0" dirty="0">
                <a:ln>
                  <a:noFill/>
                </a:ln>
                <a:solidFill>
                  <a:sysClr val="windowText" lastClr="000000"/>
                </a:solidFill>
                <a:effectLst/>
                <a:uLnTx/>
                <a:uFillTx/>
                <a:latin typeface="Calibri" panose="020F0502020204030204"/>
                <a:ea typeface="+mn-ea"/>
                <a:cs typeface="+mn-cs"/>
              </a:rPr>
              <a:t> post-BEPS, </a:t>
            </a:r>
            <a:r>
              <a:rPr kumimoji="0" lang="es-CO" sz="2800" b="0" i="0" u="none" strike="noStrike" kern="1200" cap="none" spc="0" normalizeH="0" baseline="0" noProof="0" dirty="0" err="1">
                <a:ln>
                  <a:noFill/>
                </a:ln>
                <a:solidFill>
                  <a:sysClr val="windowText" lastClr="000000"/>
                </a:solidFill>
                <a:effectLst/>
                <a:uLnTx/>
                <a:uFillTx/>
                <a:latin typeface="Calibri" panose="020F0502020204030204"/>
                <a:ea typeface="+mn-ea"/>
                <a:cs typeface="+mn-cs"/>
              </a:rPr>
              <a:t>but</a:t>
            </a:r>
            <a:r>
              <a:rPr kumimoji="0" lang="es-CO" sz="2800" b="0" i="0" u="none" strike="noStrike" kern="1200" cap="none" spc="0" normalizeH="0" baseline="0" noProof="0" dirty="0">
                <a:ln>
                  <a:noFill/>
                </a:ln>
                <a:solidFill>
                  <a:sysClr val="windowText" lastClr="000000"/>
                </a:solidFill>
                <a:effectLst/>
                <a:uLnTx/>
                <a:uFillTx/>
                <a:latin typeface="Calibri" panose="020F0502020204030204"/>
                <a:ea typeface="+mn-ea"/>
                <a:cs typeface="+mn-cs"/>
              </a:rPr>
              <a:t> </a:t>
            </a:r>
            <a:r>
              <a:rPr kumimoji="0" lang="es-CO" sz="2800" b="0" i="0" u="none" strike="noStrike" kern="1200" cap="none" spc="0" normalizeH="0" baseline="0" noProof="0" dirty="0" err="1">
                <a:ln>
                  <a:noFill/>
                </a:ln>
                <a:solidFill>
                  <a:sysClr val="windowText" lastClr="000000"/>
                </a:solidFill>
                <a:effectLst/>
                <a:uLnTx/>
                <a:uFillTx/>
                <a:latin typeface="Calibri" panose="020F0502020204030204"/>
                <a:ea typeface="+mn-ea"/>
                <a:cs typeface="+mn-cs"/>
              </a:rPr>
              <a:t>is</a:t>
            </a:r>
            <a:r>
              <a:rPr kumimoji="0" lang="es-CO" sz="2800" b="0" i="0" u="none" strike="noStrike" kern="1200" cap="none" spc="0" normalizeH="0" baseline="0" noProof="0" dirty="0">
                <a:ln>
                  <a:noFill/>
                </a:ln>
                <a:solidFill>
                  <a:sysClr val="windowText" lastClr="000000"/>
                </a:solidFill>
                <a:effectLst/>
                <a:uLnTx/>
                <a:uFillTx/>
                <a:latin typeface="Calibri" panose="020F0502020204030204"/>
                <a:ea typeface="+mn-ea"/>
                <a:cs typeface="+mn-cs"/>
              </a:rPr>
              <a:t> </a:t>
            </a:r>
            <a:r>
              <a:rPr kumimoji="0" lang="es-CO" sz="2800" b="0" i="0" u="none" strike="noStrike" kern="1200" cap="none" spc="0" normalizeH="0" baseline="0" noProof="0" dirty="0" err="1">
                <a:ln>
                  <a:noFill/>
                </a:ln>
                <a:solidFill>
                  <a:sysClr val="windowText" lastClr="000000"/>
                </a:solidFill>
                <a:effectLst/>
                <a:uLnTx/>
                <a:uFillTx/>
                <a:latin typeface="Calibri" panose="020F0502020204030204"/>
                <a:ea typeface="+mn-ea"/>
                <a:cs typeface="+mn-cs"/>
              </a:rPr>
              <a:t>also</a:t>
            </a:r>
            <a:r>
              <a:rPr kumimoji="0" lang="es-CO" sz="2800" b="0" i="0" u="none" strike="noStrike" kern="1200" cap="none" spc="0" normalizeH="0" baseline="0" noProof="0" dirty="0">
                <a:ln>
                  <a:noFill/>
                </a:ln>
                <a:solidFill>
                  <a:sysClr val="windowText" lastClr="000000"/>
                </a:solidFill>
                <a:effectLst/>
                <a:uLnTx/>
                <a:uFillTx/>
                <a:latin typeface="Calibri" panose="020F0502020204030204"/>
                <a:ea typeface="+mn-ea"/>
                <a:cs typeface="+mn-cs"/>
              </a:rPr>
              <a:t> </a:t>
            </a:r>
            <a:r>
              <a:rPr kumimoji="0" lang="es-CO" sz="2800" b="0" i="0" u="none" strike="noStrike" kern="1200" cap="none" spc="0" normalizeH="0" baseline="0" noProof="0" dirty="0" err="1">
                <a:ln>
                  <a:noFill/>
                </a:ln>
                <a:solidFill>
                  <a:sysClr val="windowText" lastClr="000000"/>
                </a:solidFill>
                <a:effectLst/>
                <a:uLnTx/>
                <a:uFillTx/>
                <a:latin typeface="Calibri" panose="020F0502020204030204"/>
                <a:ea typeface="+mn-ea"/>
                <a:cs typeface="+mn-cs"/>
              </a:rPr>
              <a:t>applicable</a:t>
            </a:r>
            <a:r>
              <a:rPr kumimoji="0" lang="es-CO" sz="2800" b="0" i="0" u="none" strike="noStrike" kern="1200" cap="none" spc="0" normalizeH="0" baseline="0" noProof="0" dirty="0">
                <a:ln>
                  <a:noFill/>
                </a:ln>
                <a:solidFill>
                  <a:sysClr val="windowText" lastClr="000000"/>
                </a:solidFill>
                <a:effectLst/>
                <a:uLnTx/>
                <a:uFillTx/>
                <a:latin typeface="Calibri" panose="020F0502020204030204"/>
                <a:ea typeface="+mn-ea"/>
                <a:cs typeface="+mn-cs"/>
              </a:rPr>
              <a:t> </a:t>
            </a:r>
            <a:r>
              <a:rPr kumimoji="0" lang="es-CO" sz="2800" b="0" i="0" u="none" strike="noStrike" kern="1200" cap="none" spc="0" normalizeH="0" baseline="0" noProof="0" dirty="0" err="1">
                <a:ln>
                  <a:noFill/>
                </a:ln>
                <a:solidFill>
                  <a:sysClr val="windowText" lastClr="000000"/>
                </a:solidFill>
                <a:effectLst/>
                <a:uLnTx/>
                <a:uFillTx/>
                <a:latin typeface="Calibri" panose="020F0502020204030204"/>
                <a:ea typeface="+mn-ea"/>
                <a:cs typeface="+mn-cs"/>
              </a:rPr>
              <a:t>domestically</a:t>
            </a:r>
            <a:r>
              <a:rPr kumimoji="0" lang="es-CO" sz="2800" b="0" i="0" u="none" strike="noStrike" kern="1200" cap="none" spc="0" normalizeH="0" baseline="0" noProof="0" dirty="0">
                <a:ln>
                  <a:noFill/>
                </a:ln>
                <a:solidFill>
                  <a:sysClr val="windowText" lastClr="000000"/>
                </a:solidFill>
                <a:effectLst/>
                <a:uLnTx/>
                <a:uFillTx/>
                <a:latin typeface="Calibri" panose="020F0502020204030204"/>
                <a:ea typeface="+mn-ea"/>
                <a:cs typeface="+mn-cs"/>
              </a:rPr>
              <a:t>.   </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kumimoji="0" lang="es-CO" sz="2800" b="0" i="0" u="none" strike="noStrike" kern="1200" cap="none" spc="0" normalizeH="0" baseline="0" noProof="0" dirty="0">
              <a:ln>
                <a:noFill/>
              </a:ln>
              <a:solidFill>
                <a:sysClr val="windowText" lastClr="000000"/>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62098305"/>
      </p:ext>
    </p:extLst>
  </p:cSld>
  <p:clrMapOvr>
    <a:masterClrMapping/>
  </p:clrMapOvr>
  <p:transition>
    <p:fad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BD4F75-ABA0-4E81-9176-EA5FC43D851B}"/>
              </a:ext>
            </a:extLst>
          </p:cNvPr>
          <p:cNvSpPr>
            <a:spLocks noGrp="1"/>
          </p:cNvSpPr>
          <p:nvPr>
            <p:ph type="ctrTitle"/>
          </p:nvPr>
        </p:nvSpPr>
        <p:spPr>
          <a:xfrm>
            <a:off x="731043" y="830802"/>
            <a:ext cx="7681913" cy="926977"/>
          </a:xfrm>
        </p:spPr>
        <p:txBody>
          <a:bodyPr/>
          <a:lstStyle/>
          <a:p>
            <a:r>
              <a:rPr lang="es-CO" dirty="0"/>
              <a:t>UK GAAR</a:t>
            </a:r>
          </a:p>
        </p:txBody>
      </p:sp>
      <p:sp>
        <p:nvSpPr>
          <p:cNvPr id="3" name="Subtitle 2">
            <a:extLst>
              <a:ext uri="{FF2B5EF4-FFF2-40B4-BE49-F238E27FC236}">
                <a16:creationId xmlns:a16="http://schemas.microsoft.com/office/drawing/2014/main" id="{044D766C-6AD4-4C64-8DFE-847F38543552}"/>
              </a:ext>
            </a:extLst>
          </p:cNvPr>
          <p:cNvSpPr>
            <a:spLocks noGrp="1"/>
          </p:cNvSpPr>
          <p:nvPr>
            <p:ph type="subTitle" idx="1"/>
          </p:nvPr>
        </p:nvSpPr>
        <p:spPr>
          <a:xfrm>
            <a:off x="306280" y="1953087"/>
            <a:ext cx="8531440" cy="3764132"/>
          </a:xfrm>
        </p:spPr>
        <p:txBody>
          <a:bodyPr/>
          <a:lstStyle/>
          <a:p>
            <a:pPr algn="just"/>
            <a:r>
              <a:rPr lang="en-US" sz="2200" dirty="0">
                <a:solidFill>
                  <a:schemeClr val="tx1"/>
                </a:solidFill>
              </a:rPr>
              <a:t>“Arrangements are “tax arrangements” if, having regard to all the circumstances, it would be </a:t>
            </a:r>
            <a:r>
              <a:rPr lang="en-US" sz="2200" dirty="0">
                <a:solidFill>
                  <a:srgbClr val="FF0000"/>
                </a:solidFill>
              </a:rPr>
              <a:t>reasonable to conclude that the </a:t>
            </a:r>
            <a:r>
              <a:rPr lang="en-US" sz="2200" b="1" dirty="0">
                <a:solidFill>
                  <a:srgbClr val="FF0000"/>
                </a:solidFill>
              </a:rPr>
              <a:t>obtaining of a tax advantage</a:t>
            </a:r>
            <a:r>
              <a:rPr lang="en-US" sz="2200" dirty="0">
                <a:solidFill>
                  <a:srgbClr val="FF0000"/>
                </a:solidFill>
              </a:rPr>
              <a:t> was the </a:t>
            </a:r>
            <a:r>
              <a:rPr lang="en-US" sz="2200" b="1" dirty="0">
                <a:solidFill>
                  <a:srgbClr val="FF0000"/>
                </a:solidFill>
              </a:rPr>
              <a:t>main purpose, or one of the main purposes</a:t>
            </a:r>
            <a:r>
              <a:rPr lang="en-US" sz="2200" dirty="0">
                <a:solidFill>
                  <a:srgbClr val="FF0000"/>
                </a:solidFill>
              </a:rPr>
              <a:t>, of the arrangements</a:t>
            </a:r>
            <a:r>
              <a:rPr lang="en-US" sz="2200" dirty="0">
                <a:solidFill>
                  <a:schemeClr val="tx1"/>
                </a:solidFill>
              </a:rPr>
              <a:t>.</a:t>
            </a:r>
          </a:p>
          <a:p>
            <a:pPr algn="just"/>
            <a:r>
              <a:rPr lang="en-US" sz="2200" dirty="0">
                <a:solidFill>
                  <a:schemeClr val="tx1"/>
                </a:solidFill>
              </a:rPr>
              <a:t>(2)Tax arrangements are </a:t>
            </a:r>
            <a:r>
              <a:rPr lang="en-US" sz="2200" b="1" dirty="0">
                <a:solidFill>
                  <a:schemeClr val="tx1"/>
                </a:solidFill>
              </a:rPr>
              <a:t>“abusive” </a:t>
            </a:r>
            <a:r>
              <a:rPr lang="en-US" sz="2200" dirty="0">
                <a:solidFill>
                  <a:schemeClr val="tx1"/>
                </a:solidFill>
              </a:rPr>
              <a:t>if they are arrangements the entering into or carrying out of which cannot </a:t>
            </a:r>
            <a:r>
              <a:rPr lang="en-US" sz="2200" b="1" dirty="0">
                <a:solidFill>
                  <a:schemeClr val="tx1"/>
                </a:solidFill>
              </a:rPr>
              <a:t>reasonably be regarded as a reasonable course of action in relation to the relevant tax provisions</a:t>
            </a:r>
            <a:r>
              <a:rPr lang="en-US" sz="2200" dirty="0">
                <a:solidFill>
                  <a:schemeClr val="tx1"/>
                </a:solidFill>
              </a:rPr>
              <a:t>, having regard to all the circumstances including—</a:t>
            </a:r>
          </a:p>
          <a:p>
            <a:pPr algn="just"/>
            <a:r>
              <a:rPr lang="en-US" sz="2200" dirty="0">
                <a:solidFill>
                  <a:schemeClr val="tx1"/>
                </a:solidFill>
              </a:rPr>
              <a:t>(a)whether the </a:t>
            </a:r>
            <a:r>
              <a:rPr lang="en-US" sz="2200" b="1" dirty="0">
                <a:solidFill>
                  <a:schemeClr val="tx1"/>
                </a:solidFill>
              </a:rPr>
              <a:t>substantive results</a:t>
            </a:r>
            <a:r>
              <a:rPr lang="en-US" sz="2200" dirty="0">
                <a:solidFill>
                  <a:schemeClr val="tx1"/>
                </a:solidFill>
              </a:rPr>
              <a:t> of the arrangements are </a:t>
            </a:r>
            <a:r>
              <a:rPr lang="en-US" sz="2200" b="1" dirty="0">
                <a:solidFill>
                  <a:schemeClr val="tx1"/>
                </a:solidFill>
              </a:rPr>
              <a:t>consistent</a:t>
            </a:r>
            <a:r>
              <a:rPr lang="en-US" sz="2200" dirty="0">
                <a:solidFill>
                  <a:schemeClr val="tx1"/>
                </a:solidFill>
              </a:rPr>
              <a:t> </a:t>
            </a:r>
            <a:r>
              <a:rPr lang="en-US" sz="2200" b="1" dirty="0">
                <a:solidFill>
                  <a:schemeClr val="tx1"/>
                </a:solidFill>
              </a:rPr>
              <a:t>with </a:t>
            </a:r>
            <a:r>
              <a:rPr lang="en-US" sz="2200" dirty="0">
                <a:solidFill>
                  <a:schemeClr val="tx1"/>
                </a:solidFill>
              </a:rPr>
              <a:t>any</a:t>
            </a:r>
            <a:r>
              <a:rPr lang="en-US" sz="2200" b="1" dirty="0">
                <a:solidFill>
                  <a:schemeClr val="tx1"/>
                </a:solidFill>
              </a:rPr>
              <a:t> principles on which those provisions are based </a:t>
            </a:r>
            <a:r>
              <a:rPr lang="en-US" sz="2200" dirty="0">
                <a:solidFill>
                  <a:schemeClr val="tx1"/>
                </a:solidFill>
              </a:rPr>
              <a:t>(whether express or implied) and the </a:t>
            </a:r>
            <a:r>
              <a:rPr lang="en-US" sz="2200" b="1" dirty="0">
                <a:solidFill>
                  <a:schemeClr val="tx1"/>
                </a:solidFill>
              </a:rPr>
              <a:t>policy objectives of those provisions</a:t>
            </a:r>
            <a:r>
              <a:rPr lang="en-US" sz="2200" dirty="0">
                <a:solidFill>
                  <a:schemeClr val="tx1"/>
                </a:solidFill>
              </a:rPr>
              <a:t>,</a:t>
            </a:r>
          </a:p>
          <a:p>
            <a:pPr algn="just"/>
            <a:r>
              <a:rPr lang="en-US" sz="2200" dirty="0">
                <a:solidFill>
                  <a:schemeClr val="tx1"/>
                </a:solidFill>
              </a:rPr>
              <a:t>(b)whether the </a:t>
            </a:r>
            <a:r>
              <a:rPr lang="en-US" sz="2200" b="1" dirty="0">
                <a:solidFill>
                  <a:srgbClr val="00B050"/>
                </a:solidFill>
              </a:rPr>
              <a:t>means of achieving those results involves </a:t>
            </a:r>
            <a:r>
              <a:rPr lang="en-US" sz="2200" dirty="0">
                <a:solidFill>
                  <a:srgbClr val="00B050"/>
                </a:solidFill>
              </a:rPr>
              <a:t>one or more </a:t>
            </a:r>
            <a:r>
              <a:rPr lang="en-US" sz="2200" b="1" dirty="0">
                <a:solidFill>
                  <a:srgbClr val="00B050"/>
                </a:solidFill>
              </a:rPr>
              <a:t>contrived or abnormal steps</a:t>
            </a:r>
            <a:r>
              <a:rPr lang="en-US" sz="2200" dirty="0">
                <a:solidFill>
                  <a:schemeClr val="tx1"/>
                </a:solidFill>
              </a:rPr>
              <a:t>, and</a:t>
            </a:r>
          </a:p>
          <a:p>
            <a:pPr algn="just"/>
            <a:r>
              <a:rPr lang="en-US" sz="2200" dirty="0">
                <a:solidFill>
                  <a:schemeClr val="tx1"/>
                </a:solidFill>
              </a:rPr>
              <a:t>(c)whether the </a:t>
            </a:r>
            <a:r>
              <a:rPr lang="en-US" sz="2200" b="1" dirty="0">
                <a:solidFill>
                  <a:schemeClr val="tx1"/>
                </a:solidFill>
              </a:rPr>
              <a:t>arrangements are intended to exploit any shortcomings in those provisions</a:t>
            </a:r>
            <a:r>
              <a:rPr lang="en-US" sz="2200" dirty="0">
                <a:solidFill>
                  <a:schemeClr val="tx1"/>
                </a:solidFill>
              </a:rPr>
              <a:t>.”</a:t>
            </a:r>
          </a:p>
          <a:p>
            <a:endParaRPr lang="es-CO" dirty="0"/>
          </a:p>
        </p:txBody>
      </p:sp>
    </p:spTree>
    <p:extLst>
      <p:ext uri="{BB962C8B-B14F-4D97-AF65-F5344CB8AC3E}">
        <p14:creationId xmlns:p14="http://schemas.microsoft.com/office/powerpoint/2010/main" val="3190437242"/>
      </p:ext>
    </p:extLst>
  </p:cSld>
  <p:clrMapOvr>
    <a:masterClrMapping/>
  </p:clrMapOvr>
  <p:transition>
    <p:fad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2">
            <a:extLst>
              <a:ext uri="{FF2B5EF4-FFF2-40B4-BE49-F238E27FC236}">
                <a16:creationId xmlns:a16="http://schemas.microsoft.com/office/drawing/2014/main" id="{A301A5D5-2110-40C4-8C0F-35F9D9BEB10E}"/>
              </a:ext>
            </a:extLst>
          </p:cNvPr>
          <p:cNvSpPr txBox="1">
            <a:spLocks/>
          </p:cNvSpPr>
          <p:nvPr/>
        </p:nvSpPr>
        <p:spPr>
          <a:xfrm>
            <a:off x="628650" y="2207365"/>
            <a:ext cx="7886700" cy="4351338"/>
          </a:xfrm>
          <a:prstGeom prst="rect">
            <a:avLst/>
          </a:prstGeom>
        </p:spPr>
        <p:txBody>
          <a:bodyPr vert="horz" lIns="91440" tIns="45720" rIns="91440" bIns="45720" rtlCol="0">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just"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800" b="0" i="0" u="none" strike="noStrike" kern="1200" cap="none" spc="0" normalizeH="0" baseline="0" noProof="0" dirty="0">
                <a:ln>
                  <a:noFill/>
                </a:ln>
                <a:solidFill>
                  <a:sysClr val="windowText" lastClr="000000"/>
                </a:solidFill>
                <a:effectLst/>
                <a:uLnTx/>
                <a:uFillTx/>
                <a:latin typeface="Calibri" panose="020F0502020204030204"/>
                <a:ea typeface="+mn-ea"/>
                <a:cs typeface="+mn-cs"/>
              </a:rPr>
              <a:t>“…a Member State shall ignore an arrangement or a series of arrangements which, </a:t>
            </a:r>
            <a:r>
              <a:rPr kumimoji="0" lang="en-US" sz="2800" b="0" i="0" u="none" strike="noStrike" kern="1200" cap="none" spc="0" normalizeH="0" baseline="0" noProof="0" dirty="0">
                <a:ln>
                  <a:noFill/>
                </a:ln>
                <a:solidFill>
                  <a:srgbClr val="FF0000"/>
                </a:solidFill>
                <a:effectLst/>
                <a:uLnTx/>
                <a:uFillTx/>
                <a:latin typeface="Calibri" panose="020F0502020204030204"/>
                <a:ea typeface="+mn-ea"/>
                <a:cs typeface="+mn-cs"/>
              </a:rPr>
              <a:t>having been put into place for the </a:t>
            </a:r>
            <a:r>
              <a:rPr kumimoji="0" lang="en-US" sz="2800" b="1" i="0" u="none" strike="noStrike" kern="1200" cap="none" spc="0" normalizeH="0" baseline="0" noProof="0" dirty="0">
                <a:ln>
                  <a:noFill/>
                </a:ln>
                <a:solidFill>
                  <a:srgbClr val="FF0000"/>
                </a:solidFill>
                <a:effectLst/>
                <a:uLnTx/>
                <a:uFillTx/>
                <a:latin typeface="Calibri" panose="020F0502020204030204"/>
                <a:ea typeface="+mn-ea"/>
                <a:cs typeface="+mn-cs"/>
              </a:rPr>
              <a:t>main purpose </a:t>
            </a:r>
            <a:r>
              <a:rPr kumimoji="0" lang="en-US" sz="2800" b="0" i="0" u="none" strike="noStrike" kern="1200" cap="none" spc="0" normalizeH="0" baseline="0" noProof="0" dirty="0">
                <a:ln>
                  <a:noFill/>
                </a:ln>
                <a:solidFill>
                  <a:srgbClr val="FF0000"/>
                </a:solidFill>
                <a:effectLst/>
                <a:uLnTx/>
                <a:uFillTx/>
                <a:latin typeface="Calibri" panose="020F0502020204030204"/>
                <a:ea typeface="+mn-ea"/>
                <a:cs typeface="+mn-cs"/>
              </a:rPr>
              <a:t>or </a:t>
            </a:r>
            <a:r>
              <a:rPr kumimoji="0" lang="en-US" sz="2800" b="1" i="0" u="none" strike="noStrike" kern="1200" cap="none" spc="0" normalizeH="0" baseline="0" noProof="0" dirty="0">
                <a:ln>
                  <a:noFill/>
                </a:ln>
                <a:solidFill>
                  <a:srgbClr val="FF0000"/>
                </a:solidFill>
                <a:effectLst/>
                <a:uLnTx/>
                <a:uFillTx/>
                <a:latin typeface="Calibri" panose="020F0502020204030204"/>
                <a:ea typeface="+mn-ea"/>
                <a:cs typeface="+mn-cs"/>
              </a:rPr>
              <a:t>one of the main purposes</a:t>
            </a:r>
            <a:r>
              <a:rPr kumimoji="0" lang="en-US" sz="2800" b="0" i="0" u="none" strike="noStrike" kern="1200" cap="none" spc="0" normalizeH="0" baseline="0" noProof="0" dirty="0">
                <a:ln>
                  <a:noFill/>
                </a:ln>
                <a:solidFill>
                  <a:srgbClr val="FF0000"/>
                </a:solidFill>
                <a:effectLst/>
                <a:uLnTx/>
                <a:uFillTx/>
                <a:latin typeface="Calibri" panose="020F0502020204030204"/>
                <a:ea typeface="+mn-ea"/>
                <a:cs typeface="+mn-cs"/>
              </a:rPr>
              <a:t> of obtaining a </a:t>
            </a:r>
            <a:r>
              <a:rPr kumimoji="0" lang="en-US" sz="2800" b="1" i="0" u="none" strike="noStrike" kern="1200" cap="none" spc="0" normalizeH="0" baseline="0" noProof="0" dirty="0">
                <a:ln>
                  <a:noFill/>
                </a:ln>
                <a:solidFill>
                  <a:srgbClr val="FF0000"/>
                </a:solidFill>
                <a:effectLst/>
                <a:uLnTx/>
                <a:uFillTx/>
                <a:latin typeface="Calibri" panose="020F0502020204030204"/>
                <a:ea typeface="+mn-ea"/>
                <a:cs typeface="+mn-cs"/>
              </a:rPr>
              <a:t>tax advantage </a:t>
            </a:r>
            <a:r>
              <a:rPr kumimoji="0" lang="en-US" sz="2800" b="0" i="0" u="none" strike="noStrike" kern="1200" cap="none" spc="0" normalizeH="0" baseline="0" noProof="0" dirty="0">
                <a:ln>
                  <a:noFill/>
                </a:ln>
                <a:solidFill>
                  <a:srgbClr val="FF0000"/>
                </a:solidFill>
                <a:effectLst/>
                <a:uLnTx/>
                <a:uFillTx/>
                <a:latin typeface="Calibri" panose="020F0502020204030204"/>
                <a:ea typeface="+mn-ea"/>
                <a:cs typeface="+mn-cs"/>
              </a:rPr>
              <a:t>that </a:t>
            </a:r>
            <a:r>
              <a:rPr kumimoji="0" lang="en-US" sz="2800" b="1" i="0" u="none" strike="noStrike" kern="1200" cap="none" spc="0" normalizeH="0" baseline="0" noProof="0" dirty="0">
                <a:ln>
                  <a:noFill/>
                </a:ln>
                <a:solidFill>
                  <a:srgbClr val="FF0000"/>
                </a:solidFill>
                <a:effectLst/>
                <a:uLnTx/>
                <a:uFillTx/>
                <a:latin typeface="Calibri" panose="020F0502020204030204"/>
                <a:ea typeface="+mn-ea"/>
                <a:cs typeface="+mn-cs"/>
              </a:rPr>
              <a:t>defeats</a:t>
            </a:r>
            <a:r>
              <a:rPr kumimoji="0" lang="en-US" sz="2800" b="0" i="0" u="none" strike="noStrike" kern="1200" cap="none" spc="0" normalizeH="0" baseline="0" noProof="0" dirty="0">
                <a:ln>
                  <a:noFill/>
                </a:ln>
                <a:solidFill>
                  <a:srgbClr val="FF0000"/>
                </a:solidFill>
                <a:effectLst/>
                <a:uLnTx/>
                <a:uFillTx/>
                <a:latin typeface="Calibri" panose="020F0502020204030204"/>
                <a:ea typeface="+mn-ea"/>
                <a:cs typeface="+mn-cs"/>
              </a:rPr>
              <a:t> the </a:t>
            </a:r>
            <a:r>
              <a:rPr kumimoji="0" lang="en-US" sz="2800" b="1" i="0" u="none" strike="noStrike" kern="1200" cap="none" spc="0" normalizeH="0" baseline="0" noProof="0" dirty="0">
                <a:ln>
                  <a:noFill/>
                </a:ln>
                <a:solidFill>
                  <a:srgbClr val="FF0000"/>
                </a:solidFill>
                <a:effectLst/>
                <a:uLnTx/>
                <a:uFillTx/>
                <a:latin typeface="Calibri" panose="020F0502020204030204"/>
                <a:ea typeface="+mn-ea"/>
                <a:cs typeface="+mn-cs"/>
              </a:rPr>
              <a:t>object</a:t>
            </a:r>
            <a:r>
              <a:rPr kumimoji="0" lang="en-US" sz="2800" b="0" i="0" u="none" strike="noStrike" kern="1200" cap="none" spc="0" normalizeH="0" baseline="0" noProof="0" dirty="0">
                <a:ln>
                  <a:noFill/>
                </a:ln>
                <a:solidFill>
                  <a:srgbClr val="FF0000"/>
                </a:solidFill>
                <a:effectLst/>
                <a:uLnTx/>
                <a:uFillTx/>
                <a:latin typeface="Calibri" panose="020F0502020204030204"/>
                <a:ea typeface="+mn-ea"/>
                <a:cs typeface="+mn-cs"/>
              </a:rPr>
              <a:t> or </a:t>
            </a:r>
            <a:r>
              <a:rPr kumimoji="0" lang="en-US" sz="2800" b="1" i="0" u="none" strike="noStrike" kern="1200" cap="none" spc="0" normalizeH="0" baseline="0" noProof="0" dirty="0">
                <a:ln>
                  <a:noFill/>
                </a:ln>
                <a:solidFill>
                  <a:srgbClr val="FF0000"/>
                </a:solidFill>
                <a:effectLst/>
                <a:uLnTx/>
                <a:uFillTx/>
                <a:latin typeface="Calibri" panose="020F0502020204030204"/>
                <a:ea typeface="+mn-ea"/>
                <a:cs typeface="+mn-cs"/>
              </a:rPr>
              <a:t>purpose</a:t>
            </a:r>
            <a:r>
              <a:rPr kumimoji="0" lang="en-US" sz="2800" b="0" i="0" u="none" strike="noStrike" kern="1200" cap="none" spc="0" normalizeH="0" baseline="0" noProof="0" dirty="0">
                <a:ln>
                  <a:noFill/>
                </a:ln>
                <a:solidFill>
                  <a:srgbClr val="FF0000"/>
                </a:solidFill>
                <a:effectLst/>
                <a:uLnTx/>
                <a:uFillTx/>
                <a:latin typeface="Calibri" panose="020F0502020204030204"/>
                <a:ea typeface="+mn-ea"/>
                <a:cs typeface="+mn-cs"/>
              </a:rPr>
              <a:t> of the applicable tax </a:t>
            </a:r>
            <a:r>
              <a:rPr kumimoji="0" lang="en-US" sz="2800" b="1" i="0" u="none" strike="noStrike" kern="1200" cap="none" spc="0" normalizeH="0" baseline="0" noProof="0" dirty="0">
                <a:ln>
                  <a:noFill/>
                </a:ln>
                <a:solidFill>
                  <a:srgbClr val="FF0000"/>
                </a:solidFill>
                <a:effectLst/>
                <a:uLnTx/>
                <a:uFillTx/>
                <a:latin typeface="Calibri" panose="020F0502020204030204"/>
                <a:ea typeface="+mn-ea"/>
                <a:cs typeface="+mn-cs"/>
              </a:rPr>
              <a:t>law</a:t>
            </a:r>
            <a:r>
              <a:rPr kumimoji="0" lang="en-US" sz="2800" b="0" i="0" u="none" strike="noStrike" kern="1200" cap="none" spc="0" normalizeH="0" baseline="0" noProof="0" dirty="0">
                <a:ln>
                  <a:noFill/>
                </a:ln>
                <a:solidFill>
                  <a:srgbClr val="FF0000"/>
                </a:solidFill>
                <a:effectLst/>
                <a:uLnTx/>
                <a:uFillTx/>
                <a:latin typeface="Calibri" panose="020F0502020204030204"/>
                <a:ea typeface="+mn-ea"/>
                <a:cs typeface="+mn-cs"/>
              </a:rPr>
              <a:t>, are not </a:t>
            </a:r>
            <a:r>
              <a:rPr kumimoji="0" lang="en-US" sz="2800" b="1" i="0" u="none" strike="noStrike" kern="1200" cap="none" spc="0" normalizeH="0" baseline="0" noProof="0" dirty="0">
                <a:ln>
                  <a:noFill/>
                </a:ln>
                <a:solidFill>
                  <a:srgbClr val="FF0000"/>
                </a:solidFill>
                <a:effectLst/>
                <a:uLnTx/>
                <a:uFillTx/>
                <a:latin typeface="Calibri" panose="020F0502020204030204"/>
                <a:ea typeface="+mn-ea"/>
                <a:cs typeface="+mn-cs"/>
              </a:rPr>
              <a:t>genuine</a:t>
            </a:r>
            <a:r>
              <a:rPr kumimoji="0" lang="en-US" sz="2800" b="0" i="0" u="none" strike="noStrike" kern="1200" cap="none" spc="0" normalizeH="0" baseline="0" noProof="0" dirty="0">
                <a:ln>
                  <a:noFill/>
                </a:ln>
                <a:solidFill>
                  <a:srgbClr val="FF0000"/>
                </a:solidFill>
                <a:effectLst/>
                <a:uLnTx/>
                <a:uFillTx/>
                <a:latin typeface="Calibri" panose="020F0502020204030204"/>
                <a:ea typeface="+mn-ea"/>
                <a:cs typeface="+mn-cs"/>
              </a:rPr>
              <a:t> </a:t>
            </a:r>
            <a:r>
              <a:rPr kumimoji="0" lang="en-US" sz="2800" b="0" i="0" u="none" strike="noStrike" kern="1200" cap="none" spc="0" normalizeH="0" baseline="0" noProof="0" dirty="0">
                <a:ln>
                  <a:noFill/>
                </a:ln>
                <a:solidFill>
                  <a:sysClr val="windowText" lastClr="000000"/>
                </a:solidFill>
                <a:effectLst/>
                <a:uLnTx/>
                <a:uFillTx/>
                <a:latin typeface="Calibri" panose="020F0502020204030204"/>
                <a:ea typeface="+mn-ea"/>
                <a:cs typeface="+mn-cs"/>
              </a:rPr>
              <a:t>having regard to all relevant facts and circumstances…</a:t>
            </a:r>
          </a:p>
          <a:p>
            <a:pPr marL="0" marR="0" lvl="0" indent="0" algn="just"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800" b="0" i="0" u="none" strike="noStrike" kern="1200" cap="none" spc="0" normalizeH="0" baseline="0" noProof="0" dirty="0">
                <a:ln>
                  <a:noFill/>
                </a:ln>
                <a:solidFill>
                  <a:sysClr val="windowText" lastClr="000000"/>
                </a:solidFill>
                <a:effectLst/>
                <a:uLnTx/>
                <a:uFillTx/>
                <a:latin typeface="Calibri" panose="020F0502020204030204"/>
                <a:ea typeface="+mn-ea"/>
                <a:cs typeface="+mn-cs"/>
              </a:rPr>
              <a:t>…an arrangement or a series thereof shall be regarded as </a:t>
            </a:r>
            <a:r>
              <a:rPr kumimoji="0" lang="en-US" sz="2800" b="1" i="0" u="none" strike="noStrike" kern="1200" cap="none" spc="0" normalizeH="0" baseline="0" noProof="0" dirty="0">
                <a:ln>
                  <a:noFill/>
                </a:ln>
                <a:solidFill>
                  <a:srgbClr val="FF0000"/>
                </a:solidFill>
                <a:effectLst/>
                <a:uLnTx/>
                <a:uFillTx/>
                <a:latin typeface="Calibri" panose="020F0502020204030204"/>
                <a:ea typeface="+mn-ea"/>
                <a:cs typeface="+mn-cs"/>
              </a:rPr>
              <a:t>non-genuine</a:t>
            </a:r>
            <a:r>
              <a:rPr kumimoji="0" lang="en-US" sz="2800" b="0" i="0" u="none" strike="noStrike" kern="1200" cap="none" spc="0" normalizeH="0" baseline="0" noProof="0" dirty="0">
                <a:ln>
                  <a:noFill/>
                </a:ln>
                <a:solidFill>
                  <a:sysClr val="windowText" lastClr="000000"/>
                </a:solidFill>
                <a:effectLst/>
                <a:uLnTx/>
                <a:uFillTx/>
                <a:latin typeface="Calibri" panose="020F0502020204030204"/>
                <a:ea typeface="+mn-ea"/>
                <a:cs typeface="+mn-cs"/>
              </a:rPr>
              <a:t> to the extent that they are </a:t>
            </a:r>
            <a:r>
              <a:rPr kumimoji="0" lang="en-US" sz="2800" b="0" i="0" u="none" strike="noStrike" kern="1200" cap="none" spc="0" normalizeH="0" baseline="0" noProof="0" dirty="0">
                <a:ln>
                  <a:noFill/>
                </a:ln>
                <a:solidFill>
                  <a:srgbClr val="FF0000"/>
                </a:solidFill>
                <a:effectLst/>
                <a:uLnTx/>
                <a:uFillTx/>
                <a:latin typeface="Calibri" panose="020F0502020204030204"/>
                <a:ea typeface="+mn-ea"/>
                <a:cs typeface="+mn-cs"/>
              </a:rPr>
              <a:t>not put into place for valid </a:t>
            </a:r>
            <a:r>
              <a:rPr kumimoji="0" lang="en-US" sz="2800" b="1" i="0" u="none" strike="noStrike" kern="1200" cap="none" spc="0" normalizeH="0" baseline="0" noProof="0" dirty="0">
                <a:ln>
                  <a:noFill/>
                </a:ln>
                <a:solidFill>
                  <a:srgbClr val="FF0000"/>
                </a:solidFill>
                <a:effectLst/>
                <a:uLnTx/>
                <a:uFillTx/>
                <a:latin typeface="Calibri" panose="020F0502020204030204"/>
                <a:ea typeface="+mn-ea"/>
                <a:cs typeface="+mn-cs"/>
              </a:rPr>
              <a:t>commercial</a:t>
            </a:r>
            <a:r>
              <a:rPr kumimoji="0" lang="en-US" sz="2800" b="0" i="0" u="none" strike="noStrike" kern="1200" cap="none" spc="0" normalizeH="0" baseline="0" noProof="0" dirty="0">
                <a:ln>
                  <a:noFill/>
                </a:ln>
                <a:solidFill>
                  <a:srgbClr val="FF0000"/>
                </a:solidFill>
                <a:effectLst/>
                <a:uLnTx/>
                <a:uFillTx/>
                <a:latin typeface="Calibri" panose="020F0502020204030204"/>
                <a:ea typeface="+mn-ea"/>
                <a:cs typeface="+mn-cs"/>
              </a:rPr>
              <a:t> reasons which reflect </a:t>
            </a:r>
            <a:r>
              <a:rPr kumimoji="0" lang="en-US" sz="2800" b="1" i="0" u="none" strike="noStrike" kern="1200" cap="none" spc="0" normalizeH="0" baseline="0" noProof="0" dirty="0">
                <a:ln>
                  <a:noFill/>
                </a:ln>
                <a:solidFill>
                  <a:srgbClr val="FF0000"/>
                </a:solidFill>
                <a:effectLst/>
                <a:uLnTx/>
                <a:uFillTx/>
                <a:latin typeface="Calibri" panose="020F0502020204030204"/>
                <a:ea typeface="+mn-ea"/>
                <a:cs typeface="+mn-cs"/>
              </a:rPr>
              <a:t>economic reality</a:t>
            </a:r>
            <a:r>
              <a:rPr kumimoji="0" lang="en-US" sz="2800" b="0" i="0" u="none" strike="noStrike" kern="1200" cap="none" spc="0" normalizeH="0" baseline="0" noProof="0" dirty="0">
                <a:ln>
                  <a:noFill/>
                </a:ln>
                <a:solidFill>
                  <a:sysClr val="windowText" lastClr="000000"/>
                </a:solidFill>
                <a:effectLst/>
                <a:uLnTx/>
                <a:uFillTx/>
                <a:latin typeface="Calibri" panose="020F0502020204030204"/>
                <a:ea typeface="+mn-ea"/>
                <a:cs typeface="+mn-cs"/>
              </a:rPr>
              <a:t>.” </a:t>
            </a:r>
            <a:endParaRPr kumimoji="0" lang="es-CO" sz="2800" b="0" i="0" u="none" strike="noStrike" kern="1200" cap="none" spc="0" normalizeH="0" baseline="0" noProof="0" dirty="0">
              <a:ln>
                <a:noFill/>
              </a:ln>
              <a:solidFill>
                <a:sysClr val="windowText" lastClr="000000"/>
              </a:solidFill>
              <a:effectLst/>
              <a:uLnTx/>
              <a:uFillTx/>
              <a:latin typeface="Calibri" panose="020F0502020204030204"/>
              <a:ea typeface="+mn-ea"/>
              <a:cs typeface="+mn-cs"/>
            </a:endParaRPr>
          </a:p>
        </p:txBody>
      </p:sp>
      <p:sp>
        <p:nvSpPr>
          <p:cNvPr id="6" name="Title 1">
            <a:extLst>
              <a:ext uri="{FF2B5EF4-FFF2-40B4-BE49-F238E27FC236}">
                <a16:creationId xmlns:a16="http://schemas.microsoft.com/office/drawing/2014/main" id="{89AEBAEE-F400-42DE-8E42-EF2E5251DDD6}"/>
              </a:ext>
            </a:extLst>
          </p:cNvPr>
          <p:cNvSpPr txBox="1">
            <a:spLocks/>
          </p:cNvSpPr>
          <p:nvPr/>
        </p:nvSpPr>
        <p:spPr>
          <a:xfrm>
            <a:off x="628650" y="817887"/>
            <a:ext cx="7886700" cy="1325563"/>
          </a:xfrm>
          <a:prstGeom prst="rect">
            <a:avLst/>
          </a:prstGeom>
        </p:spPr>
        <p:txBody>
          <a:bodyPr>
            <a:noAutofit/>
          </a:bodyPr>
          <a:lstStyle>
            <a:lvl1pPr algn="ctr" defTabSz="457075" rtl="0" eaLnBrk="1" latinLnBrk="0" hangingPunct="1">
              <a:lnSpc>
                <a:spcPct val="90000"/>
              </a:lnSpc>
              <a:spcBef>
                <a:spcPct val="0"/>
              </a:spcBef>
              <a:buNone/>
              <a:defRPr sz="5398" kern="1200">
                <a:solidFill>
                  <a:schemeClr val="tx1"/>
                </a:solidFill>
                <a:latin typeface="+mj-lt"/>
                <a:ea typeface="+mj-ea"/>
                <a:cs typeface="+mj-cs"/>
              </a:defRPr>
            </a:lvl1pPr>
          </a:lstStyle>
          <a:p>
            <a:r>
              <a:rPr lang="es-CO" sz="4400" dirty="0"/>
              <a:t>GAAR in </a:t>
            </a:r>
            <a:r>
              <a:rPr lang="es-CO" sz="4400" dirty="0" err="1"/>
              <a:t>the</a:t>
            </a:r>
            <a:r>
              <a:rPr lang="es-CO" sz="4400" dirty="0"/>
              <a:t> EU Anti-</a:t>
            </a:r>
            <a:r>
              <a:rPr lang="es-CO" sz="4400" dirty="0" err="1"/>
              <a:t>Tax</a:t>
            </a:r>
            <a:r>
              <a:rPr lang="es-CO" sz="4400" dirty="0"/>
              <a:t> </a:t>
            </a:r>
            <a:r>
              <a:rPr lang="es-CO" sz="4400" dirty="0" err="1"/>
              <a:t>Avoidance</a:t>
            </a:r>
            <a:r>
              <a:rPr lang="es-CO" sz="4400" dirty="0"/>
              <a:t> </a:t>
            </a:r>
            <a:r>
              <a:rPr lang="es-CO" sz="4400" dirty="0" err="1"/>
              <a:t>Directive</a:t>
            </a:r>
            <a:r>
              <a:rPr lang="es-CO" sz="4400" dirty="0"/>
              <a:t> </a:t>
            </a:r>
          </a:p>
        </p:txBody>
      </p:sp>
    </p:spTree>
    <p:extLst>
      <p:ext uri="{BB962C8B-B14F-4D97-AF65-F5344CB8AC3E}">
        <p14:creationId xmlns:p14="http://schemas.microsoft.com/office/powerpoint/2010/main" val="1410050419"/>
      </p:ext>
    </p:extLst>
  </p:cSld>
  <p:clrMapOvr>
    <a:masterClrMapping/>
  </p:clrMapOvr>
  <p:transition>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593893-16FA-45A8-A788-8E35EA30F7E1}"/>
              </a:ext>
            </a:extLst>
          </p:cNvPr>
          <p:cNvSpPr>
            <a:spLocks noGrp="1"/>
          </p:cNvSpPr>
          <p:nvPr>
            <p:ph type="ctrTitle"/>
          </p:nvPr>
        </p:nvSpPr>
        <p:spPr>
          <a:xfrm>
            <a:off x="863416" y="804170"/>
            <a:ext cx="7681913" cy="1523495"/>
          </a:xfrm>
        </p:spPr>
        <p:txBody>
          <a:bodyPr/>
          <a:lstStyle/>
          <a:p>
            <a:r>
              <a:rPr lang="es-CO" dirty="0" err="1"/>
              <a:t>The</a:t>
            </a:r>
            <a:r>
              <a:rPr lang="es-CO" dirty="0"/>
              <a:t> Principal </a:t>
            </a:r>
            <a:r>
              <a:rPr lang="es-CO" dirty="0" err="1"/>
              <a:t>Purpose</a:t>
            </a:r>
            <a:r>
              <a:rPr lang="es-CO" dirty="0"/>
              <a:t> Test (PPT) in </a:t>
            </a:r>
            <a:r>
              <a:rPr lang="es-CO" dirty="0" err="1"/>
              <a:t>the</a:t>
            </a:r>
            <a:r>
              <a:rPr lang="es-CO" dirty="0"/>
              <a:t> OECD MLI</a:t>
            </a:r>
          </a:p>
        </p:txBody>
      </p:sp>
      <p:sp>
        <p:nvSpPr>
          <p:cNvPr id="3" name="Subtitle 2">
            <a:extLst>
              <a:ext uri="{FF2B5EF4-FFF2-40B4-BE49-F238E27FC236}">
                <a16:creationId xmlns:a16="http://schemas.microsoft.com/office/drawing/2014/main" id="{619A1930-7733-420C-B61B-8AF92B5B1D75}"/>
              </a:ext>
            </a:extLst>
          </p:cNvPr>
          <p:cNvSpPr>
            <a:spLocks noGrp="1"/>
          </p:cNvSpPr>
          <p:nvPr>
            <p:ph type="subTitle" idx="1"/>
          </p:nvPr>
        </p:nvSpPr>
        <p:spPr>
          <a:xfrm>
            <a:off x="731043" y="2967335"/>
            <a:ext cx="7681913" cy="461665"/>
          </a:xfrm>
        </p:spPr>
        <p:txBody>
          <a:bodyPr/>
          <a:lstStyle/>
          <a:p>
            <a:pPr algn="just"/>
            <a:r>
              <a:rPr lang="en-US" sz="2400" dirty="0">
                <a:solidFill>
                  <a:schemeClr val="tx1"/>
                </a:solidFill>
              </a:rPr>
              <a:t>“…a benefit under the Covered Tax Agreement shall not be granted…if it is </a:t>
            </a:r>
            <a:r>
              <a:rPr lang="en-US" sz="2400" b="1" dirty="0">
                <a:solidFill>
                  <a:schemeClr val="tx1"/>
                </a:solidFill>
              </a:rPr>
              <a:t>reasonable</a:t>
            </a:r>
            <a:r>
              <a:rPr lang="en-US" sz="2400" dirty="0">
                <a:solidFill>
                  <a:schemeClr val="tx1"/>
                </a:solidFill>
              </a:rPr>
              <a:t> to conclude, having regard to all relevant facts and circumstances, that </a:t>
            </a:r>
            <a:r>
              <a:rPr lang="en-US" sz="2400" b="1" dirty="0">
                <a:solidFill>
                  <a:srgbClr val="FF0000"/>
                </a:solidFill>
              </a:rPr>
              <a:t>obtaining that benefit was one of the principal purposes of any arrangement or transaction that resulted directly or indirectly in that benefit</a:t>
            </a:r>
            <a:r>
              <a:rPr lang="en-US" sz="2400" dirty="0">
                <a:solidFill>
                  <a:schemeClr val="tx1"/>
                </a:solidFill>
              </a:rPr>
              <a:t>, unless it is established that granting that benefit in these circumstances would be in accordance with the </a:t>
            </a:r>
            <a:r>
              <a:rPr lang="en-US" sz="2400" b="1" dirty="0">
                <a:solidFill>
                  <a:schemeClr val="tx1"/>
                </a:solidFill>
              </a:rPr>
              <a:t>object</a:t>
            </a:r>
            <a:r>
              <a:rPr lang="en-US" sz="2400" dirty="0">
                <a:solidFill>
                  <a:schemeClr val="tx1"/>
                </a:solidFill>
              </a:rPr>
              <a:t> and </a:t>
            </a:r>
            <a:r>
              <a:rPr lang="en-US" sz="2400" b="1" dirty="0">
                <a:solidFill>
                  <a:schemeClr val="tx1"/>
                </a:solidFill>
              </a:rPr>
              <a:t>purpose</a:t>
            </a:r>
            <a:r>
              <a:rPr lang="en-US" sz="2400" dirty="0">
                <a:solidFill>
                  <a:schemeClr val="tx1"/>
                </a:solidFill>
              </a:rPr>
              <a:t> of the relevant provisions of the Covered Tax Agreement.”</a:t>
            </a:r>
            <a:endParaRPr lang="es-CO" sz="2400" dirty="0">
              <a:solidFill>
                <a:schemeClr val="tx1"/>
              </a:solidFill>
            </a:endParaRPr>
          </a:p>
        </p:txBody>
      </p:sp>
    </p:spTree>
    <p:extLst>
      <p:ext uri="{BB962C8B-B14F-4D97-AF65-F5344CB8AC3E}">
        <p14:creationId xmlns:p14="http://schemas.microsoft.com/office/powerpoint/2010/main" val="1600598049"/>
      </p:ext>
    </p:extLst>
  </p:cSld>
  <p:clrMapOvr>
    <a:masterClrMapping/>
  </p:clrMapOvr>
  <p:transition>
    <p:fad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1FF66D-5FB2-4FDA-A5EE-7085860104EC}"/>
              </a:ext>
            </a:extLst>
          </p:cNvPr>
          <p:cNvSpPr>
            <a:spLocks noGrp="1"/>
          </p:cNvSpPr>
          <p:nvPr>
            <p:ph type="ctrTitle"/>
          </p:nvPr>
        </p:nvSpPr>
        <p:spPr>
          <a:xfrm>
            <a:off x="730250" y="848558"/>
            <a:ext cx="8200686" cy="1523495"/>
          </a:xfrm>
        </p:spPr>
        <p:txBody>
          <a:bodyPr/>
          <a:lstStyle/>
          <a:p>
            <a:r>
              <a:rPr lang="es-CO" dirty="0" err="1"/>
              <a:t>Serbian</a:t>
            </a:r>
            <a:r>
              <a:rPr lang="es-CO" dirty="0"/>
              <a:t> “</a:t>
            </a:r>
            <a:r>
              <a:rPr lang="es-CO" dirty="0" err="1"/>
              <a:t>Substance</a:t>
            </a:r>
            <a:r>
              <a:rPr lang="es-CO" dirty="0"/>
              <a:t> </a:t>
            </a:r>
            <a:r>
              <a:rPr lang="es-CO" dirty="0" err="1"/>
              <a:t>over</a:t>
            </a:r>
            <a:r>
              <a:rPr lang="es-CO" dirty="0"/>
              <a:t> </a:t>
            </a:r>
            <a:r>
              <a:rPr lang="es-CO" dirty="0" err="1"/>
              <a:t>Form</a:t>
            </a:r>
            <a:r>
              <a:rPr lang="es-CO" dirty="0"/>
              <a:t>” rule</a:t>
            </a:r>
          </a:p>
        </p:txBody>
      </p:sp>
      <p:sp>
        <p:nvSpPr>
          <p:cNvPr id="3" name="Subtitle 2">
            <a:extLst>
              <a:ext uri="{FF2B5EF4-FFF2-40B4-BE49-F238E27FC236}">
                <a16:creationId xmlns:a16="http://schemas.microsoft.com/office/drawing/2014/main" id="{584C71EC-F40B-49B2-94D6-0B1DDC277904}"/>
              </a:ext>
            </a:extLst>
          </p:cNvPr>
          <p:cNvSpPr>
            <a:spLocks noGrp="1"/>
          </p:cNvSpPr>
          <p:nvPr>
            <p:ph type="subTitle" idx="1"/>
          </p:nvPr>
        </p:nvSpPr>
        <p:spPr>
          <a:xfrm>
            <a:off x="989636" y="2880174"/>
            <a:ext cx="7681913" cy="461665"/>
          </a:xfrm>
        </p:spPr>
        <p:txBody>
          <a:bodyPr/>
          <a:lstStyle/>
          <a:p>
            <a:pPr algn="just"/>
            <a:r>
              <a:rPr lang="es-CO" dirty="0">
                <a:solidFill>
                  <a:schemeClr val="tx1"/>
                </a:solidFill>
              </a:rPr>
              <a:t>“</a:t>
            </a:r>
            <a:r>
              <a:rPr lang="es-CO" dirty="0" err="1">
                <a:solidFill>
                  <a:schemeClr val="tx1"/>
                </a:solidFill>
              </a:rPr>
              <a:t>Tax</a:t>
            </a:r>
            <a:r>
              <a:rPr lang="es-CO" dirty="0">
                <a:solidFill>
                  <a:schemeClr val="tx1"/>
                </a:solidFill>
              </a:rPr>
              <a:t> </a:t>
            </a:r>
            <a:r>
              <a:rPr lang="es-CO" b="1" dirty="0" err="1">
                <a:solidFill>
                  <a:schemeClr val="tx1"/>
                </a:solidFill>
              </a:rPr>
              <a:t>facts</a:t>
            </a:r>
            <a:r>
              <a:rPr lang="es-CO" dirty="0">
                <a:solidFill>
                  <a:schemeClr val="tx1"/>
                </a:solidFill>
              </a:rPr>
              <a:t> </a:t>
            </a:r>
            <a:r>
              <a:rPr lang="es-CO" dirty="0" err="1">
                <a:solidFill>
                  <a:schemeClr val="tx1"/>
                </a:solidFill>
              </a:rPr>
              <a:t>will</a:t>
            </a:r>
            <a:r>
              <a:rPr lang="es-CO" dirty="0">
                <a:solidFill>
                  <a:schemeClr val="tx1"/>
                </a:solidFill>
              </a:rPr>
              <a:t> be </a:t>
            </a:r>
            <a:r>
              <a:rPr lang="es-CO" b="1" dirty="0" err="1">
                <a:solidFill>
                  <a:schemeClr val="tx1"/>
                </a:solidFill>
              </a:rPr>
              <a:t>interpreted</a:t>
            </a:r>
            <a:r>
              <a:rPr lang="es-CO" dirty="0">
                <a:solidFill>
                  <a:schemeClr val="tx1"/>
                </a:solidFill>
              </a:rPr>
              <a:t> in </a:t>
            </a:r>
            <a:r>
              <a:rPr lang="es-CO" dirty="0" err="1">
                <a:solidFill>
                  <a:schemeClr val="tx1"/>
                </a:solidFill>
              </a:rPr>
              <a:t>accordance</a:t>
            </a:r>
            <a:r>
              <a:rPr lang="es-CO" dirty="0">
                <a:solidFill>
                  <a:schemeClr val="tx1"/>
                </a:solidFill>
              </a:rPr>
              <a:t> </a:t>
            </a:r>
            <a:r>
              <a:rPr lang="es-CO" dirty="0" err="1">
                <a:solidFill>
                  <a:schemeClr val="tx1"/>
                </a:solidFill>
              </a:rPr>
              <a:t>with</a:t>
            </a:r>
            <a:r>
              <a:rPr lang="es-CO" dirty="0">
                <a:solidFill>
                  <a:schemeClr val="tx1"/>
                </a:solidFill>
              </a:rPr>
              <a:t> </a:t>
            </a:r>
            <a:r>
              <a:rPr lang="es-CO" dirty="0" err="1">
                <a:solidFill>
                  <a:schemeClr val="tx1"/>
                </a:solidFill>
              </a:rPr>
              <a:t>its</a:t>
            </a:r>
            <a:r>
              <a:rPr lang="es-CO" dirty="0">
                <a:solidFill>
                  <a:schemeClr val="tx1"/>
                </a:solidFill>
              </a:rPr>
              <a:t> </a:t>
            </a:r>
            <a:r>
              <a:rPr lang="es-CO" b="1" dirty="0" err="1">
                <a:solidFill>
                  <a:schemeClr val="tx1"/>
                </a:solidFill>
              </a:rPr>
              <a:t>economic</a:t>
            </a:r>
            <a:r>
              <a:rPr lang="es-CO" b="1" dirty="0">
                <a:solidFill>
                  <a:schemeClr val="tx1"/>
                </a:solidFill>
              </a:rPr>
              <a:t> </a:t>
            </a:r>
            <a:r>
              <a:rPr lang="es-CO" b="1" dirty="0" err="1">
                <a:solidFill>
                  <a:schemeClr val="tx1"/>
                </a:solidFill>
              </a:rPr>
              <a:t>substance</a:t>
            </a:r>
            <a:r>
              <a:rPr lang="es-CO" dirty="0">
                <a:solidFill>
                  <a:schemeClr val="tx1"/>
                </a:solidFill>
              </a:rPr>
              <a:t>. </a:t>
            </a:r>
            <a:r>
              <a:rPr lang="es-CO" dirty="0" err="1">
                <a:solidFill>
                  <a:schemeClr val="tx1"/>
                </a:solidFill>
              </a:rPr>
              <a:t>Any</a:t>
            </a:r>
            <a:r>
              <a:rPr lang="es-CO" dirty="0">
                <a:solidFill>
                  <a:schemeClr val="tx1"/>
                </a:solidFill>
              </a:rPr>
              <a:t> </a:t>
            </a:r>
            <a:r>
              <a:rPr lang="es-CO" b="1" dirty="0" err="1">
                <a:solidFill>
                  <a:schemeClr val="tx1"/>
                </a:solidFill>
              </a:rPr>
              <a:t>simulated</a:t>
            </a:r>
            <a:r>
              <a:rPr lang="es-CO" dirty="0">
                <a:solidFill>
                  <a:schemeClr val="tx1"/>
                </a:solidFill>
              </a:rPr>
              <a:t> </a:t>
            </a:r>
            <a:r>
              <a:rPr lang="es-CO" dirty="0" err="1">
                <a:solidFill>
                  <a:schemeClr val="tx1"/>
                </a:solidFill>
              </a:rPr>
              <a:t>transaction</a:t>
            </a:r>
            <a:r>
              <a:rPr lang="es-CO" dirty="0">
                <a:solidFill>
                  <a:schemeClr val="tx1"/>
                </a:solidFill>
              </a:rPr>
              <a:t> Will be </a:t>
            </a:r>
            <a:r>
              <a:rPr lang="es-CO" dirty="0" err="1">
                <a:solidFill>
                  <a:schemeClr val="tx1"/>
                </a:solidFill>
              </a:rPr>
              <a:t>disregarded</a:t>
            </a:r>
            <a:r>
              <a:rPr lang="es-CO" dirty="0">
                <a:solidFill>
                  <a:schemeClr val="tx1"/>
                </a:solidFill>
              </a:rPr>
              <a:t> and </a:t>
            </a:r>
            <a:r>
              <a:rPr lang="es-CO" dirty="0" err="1">
                <a:solidFill>
                  <a:schemeClr val="tx1"/>
                </a:solidFill>
              </a:rPr>
              <a:t>the</a:t>
            </a:r>
            <a:r>
              <a:rPr lang="es-CO" dirty="0">
                <a:solidFill>
                  <a:schemeClr val="tx1"/>
                </a:solidFill>
              </a:rPr>
              <a:t> non-</a:t>
            </a:r>
            <a:r>
              <a:rPr lang="es-CO" dirty="0" err="1">
                <a:solidFill>
                  <a:schemeClr val="tx1"/>
                </a:solidFill>
              </a:rPr>
              <a:t>simulated</a:t>
            </a:r>
            <a:r>
              <a:rPr lang="es-CO" dirty="0">
                <a:solidFill>
                  <a:schemeClr val="tx1"/>
                </a:solidFill>
              </a:rPr>
              <a:t> </a:t>
            </a:r>
            <a:r>
              <a:rPr lang="es-CO" dirty="0" err="1">
                <a:solidFill>
                  <a:schemeClr val="tx1"/>
                </a:solidFill>
              </a:rPr>
              <a:t>transaction</a:t>
            </a:r>
            <a:r>
              <a:rPr lang="es-CO" dirty="0">
                <a:solidFill>
                  <a:schemeClr val="tx1"/>
                </a:solidFill>
              </a:rPr>
              <a:t> </a:t>
            </a:r>
            <a:r>
              <a:rPr lang="es-CO" dirty="0" err="1">
                <a:solidFill>
                  <a:schemeClr val="tx1"/>
                </a:solidFill>
              </a:rPr>
              <a:t>will</a:t>
            </a:r>
            <a:r>
              <a:rPr lang="es-CO" dirty="0">
                <a:solidFill>
                  <a:schemeClr val="tx1"/>
                </a:solidFill>
              </a:rPr>
              <a:t> be </a:t>
            </a:r>
            <a:r>
              <a:rPr lang="es-CO" dirty="0" err="1">
                <a:solidFill>
                  <a:schemeClr val="tx1"/>
                </a:solidFill>
              </a:rPr>
              <a:t>taken</a:t>
            </a:r>
            <a:r>
              <a:rPr lang="es-CO" dirty="0">
                <a:solidFill>
                  <a:schemeClr val="tx1"/>
                </a:solidFill>
              </a:rPr>
              <a:t> </a:t>
            </a:r>
            <a:r>
              <a:rPr lang="es-CO" dirty="0" err="1">
                <a:solidFill>
                  <a:schemeClr val="tx1"/>
                </a:solidFill>
              </a:rPr>
              <a:t>into</a:t>
            </a:r>
            <a:r>
              <a:rPr lang="es-CO" dirty="0">
                <a:solidFill>
                  <a:schemeClr val="tx1"/>
                </a:solidFill>
              </a:rPr>
              <a:t> </a:t>
            </a:r>
            <a:r>
              <a:rPr lang="es-CO" dirty="0" err="1">
                <a:solidFill>
                  <a:schemeClr val="tx1"/>
                </a:solidFill>
              </a:rPr>
              <a:t>account</a:t>
            </a:r>
            <a:r>
              <a:rPr lang="es-CO" dirty="0">
                <a:solidFill>
                  <a:schemeClr val="tx1"/>
                </a:solidFill>
              </a:rPr>
              <a:t>” (trans. Dejan </a:t>
            </a:r>
            <a:r>
              <a:rPr lang="es-CO" dirty="0" err="1">
                <a:solidFill>
                  <a:schemeClr val="tx1"/>
                </a:solidFill>
              </a:rPr>
              <a:t>Mrakovic</a:t>
            </a:r>
            <a:r>
              <a:rPr lang="es-CO" dirty="0">
                <a:solidFill>
                  <a:schemeClr val="tx1"/>
                </a:solidFill>
              </a:rPr>
              <a:t>)</a:t>
            </a:r>
          </a:p>
        </p:txBody>
      </p:sp>
    </p:spTree>
    <p:extLst>
      <p:ext uri="{BB962C8B-B14F-4D97-AF65-F5344CB8AC3E}">
        <p14:creationId xmlns:p14="http://schemas.microsoft.com/office/powerpoint/2010/main" val="1377364773"/>
      </p:ext>
    </p:extLst>
  </p:cSld>
  <p:clrMapOvr>
    <a:masterClrMapping/>
  </p:clrMapOvr>
  <p:transition>
    <p:fad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26AA0A-09B7-4491-9796-382225F37BDE}"/>
              </a:ext>
            </a:extLst>
          </p:cNvPr>
          <p:cNvSpPr>
            <a:spLocks noGrp="1"/>
          </p:cNvSpPr>
          <p:nvPr>
            <p:ph type="ctrTitle"/>
          </p:nvPr>
        </p:nvSpPr>
        <p:spPr>
          <a:xfrm>
            <a:off x="730250" y="989516"/>
            <a:ext cx="8120787" cy="1523495"/>
          </a:xfrm>
        </p:spPr>
        <p:txBody>
          <a:bodyPr/>
          <a:lstStyle/>
          <a:p>
            <a:r>
              <a:rPr lang="es-CO" sz="4400" dirty="0" err="1"/>
              <a:t>What’s</a:t>
            </a:r>
            <a:r>
              <a:rPr lang="es-CO" sz="4400" dirty="0"/>
              <a:t> </a:t>
            </a:r>
            <a:r>
              <a:rPr lang="es-CO" sz="4400" dirty="0" err="1"/>
              <a:t>problematic</a:t>
            </a:r>
            <a:r>
              <a:rPr lang="es-CO" sz="4400" dirty="0"/>
              <a:t> </a:t>
            </a:r>
            <a:r>
              <a:rPr lang="es-CO" sz="4400" dirty="0" err="1"/>
              <a:t>about</a:t>
            </a:r>
            <a:r>
              <a:rPr lang="es-CO" sz="4400" dirty="0"/>
              <a:t> </a:t>
            </a:r>
            <a:r>
              <a:rPr lang="es-CO" sz="4400" dirty="0" err="1"/>
              <a:t>provisions</a:t>
            </a:r>
            <a:r>
              <a:rPr lang="es-CO" sz="4400" dirty="0"/>
              <a:t> </a:t>
            </a:r>
            <a:r>
              <a:rPr lang="es-CO" sz="4400" dirty="0" err="1"/>
              <a:t>based</a:t>
            </a:r>
            <a:r>
              <a:rPr lang="es-CO" sz="4400" dirty="0"/>
              <a:t> </a:t>
            </a:r>
            <a:r>
              <a:rPr lang="es-CO" sz="4400" dirty="0" err="1"/>
              <a:t>on</a:t>
            </a:r>
            <a:r>
              <a:rPr lang="es-CO" sz="4400" dirty="0"/>
              <a:t> “</a:t>
            </a:r>
            <a:r>
              <a:rPr lang="es-CO" sz="4400" dirty="0" err="1"/>
              <a:t>tax</a:t>
            </a:r>
            <a:r>
              <a:rPr lang="es-CO" sz="4400" dirty="0"/>
              <a:t> abuse”?</a:t>
            </a:r>
          </a:p>
        </p:txBody>
      </p:sp>
      <p:sp>
        <p:nvSpPr>
          <p:cNvPr id="3" name="Subtitle 2">
            <a:extLst>
              <a:ext uri="{FF2B5EF4-FFF2-40B4-BE49-F238E27FC236}">
                <a16:creationId xmlns:a16="http://schemas.microsoft.com/office/drawing/2014/main" id="{FC7BE273-C109-4FA7-92F3-004CA1D10086}"/>
              </a:ext>
            </a:extLst>
          </p:cNvPr>
          <p:cNvSpPr>
            <a:spLocks noGrp="1"/>
          </p:cNvSpPr>
          <p:nvPr>
            <p:ph type="subTitle" idx="1"/>
          </p:nvPr>
        </p:nvSpPr>
        <p:spPr>
          <a:xfrm>
            <a:off x="382880" y="2379846"/>
            <a:ext cx="8378239" cy="457830"/>
          </a:xfrm>
        </p:spPr>
        <p:txBody>
          <a:bodyPr/>
          <a:lstStyle/>
          <a:p>
            <a:pPr marL="457200" indent="-457200" algn="just">
              <a:buFont typeface="Arial" panose="020B0604020202020204" pitchFamily="34" charset="0"/>
              <a:buChar char="•"/>
            </a:pPr>
            <a:r>
              <a:rPr lang="es-CO" dirty="0" err="1">
                <a:solidFill>
                  <a:schemeClr val="tx1"/>
                </a:solidFill>
              </a:rPr>
              <a:t>The</a:t>
            </a:r>
            <a:r>
              <a:rPr lang="es-CO" dirty="0">
                <a:solidFill>
                  <a:schemeClr val="tx1"/>
                </a:solidFill>
              </a:rPr>
              <a:t> </a:t>
            </a:r>
            <a:r>
              <a:rPr lang="es-CO" dirty="0" err="1">
                <a:solidFill>
                  <a:schemeClr val="tx1"/>
                </a:solidFill>
              </a:rPr>
              <a:t>main</a:t>
            </a:r>
            <a:r>
              <a:rPr lang="es-CO" dirty="0">
                <a:solidFill>
                  <a:schemeClr val="tx1"/>
                </a:solidFill>
              </a:rPr>
              <a:t> </a:t>
            </a:r>
            <a:r>
              <a:rPr lang="es-CO" dirty="0" err="1">
                <a:solidFill>
                  <a:schemeClr val="tx1"/>
                </a:solidFill>
              </a:rPr>
              <a:t>problem</a:t>
            </a:r>
            <a:r>
              <a:rPr lang="es-CO" dirty="0">
                <a:solidFill>
                  <a:schemeClr val="tx1"/>
                </a:solidFill>
              </a:rPr>
              <a:t>: </a:t>
            </a:r>
            <a:r>
              <a:rPr lang="es-CO" dirty="0" err="1">
                <a:solidFill>
                  <a:schemeClr val="tx1"/>
                </a:solidFill>
              </a:rPr>
              <a:t>Pretending</a:t>
            </a:r>
            <a:r>
              <a:rPr lang="es-CO" dirty="0">
                <a:solidFill>
                  <a:schemeClr val="tx1"/>
                </a:solidFill>
              </a:rPr>
              <a:t> </a:t>
            </a:r>
            <a:r>
              <a:rPr lang="es-CO" dirty="0" err="1">
                <a:solidFill>
                  <a:schemeClr val="tx1"/>
                </a:solidFill>
              </a:rPr>
              <a:t>to</a:t>
            </a:r>
            <a:r>
              <a:rPr lang="es-CO" dirty="0">
                <a:solidFill>
                  <a:schemeClr val="tx1"/>
                </a:solidFill>
              </a:rPr>
              <a:t> determine </a:t>
            </a:r>
            <a:r>
              <a:rPr lang="es-CO" dirty="0" err="1">
                <a:solidFill>
                  <a:schemeClr val="tx1"/>
                </a:solidFill>
              </a:rPr>
              <a:t>whether</a:t>
            </a:r>
            <a:r>
              <a:rPr lang="es-CO" dirty="0">
                <a:solidFill>
                  <a:schemeClr val="tx1"/>
                </a:solidFill>
              </a:rPr>
              <a:t> a </a:t>
            </a:r>
            <a:r>
              <a:rPr lang="es-CO" dirty="0" err="1">
                <a:solidFill>
                  <a:schemeClr val="tx1"/>
                </a:solidFill>
              </a:rPr>
              <a:t>taxpayer’s</a:t>
            </a:r>
            <a:r>
              <a:rPr lang="es-CO" dirty="0">
                <a:solidFill>
                  <a:schemeClr val="tx1"/>
                </a:solidFill>
              </a:rPr>
              <a:t> </a:t>
            </a:r>
            <a:r>
              <a:rPr lang="es-CO" b="1" dirty="0" err="1">
                <a:solidFill>
                  <a:schemeClr val="tx1"/>
                </a:solidFill>
              </a:rPr>
              <a:t>interpretation</a:t>
            </a:r>
            <a:r>
              <a:rPr lang="es-CO" dirty="0">
                <a:solidFill>
                  <a:schemeClr val="tx1"/>
                </a:solidFill>
              </a:rPr>
              <a:t> </a:t>
            </a:r>
            <a:r>
              <a:rPr lang="es-CO" dirty="0" err="1">
                <a:solidFill>
                  <a:schemeClr val="tx1"/>
                </a:solidFill>
              </a:rPr>
              <a:t>of</a:t>
            </a:r>
            <a:r>
              <a:rPr lang="es-CO" dirty="0">
                <a:solidFill>
                  <a:schemeClr val="tx1"/>
                </a:solidFill>
              </a:rPr>
              <a:t> </a:t>
            </a:r>
            <a:r>
              <a:rPr lang="es-CO" dirty="0" err="1">
                <a:solidFill>
                  <a:schemeClr val="tx1"/>
                </a:solidFill>
              </a:rPr>
              <a:t>tax</a:t>
            </a:r>
            <a:r>
              <a:rPr lang="es-CO" dirty="0">
                <a:solidFill>
                  <a:schemeClr val="tx1"/>
                </a:solidFill>
              </a:rPr>
              <a:t> </a:t>
            </a:r>
            <a:r>
              <a:rPr lang="es-CO" dirty="0" err="1">
                <a:solidFill>
                  <a:schemeClr val="tx1"/>
                </a:solidFill>
              </a:rPr>
              <a:t>law</a:t>
            </a:r>
            <a:r>
              <a:rPr lang="es-CO" dirty="0">
                <a:solidFill>
                  <a:schemeClr val="tx1"/>
                </a:solidFill>
              </a:rPr>
              <a:t> </a:t>
            </a:r>
            <a:r>
              <a:rPr lang="es-CO" dirty="0" err="1">
                <a:solidFill>
                  <a:schemeClr val="tx1"/>
                </a:solidFill>
              </a:rPr>
              <a:t>is</a:t>
            </a:r>
            <a:r>
              <a:rPr lang="es-CO" dirty="0">
                <a:solidFill>
                  <a:schemeClr val="tx1"/>
                </a:solidFill>
              </a:rPr>
              <a:t> “</a:t>
            </a:r>
            <a:r>
              <a:rPr lang="es-CO" dirty="0" err="1">
                <a:solidFill>
                  <a:schemeClr val="tx1"/>
                </a:solidFill>
              </a:rPr>
              <a:t>acceptable</a:t>
            </a:r>
            <a:r>
              <a:rPr lang="es-CO" dirty="0">
                <a:solidFill>
                  <a:schemeClr val="tx1"/>
                </a:solidFill>
              </a:rPr>
              <a:t>” </a:t>
            </a:r>
            <a:r>
              <a:rPr lang="es-CO" dirty="0" err="1">
                <a:solidFill>
                  <a:schemeClr val="tx1"/>
                </a:solidFill>
              </a:rPr>
              <a:t>according</a:t>
            </a:r>
            <a:r>
              <a:rPr lang="es-CO" dirty="0">
                <a:solidFill>
                  <a:schemeClr val="tx1"/>
                </a:solidFill>
              </a:rPr>
              <a:t> </a:t>
            </a:r>
            <a:r>
              <a:rPr lang="es-CO" dirty="0" err="1">
                <a:solidFill>
                  <a:schemeClr val="tx1"/>
                </a:solidFill>
              </a:rPr>
              <a:t>to</a:t>
            </a:r>
            <a:r>
              <a:rPr lang="es-CO" dirty="0">
                <a:solidFill>
                  <a:schemeClr val="tx1"/>
                </a:solidFill>
              </a:rPr>
              <a:t> a series </a:t>
            </a:r>
            <a:r>
              <a:rPr lang="es-CO" dirty="0" err="1">
                <a:solidFill>
                  <a:schemeClr val="tx1"/>
                </a:solidFill>
              </a:rPr>
              <a:t>of</a:t>
            </a:r>
            <a:r>
              <a:rPr lang="es-CO" dirty="0">
                <a:solidFill>
                  <a:schemeClr val="tx1"/>
                </a:solidFill>
              </a:rPr>
              <a:t> </a:t>
            </a:r>
            <a:r>
              <a:rPr lang="es-CO" dirty="0" err="1">
                <a:solidFill>
                  <a:schemeClr val="tx1"/>
                </a:solidFill>
              </a:rPr>
              <a:t>allegedly-objective</a:t>
            </a:r>
            <a:r>
              <a:rPr lang="es-CO" dirty="0">
                <a:solidFill>
                  <a:schemeClr val="tx1"/>
                </a:solidFill>
              </a:rPr>
              <a:t> </a:t>
            </a:r>
            <a:r>
              <a:rPr lang="es-CO" dirty="0" err="1">
                <a:solidFill>
                  <a:schemeClr val="tx1"/>
                </a:solidFill>
              </a:rPr>
              <a:t>parameters</a:t>
            </a:r>
            <a:r>
              <a:rPr lang="es-CO" dirty="0">
                <a:solidFill>
                  <a:schemeClr val="tx1"/>
                </a:solidFill>
              </a:rPr>
              <a:t> </a:t>
            </a:r>
            <a:r>
              <a:rPr lang="es-CO" dirty="0" err="1">
                <a:solidFill>
                  <a:schemeClr val="tx1"/>
                </a:solidFill>
              </a:rPr>
              <a:t>when</a:t>
            </a:r>
            <a:r>
              <a:rPr lang="es-CO" dirty="0">
                <a:solidFill>
                  <a:schemeClr val="tx1"/>
                </a:solidFill>
              </a:rPr>
              <a:t>, in </a:t>
            </a:r>
            <a:r>
              <a:rPr lang="es-CO" dirty="0" err="1">
                <a:solidFill>
                  <a:schemeClr val="tx1"/>
                </a:solidFill>
              </a:rPr>
              <a:t>reality</a:t>
            </a:r>
            <a:r>
              <a:rPr lang="es-CO" dirty="0">
                <a:solidFill>
                  <a:schemeClr val="tx1"/>
                </a:solidFill>
              </a:rPr>
              <a:t>, </a:t>
            </a:r>
            <a:r>
              <a:rPr lang="es-CO" dirty="0" err="1">
                <a:solidFill>
                  <a:schemeClr val="tx1"/>
                </a:solidFill>
              </a:rPr>
              <a:t>many</a:t>
            </a:r>
            <a:r>
              <a:rPr lang="es-CO" dirty="0">
                <a:solidFill>
                  <a:schemeClr val="tx1"/>
                </a:solidFill>
              </a:rPr>
              <a:t> </a:t>
            </a:r>
            <a:r>
              <a:rPr lang="es-CO" dirty="0" err="1">
                <a:solidFill>
                  <a:schemeClr val="tx1"/>
                </a:solidFill>
              </a:rPr>
              <a:t>tax</a:t>
            </a:r>
            <a:r>
              <a:rPr lang="es-CO" dirty="0">
                <a:solidFill>
                  <a:schemeClr val="tx1"/>
                </a:solidFill>
              </a:rPr>
              <a:t> rules are </a:t>
            </a:r>
            <a:r>
              <a:rPr lang="es-CO" b="1" i="1" dirty="0">
                <a:solidFill>
                  <a:schemeClr val="tx1"/>
                </a:solidFill>
              </a:rPr>
              <a:t>open </a:t>
            </a:r>
            <a:r>
              <a:rPr lang="es-CO" b="1" i="1" dirty="0" err="1">
                <a:solidFill>
                  <a:schemeClr val="tx1"/>
                </a:solidFill>
              </a:rPr>
              <a:t>textured</a:t>
            </a:r>
            <a:r>
              <a:rPr lang="es-CO" dirty="0">
                <a:solidFill>
                  <a:schemeClr val="tx1"/>
                </a:solidFill>
              </a:rPr>
              <a:t>, and </a:t>
            </a:r>
            <a:r>
              <a:rPr lang="es-CO" dirty="0" err="1">
                <a:solidFill>
                  <a:schemeClr val="tx1"/>
                </a:solidFill>
              </a:rPr>
              <a:t>therefore</a:t>
            </a:r>
            <a:r>
              <a:rPr lang="es-CO" dirty="0">
                <a:solidFill>
                  <a:schemeClr val="tx1"/>
                </a:solidFill>
              </a:rPr>
              <a:t> are </a:t>
            </a:r>
            <a:r>
              <a:rPr lang="es-CO" dirty="0" err="1">
                <a:solidFill>
                  <a:schemeClr val="tx1"/>
                </a:solidFill>
              </a:rPr>
              <a:t>naturally</a:t>
            </a:r>
            <a:r>
              <a:rPr lang="es-CO" dirty="0">
                <a:solidFill>
                  <a:schemeClr val="tx1"/>
                </a:solidFill>
              </a:rPr>
              <a:t> </a:t>
            </a:r>
            <a:r>
              <a:rPr lang="es-CO" dirty="0" err="1">
                <a:solidFill>
                  <a:schemeClr val="tx1"/>
                </a:solidFill>
              </a:rPr>
              <a:t>prone</a:t>
            </a:r>
            <a:r>
              <a:rPr lang="es-CO" dirty="0">
                <a:solidFill>
                  <a:schemeClr val="tx1"/>
                </a:solidFill>
              </a:rPr>
              <a:t> </a:t>
            </a:r>
            <a:r>
              <a:rPr lang="es-CO" dirty="0" err="1">
                <a:solidFill>
                  <a:schemeClr val="tx1"/>
                </a:solidFill>
              </a:rPr>
              <a:t>to</a:t>
            </a:r>
            <a:r>
              <a:rPr lang="es-CO" dirty="0">
                <a:solidFill>
                  <a:schemeClr val="tx1"/>
                </a:solidFill>
              </a:rPr>
              <a:t> be </a:t>
            </a:r>
            <a:r>
              <a:rPr lang="es-CO" dirty="0" err="1">
                <a:solidFill>
                  <a:schemeClr val="tx1"/>
                </a:solidFill>
              </a:rPr>
              <a:t>understood</a:t>
            </a:r>
            <a:r>
              <a:rPr lang="es-CO" dirty="0">
                <a:solidFill>
                  <a:schemeClr val="tx1"/>
                </a:solidFill>
              </a:rPr>
              <a:t> </a:t>
            </a:r>
            <a:r>
              <a:rPr lang="es-CO" dirty="0" err="1">
                <a:solidFill>
                  <a:schemeClr val="tx1"/>
                </a:solidFill>
              </a:rPr>
              <a:t>differently</a:t>
            </a:r>
            <a:r>
              <a:rPr lang="es-CO" dirty="0">
                <a:solidFill>
                  <a:schemeClr val="tx1"/>
                </a:solidFill>
              </a:rPr>
              <a:t> </a:t>
            </a:r>
            <a:r>
              <a:rPr lang="es-CO" dirty="0" err="1">
                <a:solidFill>
                  <a:schemeClr val="tx1"/>
                </a:solidFill>
              </a:rPr>
              <a:t>by</a:t>
            </a:r>
            <a:r>
              <a:rPr lang="es-CO" dirty="0">
                <a:solidFill>
                  <a:schemeClr val="tx1"/>
                </a:solidFill>
              </a:rPr>
              <a:t> </a:t>
            </a:r>
            <a:r>
              <a:rPr lang="es-CO" dirty="0" err="1">
                <a:solidFill>
                  <a:schemeClr val="tx1"/>
                </a:solidFill>
              </a:rPr>
              <a:t>each</a:t>
            </a:r>
            <a:r>
              <a:rPr lang="es-CO" dirty="0">
                <a:solidFill>
                  <a:schemeClr val="tx1"/>
                </a:solidFill>
              </a:rPr>
              <a:t> </a:t>
            </a:r>
            <a:r>
              <a:rPr lang="es-CO" dirty="0" err="1">
                <a:solidFill>
                  <a:schemeClr val="tx1"/>
                </a:solidFill>
              </a:rPr>
              <a:t>interpreter</a:t>
            </a:r>
            <a:r>
              <a:rPr lang="es-CO" dirty="0">
                <a:solidFill>
                  <a:schemeClr val="tx1"/>
                </a:solidFill>
              </a:rPr>
              <a:t>. </a:t>
            </a:r>
          </a:p>
          <a:p>
            <a:pPr algn="just"/>
            <a:endParaRPr lang="es-CO" dirty="0">
              <a:solidFill>
                <a:schemeClr val="tx1"/>
              </a:solidFill>
            </a:endParaRPr>
          </a:p>
          <a:p>
            <a:pPr marL="457200" indent="-457200" algn="just">
              <a:buFont typeface="Arial" panose="020B0604020202020204" pitchFamily="34" charset="0"/>
              <a:buChar char="•"/>
            </a:pPr>
            <a:r>
              <a:rPr lang="es-CO" dirty="0" err="1">
                <a:solidFill>
                  <a:schemeClr val="tx1"/>
                </a:solidFill>
              </a:rPr>
              <a:t>Additionally</a:t>
            </a:r>
            <a:r>
              <a:rPr lang="es-CO" dirty="0">
                <a:solidFill>
                  <a:schemeClr val="tx1"/>
                </a:solidFill>
              </a:rPr>
              <a:t>, </a:t>
            </a:r>
            <a:r>
              <a:rPr lang="es-CO" dirty="0" err="1">
                <a:solidFill>
                  <a:schemeClr val="tx1"/>
                </a:solidFill>
              </a:rPr>
              <a:t>there</a:t>
            </a:r>
            <a:r>
              <a:rPr lang="es-CO" dirty="0">
                <a:solidFill>
                  <a:schemeClr val="tx1"/>
                </a:solidFill>
              </a:rPr>
              <a:t> </a:t>
            </a:r>
            <a:r>
              <a:rPr lang="es-CO" dirty="0" err="1">
                <a:solidFill>
                  <a:schemeClr val="tx1"/>
                </a:solidFill>
              </a:rPr>
              <a:t>tends</a:t>
            </a:r>
            <a:r>
              <a:rPr lang="es-CO" dirty="0">
                <a:solidFill>
                  <a:schemeClr val="tx1"/>
                </a:solidFill>
              </a:rPr>
              <a:t> </a:t>
            </a:r>
            <a:r>
              <a:rPr lang="es-CO" dirty="0" err="1">
                <a:solidFill>
                  <a:schemeClr val="tx1"/>
                </a:solidFill>
              </a:rPr>
              <a:t>to</a:t>
            </a:r>
            <a:r>
              <a:rPr lang="es-CO" dirty="0">
                <a:solidFill>
                  <a:schemeClr val="tx1"/>
                </a:solidFill>
              </a:rPr>
              <a:t> be a </a:t>
            </a:r>
            <a:r>
              <a:rPr lang="es-CO" dirty="0" err="1">
                <a:solidFill>
                  <a:schemeClr val="tx1"/>
                </a:solidFill>
              </a:rPr>
              <a:t>confusion</a:t>
            </a:r>
            <a:r>
              <a:rPr lang="es-CO" dirty="0">
                <a:solidFill>
                  <a:schemeClr val="tx1"/>
                </a:solidFill>
              </a:rPr>
              <a:t> </a:t>
            </a:r>
            <a:r>
              <a:rPr lang="es-CO" dirty="0" err="1">
                <a:solidFill>
                  <a:schemeClr val="tx1"/>
                </a:solidFill>
              </a:rPr>
              <a:t>between</a:t>
            </a:r>
            <a:r>
              <a:rPr lang="es-CO" dirty="0">
                <a:solidFill>
                  <a:schemeClr val="tx1"/>
                </a:solidFill>
              </a:rPr>
              <a:t> </a:t>
            </a:r>
            <a:r>
              <a:rPr lang="es-CO" b="1" dirty="0">
                <a:solidFill>
                  <a:schemeClr val="tx1"/>
                </a:solidFill>
              </a:rPr>
              <a:t>legal</a:t>
            </a:r>
            <a:r>
              <a:rPr lang="es-CO" dirty="0">
                <a:solidFill>
                  <a:schemeClr val="tx1"/>
                </a:solidFill>
              </a:rPr>
              <a:t> and </a:t>
            </a:r>
            <a:r>
              <a:rPr lang="es-CO" b="1" dirty="0">
                <a:solidFill>
                  <a:schemeClr val="tx1"/>
                </a:solidFill>
              </a:rPr>
              <a:t>moral/</a:t>
            </a:r>
            <a:r>
              <a:rPr lang="es-CO" b="1" dirty="0" err="1">
                <a:solidFill>
                  <a:schemeClr val="tx1"/>
                </a:solidFill>
              </a:rPr>
              <a:t>ethical</a:t>
            </a:r>
            <a:r>
              <a:rPr lang="es-CO" b="1" dirty="0">
                <a:solidFill>
                  <a:schemeClr val="tx1"/>
                </a:solidFill>
              </a:rPr>
              <a:t> </a:t>
            </a:r>
            <a:r>
              <a:rPr lang="es-CO" dirty="0" err="1">
                <a:solidFill>
                  <a:schemeClr val="tx1"/>
                </a:solidFill>
              </a:rPr>
              <a:t>judgment</a:t>
            </a:r>
            <a:r>
              <a:rPr lang="es-CO" dirty="0">
                <a:solidFill>
                  <a:schemeClr val="tx1"/>
                </a:solidFill>
              </a:rPr>
              <a:t>.   </a:t>
            </a:r>
          </a:p>
        </p:txBody>
      </p:sp>
    </p:spTree>
    <p:extLst>
      <p:ext uri="{BB962C8B-B14F-4D97-AF65-F5344CB8AC3E}">
        <p14:creationId xmlns:p14="http://schemas.microsoft.com/office/powerpoint/2010/main" val="3875020034"/>
      </p:ext>
    </p:extLst>
  </p:cSld>
  <p:clrMapOvr>
    <a:masterClrMapping/>
  </p:clrMapOvr>
  <p:transition>
    <p:fad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5D6BC7-40C6-4946-96DA-B60F81C05CD9}"/>
              </a:ext>
            </a:extLst>
          </p:cNvPr>
          <p:cNvSpPr>
            <a:spLocks noGrp="1"/>
          </p:cNvSpPr>
          <p:nvPr>
            <p:ph type="ctrTitle"/>
          </p:nvPr>
        </p:nvSpPr>
        <p:spPr>
          <a:xfrm>
            <a:off x="730250" y="983547"/>
            <a:ext cx="7681913" cy="696156"/>
          </a:xfrm>
        </p:spPr>
        <p:txBody>
          <a:bodyPr/>
          <a:lstStyle/>
          <a:p>
            <a:r>
              <a:rPr lang="es-CO" dirty="0" err="1"/>
              <a:t>Parameters</a:t>
            </a:r>
            <a:r>
              <a:rPr lang="es-CO" dirty="0"/>
              <a:t> </a:t>
            </a:r>
            <a:r>
              <a:rPr lang="es-CO" dirty="0" err="1"/>
              <a:t>for</a:t>
            </a:r>
            <a:r>
              <a:rPr lang="es-CO" dirty="0"/>
              <a:t> Abuse</a:t>
            </a:r>
          </a:p>
        </p:txBody>
      </p:sp>
      <p:sp>
        <p:nvSpPr>
          <p:cNvPr id="3" name="Subtitle 2">
            <a:extLst>
              <a:ext uri="{FF2B5EF4-FFF2-40B4-BE49-F238E27FC236}">
                <a16:creationId xmlns:a16="http://schemas.microsoft.com/office/drawing/2014/main" id="{3266A699-8365-478D-BF70-69EFB5FED87B}"/>
              </a:ext>
            </a:extLst>
          </p:cNvPr>
          <p:cNvSpPr>
            <a:spLocks noGrp="1"/>
          </p:cNvSpPr>
          <p:nvPr>
            <p:ph type="subTitle" idx="1"/>
          </p:nvPr>
        </p:nvSpPr>
        <p:spPr>
          <a:xfrm>
            <a:off x="241978" y="1814853"/>
            <a:ext cx="8786612" cy="1398864"/>
          </a:xfrm>
        </p:spPr>
        <p:txBody>
          <a:bodyPr/>
          <a:lstStyle/>
          <a:p>
            <a:pPr algn="just"/>
            <a:r>
              <a:rPr lang="es-CO" dirty="0">
                <a:solidFill>
                  <a:schemeClr val="tx1"/>
                </a:solidFill>
              </a:rPr>
              <a:t>Anti-abuse </a:t>
            </a:r>
            <a:r>
              <a:rPr lang="es-CO" dirty="0" err="1">
                <a:solidFill>
                  <a:schemeClr val="tx1"/>
                </a:solidFill>
              </a:rPr>
              <a:t>provisions</a:t>
            </a:r>
            <a:r>
              <a:rPr lang="es-CO" dirty="0">
                <a:solidFill>
                  <a:schemeClr val="tx1"/>
                </a:solidFill>
              </a:rPr>
              <a:t>, </a:t>
            </a:r>
            <a:r>
              <a:rPr lang="es-CO" dirty="0" err="1">
                <a:solidFill>
                  <a:schemeClr val="tx1"/>
                </a:solidFill>
              </a:rPr>
              <a:t>then</a:t>
            </a:r>
            <a:r>
              <a:rPr lang="es-CO" dirty="0">
                <a:solidFill>
                  <a:schemeClr val="tx1"/>
                </a:solidFill>
              </a:rPr>
              <a:t>, </a:t>
            </a:r>
            <a:r>
              <a:rPr lang="es-CO" dirty="0" err="1">
                <a:solidFill>
                  <a:schemeClr val="tx1"/>
                </a:solidFill>
              </a:rPr>
              <a:t>rely</a:t>
            </a:r>
            <a:r>
              <a:rPr lang="es-CO" dirty="0">
                <a:solidFill>
                  <a:schemeClr val="tx1"/>
                </a:solidFill>
              </a:rPr>
              <a:t> </a:t>
            </a:r>
            <a:r>
              <a:rPr lang="es-CO" dirty="0" err="1">
                <a:solidFill>
                  <a:schemeClr val="tx1"/>
                </a:solidFill>
              </a:rPr>
              <a:t>on</a:t>
            </a:r>
            <a:r>
              <a:rPr lang="es-CO" dirty="0">
                <a:solidFill>
                  <a:schemeClr val="tx1"/>
                </a:solidFill>
              </a:rPr>
              <a:t> a series </a:t>
            </a:r>
            <a:r>
              <a:rPr lang="es-CO" dirty="0" err="1">
                <a:solidFill>
                  <a:schemeClr val="tx1"/>
                </a:solidFill>
              </a:rPr>
              <a:t>of</a:t>
            </a:r>
            <a:r>
              <a:rPr lang="es-CO" dirty="0">
                <a:solidFill>
                  <a:schemeClr val="tx1"/>
                </a:solidFill>
              </a:rPr>
              <a:t> </a:t>
            </a:r>
            <a:r>
              <a:rPr lang="es-CO" dirty="0" err="1">
                <a:solidFill>
                  <a:schemeClr val="tx1"/>
                </a:solidFill>
              </a:rPr>
              <a:t>parameters</a:t>
            </a:r>
            <a:r>
              <a:rPr lang="es-CO" dirty="0">
                <a:solidFill>
                  <a:schemeClr val="tx1"/>
                </a:solidFill>
              </a:rPr>
              <a:t>, </a:t>
            </a:r>
            <a:r>
              <a:rPr lang="es-CO" dirty="0" err="1">
                <a:solidFill>
                  <a:schemeClr val="tx1"/>
                </a:solidFill>
              </a:rPr>
              <a:t>which</a:t>
            </a:r>
            <a:r>
              <a:rPr lang="es-CO" dirty="0">
                <a:solidFill>
                  <a:schemeClr val="tx1"/>
                </a:solidFill>
              </a:rPr>
              <a:t> are </a:t>
            </a:r>
            <a:r>
              <a:rPr lang="es-CO" dirty="0" err="1">
                <a:solidFill>
                  <a:schemeClr val="tx1"/>
                </a:solidFill>
              </a:rPr>
              <a:t>complicated</a:t>
            </a:r>
            <a:r>
              <a:rPr lang="es-CO" dirty="0">
                <a:solidFill>
                  <a:schemeClr val="tx1"/>
                </a:solidFill>
              </a:rPr>
              <a:t> </a:t>
            </a:r>
            <a:r>
              <a:rPr lang="es-CO" dirty="0" err="1">
                <a:solidFill>
                  <a:schemeClr val="tx1"/>
                </a:solidFill>
              </a:rPr>
              <a:t>to</a:t>
            </a:r>
            <a:r>
              <a:rPr lang="es-CO" dirty="0">
                <a:solidFill>
                  <a:schemeClr val="tx1"/>
                </a:solidFill>
              </a:rPr>
              <a:t> </a:t>
            </a:r>
            <a:r>
              <a:rPr lang="es-CO" dirty="0" err="1">
                <a:solidFill>
                  <a:schemeClr val="tx1"/>
                </a:solidFill>
              </a:rPr>
              <a:t>ascertain</a:t>
            </a:r>
            <a:r>
              <a:rPr lang="es-CO" dirty="0">
                <a:solidFill>
                  <a:schemeClr val="tx1"/>
                </a:solidFill>
              </a:rPr>
              <a:t>, and are </a:t>
            </a:r>
            <a:r>
              <a:rPr lang="es-CO" dirty="0" err="1">
                <a:solidFill>
                  <a:schemeClr val="tx1"/>
                </a:solidFill>
              </a:rPr>
              <a:t>often</a:t>
            </a:r>
            <a:r>
              <a:rPr lang="es-CO" dirty="0">
                <a:solidFill>
                  <a:schemeClr val="tx1"/>
                </a:solidFill>
              </a:rPr>
              <a:t> </a:t>
            </a:r>
            <a:r>
              <a:rPr lang="es-CO" dirty="0" err="1">
                <a:solidFill>
                  <a:schemeClr val="tx1"/>
                </a:solidFill>
              </a:rPr>
              <a:t>confused</a:t>
            </a:r>
            <a:r>
              <a:rPr lang="es-CO" dirty="0">
                <a:solidFill>
                  <a:schemeClr val="tx1"/>
                </a:solidFill>
              </a:rPr>
              <a:t> </a:t>
            </a:r>
            <a:r>
              <a:rPr lang="es-CO" dirty="0" err="1">
                <a:solidFill>
                  <a:schemeClr val="tx1"/>
                </a:solidFill>
              </a:rPr>
              <a:t>with</a:t>
            </a:r>
            <a:r>
              <a:rPr lang="es-CO" dirty="0">
                <a:solidFill>
                  <a:schemeClr val="tx1"/>
                </a:solidFill>
              </a:rPr>
              <a:t> </a:t>
            </a:r>
            <a:r>
              <a:rPr lang="es-CO" dirty="0" err="1">
                <a:solidFill>
                  <a:schemeClr val="tx1"/>
                </a:solidFill>
              </a:rPr>
              <a:t>subjective</a:t>
            </a:r>
            <a:r>
              <a:rPr lang="es-CO" dirty="0">
                <a:solidFill>
                  <a:schemeClr val="tx1"/>
                </a:solidFill>
              </a:rPr>
              <a:t> moral </a:t>
            </a:r>
            <a:r>
              <a:rPr lang="es-CO" dirty="0" err="1">
                <a:solidFill>
                  <a:schemeClr val="tx1"/>
                </a:solidFill>
              </a:rPr>
              <a:t>judgments</a:t>
            </a:r>
            <a:r>
              <a:rPr lang="es-CO" dirty="0">
                <a:solidFill>
                  <a:schemeClr val="tx1"/>
                </a:solidFill>
              </a:rPr>
              <a:t>, </a:t>
            </a:r>
            <a:r>
              <a:rPr lang="es-CO" dirty="0" err="1">
                <a:solidFill>
                  <a:schemeClr val="tx1"/>
                </a:solidFill>
              </a:rPr>
              <a:t>rather</a:t>
            </a:r>
            <a:r>
              <a:rPr lang="es-CO" dirty="0">
                <a:solidFill>
                  <a:schemeClr val="tx1"/>
                </a:solidFill>
              </a:rPr>
              <a:t> </a:t>
            </a:r>
            <a:r>
              <a:rPr lang="es-CO" dirty="0" err="1">
                <a:solidFill>
                  <a:schemeClr val="tx1"/>
                </a:solidFill>
              </a:rPr>
              <a:t>than</a:t>
            </a:r>
            <a:r>
              <a:rPr lang="es-CO" dirty="0">
                <a:solidFill>
                  <a:schemeClr val="tx1"/>
                </a:solidFill>
              </a:rPr>
              <a:t> factual </a:t>
            </a:r>
            <a:r>
              <a:rPr lang="es-CO" dirty="0" err="1">
                <a:solidFill>
                  <a:schemeClr val="tx1"/>
                </a:solidFill>
              </a:rPr>
              <a:t>analyses</a:t>
            </a:r>
            <a:r>
              <a:rPr lang="es-CO" dirty="0">
                <a:solidFill>
                  <a:schemeClr val="tx1"/>
                </a:solidFill>
              </a:rPr>
              <a:t>: </a:t>
            </a:r>
          </a:p>
        </p:txBody>
      </p:sp>
      <p:sp>
        <p:nvSpPr>
          <p:cNvPr id="4" name="Rectangle 3">
            <a:extLst>
              <a:ext uri="{FF2B5EF4-FFF2-40B4-BE49-F238E27FC236}">
                <a16:creationId xmlns:a16="http://schemas.microsoft.com/office/drawing/2014/main" id="{08A2AD10-B7E8-4740-978D-A60B4FB9E105}"/>
              </a:ext>
            </a:extLst>
          </p:cNvPr>
          <p:cNvSpPr/>
          <p:nvPr/>
        </p:nvSpPr>
        <p:spPr>
          <a:xfrm>
            <a:off x="399494" y="4809133"/>
            <a:ext cx="1376039" cy="852256"/>
          </a:xfrm>
          <a:prstGeom prst="rect">
            <a:avLst/>
          </a:prstGeom>
          <a:solidFill>
            <a:schemeClr val="tx2"/>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s-CO" dirty="0" err="1"/>
              <a:t>Artificiality</a:t>
            </a:r>
            <a:endParaRPr lang="es-CO" dirty="0"/>
          </a:p>
        </p:txBody>
      </p:sp>
      <p:sp>
        <p:nvSpPr>
          <p:cNvPr id="5" name="Rectangle 4">
            <a:extLst>
              <a:ext uri="{FF2B5EF4-FFF2-40B4-BE49-F238E27FC236}">
                <a16:creationId xmlns:a16="http://schemas.microsoft.com/office/drawing/2014/main" id="{06343001-2FF5-44C5-BD62-3CE591D710D7}"/>
              </a:ext>
            </a:extLst>
          </p:cNvPr>
          <p:cNvSpPr/>
          <p:nvPr/>
        </p:nvSpPr>
        <p:spPr>
          <a:xfrm>
            <a:off x="4594936" y="4809133"/>
            <a:ext cx="1605380" cy="1065320"/>
          </a:xfrm>
          <a:prstGeom prst="rect">
            <a:avLst/>
          </a:prstGeom>
          <a:solidFill>
            <a:schemeClr val="tx2"/>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s-CO" dirty="0" err="1"/>
              <a:t>Intent</a:t>
            </a:r>
            <a:r>
              <a:rPr lang="es-CO" dirty="0"/>
              <a:t> </a:t>
            </a:r>
            <a:r>
              <a:rPr lang="es-CO" dirty="0" err="1"/>
              <a:t>to</a:t>
            </a:r>
            <a:r>
              <a:rPr lang="es-CO" dirty="0"/>
              <a:t> </a:t>
            </a:r>
            <a:r>
              <a:rPr lang="es-CO" dirty="0" err="1"/>
              <a:t>betray</a:t>
            </a:r>
            <a:r>
              <a:rPr lang="es-CO" dirty="0"/>
              <a:t> </a:t>
            </a:r>
            <a:r>
              <a:rPr lang="es-CO" dirty="0" err="1"/>
              <a:t>the</a:t>
            </a:r>
            <a:r>
              <a:rPr lang="es-CO" dirty="0"/>
              <a:t> </a:t>
            </a:r>
            <a:r>
              <a:rPr lang="es-CO" dirty="0" err="1"/>
              <a:t>spirit</a:t>
            </a:r>
            <a:r>
              <a:rPr lang="es-CO" dirty="0"/>
              <a:t> </a:t>
            </a:r>
            <a:r>
              <a:rPr lang="es-CO" dirty="0" err="1"/>
              <a:t>of</a:t>
            </a:r>
            <a:r>
              <a:rPr lang="es-CO" dirty="0"/>
              <a:t> </a:t>
            </a:r>
            <a:r>
              <a:rPr lang="es-CO" dirty="0" err="1"/>
              <a:t>the</a:t>
            </a:r>
            <a:r>
              <a:rPr lang="es-CO" dirty="0"/>
              <a:t> </a:t>
            </a:r>
            <a:r>
              <a:rPr lang="es-CO" dirty="0" err="1"/>
              <a:t>law</a:t>
            </a:r>
            <a:r>
              <a:rPr lang="es-CO" dirty="0"/>
              <a:t>/ </a:t>
            </a:r>
            <a:r>
              <a:rPr lang="es-CO" dirty="0" err="1"/>
              <a:t>good</a:t>
            </a:r>
            <a:r>
              <a:rPr lang="es-CO" dirty="0"/>
              <a:t> </a:t>
            </a:r>
            <a:r>
              <a:rPr lang="es-CO" dirty="0" err="1"/>
              <a:t>faith</a:t>
            </a:r>
            <a:endParaRPr lang="es-CO" dirty="0"/>
          </a:p>
        </p:txBody>
      </p:sp>
      <p:sp>
        <p:nvSpPr>
          <p:cNvPr id="6" name="Rectangle 5">
            <a:extLst>
              <a:ext uri="{FF2B5EF4-FFF2-40B4-BE49-F238E27FC236}">
                <a16:creationId xmlns:a16="http://schemas.microsoft.com/office/drawing/2014/main" id="{949AF668-7463-4D12-932F-F090AB782F75}"/>
              </a:ext>
            </a:extLst>
          </p:cNvPr>
          <p:cNvSpPr/>
          <p:nvPr/>
        </p:nvSpPr>
        <p:spPr>
          <a:xfrm>
            <a:off x="2214238" y="4809133"/>
            <a:ext cx="1528439" cy="852256"/>
          </a:xfrm>
          <a:prstGeom prst="rect">
            <a:avLst/>
          </a:prstGeom>
          <a:solidFill>
            <a:schemeClr val="tx2"/>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s-CO" dirty="0" err="1"/>
              <a:t>Commerciality</a:t>
            </a:r>
            <a:r>
              <a:rPr lang="es-CO" dirty="0"/>
              <a:t> </a:t>
            </a:r>
          </a:p>
        </p:txBody>
      </p:sp>
      <p:sp>
        <p:nvSpPr>
          <p:cNvPr id="7" name="Rectangle 6">
            <a:extLst>
              <a:ext uri="{FF2B5EF4-FFF2-40B4-BE49-F238E27FC236}">
                <a16:creationId xmlns:a16="http://schemas.microsoft.com/office/drawing/2014/main" id="{E3629FAA-FD9B-4CC5-B302-C92EEF36F251}"/>
              </a:ext>
            </a:extLst>
          </p:cNvPr>
          <p:cNvSpPr/>
          <p:nvPr/>
        </p:nvSpPr>
        <p:spPr>
          <a:xfrm>
            <a:off x="6696723" y="4809133"/>
            <a:ext cx="1781452" cy="1169288"/>
          </a:xfrm>
          <a:prstGeom prst="rect">
            <a:avLst/>
          </a:prstGeom>
          <a:solidFill>
            <a:schemeClr val="tx2"/>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s-CO" dirty="0" err="1"/>
              <a:t>Teleological</a:t>
            </a:r>
            <a:r>
              <a:rPr lang="es-CO" dirty="0"/>
              <a:t>: </a:t>
            </a:r>
            <a:r>
              <a:rPr lang="es-CO" dirty="0" err="1"/>
              <a:t>What</a:t>
            </a:r>
            <a:r>
              <a:rPr lang="es-CO" dirty="0"/>
              <a:t> </a:t>
            </a:r>
            <a:r>
              <a:rPr lang="es-CO" dirty="0" err="1"/>
              <a:t>is</a:t>
            </a:r>
            <a:r>
              <a:rPr lang="es-CO" dirty="0"/>
              <a:t> </a:t>
            </a:r>
            <a:r>
              <a:rPr lang="es-CO" dirty="0" err="1"/>
              <a:t>the</a:t>
            </a:r>
            <a:r>
              <a:rPr lang="es-CO" dirty="0"/>
              <a:t> </a:t>
            </a:r>
            <a:r>
              <a:rPr lang="es-CO" dirty="0" err="1"/>
              <a:t>main</a:t>
            </a:r>
            <a:r>
              <a:rPr lang="es-CO" dirty="0"/>
              <a:t> </a:t>
            </a:r>
            <a:r>
              <a:rPr lang="es-CO" dirty="0" err="1"/>
              <a:t>purpose</a:t>
            </a:r>
            <a:r>
              <a:rPr lang="es-CO" dirty="0"/>
              <a:t> </a:t>
            </a:r>
            <a:r>
              <a:rPr lang="es-CO" dirty="0" err="1"/>
              <a:t>of</a:t>
            </a:r>
            <a:r>
              <a:rPr lang="es-CO" dirty="0"/>
              <a:t> </a:t>
            </a:r>
            <a:r>
              <a:rPr lang="es-CO" dirty="0" err="1"/>
              <a:t>the</a:t>
            </a:r>
            <a:r>
              <a:rPr lang="es-CO" dirty="0"/>
              <a:t> </a:t>
            </a:r>
            <a:r>
              <a:rPr lang="es-CO" dirty="0" err="1"/>
              <a:t>transaction</a:t>
            </a:r>
            <a:r>
              <a:rPr lang="es-CO" dirty="0"/>
              <a:t>?</a:t>
            </a:r>
          </a:p>
        </p:txBody>
      </p:sp>
      <p:sp>
        <p:nvSpPr>
          <p:cNvPr id="8" name="Oval 7">
            <a:extLst>
              <a:ext uri="{FF2B5EF4-FFF2-40B4-BE49-F238E27FC236}">
                <a16:creationId xmlns:a16="http://schemas.microsoft.com/office/drawing/2014/main" id="{A66900FB-353A-4CA8-931E-3C704F2319B5}"/>
              </a:ext>
            </a:extLst>
          </p:cNvPr>
          <p:cNvSpPr/>
          <p:nvPr/>
        </p:nvSpPr>
        <p:spPr>
          <a:xfrm>
            <a:off x="1087514" y="3799643"/>
            <a:ext cx="1890944" cy="852256"/>
          </a:xfrm>
          <a:prstGeom prst="ellipse">
            <a:avLst/>
          </a:prstGeom>
          <a:solidFill>
            <a:schemeClr val="tx2"/>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s-CO" dirty="0"/>
              <a:t>“</a:t>
            </a:r>
            <a:r>
              <a:rPr lang="es-CO" dirty="0" err="1"/>
              <a:t>Objective</a:t>
            </a:r>
            <a:r>
              <a:rPr lang="es-CO" dirty="0"/>
              <a:t>”</a:t>
            </a:r>
          </a:p>
        </p:txBody>
      </p:sp>
      <p:sp>
        <p:nvSpPr>
          <p:cNvPr id="9" name="Oval 8">
            <a:extLst>
              <a:ext uri="{FF2B5EF4-FFF2-40B4-BE49-F238E27FC236}">
                <a16:creationId xmlns:a16="http://schemas.microsoft.com/office/drawing/2014/main" id="{AB5D0462-6738-46E4-B6FB-01C5F3F87F31}"/>
              </a:ext>
            </a:extLst>
          </p:cNvPr>
          <p:cNvSpPr/>
          <p:nvPr/>
        </p:nvSpPr>
        <p:spPr>
          <a:xfrm>
            <a:off x="5545584" y="3799643"/>
            <a:ext cx="1890944" cy="852256"/>
          </a:xfrm>
          <a:prstGeom prst="ellipse">
            <a:avLst/>
          </a:prstGeom>
          <a:solidFill>
            <a:schemeClr val="tx2"/>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s-CO" dirty="0" err="1"/>
              <a:t>Subjective</a:t>
            </a:r>
            <a:endParaRPr lang="es-CO" dirty="0"/>
          </a:p>
        </p:txBody>
      </p:sp>
      <p:sp>
        <p:nvSpPr>
          <p:cNvPr id="10" name="TextBox 9">
            <a:extLst>
              <a:ext uri="{FF2B5EF4-FFF2-40B4-BE49-F238E27FC236}">
                <a16:creationId xmlns:a16="http://schemas.microsoft.com/office/drawing/2014/main" id="{4F6C9DF7-10C9-453F-87EE-703605D0A616}"/>
              </a:ext>
            </a:extLst>
          </p:cNvPr>
          <p:cNvSpPr txBox="1"/>
          <p:nvPr/>
        </p:nvSpPr>
        <p:spPr>
          <a:xfrm>
            <a:off x="2135078" y="5688449"/>
            <a:ext cx="1686757" cy="1169551"/>
          </a:xfrm>
          <a:prstGeom prst="rect">
            <a:avLst/>
          </a:prstGeom>
          <a:noFill/>
        </p:spPr>
        <p:txBody>
          <a:bodyPr wrap="square" rtlCol="0">
            <a:spAutoFit/>
          </a:bodyPr>
          <a:lstStyle/>
          <a:p>
            <a:pPr algn="just"/>
            <a:r>
              <a:rPr lang="es-CO" sz="1400" dirty="0" err="1"/>
              <a:t>Is</a:t>
            </a:r>
            <a:r>
              <a:rPr lang="es-CO" sz="1400" dirty="0"/>
              <a:t> </a:t>
            </a:r>
            <a:r>
              <a:rPr lang="es-CO" sz="1400" dirty="0" err="1"/>
              <a:t>the</a:t>
            </a:r>
            <a:r>
              <a:rPr lang="es-CO" sz="1400" dirty="0"/>
              <a:t> position “</a:t>
            </a:r>
            <a:r>
              <a:rPr lang="es-CO" sz="1400" dirty="0" err="1"/>
              <a:t>ordinary</a:t>
            </a:r>
            <a:r>
              <a:rPr lang="es-CO" sz="1400" dirty="0"/>
              <a:t>” and/</a:t>
            </a:r>
            <a:r>
              <a:rPr lang="es-CO" sz="1400" dirty="0" err="1"/>
              <a:t>or</a:t>
            </a:r>
            <a:r>
              <a:rPr lang="es-CO" sz="1400" dirty="0"/>
              <a:t> “</a:t>
            </a:r>
            <a:r>
              <a:rPr lang="es-CO" sz="1400" dirty="0" err="1"/>
              <a:t>reasonable</a:t>
            </a:r>
            <a:r>
              <a:rPr lang="es-CO" sz="1400" dirty="0"/>
              <a:t>” </a:t>
            </a:r>
            <a:r>
              <a:rPr lang="es-CO" sz="1400" dirty="0" err="1"/>
              <a:t>for</a:t>
            </a:r>
            <a:r>
              <a:rPr lang="es-CO" sz="1400" dirty="0"/>
              <a:t> </a:t>
            </a:r>
            <a:r>
              <a:rPr lang="es-CO" sz="1400" dirty="0" err="1"/>
              <a:t>the</a:t>
            </a:r>
            <a:r>
              <a:rPr lang="es-CO" sz="1400" dirty="0"/>
              <a:t> </a:t>
            </a:r>
            <a:r>
              <a:rPr lang="es-CO" sz="1400" dirty="0" err="1"/>
              <a:t>type</a:t>
            </a:r>
            <a:r>
              <a:rPr lang="es-CO" sz="1400" dirty="0"/>
              <a:t> </a:t>
            </a:r>
            <a:r>
              <a:rPr lang="es-CO" sz="1400" dirty="0" err="1"/>
              <a:t>of</a:t>
            </a:r>
            <a:r>
              <a:rPr lang="es-CO" sz="1400" dirty="0"/>
              <a:t> </a:t>
            </a:r>
            <a:r>
              <a:rPr lang="es-CO" sz="1400" dirty="0" err="1"/>
              <a:t>economic</a:t>
            </a:r>
            <a:r>
              <a:rPr lang="es-CO" sz="1400" dirty="0"/>
              <a:t> </a:t>
            </a:r>
            <a:r>
              <a:rPr lang="es-CO" sz="1400" dirty="0" err="1"/>
              <a:t>activity</a:t>
            </a:r>
            <a:r>
              <a:rPr lang="es-CO" sz="1400" dirty="0"/>
              <a:t> </a:t>
            </a:r>
            <a:r>
              <a:rPr lang="es-CO" sz="1400" dirty="0" err="1"/>
              <a:t>involved</a:t>
            </a:r>
            <a:r>
              <a:rPr lang="es-CO" sz="1400" dirty="0"/>
              <a:t>?</a:t>
            </a:r>
          </a:p>
        </p:txBody>
      </p:sp>
      <p:sp>
        <p:nvSpPr>
          <p:cNvPr id="11" name="TextBox 10">
            <a:extLst>
              <a:ext uri="{FF2B5EF4-FFF2-40B4-BE49-F238E27FC236}">
                <a16:creationId xmlns:a16="http://schemas.microsoft.com/office/drawing/2014/main" id="{95599896-2BF1-4B1D-BF77-419C9821A5BA}"/>
              </a:ext>
            </a:extLst>
          </p:cNvPr>
          <p:cNvSpPr txBox="1"/>
          <p:nvPr/>
        </p:nvSpPr>
        <p:spPr>
          <a:xfrm>
            <a:off x="279277" y="5661389"/>
            <a:ext cx="1686757" cy="954107"/>
          </a:xfrm>
          <a:prstGeom prst="rect">
            <a:avLst/>
          </a:prstGeom>
          <a:noFill/>
        </p:spPr>
        <p:txBody>
          <a:bodyPr wrap="square" rtlCol="0">
            <a:spAutoFit/>
          </a:bodyPr>
          <a:lstStyle/>
          <a:p>
            <a:pPr algn="just"/>
            <a:r>
              <a:rPr lang="es-CO" sz="1400" dirty="0" err="1"/>
              <a:t>Is</a:t>
            </a:r>
            <a:r>
              <a:rPr lang="es-CO" sz="1400" dirty="0"/>
              <a:t> </a:t>
            </a:r>
            <a:r>
              <a:rPr lang="es-CO" sz="1400" dirty="0" err="1"/>
              <a:t>the</a:t>
            </a:r>
            <a:r>
              <a:rPr lang="es-CO" sz="1400" dirty="0"/>
              <a:t> position </a:t>
            </a:r>
            <a:r>
              <a:rPr lang="es-CO" sz="1400" dirty="0" err="1"/>
              <a:t>aligned</a:t>
            </a:r>
            <a:r>
              <a:rPr lang="es-CO" sz="1400" dirty="0"/>
              <a:t> </a:t>
            </a:r>
            <a:r>
              <a:rPr lang="es-CO" sz="1400" dirty="0" err="1"/>
              <a:t>with</a:t>
            </a:r>
            <a:r>
              <a:rPr lang="es-CO" sz="1400" dirty="0"/>
              <a:t> </a:t>
            </a:r>
            <a:r>
              <a:rPr lang="es-CO" sz="1400" dirty="0" err="1"/>
              <a:t>economic</a:t>
            </a:r>
            <a:r>
              <a:rPr lang="es-CO" sz="1400" dirty="0"/>
              <a:t> “</a:t>
            </a:r>
            <a:r>
              <a:rPr lang="es-CO" sz="1400" dirty="0" err="1"/>
              <a:t>reality</a:t>
            </a:r>
            <a:r>
              <a:rPr lang="es-CO" sz="1400" dirty="0"/>
              <a:t>” </a:t>
            </a:r>
            <a:r>
              <a:rPr lang="es-CO" sz="1400" dirty="0" err="1"/>
              <a:t>or</a:t>
            </a:r>
            <a:r>
              <a:rPr lang="es-CO" sz="1400" dirty="0"/>
              <a:t> </a:t>
            </a:r>
            <a:r>
              <a:rPr lang="es-CO" sz="1400" dirty="0" err="1"/>
              <a:t>is</a:t>
            </a:r>
            <a:r>
              <a:rPr lang="es-CO" sz="1400" dirty="0"/>
              <a:t> </a:t>
            </a:r>
            <a:r>
              <a:rPr lang="es-CO" sz="1400" dirty="0" err="1"/>
              <a:t>it</a:t>
            </a:r>
            <a:r>
              <a:rPr lang="es-CO" sz="1400" dirty="0"/>
              <a:t> “</a:t>
            </a:r>
            <a:r>
              <a:rPr lang="es-CO" sz="1400" dirty="0" err="1"/>
              <a:t>contrived</a:t>
            </a:r>
            <a:r>
              <a:rPr lang="es-CO" sz="1400" dirty="0"/>
              <a:t>”?</a:t>
            </a:r>
          </a:p>
        </p:txBody>
      </p:sp>
    </p:spTree>
    <p:extLst>
      <p:ext uri="{BB962C8B-B14F-4D97-AF65-F5344CB8AC3E}">
        <p14:creationId xmlns:p14="http://schemas.microsoft.com/office/powerpoint/2010/main" val="2736186936"/>
      </p:ext>
    </p:extLst>
  </p:cSld>
  <p:clrMapOvr>
    <a:masterClrMapping/>
  </p:clrMapOvr>
  <p:transition>
    <p:fad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084209-2ACB-41DA-AB5D-7FACCBCD5F65}"/>
              </a:ext>
            </a:extLst>
          </p:cNvPr>
          <p:cNvSpPr>
            <a:spLocks noGrp="1"/>
          </p:cNvSpPr>
          <p:nvPr>
            <p:ph type="ctrTitle"/>
          </p:nvPr>
        </p:nvSpPr>
        <p:spPr>
          <a:xfrm>
            <a:off x="731043" y="901825"/>
            <a:ext cx="7681913" cy="776056"/>
          </a:xfrm>
        </p:spPr>
        <p:txBody>
          <a:bodyPr/>
          <a:lstStyle/>
          <a:p>
            <a:r>
              <a:rPr lang="es-CO" dirty="0" err="1"/>
              <a:t>Moving</a:t>
            </a:r>
            <a:r>
              <a:rPr lang="es-CO" dirty="0"/>
              <a:t> </a:t>
            </a:r>
            <a:r>
              <a:rPr lang="es-CO" dirty="0" err="1"/>
              <a:t>from</a:t>
            </a:r>
            <a:r>
              <a:rPr lang="es-CO" dirty="0"/>
              <a:t> </a:t>
            </a:r>
            <a:r>
              <a:rPr lang="es-CO" dirty="0" err="1"/>
              <a:t>the</a:t>
            </a:r>
            <a:r>
              <a:rPr lang="es-CO" dirty="0"/>
              <a:t> </a:t>
            </a:r>
            <a:r>
              <a:rPr lang="es-CO" dirty="0" err="1"/>
              <a:t>law</a:t>
            </a:r>
            <a:r>
              <a:rPr lang="es-CO" dirty="0"/>
              <a:t> </a:t>
            </a:r>
            <a:r>
              <a:rPr lang="es-CO" dirty="0" err="1"/>
              <a:t>to</a:t>
            </a:r>
            <a:r>
              <a:rPr lang="es-CO" dirty="0"/>
              <a:t> </a:t>
            </a:r>
            <a:r>
              <a:rPr lang="es-CO" dirty="0" err="1"/>
              <a:t>the</a:t>
            </a:r>
            <a:r>
              <a:rPr lang="es-CO" dirty="0"/>
              <a:t> </a:t>
            </a:r>
            <a:r>
              <a:rPr lang="es-CO" dirty="0" err="1"/>
              <a:t>facts</a:t>
            </a:r>
            <a:r>
              <a:rPr lang="es-CO" dirty="0"/>
              <a:t> </a:t>
            </a:r>
          </a:p>
        </p:txBody>
      </p:sp>
      <p:sp>
        <p:nvSpPr>
          <p:cNvPr id="4" name="Rectangle 3">
            <a:extLst>
              <a:ext uri="{FF2B5EF4-FFF2-40B4-BE49-F238E27FC236}">
                <a16:creationId xmlns:a16="http://schemas.microsoft.com/office/drawing/2014/main" id="{F6B31F3F-8A36-4F3A-9253-0A5E6A0C2752}"/>
              </a:ext>
            </a:extLst>
          </p:cNvPr>
          <p:cNvSpPr/>
          <p:nvPr/>
        </p:nvSpPr>
        <p:spPr>
          <a:xfrm>
            <a:off x="274320" y="4834890"/>
            <a:ext cx="1851660" cy="731520"/>
          </a:xfrm>
          <a:prstGeom prst="rect">
            <a:avLst/>
          </a:prstGeom>
          <a:solidFill>
            <a:schemeClr val="tx2"/>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s-CO" dirty="0" err="1"/>
              <a:t>Main</a:t>
            </a:r>
            <a:r>
              <a:rPr lang="es-CO" dirty="0"/>
              <a:t> </a:t>
            </a:r>
            <a:r>
              <a:rPr lang="es-CO" dirty="0" err="1"/>
              <a:t>purpose</a:t>
            </a:r>
            <a:r>
              <a:rPr lang="es-CO" dirty="0"/>
              <a:t> </a:t>
            </a:r>
            <a:r>
              <a:rPr lang="es-CO" dirty="0" err="1"/>
              <a:t>analysis</a:t>
            </a:r>
            <a:endParaRPr lang="es-CO" dirty="0"/>
          </a:p>
        </p:txBody>
      </p:sp>
      <p:sp>
        <p:nvSpPr>
          <p:cNvPr id="5" name="Rectangle 4">
            <a:extLst>
              <a:ext uri="{FF2B5EF4-FFF2-40B4-BE49-F238E27FC236}">
                <a16:creationId xmlns:a16="http://schemas.microsoft.com/office/drawing/2014/main" id="{283FD1C0-2ADA-4964-BC82-858B89274E67}"/>
              </a:ext>
            </a:extLst>
          </p:cNvPr>
          <p:cNvSpPr/>
          <p:nvPr/>
        </p:nvSpPr>
        <p:spPr>
          <a:xfrm>
            <a:off x="274320" y="2838450"/>
            <a:ext cx="1851660" cy="1181100"/>
          </a:xfrm>
          <a:prstGeom prst="rect">
            <a:avLst/>
          </a:prstGeom>
          <a:solidFill>
            <a:schemeClr val="tx2"/>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s-CO" dirty="0"/>
              <a:t>COMMERCIALITY</a:t>
            </a:r>
          </a:p>
        </p:txBody>
      </p:sp>
      <p:sp>
        <p:nvSpPr>
          <p:cNvPr id="6" name="Arrow: Right 5">
            <a:extLst>
              <a:ext uri="{FF2B5EF4-FFF2-40B4-BE49-F238E27FC236}">
                <a16:creationId xmlns:a16="http://schemas.microsoft.com/office/drawing/2014/main" id="{1B3DBE66-705D-4ACD-940D-DE71A85CD973}"/>
              </a:ext>
            </a:extLst>
          </p:cNvPr>
          <p:cNvSpPr/>
          <p:nvPr/>
        </p:nvSpPr>
        <p:spPr>
          <a:xfrm>
            <a:off x="2453640" y="3288030"/>
            <a:ext cx="693420" cy="281940"/>
          </a:xfrm>
          <a:prstGeom prst="rightArrow">
            <a:avLst/>
          </a:prstGeom>
          <a:solidFill>
            <a:schemeClr val="tx2"/>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s-CO"/>
          </a:p>
        </p:txBody>
      </p:sp>
      <p:sp>
        <p:nvSpPr>
          <p:cNvPr id="7" name="Arrow: Right 6">
            <a:extLst>
              <a:ext uri="{FF2B5EF4-FFF2-40B4-BE49-F238E27FC236}">
                <a16:creationId xmlns:a16="http://schemas.microsoft.com/office/drawing/2014/main" id="{AC8D6E1C-5AC2-4C66-909B-ABB02D19B58A}"/>
              </a:ext>
            </a:extLst>
          </p:cNvPr>
          <p:cNvSpPr/>
          <p:nvPr/>
        </p:nvSpPr>
        <p:spPr>
          <a:xfrm>
            <a:off x="2453640" y="5566410"/>
            <a:ext cx="693420" cy="281940"/>
          </a:xfrm>
          <a:prstGeom prst="rightArrow">
            <a:avLst/>
          </a:prstGeom>
          <a:solidFill>
            <a:schemeClr val="tx2"/>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s-CO"/>
          </a:p>
        </p:txBody>
      </p:sp>
      <p:sp>
        <p:nvSpPr>
          <p:cNvPr id="8" name="Rectangle 7">
            <a:extLst>
              <a:ext uri="{FF2B5EF4-FFF2-40B4-BE49-F238E27FC236}">
                <a16:creationId xmlns:a16="http://schemas.microsoft.com/office/drawing/2014/main" id="{BC93B179-AA69-4FEB-BE1A-4098FF0D2E7D}"/>
              </a:ext>
            </a:extLst>
          </p:cNvPr>
          <p:cNvSpPr/>
          <p:nvPr/>
        </p:nvSpPr>
        <p:spPr>
          <a:xfrm>
            <a:off x="274320" y="5734050"/>
            <a:ext cx="1851660" cy="731520"/>
          </a:xfrm>
          <a:prstGeom prst="rect">
            <a:avLst/>
          </a:prstGeom>
          <a:solidFill>
            <a:schemeClr val="tx2"/>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s-CO" dirty="0"/>
              <a:t>“Good </a:t>
            </a:r>
            <a:r>
              <a:rPr lang="es-CO" dirty="0" err="1"/>
              <a:t>faith</a:t>
            </a:r>
            <a:r>
              <a:rPr lang="es-CO" dirty="0"/>
              <a:t>” </a:t>
            </a:r>
            <a:r>
              <a:rPr lang="es-CO" dirty="0" err="1"/>
              <a:t>intention</a:t>
            </a:r>
            <a:r>
              <a:rPr lang="es-CO" dirty="0"/>
              <a:t> </a:t>
            </a:r>
            <a:r>
              <a:rPr lang="es-CO" dirty="0" err="1"/>
              <a:t>analysis</a:t>
            </a:r>
            <a:r>
              <a:rPr lang="es-CO" dirty="0"/>
              <a:t> </a:t>
            </a:r>
          </a:p>
        </p:txBody>
      </p:sp>
      <p:sp>
        <p:nvSpPr>
          <p:cNvPr id="9" name="Rectangle: Rounded Corners 8">
            <a:extLst>
              <a:ext uri="{FF2B5EF4-FFF2-40B4-BE49-F238E27FC236}">
                <a16:creationId xmlns:a16="http://schemas.microsoft.com/office/drawing/2014/main" id="{B8817B44-BF74-4AB8-A0D6-D70827087BB5}"/>
              </a:ext>
            </a:extLst>
          </p:cNvPr>
          <p:cNvSpPr/>
          <p:nvPr/>
        </p:nvSpPr>
        <p:spPr>
          <a:xfrm>
            <a:off x="3444240" y="2838450"/>
            <a:ext cx="2369820" cy="1093470"/>
          </a:xfrm>
          <a:prstGeom prst="roundRect">
            <a:avLst/>
          </a:prstGeom>
          <a:solidFill>
            <a:schemeClr val="tx2"/>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s-CO" dirty="0"/>
              <a:t>COMMERCIAL AWARENESS</a:t>
            </a:r>
          </a:p>
        </p:txBody>
      </p:sp>
      <p:sp>
        <p:nvSpPr>
          <p:cNvPr id="10" name="Rectangle: Rounded Corners 9">
            <a:extLst>
              <a:ext uri="{FF2B5EF4-FFF2-40B4-BE49-F238E27FC236}">
                <a16:creationId xmlns:a16="http://schemas.microsoft.com/office/drawing/2014/main" id="{9014EC17-0DF2-4016-A2A2-7115CAC5C9C3}"/>
              </a:ext>
            </a:extLst>
          </p:cNvPr>
          <p:cNvSpPr/>
          <p:nvPr/>
        </p:nvSpPr>
        <p:spPr>
          <a:xfrm>
            <a:off x="3387089" y="5160645"/>
            <a:ext cx="2369820" cy="1093470"/>
          </a:xfrm>
          <a:prstGeom prst="roundRect">
            <a:avLst/>
          </a:prstGeom>
          <a:solidFill>
            <a:schemeClr val="tx2"/>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s-CO" dirty="0"/>
              <a:t>WHAT WAS THE TAXPAYER THINKING?</a:t>
            </a:r>
          </a:p>
        </p:txBody>
      </p:sp>
      <p:sp>
        <p:nvSpPr>
          <p:cNvPr id="11" name="Arrow: Right 10">
            <a:extLst>
              <a:ext uri="{FF2B5EF4-FFF2-40B4-BE49-F238E27FC236}">
                <a16:creationId xmlns:a16="http://schemas.microsoft.com/office/drawing/2014/main" id="{A4590FBB-1106-45FF-85A8-813DF80B4E5D}"/>
              </a:ext>
            </a:extLst>
          </p:cNvPr>
          <p:cNvSpPr/>
          <p:nvPr/>
        </p:nvSpPr>
        <p:spPr>
          <a:xfrm>
            <a:off x="6019800" y="5609652"/>
            <a:ext cx="579120" cy="248795"/>
          </a:xfrm>
          <a:prstGeom prst="rightArrow">
            <a:avLst/>
          </a:prstGeom>
          <a:solidFill>
            <a:schemeClr val="tx2"/>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s-CO"/>
          </a:p>
        </p:txBody>
      </p:sp>
      <p:pic>
        <p:nvPicPr>
          <p:cNvPr id="13" name="Picture 12">
            <a:extLst>
              <a:ext uri="{FF2B5EF4-FFF2-40B4-BE49-F238E27FC236}">
                <a16:creationId xmlns:a16="http://schemas.microsoft.com/office/drawing/2014/main" id="{34D3D25B-3FA2-4A60-9A7C-081429DF05B7}"/>
              </a:ext>
            </a:extLst>
          </p:cNvPr>
          <p:cNvPicPr>
            <a:picLocks noChangeAspect="1"/>
          </p:cNvPicPr>
          <p:nvPr/>
        </p:nvPicPr>
        <p:blipFill>
          <a:blip r:embed="rId2"/>
          <a:stretch>
            <a:fillRect/>
          </a:stretch>
        </p:blipFill>
        <p:spPr>
          <a:xfrm>
            <a:off x="7018018" y="4289102"/>
            <a:ext cx="1709168" cy="1709168"/>
          </a:xfrm>
          <a:prstGeom prst="rect">
            <a:avLst/>
          </a:prstGeom>
        </p:spPr>
      </p:pic>
      <p:sp>
        <p:nvSpPr>
          <p:cNvPr id="14" name="Oval 13">
            <a:extLst>
              <a:ext uri="{FF2B5EF4-FFF2-40B4-BE49-F238E27FC236}">
                <a16:creationId xmlns:a16="http://schemas.microsoft.com/office/drawing/2014/main" id="{5F4BBCD8-530F-45D3-9A2B-B711FD828176}"/>
              </a:ext>
            </a:extLst>
          </p:cNvPr>
          <p:cNvSpPr/>
          <p:nvPr/>
        </p:nvSpPr>
        <p:spPr>
          <a:xfrm>
            <a:off x="6598920" y="6145631"/>
            <a:ext cx="2438400" cy="550730"/>
          </a:xfrm>
          <a:prstGeom prst="ellipse">
            <a:avLst/>
          </a:prstGeom>
          <a:solidFill>
            <a:srgbClr val="FF0000"/>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s-CO" dirty="0"/>
              <a:t>Do </a:t>
            </a:r>
            <a:r>
              <a:rPr lang="es-CO" dirty="0" err="1"/>
              <a:t>corporations</a:t>
            </a:r>
            <a:r>
              <a:rPr lang="es-CO" dirty="0"/>
              <a:t> </a:t>
            </a:r>
            <a:r>
              <a:rPr lang="es-CO" dirty="0" err="1"/>
              <a:t>have</a:t>
            </a:r>
            <a:r>
              <a:rPr lang="es-CO" dirty="0"/>
              <a:t> a “</a:t>
            </a:r>
            <a:r>
              <a:rPr lang="es-CO" dirty="0" err="1"/>
              <a:t>mind</a:t>
            </a:r>
            <a:r>
              <a:rPr lang="es-CO" dirty="0"/>
              <a:t>”?</a:t>
            </a:r>
          </a:p>
        </p:txBody>
      </p:sp>
      <p:sp>
        <p:nvSpPr>
          <p:cNvPr id="15" name="Rectangle 14">
            <a:extLst>
              <a:ext uri="{FF2B5EF4-FFF2-40B4-BE49-F238E27FC236}">
                <a16:creationId xmlns:a16="http://schemas.microsoft.com/office/drawing/2014/main" id="{630F8B70-C70F-41BA-A102-655A5CC7BB89}"/>
              </a:ext>
            </a:extLst>
          </p:cNvPr>
          <p:cNvSpPr/>
          <p:nvPr/>
        </p:nvSpPr>
        <p:spPr>
          <a:xfrm>
            <a:off x="6374167" y="2783459"/>
            <a:ext cx="2038789" cy="470516"/>
          </a:xfrm>
          <a:prstGeom prst="rect">
            <a:avLst/>
          </a:prstGeom>
          <a:solidFill>
            <a:schemeClr val="tx2"/>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s-CO" dirty="0"/>
              <a:t>Company-</a:t>
            </a:r>
            <a:r>
              <a:rPr lang="es-CO" dirty="0" err="1"/>
              <a:t>specific</a:t>
            </a:r>
            <a:r>
              <a:rPr lang="es-CO" dirty="0"/>
              <a:t> </a:t>
            </a:r>
          </a:p>
        </p:txBody>
      </p:sp>
      <p:sp>
        <p:nvSpPr>
          <p:cNvPr id="16" name="Rectangle 15">
            <a:extLst>
              <a:ext uri="{FF2B5EF4-FFF2-40B4-BE49-F238E27FC236}">
                <a16:creationId xmlns:a16="http://schemas.microsoft.com/office/drawing/2014/main" id="{8A802EFD-66A3-4380-AD22-6EC5F0B70C01}"/>
              </a:ext>
            </a:extLst>
          </p:cNvPr>
          <p:cNvSpPr/>
          <p:nvPr/>
        </p:nvSpPr>
        <p:spPr>
          <a:xfrm>
            <a:off x="6374167" y="3397567"/>
            <a:ext cx="2038789" cy="470516"/>
          </a:xfrm>
          <a:prstGeom prst="rect">
            <a:avLst/>
          </a:prstGeom>
          <a:solidFill>
            <a:schemeClr val="tx2"/>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s-CO" dirty="0"/>
              <a:t>Sector-</a:t>
            </a:r>
            <a:r>
              <a:rPr lang="es-CO" dirty="0" err="1"/>
              <a:t>specific</a:t>
            </a:r>
            <a:r>
              <a:rPr lang="es-CO" dirty="0"/>
              <a:t> </a:t>
            </a:r>
          </a:p>
        </p:txBody>
      </p:sp>
    </p:spTree>
    <p:extLst>
      <p:ext uri="{BB962C8B-B14F-4D97-AF65-F5344CB8AC3E}">
        <p14:creationId xmlns:p14="http://schemas.microsoft.com/office/powerpoint/2010/main" val="4092182211"/>
      </p:ext>
    </p:extLst>
  </p:cSld>
  <p:clrMapOvr>
    <a:masterClrMapping/>
  </p:clrMapOvr>
  <p:transition>
    <p:fad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B0A90B-0FEB-43FB-BCFD-9E64512489E3}"/>
              </a:ext>
            </a:extLst>
          </p:cNvPr>
          <p:cNvSpPr>
            <a:spLocks noGrp="1"/>
          </p:cNvSpPr>
          <p:nvPr>
            <p:ph type="ctrTitle"/>
          </p:nvPr>
        </p:nvSpPr>
        <p:spPr>
          <a:xfrm>
            <a:off x="730249" y="853441"/>
            <a:ext cx="7681913" cy="1523495"/>
          </a:xfrm>
        </p:spPr>
        <p:txBody>
          <a:bodyPr/>
          <a:lstStyle/>
          <a:p>
            <a:r>
              <a:rPr lang="es-CO" dirty="0" err="1"/>
              <a:t>Analysing</a:t>
            </a:r>
            <a:r>
              <a:rPr lang="es-CO" dirty="0"/>
              <a:t> </a:t>
            </a:r>
            <a:r>
              <a:rPr lang="es-CO" dirty="0" err="1"/>
              <a:t>Corporate</a:t>
            </a:r>
            <a:r>
              <a:rPr lang="es-CO" dirty="0"/>
              <a:t> “</a:t>
            </a:r>
            <a:r>
              <a:rPr lang="es-CO" dirty="0" err="1"/>
              <a:t>Tax</a:t>
            </a:r>
            <a:r>
              <a:rPr lang="es-CO" dirty="0"/>
              <a:t> Culture”</a:t>
            </a:r>
          </a:p>
        </p:txBody>
      </p:sp>
      <p:sp>
        <p:nvSpPr>
          <p:cNvPr id="4" name="Rectangle 3">
            <a:extLst>
              <a:ext uri="{FF2B5EF4-FFF2-40B4-BE49-F238E27FC236}">
                <a16:creationId xmlns:a16="http://schemas.microsoft.com/office/drawing/2014/main" id="{E429671C-6CB8-41A6-AA47-D4880CD1A08F}"/>
              </a:ext>
            </a:extLst>
          </p:cNvPr>
          <p:cNvSpPr/>
          <p:nvPr/>
        </p:nvSpPr>
        <p:spPr>
          <a:xfrm>
            <a:off x="2308860" y="3286690"/>
            <a:ext cx="1813560" cy="685800"/>
          </a:xfrm>
          <a:prstGeom prst="rect">
            <a:avLst/>
          </a:prstGeom>
          <a:solidFill>
            <a:schemeClr val="tx2"/>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s-CO" dirty="0" err="1"/>
              <a:t>Tax</a:t>
            </a:r>
            <a:r>
              <a:rPr lang="es-CO" dirty="0"/>
              <a:t> </a:t>
            </a:r>
            <a:r>
              <a:rPr lang="es-CO" dirty="0" err="1"/>
              <a:t>Behaviour</a:t>
            </a:r>
            <a:endParaRPr lang="es-CO" dirty="0"/>
          </a:p>
        </p:txBody>
      </p:sp>
      <p:sp>
        <p:nvSpPr>
          <p:cNvPr id="5" name="Rectangle 4">
            <a:extLst>
              <a:ext uri="{FF2B5EF4-FFF2-40B4-BE49-F238E27FC236}">
                <a16:creationId xmlns:a16="http://schemas.microsoft.com/office/drawing/2014/main" id="{FDDBCDE6-7285-4C47-8A63-62B1B7DD8F95}"/>
              </a:ext>
            </a:extLst>
          </p:cNvPr>
          <p:cNvSpPr/>
          <p:nvPr/>
        </p:nvSpPr>
        <p:spPr>
          <a:xfrm>
            <a:off x="2308860" y="4998865"/>
            <a:ext cx="1813560" cy="685800"/>
          </a:xfrm>
          <a:prstGeom prst="rect">
            <a:avLst/>
          </a:prstGeom>
          <a:solidFill>
            <a:schemeClr val="tx2"/>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s-CO" dirty="0" err="1"/>
              <a:t>Tax</a:t>
            </a:r>
            <a:r>
              <a:rPr lang="es-CO" dirty="0"/>
              <a:t> </a:t>
            </a:r>
            <a:r>
              <a:rPr lang="es-CO" dirty="0" err="1"/>
              <a:t>Morale</a:t>
            </a:r>
            <a:endParaRPr lang="es-CO" dirty="0"/>
          </a:p>
        </p:txBody>
      </p:sp>
      <p:sp>
        <p:nvSpPr>
          <p:cNvPr id="6" name="Oval 5">
            <a:extLst>
              <a:ext uri="{FF2B5EF4-FFF2-40B4-BE49-F238E27FC236}">
                <a16:creationId xmlns:a16="http://schemas.microsoft.com/office/drawing/2014/main" id="{B6BA91B3-4B8D-4B15-953F-B8D3E9133FCA}"/>
              </a:ext>
            </a:extLst>
          </p:cNvPr>
          <p:cNvSpPr/>
          <p:nvPr/>
        </p:nvSpPr>
        <p:spPr>
          <a:xfrm>
            <a:off x="304800" y="3840480"/>
            <a:ext cx="1813560" cy="1028700"/>
          </a:xfrm>
          <a:prstGeom prst="ellipse">
            <a:avLst/>
          </a:prstGeom>
          <a:solidFill>
            <a:schemeClr val="tx2"/>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s-CO" dirty="0" err="1"/>
              <a:t>Corporate</a:t>
            </a:r>
            <a:r>
              <a:rPr lang="es-CO" dirty="0"/>
              <a:t> </a:t>
            </a:r>
            <a:r>
              <a:rPr lang="es-CO" dirty="0" err="1"/>
              <a:t>Tax</a:t>
            </a:r>
            <a:r>
              <a:rPr lang="es-CO" dirty="0"/>
              <a:t> Culture</a:t>
            </a:r>
          </a:p>
        </p:txBody>
      </p:sp>
      <p:sp>
        <p:nvSpPr>
          <p:cNvPr id="8" name="Arrow: Right 7">
            <a:extLst>
              <a:ext uri="{FF2B5EF4-FFF2-40B4-BE49-F238E27FC236}">
                <a16:creationId xmlns:a16="http://schemas.microsoft.com/office/drawing/2014/main" id="{CCBD32D5-26F4-44F3-9CB3-C35FD0C516AE}"/>
              </a:ext>
            </a:extLst>
          </p:cNvPr>
          <p:cNvSpPr/>
          <p:nvPr/>
        </p:nvSpPr>
        <p:spPr>
          <a:xfrm rot="19493853">
            <a:off x="1782588" y="3718540"/>
            <a:ext cx="449580" cy="137160"/>
          </a:xfrm>
          <a:prstGeom prst="rightArrow">
            <a:avLst/>
          </a:prstGeom>
          <a:solidFill>
            <a:schemeClr val="tx2"/>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s-CO"/>
          </a:p>
        </p:txBody>
      </p:sp>
      <p:sp>
        <p:nvSpPr>
          <p:cNvPr id="9" name="Arrow: Right 8">
            <a:extLst>
              <a:ext uri="{FF2B5EF4-FFF2-40B4-BE49-F238E27FC236}">
                <a16:creationId xmlns:a16="http://schemas.microsoft.com/office/drawing/2014/main" id="{9DD94B85-1EF9-4C28-BDC2-5EC404D68522}"/>
              </a:ext>
            </a:extLst>
          </p:cNvPr>
          <p:cNvSpPr/>
          <p:nvPr/>
        </p:nvSpPr>
        <p:spPr>
          <a:xfrm rot="2737323">
            <a:off x="1799698" y="4920092"/>
            <a:ext cx="449580" cy="137160"/>
          </a:xfrm>
          <a:prstGeom prst="rightArrow">
            <a:avLst/>
          </a:prstGeom>
          <a:solidFill>
            <a:schemeClr val="tx2"/>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s-CO"/>
          </a:p>
        </p:txBody>
      </p:sp>
      <p:sp>
        <p:nvSpPr>
          <p:cNvPr id="10" name="Rectangle 9">
            <a:extLst>
              <a:ext uri="{FF2B5EF4-FFF2-40B4-BE49-F238E27FC236}">
                <a16:creationId xmlns:a16="http://schemas.microsoft.com/office/drawing/2014/main" id="{3EC3A390-0D21-4D08-AF1E-A1F82A6344DC}"/>
              </a:ext>
            </a:extLst>
          </p:cNvPr>
          <p:cNvSpPr/>
          <p:nvPr/>
        </p:nvSpPr>
        <p:spPr>
          <a:xfrm>
            <a:off x="4800600" y="2567940"/>
            <a:ext cx="2026920" cy="487680"/>
          </a:xfrm>
          <a:prstGeom prst="rect">
            <a:avLst/>
          </a:prstGeom>
          <a:solidFill>
            <a:schemeClr val="tx2"/>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s-CO" dirty="0" err="1"/>
              <a:t>Tax</a:t>
            </a:r>
            <a:r>
              <a:rPr lang="es-CO" dirty="0"/>
              <a:t> positions </a:t>
            </a:r>
            <a:r>
              <a:rPr lang="es-CO" dirty="0" err="1"/>
              <a:t>chosen</a:t>
            </a:r>
            <a:r>
              <a:rPr lang="es-CO" dirty="0"/>
              <a:t> (</a:t>
            </a:r>
            <a:r>
              <a:rPr lang="es-CO" dirty="0" err="1"/>
              <a:t>Tactics</a:t>
            </a:r>
            <a:r>
              <a:rPr lang="es-CO" dirty="0"/>
              <a:t>)</a:t>
            </a:r>
          </a:p>
        </p:txBody>
      </p:sp>
      <p:sp>
        <p:nvSpPr>
          <p:cNvPr id="11" name="Rectangle 10">
            <a:extLst>
              <a:ext uri="{FF2B5EF4-FFF2-40B4-BE49-F238E27FC236}">
                <a16:creationId xmlns:a16="http://schemas.microsoft.com/office/drawing/2014/main" id="{5398573D-ADF1-442B-995F-B2B79AE9BACB}"/>
              </a:ext>
            </a:extLst>
          </p:cNvPr>
          <p:cNvSpPr/>
          <p:nvPr/>
        </p:nvSpPr>
        <p:spPr>
          <a:xfrm>
            <a:off x="4800600" y="3299460"/>
            <a:ext cx="2026920" cy="487680"/>
          </a:xfrm>
          <a:prstGeom prst="rect">
            <a:avLst/>
          </a:prstGeom>
          <a:solidFill>
            <a:schemeClr val="tx2"/>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s-CO" dirty="0" err="1"/>
              <a:t>Tax</a:t>
            </a:r>
            <a:r>
              <a:rPr lang="es-CO" dirty="0"/>
              <a:t> </a:t>
            </a:r>
            <a:r>
              <a:rPr lang="es-CO" dirty="0" err="1"/>
              <a:t>Contribution</a:t>
            </a:r>
            <a:r>
              <a:rPr lang="es-CO" dirty="0"/>
              <a:t> (</a:t>
            </a:r>
            <a:r>
              <a:rPr lang="es-CO" dirty="0" err="1"/>
              <a:t>outcome</a:t>
            </a:r>
            <a:r>
              <a:rPr lang="es-CO" dirty="0"/>
              <a:t>)</a:t>
            </a:r>
          </a:p>
        </p:txBody>
      </p:sp>
      <p:sp>
        <p:nvSpPr>
          <p:cNvPr id="12" name="Rectangle 11">
            <a:extLst>
              <a:ext uri="{FF2B5EF4-FFF2-40B4-BE49-F238E27FC236}">
                <a16:creationId xmlns:a16="http://schemas.microsoft.com/office/drawing/2014/main" id="{DF063BE6-A593-41D5-AC33-D9CF6F359579}"/>
              </a:ext>
            </a:extLst>
          </p:cNvPr>
          <p:cNvSpPr/>
          <p:nvPr/>
        </p:nvSpPr>
        <p:spPr>
          <a:xfrm>
            <a:off x="4800600" y="4030980"/>
            <a:ext cx="2026920" cy="487680"/>
          </a:xfrm>
          <a:prstGeom prst="rect">
            <a:avLst/>
          </a:prstGeom>
          <a:solidFill>
            <a:schemeClr val="tx2"/>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s-CO" dirty="0" err="1"/>
              <a:t>Relationship</a:t>
            </a:r>
            <a:r>
              <a:rPr lang="es-CO" dirty="0"/>
              <a:t> </a:t>
            </a:r>
            <a:r>
              <a:rPr lang="es-CO" dirty="0" err="1"/>
              <a:t>with</a:t>
            </a:r>
            <a:r>
              <a:rPr lang="es-CO" dirty="0"/>
              <a:t> </a:t>
            </a:r>
            <a:r>
              <a:rPr lang="es-CO" dirty="0" err="1"/>
              <a:t>the</a:t>
            </a:r>
            <a:r>
              <a:rPr lang="es-CO" dirty="0"/>
              <a:t> </a:t>
            </a:r>
            <a:r>
              <a:rPr lang="es-CO" dirty="0" err="1"/>
              <a:t>authorities</a:t>
            </a:r>
            <a:endParaRPr lang="es-CO" dirty="0"/>
          </a:p>
        </p:txBody>
      </p:sp>
      <p:sp>
        <p:nvSpPr>
          <p:cNvPr id="15" name="Left Brace 14">
            <a:extLst>
              <a:ext uri="{FF2B5EF4-FFF2-40B4-BE49-F238E27FC236}">
                <a16:creationId xmlns:a16="http://schemas.microsoft.com/office/drawing/2014/main" id="{1CD44934-21D8-4724-8D46-1568F642C6F4}"/>
              </a:ext>
            </a:extLst>
          </p:cNvPr>
          <p:cNvSpPr/>
          <p:nvPr/>
        </p:nvSpPr>
        <p:spPr>
          <a:xfrm>
            <a:off x="4343401" y="2836864"/>
            <a:ext cx="361336" cy="1585452"/>
          </a:xfrm>
          <a:prstGeom prst="leftBrace">
            <a:avLst>
              <a:gd name="adj1" fmla="val 8333"/>
              <a:gd name="adj2" fmla="val 49535"/>
            </a:avLst>
          </a:prstGeom>
          <a:solidFill>
            <a:schemeClr val="bg1">
              <a:lumMod val="85000"/>
            </a:schemeClr>
          </a:solidFill>
        </p:spPr>
        <p:style>
          <a:lnRef idx="2">
            <a:schemeClr val="accent1"/>
          </a:lnRef>
          <a:fillRef idx="0">
            <a:schemeClr val="accent1"/>
          </a:fillRef>
          <a:effectRef idx="1">
            <a:schemeClr val="accent1"/>
          </a:effectRef>
          <a:fontRef idx="minor">
            <a:schemeClr val="tx1"/>
          </a:fontRef>
        </p:style>
        <p:txBody>
          <a:bodyPr rtlCol="0" anchor="ctr"/>
          <a:lstStyle/>
          <a:p>
            <a:pPr algn="ctr"/>
            <a:endParaRPr lang="es-CO"/>
          </a:p>
        </p:txBody>
      </p:sp>
      <p:sp>
        <p:nvSpPr>
          <p:cNvPr id="16" name="Arrow: Right 15">
            <a:extLst>
              <a:ext uri="{FF2B5EF4-FFF2-40B4-BE49-F238E27FC236}">
                <a16:creationId xmlns:a16="http://schemas.microsoft.com/office/drawing/2014/main" id="{54E24037-DB6C-4CA2-9023-327747E5A7CA}"/>
              </a:ext>
            </a:extLst>
          </p:cNvPr>
          <p:cNvSpPr/>
          <p:nvPr/>
        </p:nvSpPr>
        <p:spPr>
          <a:xfrm>
            <a:off x="4218040" y="5326381"/>
            <a:ext cx="442452" cy="141613"/>
          </a:xfrm>
          <a:prstGeom prst="rightArrow">
            <a:avLst/>
          </a:prstGeom>
          <a:solidFill>
            <a:schemeClr val="tx2"/>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s-CO"/>
          </a:p>
        </p:txBody>
      </p:sp>
      <p:sp>
        <p:nvSpPr>
          <p:cNvPr id="17" name="Rectangle 16">
            <a:extLst>
              <a:ext uri="{FF2B5EF4-FFF2-40B4-BE49-F238E27FC236}">
                <a16:creationId xmlns:a16="http://schemas.microsoft.com/office/drawing/2014/main" id="{31D15822-DD72-43CD-BB6C-EDB73E855096}"/>
              </a:ext>
            </a:extLst>
          </p:cNvPr>
          <p:cNvSpPr/>
          <p:nvPr/>
        </p:nvSpPr>
        <p:spPr>
          <a:xfrm>
            <a:off x="4925961" y="4780041"/>
            <a:ext cx="2721078" cy="319894"/>
          </a:xfrm>
          <a:prstGeom prst="rect">
            <a:avLst/>
          </a:prstGeom>
          <a:solidFill>
            <a:schemeClr val="tx2"/>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s-CO" dirty="0" err="1"/>
              <a:t>Understanding</a:t>
            </a:r>
            <a:r>
              <a:rPr lang="es-CO" dirty="0"/>
              <a:t> </a:t>
            </a:r>
            <a:r>
              <a:rPr lang="es-CO" dirty="0" err="1"/>
              <a:t>of</a:t>
            </a:r>
            <a:r>
              <a:rPr lang="es-CO" dirty="0"/>
              <a:t> </a:t>
            </a:r>
            <a:r>
              <a:rPr lang="es-CO" dirty="0" err="1"/>
              <a:t>taxes</a:t>
            </a:r>
            <a:endParaRPr lang="es-CO" dirty="0"/>
          </a:p>
        </p:txBody>
      </p:sp>
      <p:sp>
        <p:nvSpPr>
          <p:cNvPr id="18" name="Rectangle 17">
            <a:extLst>
              <a:ext uri="{FF2B5EF4-FFF2-40B4-BE49-F238E27FC236}">
                <a16:creationId xmlns:a16="http://schemas.microsoft.com/office/drawing/2014/main" id="{C702AAB9-BA64-48CE-9691-ED7218EEDA56}"/>
              </a:ext>
            </a:extLst>
          </p:cNvPr>
          <p:cNvSpPr/>
          <p:nvPr/>
        </p:nvSpPr>
        <p:spPr>
          <a:xfrm>
            <a:off x="4925961" y="5237241"/>
            <a:ext cx="2721078" cy="319894"/>
          </a:xfrm>
          <a:prstGeom prst="rect">
            <a:avLst/>
          </a:prstGeom>
          <a:solidFill>
            <a:schemeClr val="tx2"/>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s-CO" dirty="0" err="1"/>
              <a:t>Perception</a:t>
            </a:r>
            <a:r>
              <a:rPr lang="es-CO" dirty="0"/>
              <a:t> </a:t>
            </a:r>
            <a:r>
              <a:rPr lang="es-CO" dirty="0" err="1"/>
              <a:t>of</a:t>
            </a:r>
            <a:r>
              <a:rPr lang="es-CO" dirty="0"/>
              <a:t> </a:t>
            </a:r>
            <a:r>
              <a:rPr lang="es-CO" dirty="0" err="1"/>
              <a:t>authorities</a:t>
            </a:r>
            <a:endParaRPr lang="es-CO" dirty="0"/>
          </a:p>
        </p:txBody>
      </p:sp>
      <p:sp>
        <p:nvSpPr>
          <p:cNvPr id="19" name="Rectangle 18">
            <a:extLst>
              <a:ext uri="{FF2B5EF4-FFF2-40B4-BE49-F238E27FC236}">
                <a16:creationId xmlns:a16="http://schemas.microsoft.com/office/drawing/2014/main" id="{1A90D93B-6F68-44E8-BD0B-33CAA02ECF40}"/>
              </a:ext>
            </a:extLst>
          </p:cNvPr>
          <p:cNvSpPr/>
          <p:nvPr/>
        </p:nvSpPr>
        <p:spPr>
          <a:xfrm>
            <a:off x="4925961" y="5684665"/>
            <a:ext cx="2721078" cy="319894"/>
          </a:xfrm>
          <a:prstGeom prst="rect">
            <a:avLst/>
          </a:prstGeom>
          <a:solidFill>
            <a:schemeClr val="tx2"/>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s-CO" dirty="0" err="1"/>
              <a:t>Tax</a:t>
            </a:r>
            <a:r>
              <a:rPr lang="es-CO" dirty="0"/>
              <a:t> </a:t>
            </a:r>
            <a:r>
              <a:rPr lang="es-CO" dirty="0" err="1"/>
              <a:t>risk</a:t>
            </a:r>
            <a:r>
              <a:rPr lang="es-CO" dirty="0"/>
              <a:t> </a:t>
            </a:r>
            <a:r>
              <a:rPr lang="es-CO" dirty="0" err="1"/>
              <a:t>appetite</a:t>
            </a:r>
            <a:endParaRPr lang="es-CO" dirty="0"/>
          </a:p>
        </p:txBody>
      </p:sp>
      <p:sp>
        <p:nvSpPr>
          <p:cNvPr id="20" name="Arrow: Right 19">
            <a:extLst>
              <a:ext uri="{FF2B5EF4-FFF2-40B4-BE49-F238E27FC236}">
                <a16:creationId xmlns:a16="http://schemas.microsoft.com/office/drawing/2014/main" id="{FFE34E44-4C19-4F56-9C6D-2D1B5D463254}"/>
              </a:ext>
            </a:extLst>
          </p:cNvPr>
          <p:cNvSpPr/>
          <p:nvPr/>
        </p:nvSpPr>
        <p:spPr>
          <a:xfrm>
            <a:off x="6929778" y="2776923"/>
            <a:ext cx="442452" cy="141613"/>
          </a:xfrm>
          <a:prstGeom prst="rightArrow">
            <a:avLst/>
          </a:prstGeom>
          <a:solidFill>
            <a:schemeClr val="tx2"/>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s-CO"/>
          </a:p>
        </p:txBody>
      </p:sp>
      <p:sp>
        <p:nvSpPr>
          <p:cNvPr id="21" name="Rectangle 20">
            <a:extLst>
              <a:ext uri="{FF2B5EF4-FFF2-40B4-BE49-F238E27FC236}">
                <a16:creationId xmlns:a16="http://schemas.microsoft.com/office/drawing/2014/main" id="{14274C7F-4B6E-4705-A05E-D53E8B16D58A}"/>
              </a:ext>
            </a:extLst>
          </p:cNvPr>
          <p:cNvSpPr/>
          <p:nvPr/>
        </p:nvSpPr>
        <p:spPr>
          <a:xfrm>
            <a:off x="7474488" y="2253442"/>
            <a:ext cx="1496961" cy="1719047"/>
          </a:xfrm>
          <a:prstGeom prst="rect">
            <a:avLst/>
          </a:prstGeom>
          <a:solidFill>
            <a:schemeClr val="tx2"/>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s-CO" dirty="0" err="1"/>
              <a:t>How</a:t>
            </a:r>
            <a:r>
              <a:rPr lang="es-CO" dirty="0"/>
              <a:t> are positions </a:t>
            </a:r>
            <a:r>
              <a:rPr lang="es-CO" dirty="0" err="1"/>
              <a:t>determined</a:t>
            </a:r>
            <a:r>
              <a:rPr lang="es-CO" dirty="0"/>
              <a:t> and </a:t>
            </a:r>
            <a:r>
              <a:rPr lang="es-CO" dirty="0" err="1"/>
              <a:t>overseen</a:t>
            </a:r>
            <a:r>
              <a:rPr lang="es-CO" dirty="0"/>
              <a:t>? </a:t>
            </a:r>
            <a:r>
              <a:rPr lang="es-CO" dirty="0" err="1"/>
              <a:t>Tax</a:t>
            </a:r>
            <a:r>
              <a:rPr lang="es-CO" dirty="0"/>
              <a:t> </a:t>
            </a:r>
            <a:r>
              <a:rPr lang="es-CO" dirty="0" err="1"/>
              <a:t>governance</a:t>
            </a:r>
            <a:endParaRPr lang="es-CO" dirty="0"/>
          </a:p>
        </p:txBody>
      </p:sp>
    </p:spTree>
    <p:extLst>
      <p:ext uri="{BB962C8B-B14F-4D97-AF65-F5344CB8AC3E}">
        <p14:creationId xmlns:p14="http://schemas.microsoft.com/office/powerpoint/2010/main" val="1601474225"/>
      </p:ext>
    </p:extLst>
  </p:cSld>
  <p:clrMapOvr>
    <a:masterClrMapping/>
  </p:clrMapOvr>
  <p:transition>
    <p:fad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1C01A1-7DE4-4B90-8D0B-5093FC5CB405}"/>
              </a:ext>
            </a:extLst>
          </p:cNvPr>
          <p:cNvSpPr>
            <a:spLocks noGrp="1"/>
          </p:cNvSpPr>
          <p:nvPr>
            <p:ph type="ctrTitle"/>
          </p:nvPr>
        </p:nvSpPr>
        <p:spPr>
          <a:xfrm>
            <a:off x="730249" y="916859"/>
            <a:ext cx="7681913" cy="1523495"/>
          </a:xfrm>
        </p:spPr>
        <p:txBody>
          <a:bodyPr/>
          <a:lstStyle/>
          <a:p>
            <a:r>
              <a:rPr lang="es-CO" dirty="0" err="1"/>
              <a:t>Factors</a:t>
            </a:r>
            <a:r>
              <a:rPr lang="es-CO" dirty="0"/>
              <a:t> </a:t>
            </a:r>
            <a:r>
              <a:rPr lang="es-CO" dirty="0" err="1"/>
              <a:t>associated</a:t>
            </a:r>
            <a:r>
              <a:rPr lang="es-CO" dirty="0"/>
              <a:t> </a:t>
            </a:r>
            <a:r>
              <a:rPr lang="es-CO" dirty="0" err="1"/>
              <a:t>with</a:t>
            </a:r>
            <a:r>
              <a:rPr lang="es-CO" dirty="0"/>
              <a:t> </a:t>
            </a:r>
            <a:r>
              <a:rPr lang="es-CO" dirty="0" err="1"/>
              <a:t>Tax</a:t>
            </a:r>
            <a:r>
              <a:rPr lang="es-CO" dirty="0"/>
              <a:t> Culture (</a:t>
            </a:r>
            <a:r>
              <a:rPr lang="es-CO" dirty="0" err="1"/>
              <a:t>Determinants</a:t>
            </a:r>
            <a:r>
              <a:rPr lang="es-CO" dirty="0"/>
              <a:t>)</a:t>
            </a:r>
          </a:p>
        </p:txBody>
      </p:sp>
      <p:sp>
        <p:nvSpPr>
          <p:cNvPr id="4" name="Rectangle 3">
            <a:extLst>
              <a:ext uri="{FF2B5EF4-FFF2-40B4-BE49-F238E27FC236}">
                <a16:creationId xmlns:a16="http://schemas.microsoft.com/office/drawing/2014/main" id="{6353AE81-5ACA-4151-8BA8-6A73E7B1F2F4}"/>
              </a:ext>
            </a:extLst>
          </p:cNvPr>
          <p:cNvSpPr/>
          <p:nvPr/>
        </p:nvSpPr>
        <p:spPr>
          <a:xfrm>
            <a:off x="454741" y="4989869"/>
            <a:ext cx="2411360" cy="730045"/>
          </a:xfrm>
          <a:prstGeom prst="rect">
            <a:avLst/>
          </a:prstGeom>
          <a:solidFill>
            <a:schemeClr val="tx2"/>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s-CO" dirty="0"/>
              <a:t>MACRO/CONTEXTUAL FACTORS</a:t>
            </a:r>
          </a:p>
        </p:txBody>
      </p:sp>
      <p:sp>
        <p:nvSpPr>
          <p:cNvPr id="5" name="Rectangle 4">
            <a:extLst>
              <a:ext uri="{FF2B5EF4-FFF2-40B4-BE49-F238E27FC236}">
                <a16:creationId xmlns:a16="http://schemas.microsoft.com/office/drawing/2014/main" id="{D14EDA58-763E-48F1-8A8E-76F96C3F6062}"/>
              </a:ext>
            </a:extLst>
          </p:cNvPr>
          <p:cNvSpPr/>
          <p:nvPr/>
        </p:nvSpPr>
        <p:spPr>
          <a:xfrm>
            <a:off x="3871452" y="4989868"/>
            <a:ext cx="2022987" cy="730045"/>
          </a:xfrm>
          <a:prstGeom prst="rect">
            <a:avLst/>
          </a:prstGeom>
          <a:solidFill>
            <a:schemeClr val="tx2"/>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s-CO" dirty="0"/>
              <a:t>ORGANISATIONAL FACTORS</a:t>
            </a:r>
          </a:p>
        </p:txBody>
      </p:sp>
      <p:pic>
        <p:nvPicPr>
          <p:cNvPr id="2050" name="Picture 2" descr="Resultado de imagen para human figure">
            <a:extLst>
              <a:ext uri="{FF2B5EF4-FFF2-40B4-BE49-F238E27FC236}">
                <a16:creationId xmlns:a16="http://schemas.microsoft.com/office/drawing/2014/main" id="{FB545D78-7EFA-414C-9DA0-3B960DA637F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115235" y="2688977"/>
            <a:ext cx="1526893" cy="1526893"/>
          </a:xfrm>
          <a:prstGeom prst="rect">
            <a:avLst/>
          </a:prstGeom>
          <a:solidFill>
            <a:schemeClr val="tx2"/>
          </a:solidFill>
          <a:extLst/>
        </p:spPr>
      </p:pic>
      <p:sp>
        <p:nvSpPr>
          <p:cNvPr id="6" name="Oval 5">
            <a:extLst>
              <a:ext uri="{FF2B5EF4-FFF2-40B4-BE49-F238E27FC236}">
                <a16:creationId xmlns:a16="http://schemas.microsoft.com/office/drawing/2014/main" id="{5E67D5D3-B0BB-4471-8BD2-77B485EB52AA}"/>
              </a:ext>
            </a:extLst>
          </p:cNvPr>
          <p:cNvSpPr/>
          <p:nvPr/>
        </p:nvSpPr>
        <p:spPr>
          <a:xfrm>
            <a:off x="1032388" y="2988391"/>
            <a:ext cx="2094271" cy="1216742"/>
          </a:xfrm>
          <a:prstGeom prst="ellipse">
            <a:avLst/>
          </a:prstGeom>
          <a:solidFill>
            <a:schemeClr val="tx2"/>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s-CO" dirty="0" err="1"/>
              <a:t>The</a:t>
            </a:r>
            <a:r>
              <a:rPr lang="es-CO" dirty="0"/>
              <a:t> </a:t>
            </a:r>
            <a:r>
              <a:rPr lang="es-CO" dirty="0" err="1"/>
              <a:t>Corporation</a:t>
            </a:r>
            <a:endParaRPr lang="es-CO" dirty="0"/>
          </a:p>
        </p:txBody>
      </p:sp>
      <p:cxnSp>
        <p:nvCxnSpPr>
          <p:cNvPr id="8" name="Connector: Curved 7">
            <a:extLst>
              <a:ext uri="{FF2B5EF4-FFF2-40B4-BE49-F238E27FC236}">
                <a16:creationId xmlns:a16="http://schemas.microsoft.com/office/drawing/2014/main" id="{CD6C58FF-0343-4561-BC9D-56314A5BFC38}"/>
              </a:ext>
            </a:extLst>
          </p:cNvPr>
          <p:cNvCxnSpPr>
            <a:cxnSpLocks/>
            <a:stCxn id="6" idx="6"/>
          </p:cNvCxnSpPr>
          <p:nvPr/>
        </p:nvCxnSpPr>
        <p:spPr>
          <a:xfrm flipV="1">
            <a:off x="3126659" y="3270030"/>
            <a:ext cx="988576" cy="326732"/>
          </a:xfrm>
          <a:prstGeom prst="curvedConnector3">
            <a:avLst>
              <a:gd name="adj1" fmla="val 50000"/>
            </a:avLst>
          </a:prstGeom>
          <a:ln>
            <a:headEnd type="triangle"/>
            <a:tailEnd type="triangle"/>
          </a:ln>
        </p:spPr>
        <p:style>
          <a:lnRef idx="2">
            <a:schemeClr val="accent1"/>
          </a:lnRef>
          <a:fillRef idx="0">
            <a:schemeClr val="accent1"/>
          </a:fillRef>
          <a:effectRef idx="1">
            <a:schemeClr val="accent1"/>
          </a:effectRef>
          <a:fontRef idx="minor">
            <a:schemeClr val="tx1"/>
          </a:fontRef>
        </p:style>
      </p:cxnSp>
      <p:cxnSp>
        <p:nvCxnSpPr>
          <p:cNvPr id="13" name="Straight Arrow Connector 12">
            <a:extLst>
              <a:ext uri="{FF2B5EF4-FFF2-40B4-BE49-F238E27FC236}">
                <a16:creationId xmlns:a16="http://schemas.microsoft.com/office/drawing/2014/main" id="{9B9FE93D-1BB8-40DD-99DD-6FBE37C769C7}"/>
              </a:ext>
            </a:extLst>
          </p:cNvPr>
          <p:cNvCxnSpPr>
            <a:cxnSpLocks/>
          </p:cNvCxnSpPr>
          <p:nvPr/>
        </p:nvCxnSpPr>
        <p:spPr>
          <a:xfrm flipV="1">
            <a:off x="2459117" y="4215871"/>
            <a:ext cx="1515573" cy="76326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15" name="Straight Arrow Connector 14">
            <a:extLst>
              <a:ext uri="{FF2B5EF4-FFF2-40B4-BE49-F238E27FC236}">
                <a16:creationId xmlns:a16="http://schemas.microsoft.com/office/drawing/2014/main" id="{50352F44-3DB2-45F0-A237-E80690573CA7}"/>
              </a:ext>
            </a:extLst>
          </p:cNvPr>
          <p:cNvCxnSpPr>
            <a:cxnSpLocks/>
          </p:cNvCxnSpPr>
          <p:nvPr/>
        </p:nvCxnSpPr>
        <p:spPr>
          <a:xfrm flipH="1" flipV="1">
            <a:off x="4878681" y="4372897"/>
            <a:ext cx="1" cy="620564"/>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20" name="Straight Arrow Connector 19">
            <a:extLst>
              <a:ext uri="{FF2B5EF4-FFF2-40B4-BE49-F238E27FC236}">
                <a16:creationId xmlns:a16="http://schemas.microsoft.com/office/drawing/2014/main" id="{9DF30BFE-EA29-44E4-89EA-E6974CED0ED5}"/>
              </a:ext>
            </a:extLst>
          </p:cNvPr>
          <p:cNvCxnSpPr>
            <a:cxnSpLocks/>
          </p:cNvCxnSpPr>
          <p:nvPr/>
        </p:nvCxnSpPr>
        <p:spPr>
          <a:xfrm flipH="1" flipV="1">
            <a:off x="2866101" y="4099701"/>
            <a:ext cx="1705104" cy="890167"/>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23" name="Straight Arrow Connector 22">
            <a:extLst>
              <a:ext uri="{FF2B5EF4-FFF2-40B4-BE49-F238E27FC236}">
                <a16:creationId xmlns:a16="http://schemas.microsoft.com/office/drawing/2014/main" id="{899DD020-423B-4E3E-8414-6F16009253E0}"/>
              </a:ext>
            </a:extLst>
          </p:cNvPr>
          <p:cNvCxnSpPr>
            <a:cxnSpLocks/>
          </p:cNvCxnSpPr>
          <p:nvPr/>
        </p:nvCxnSpPr>
        <p:spPr>
          <a:xfrm flipV="1">
            <a:off x="1360940" y="4262499"/>
            <a:ext cx="419092" cy="722002"/>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
        <p:nvSpPr>
          <p:cNvPr id="30" name="TextBox 29">
            <a:extLst>
              <a:ext uri="{FF2B5EF4-FFF2-40B4-BE49-F238E27FC236}">
                <a16:creationId xmlns:a16="http://schemas.microsoft.com/office/drawing/2014/main" id="{8AFEDE32-7806-4DA2-B735-CC78E6F548FA}"/>
              </a:ext>
            </a:extLst>
          </p:cNvPr>
          <p:cNvSpPr txBox="1"/>
          <p:nvPr/>
        </p:nvSpPr>
        <p:spPr>
          <a:xfrm>
            <a:off x="6349181" y="2690336"/>
            <a:ext cx="2455606" cy="1477328"/>
          </a:xfrm>
          <a:prstGeom prst="rect">
            <a:avLst/>
          </a:prstGeom>
          <a:noFill/>
        </p:spPr>
        <p:txBody>
          <a:bodyPr wrap="square" rtlCol="0">
            <a:spAutoFit/>
          </a:bodyPr>
          <a:lstStyle/>
          <a:p>
            <a:pPr algn="just"/>
            <a:r>
              <a:rPr lang="es-CO" dirty="0" err="1"/>
              <a:t>The</a:t>
            </a:r>
            <a:r>
              <a:rPr lang="es-CO" dirty="0"/>
              <a:t> </a:t>
            </a:r>
            <a:r>
              <a:rPr lang="es-CO" dirty="0" err="1"/>
              <a:t>corporation</a:t>
            </a:r>
            <a:r>
              <a:rPr lang="es-CO" dirty="0"/>
              <a:t> </a:t>
            </a:r>
            <a:r>
              <a:rPr lang="es-CO" dirty="0" err="1"/>
              <a:t>is</a:t>
            </a:r>
            <a:r>
              <a:rPr lang="es-CO" dirty="0"/>
              <a:t> </a:t>
            </a:r>
            <a:r>
              <a:rPr lang="es-CO" dirty="0" err="1"/>
              <a:t>influenced</a:t>
            </a:r>
            <a:r>
              <a:rPr lang="es-CO" dirty="0"/>
              <a:t> </a:t>
            </a:r>
            <a:r>
              <a:rPr lang="es-CO" dirty="0" err="1"/>
              <a:t>by</a:t>
            </a:r>
            <a:r>
              <a:rPr lang="es-CO" dirty="0"/>
              <a:t> </a:t>
            </a:r>
            <a:r>
              <a:rPr lang="es-CO" dirty="0" err="1"/>
              <a:t>key</a:t>
            </a:r>
            <a:r>
              <a:rPr lang="es-CO" dirty="0"/>
              <a:t> </a:t>
            </a:r>
            <a:r>
              <a:rPr lang="es-CO" dirty="0" err="1"/>
              <a:t>individuals</a:t>
            </a:r>
            <a:r>
              <a:rPr lang="es-CO" dirty="0"/>
              <a:t> </a:t>
            </a:r>
            <a:r>
              <a:rPr lang="es-CO" dirty="0" err="1"/>
              <a:t>within</a:t>
            </a:r>
            <a:r>
              <a:rPr lang="es-CO" dirty="0"/>
              <a:t> </a:t>
            </a:r>
            <a:r>
              <a:rPr lang="es-CO" dirty="0" err="1"/>
              <a:t>it</a:t>
            </a:r>
            <a:r>
              <a:rPr lang="es-CO" dirty="0"/>
              <a:t>, </a:t>
            </a:r>
            <a:r>
              <a:rPr lang="es-CO" dirty="0" err="1"/>
              <a:t>but</a:t>
            </a:r>
            <a:r>
              <a:rPr lang="es-CO" dirty="0"/>
              <a:t> at </a:t>
            </a:r>
            <a:r>
              <a:rPr lang="es-CO" dirty="0" err="1"/>
              <a:t>the</a:t>
            </a:r>
            <a:r>
              <a:rPr lang="es-CO" dirty="0"/>
              <a:t> </a:t>
            </a:r>
            <a:r>
              <a:rPr lang="es-CO" dirty="0" err="1"/>
              <a:t>same</a:t>
            </a:r>
            <a:r>
              <a:rPr lang="es-CO" dirty="0"/>
              <a:t> time, </a:t>
            </a:r>
            <a:r>
              <a:rPr lang="es-CO" dirty="0" err="1"/>
              <a:t>it</a:t>
            </a:r>
            <a:r>
              <a:rPr lang="es-CO" dirty="0"/>
              <a:t> </a:t>
            </a:r>
            <a:r>
              <a:rPr lang="es-CO" dirty="0" err="1"/>
              <a:t>influences</a:t>
            </a:r>
            <a:r>
              <a:rPr lang="es-CO" dirty="0"/>
              <a:t> </a:t>
            </a:r>
            <a:r>
              <a:rPr lang="es-CO" dirty="0" err="1"/>
              <a:t>them</a:t>
            </a:r>
            <a:r>
              <a:rPr lang="es-CO" dirty="0"/>
              <a:t> (</a:t>
            </a:r>
            <a:r>
              <a:rPr lang="es-CO" dirty="0" err="1"/>
              <a:t>loop</a:t>
            </a:r>
            <a:r>
              <a:rPr lang="es-CO" dirty="0"/>
              <a:t>)</a:t>
            </a:r>
          </a:p>
        </p:txBody>
      </p:sp>
      <p:sp>
        <p:nvSpPr>
          <p:cNvPr id="32" name="TextBox 31">
            <a:extLst>
              <a:ext uri="{FF2B5EF4-FFF2-40B4-BE49-F238E27FC236}">
                <a16:creationId xmlns:a16="http://schemas.microsoft.com/office/drawing/2014/main" id="{F3A93397-9ECC-460E-97B3-0B04AA15D77C}"/>
              </a:ext>
            </a:extLst>
          </p:cNvPr>
          <p:cNvSpPr txBox="1"/>
          <p:nvPr/>
        </p:nvSpPr>
        <p:spPr>
          <a:xfrm>
            <a:off x="6349181" y="4544784"/>
            <a:ext cx="2455606" cy="2031325"/>
          </a:xfrm>
          <a:prstGeom prst="rect">
            <a:avLst/>
          </a:prstGeom>
          <a:noFill/>
        </p:spPr>
        <p:txBody>
          <a:bodyPr wrap="square" rtlCol="0">
            <a:spAutoFit/>
          </a:bodyPr>
          <a:lstStyle/>
          <a:p>
            <a:pPr algn="just"/>
            <a:r>
              <a:rPr lang="es-CO" dirty="0" err="1"/>
              <a:t>Both</a:t>
            </a:r>
            <a:r>
              <a:rPr lang="es-CO" dirty="0"/>
              <a:t> </a:t>
            </a:r>
            <a:r>
              <a:rPr lang="es-CO" dirty="0" err="1"/>
              <a:t>the</a:t>
            </a:r>
            <a:r>
              <a:rPr lang="es-CO" dirty="0"/>
              <a:t> </a:t>
            </a:r>
            <a:r>
              <a:rPr lang="es-CO" dirty="0" err="1"/>
              <a:t>corporation</a:t>
            </a:r>
            <a:r>
              <a:rPr lang="es-CO" dirty="0"/>
              <a:t> and </a:t>
            </a:r>
            <a:r>
              <a:rPr lang="es-CO" dirty="0" err="1"/>
              <a:t>its</a:t>
            </a:r>
            <a:r>
              <a:rPr lang="es-CO" dirty="0"/>
              <a:t> </a:t>
            </a:r>
            <a:r>
              <a:rPr lang="es-CO" dirty="0" err="1"/>
              <a:t>key</a:t>
            </a:r>
            <a:r>
              <a:rPr lang="es-CO" dirty="0"/>
              <a:t> </a:t>
            </a:r>
            <a:r>
              <a:rPr lang="es-CO" dirty="0" err="1"/>
              <a:t>individuals</a:t>
            </a:r>
            <a:r>
              <a:rPr lang="es-CO" dirty="0"/>
              <a:t> are </a:t>
            </a:r>
            <a:r>
              <a:rPr lang="es-CO" dirty="0" err="1"/>
              <a:t>influenced</a:t>
            </a:r>
            <a:r>
              <a:rPr lang="es-CO" dirty="0"/>
              <a:t> </a:t>
            </a:r>
            <a:r>
              <a:rPr lang="es-CO" dirty="0" err="1"/>
              <a:t>by</a:t>
            </a:r>
            <a:r>
              <a:rPr lang="es-CO" dirty="0"/>
              <a:t> </a:t>
            </a:r>
            <a:r>
              <a:rPr lang="es-CO" dirty="0" err="1"/>
              <a:t>the</a:t>
            </a:r>
            <a:r>
              <a:rPr lang="es-CO" dirty="0"/>
              <a:t> </a:t>
            </a:r>
            <a:r>
              <a:rPr lang="es-CO" dirty="0" err="1"/>
              <a:t>context</a:t>
            </a:r>
            <a:r>
              <a:rPr lang="es-CO" dirty="0"/>
              <a:t> </a:t>
            </a:r>
            <a:r>
              <a:rPr lang="es-CO" dirty="0" err="1"/>
              <a:t>where</a:t>
            </a:r>
            <a:r>
              <a:rPr lang="es-CO" dirty="0"/>
              <a:t> </a:t>
            </a:r>
            <a:r>
              <a:rPr lang="es-CO" dirty="0" err="1"/>
              <a:t>they</a:t>
            </a:r>
            <a:r>
              <a:rPr lang="es-CO" dirty="0"/>
              <a:t> </a:t>
            </a:r>
            <a:r>
              <a:rPr lang="es-CO" dirty="0" err="1"/>
              <a:t>operate</a:t>
            </a:r>
            <a:r>
              <a:rPr lang="es-CO" dirty="0"/>
              <a:t> and </a:t>
            </a:r>
            <a:r>
              <a:rPr lang="es-CO" dirty="0" err="1"/>
              <a:t>the</a:t>
            </a:r>
            <a:r>
              <a:rPr lang="es-CO" dirty="0"/>
              <a:t> </a:t>
            </a:r>
            <a:r>
              <a:rPr lang="es-CO" dirty="0" err="1"/>
              <a:t>structure</a:t>
            </a:r>
            <a:r>
              <a:rPr lang="es-CO" dirty="0"/>
              <a:t> </a:t>
            </a:r>
            <a:r>
              <a:rPr lang="es-CO" dirty="0" err="1"/>
              <a:t>of</a:t>
            </a:r>
            <a:r>
              <a:rPr lang="es-CO" dirty="0"/>
              <a:t> </a:t>
            </a:r>
            <a:r>
              <a:rPr lang="es-CO" dirty="0" err="1"/>
              <a:t>the</a:t>
            </a:r>
            <a:r>
              <a:rPr lang="es-CO" dirty="0"/>
              <a:t> </a:t>
            </a:r>
            <a:r>
              <a:rPr lang="es-CO" dirty="0" err="1"/>
              <a:t>organisation</a:t>
            </a:r>
            <a:endParaRPr lang="es-CO" dirty="0"/>
          </a:p>
        </p:txBody>
      </p:sp>
    </p:spTree>
    <p:extLst>
      <p:ext uri="{BB962C8B-B14F-4D97-AF65-F5344CB8AC3E}">
        <p14:creationId xmlns:p14="http://schemas.microsoft.com/office/powerpoint/2010/main" val="2240852706"/>
      </p:ext>
    </p:extLst>
  </p:cSld>
  <p:clrMapOvr>
    <a:masterClrMapping/>
  </p:clrMapOvr>
  <p:transition>
    <p:fad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DECA1C72-4B86-4B76-96B2-F2CAE0C4F91E}"/>
              </a:ext>
            </a:extLst>
          </p:cNvPr>
          <p:cNvSpPr>
            <a:spLocks noGrp="1"/>
          </p:cNvSpPr>
          <p:nvPr>
            <p:ph type="subTitle" idx="1"/>
          </p:nvPr>
        </p:nvSpPr>
        <p:spPr>
          <a:xfrm>
            <a:off x="206477" y="1469870"/>
            <a:ext cx="8465575" cy="461665"/>
          </a:xfrm>
        </p:spPr>
        <p:txBody>
          <a:bodyPr/>
          <a:lstStyle/>
          <a:p>
            <a:pPr algn="just"/>
            <a:r>
              <a:rPr lang="es-CO" sz="2800" dirty="0" err="1">
                <a:solidFill>
                  <a:schemeClr val="tx1"/>
                </a:solidFill>
              </a:rPr>
              <a:t>The</a:t>
            </a:r>
            <a:r>
              <a:rPr lang="es-CO" sz="2800" dirty="0">
                <a:solidFill>
                  <a:schemeClr val="tx1"/>
                </a:solidFill>
              </a:rPr>
              <a:t> </a:t>
            </a:r>
            <a:r>
              <a:rPr lang="es-CO" sz="2800" dirty="0" err="1">
                <a:solidFill>
                  <a:schemeClr val="tx1"/>
                </a:solidFill>
              </a:rPr>
              <a:t>following</a:t>
            </a:r>
            <a:r>
              <a:rPr lang="es-CO" sz="2800" dirty="0">
                <a:solidFill>
                  <a:schemeClr val="tx1"/>
                </a:solidFill>
              </a:rPr>
              <a:t> </a:t>
            </a:r>
            <a:r>
              <a:rPr lang="es-CO" sz="2800" dirty="0" err="1">
                <a:solidFill>
                  <a:schemeClr val="tx1"/>
                </a:solidFill>
              </a:rPr>
              <a:t>slides</a:t>
            </a:r>
            <a:r>
              <a:rPr lang="es-CO" sz="2800" dirty="0">
                <a:solidFill>
                  <a:schemeClr val="tx1"/>
                </a:solidFill>
              </a:rPr>
              <a:t> </a:t>
            </a:r>
            <a:r>
              <a:rPr lang="es-CO" sz="2800" dirty="0" err="1">
                <a:solidFill>
                  <a:schemeClr val="tx1"/>
                </a:solidFill>
              </a:rPr>
              <a:t>analyse</a:t>
            </a:r>
            <a:r>
              <a:rPr lang="es-CO" sz="2800" dirty="0">
                <a:solidFill>
                  <a:schemeClr val="tx1"/>
                </a:solidFill>
              </a:rPr>
              <a:t> </a:t>
            </a:r>
            <a:r>
              <a:rPr lang="es-CO" sz="2800" dirty="0" err="1">
                <a:solidFill>
                  <a:schemeClr val="tx1"/>
                </a:solidFill>
              </a:rPr>
              <a:t>factors</a:t>
            </a:r>
            <a:r>
              <a:rPr lang="es-CO" sz="2800" dirty="0">
                <a:solidFill>
                  <a:schemeClr val="tx1"/>
                </a:solidFill>
              </a:rPr>
              <a:t> </a:t>
            </a:r>
            <a:r>
              <a:rPr lang="es-CO" sz="2800" dirty="0" err="1">
                <a:solidFill>
                  <a:schemeClr val="tx1"/>
                </a:solidFill>
              </a:rPr>
              <a:t>closely</a:t>
            </a:r>
            <a:r>
              <a:rPr lang="es-CO" sz="2800" dirty="0">
                <a:solidFill>
                  <a:schemeClr val="tx1"/>
                </a:solidFill>
              </a:rPr>
              <a:t> </a:t>
            </a:r>
            <a:r>
              <a:rPr lang="es-CO" sz="2800" dirty="0" err="1">
                <a:solidFill>
                  <a:schemeClr val="tx1"/>
                </a:solidFill>
              </a:rPr>
              <a:t>associated</a:t>
            </a:r>
            <a:r>
              <a:rPr lang="es-CO" sz="2800" dirty="0">
                <a:solidFill>
                  <a:schemeClr val="tx1"/>
                </a:solidFill>
              </a:rPr>
              <a:t> </a:t>
            </a:r>
            <a:r>
              <a:rPr lang="es-CO" sz="2800" dirty="0" err="1">
                <a:solidFill>
                  <a:schemeClr val="tx1"/>
                </a:solidFill>
              </a:rPr>
              <a:t>to</a:t>
            </a:r>
            <a:r>
              <a:rPr lang="es-CO" sz="2800" dirty="0">
                <a:solidFill>
                  <a:schemeClr val="tx1"/>
                </a:solidFill>
              </a:rPr>
              <a:t> </a:t>
            </a:r>
            <a:r>
              <a:rPr lang="es-CO" sz="2800" dirty="0" err="1">
                <a:solidFill>
                  <a:schemeClr val="tx1"/>
                </a:solidFill>
              </a:rPr>
              <a:t>corporate</a:t>
            </a:r>
            <a:r>
              <a:rPr lang="es-CO" sz="2800" dirty="0">
                <a:solidFill>
                  <a:schemeClr val="tx1"/>
                </a:solidFill>
              </a:rPr>
              <a:t> </a:t>
            </a:r>
            <a:r>
              <a:rPr lang="es-CO" sz="2800" dirty="0" err="1">
                <a:solidFill>
                  <a:schemeClr val="tx1"/>
                </a:solidFill>
              </a:rPr>
              <a:t>tax</a:t>
            </a:r>
            <a:r>
              <a:rPr lang="es-CO" sz="2800" dirty="0">
                <a:solidFill>
                  <a:schemeClr val="tx1"/>
                </a:solidFill>
              </a:rPr>
              <a:t> </a:t>
            </a:r>
            <a:r>
              <a:rPr lang="es-CO" sz="2800" dirty="0" err="1">
                <a:solidFill>
                  <a:schemeClr val="tx1"/>
                </a:solidFill>
              </a:rPr>
              <a:t>risk</a:t>
            </a:r>
            <a:r>
              <a:rPr lang="es-CO" sz="2800" dirty="0">
                <a:solidFill>
                  <a:schemeClr val="tx1"/>
                </a:solidFill>
              </a:rPr>
              <a:t>, as </a:t>
            </a:r>
            <a:r>
              <a:rPr lang="es-CO" sz="2800" dirty="0" err="1">
                <a:solidFill>
                  <a:schemeClr val="tx1"/>
                </a:solidFill>
              </a:rPr>
              <a:t>seen</a:t>
            </a:r>
            <a:r>
              <a:rPr lang="es-CO" sz="2800" dirty="0">
                <a:solidFill>
                  <a:schemeClr val="tx1"/>
                </a:solidFill>
              </a:rPr>
              <a:t> in </a:t>
            </a:r>
            <a:r>
              <a:rPr lang="es-CO" sz="2800" dirty="0" err="1">
                <a:solidFill>
                  <a:schemeClr val="tx1"/>
                </a:solidFill>
              </a:rPr>
              <a:t>empirical</a:t>
            </a:r>
            <a:r>
              <a:rPr lang="es-CO" sz="2800" dirty="0">
                <a:solidFill>
                  <a:schemeClr val="tx1"/>
                </a:solidFill>
              </a:rPr>
              <a:t> </a:t>
            </a:r>
            <a:r>
              <a:rPr lang="es-CO" sz="2800" dirty="0" err="1">
                <a:solidFill>
                  <a:schemeClr val="tx1"/>
                </a:solidFill>
              </a:rPr>
              <a:t>research</a:t>
            </a:r>
            <a:r>
              <a:rPr lang="es-CO" sz="2800" dirty="0">
                <a:solidFill>
                  <a:schemeClr val="tx1"/>
                </a:solidFill>
              </a:rPr>
              <a:t> </a:t>
            </a:r>
            <a:r>
              <a:rPr lang="es-CO" sz="2800" dirty="0" err="1">
                <a:solidFill>
                  <a:schemeClr val="tx1"/>
                </a:solidFill>
              </a:rPr>
              <a:t>conducted</a:t>
            </a:r>
            <a:r>
              <a:rPr lang="es-CO" sz="2800" dirty="0">
                <a:solidFill>
                  <a:schemeClr val="tx1"/>
                </a:solidFill>
              </a:rPr>
              <a:t> in 2016-2017 </a:t>
            </a:r>
            <a:r>
              <a:rPr lang="es-CO" sz="2800" dirty="0" err="1">
                <a:solidFill>
                  <a:schemeClr val="tx1"/>
                </a:solidFill>
              </a:rPr>
              <a:t>with</a:t>
            </a:r>
            <a:r>
              <a:rPr lang="es-CO" sz="2800" dirty="0">
                <a:solidFill>
                  <a:schemeClr val="tx1"/>
                </a:solidFill>
              </a:rPr>
              <a:t> </a:t>
            </a:r>
            <a:r>
              <a:rPr lang="es-CO" sz="2800" dirty="0" err="1">
                <a:solidFill>
                  <a:schemeClr val="tx1"/>
                </a:solidFill>
              </a:rPr>
              <a:t>large</a:t>
            </a:r>
            <a:r>
              <a:rPr lang="es-CO" sz="2800" dirty="0">
                <a:solidFill>
                  <a:schemeClr val="tx1"/>
                </a:solidFill>
              </a:rPr>
              <a:t> </a:t>
            </a:r>
            <a:r>
              <a:rPr lang="es-CO" sz="2800" dirty="0" err="1">
                <a:solidFill>
                  <a:schemeClr val="tx1"/>
                </a:solidFill>
              </a:rPr>
              <a:t>corporations</a:t>
            </a:r>
            <a:r>
              <a:rPr lang="es-CO" sz="2800" dirty="0">
                <a:solidFill>
                  <a:schemeClr val="tx1"/>
                </a:solidFill>
              </a:rPr>
              <a:t> (</a:t>
            </a:r>
            <a:r>
              <a:rPr lang="es-CO" sz="2800" dirty="0" err="1">
                <a:solidFill>
                  <a:schemeClr val="tx1"/>
                </a:solidFill>
              </a:rPr>
              <a:t>multiple</a:t>
            </a:r>
            <a:r>
              <a:rPr lang="es-CO" sz="2800" dirty="0">
                <a:solidFill>
                  <a:schemeClr val="tx1"/>
                </a:solidFill>
              </a:rPr>
              <a:t> </a:t>
            </a:r>
            <a:r>
              <a:rPr lang="es-CO" sz="2800" dirty="0" err="1">
                <a:solidFill>
                  <a:schemeClr val="tx1"/>
                </a:solidFill>
              </a:rPr>
              <a:t>economic</a:t>
            </a:r>
            <a:r>
              <a:rPr lang="es-CO" sz="2800" dirty="0">
                <a:solidFill>
                  <a:schemeClr val="tx1"/>
                </a:solidFill>
              </a:rPr>
              <a:t> </a:t>
            </a:r>
            <a:r>
              <a:rPr lang="es-CO" sz="2800" dirty="0" err="1">
                <a:solidFill>
                  <a:schemeClr val="tx1"/>
                </a:solidFill>
              </a:rPr>
              <a:t>sectors</a:t>
            </a:r>
            <a:r>
              <a:rPr lang="es-CO" sz="2800" dirty="0">
                <a:solidFill>
                  <a:schemeClr val="tx1"/>
                </a:solidFill>
              </a:rPr>
              <a:t>, </a:t>
            </a:r>
            <a:r>
              <a:rPr lang="es-CO" sz="2800" dirty="0" err="1">
                <a:solidFill>
                  <a:schemeClr val="tx1"/>
                </a:solidFill>
              </a:rPr>
              <a:t>all</a:t>
            </a:r>
            <a:r>
              <a:rPr lang="es-CO" sz="2800" dirty="0">
                <a:solidFill>
                  <a:schemeClr val="tx1"/>
                </a:solidFill>
              </a:rPr>
              <a:t> </a:t>
            </a:r>
            <a:r>
              <a:rPr lang="es-CO" sz="2800" dirty="0" err="1">
                <a:solidFill>
                  <a:schemeClr val="tx1"/>
                </a:solidFill>
              </a:rPr>
              <a:t>MNCs</a:t>
            </a:r>
            <a:r>
              <a:rPr lang="es-CO" sz="2800" dirty="0">
                <a:solidFill>
                  <a:schemeClr val="tx1"/>
                </a:solidFill>
              </a:rPr>
              <a:t>, </a:t>
            </a:r>
            <a:r>
              <a:rPr lang="es-CO" sz="2800" dirty="0" err="1">
                <a:solidFill>
                  <a:schemeClr val="tx1"/>
                </a:solidFill>
              </a:rPr>
              <a:t>different</a:t>
            </a:r>
            <a:r>
              <a:rPr lang="es-CO" sz="2800" dirty="0">
                <a:solidFill>
                  <a:schemeClr val="tx1"/>
                </a:solidFill>
              </a:rPr>
              <a:t> </a:t>
            </a:r>
            <a:r>
              <a:rPr lang="es-CO" sz="2800" dirty="0" err="1">
                <a:solidFill>
                  <a:schemeClr val="tx1"/>
                </a:solidFill>
              </a:rPr>
              <a:t>ownership</a:t>
            </a:r>
            <a:r>
              <a:rPr lang="es-CO" sz="2800" dirty="0">
                <a:solidFill>
                  <a:schemeClr val="tx1"/>
                </a:solidFill>
              </a:rPr>
              <a:t> </a:t>
            </a:r>
            <a:r>
              <a:rPr lang="es-CO" sz="2800" dirty="0" err="1">
                <a:solidFill>
                  <a:schemeClr val="tx1"/>
                </a:solidFill>
              </a:rPr>
              <a:t>structures</a:t>
            </a:r>
            <a:r>
              <a:rPr lang="es-CO" sz="2800" dirty="0">
                <a:solidFill>
                  <a:schemeClr val="tx1"/>
                </a:solidFill>
              </a:rPr>
              <a:t>) and </a:t>
            </a:r>
            <a:r>
              <a:rPr lang="es-CO" sz="2800" dirty="0" err="1">
                <a:solidFill>
                  <a:schemeClr val="tx1"/>
                </a:solidFill>
              </a:rPr>
              <a:t>corporate</a:t>
            </a:r>
            <a:r>
              <a:rPr lang="es-CO" sz="2800" dirty="0">
                <a:solidFill>
                  <a:schemeClr val="tx1"/>
                </a:solidFill>
              </a:rPr>
              <a:t> </a:t>
            </a:r>
            <a:r>
              <a:rPr lang="es-CO" sz="2800" dirty="0" err="1">
                <a:solidFill>
                  <a:schemeClr val="tx1"/>
                </a:solidFill>
              </a:rPr>
              <a:t>tax</a:t>
            </a:r>
            <a:r>
              <a:rPr lang="es-CO" sz="2800" dirty="0">
                <a:solidFill>
                  <a:schemeClr val="tx1"/>
                </a:solidFill>
              </a:rPr>
              <a:t> </a:t>
            </a:r>
            <a:r>
              <a:rPr lang="es-CO" sz="2800" dirty="0" err="1">
                <a:solidFill>
                  <a:schemeClr val="tx1"/>
                </a:solidFill>
              </a:rPr>
              <a:t>directors</a:t>
            </a:r>
            <a:r>
              <a:rPr lang="es-CO" sz="2800" dirty="0">
                <a:solidFill>
                  <a:schemeClr val="tx1"/>
                </a:solidFill>
              </a:rPr>
              <a:t> in </a:t>
            </a:r>
            <a:r>
              <a:rPr lang="es-CO" sz="2800" dirty="0" err="1">
                <a:solidFill>
                  <a:schemeClr val="tx1"/>
                </a:solidFill>
              </a:rPr>
              <a:t>the</a:t>
            </a:r>
            <a:r>
              <a:rPr lang="es-CO" sz="2800" dirty="0">
                <a:solidFill>
                  <a:schemeClr val="tx1"/>
                </a:solidFill>
              </a:rPr>
              <a:t> UK and in Colombia.</a:t>
            </a:r>
          </a:p>
          <a:p>
            <a:pPr algn="just"/>
            <a:endParaRPr lang="es-CO" sz="2800" dirty="0">
              <a:solidFill>
                <a:schemeClr val="tx1"/>
              </a:solidFill>
            </a:endParaRPr>
          </a:p>
          <a:p>
            <a:pPr algn="just"/>
            <a:r>
              <a:rPr lang="es-CO" sz="2800" b="1" dirty="0" err="1">
                <a:solidFill>
                  <a:schemeClr val="tx1"/>
                </a:solidFill>
              </a:rPr>
              <a:t>Comparative</a:t>
            </a:r>
            <a:r>
              <a:rPr lang="es-CO" sz="2800" b="1" dirty="0">
                <a:solidFill>
                  <a:schemeClr val="tx1"/>
                </a:solidFill>
              </a:rPr>
              <a:t> </a:t>
            </a:r>
            <a:r>
              <a:rPr lang="es-CO" sz="2800" b="1" dirty="0" err="1">
                <a:solidFill>
                  <a:schemeClr val="tx1"/>
                </a:solidFill>
              </a:rPr>
              <a:t>research</a:t>
            </a:r>
            <a:r>
              <a:rPr lang="es-CO" sz="2800" dirty="0">
                <a:solidFill>
                  <a:schemeClr val="tx1"/>
                </a:solidFill>
              </a:rPr>
              <a:t>: </a:t>
            </a:r>
            <a:r>
              <a:rPr lang="es-CO" sz="2800" dirty="0" err="1">
                <a:solidFill>
                  <a:schemeClr val="tx1"/>
                </a:solidFill>
              </a:rPr>
              <a:t>Emerging</a:t>
            </a:r>
            <a:r>
              <a:rPr lang="es-CO" sz="2800" dirty="0">
                <a:solidFill>
                  <a:schemeClr val="tx1"/>
                </a:solidFill>
              </a:rPr>
              <a:t> </a:t>
            </a:r>
            <a:r>
              <a:rPr lang="es-CO" sz="2800" dirty="0" err="1">
                <a:solidFill>
                  <a:schemeClr val="tx1"/>
                </a:solidFill>
              </a:rPr>
              <a:t>market</a:t>
            </a:r>
            <a:r>
              <a:rPr lang="es-CO" sz="2800" dirty="0">
                <a:solidFill>
                  <a:schemeClr val="tx1"/>
                </a:solidFill>
              </a:rPr>
              <a:t> vs. a </a:t>
            </a:r>
            <a:r>
              <a:rPr lang="es-CO" sz="2800" dirty="0" err="1">
                <a:solidFill>
                  <a:schemeClr val="tx1"/>
                </a:solidFill>
              </a:rPr>
              <a:t>developed</a:t>
            </a:r>
            <a:r>
              <a:rPr lang="es-CO" sz="2800" dirty="0">
                <a:solidFill>
                  <a:schemeClr val="tx1"/>
                </a:solidFill>
              </a:rPr>
              <a:t> </a:t>
            </a:r>
            <a:r>
              <a:rPr lang="es-CO" sz="2800" dirty="0" err="1">
                <a:solidFill>
                  <a:schemeClr val="tx1"/>
                </a:solidFill>
              </a:rPr>
              <a:t>economy</a:t>
            </a:r>
            <a:r>
              <a:rPr lang="es-CO" sz="2800" dirty="0">
                <a:solidFill>
                  <a:schemeClr val="tx1"/>
                </a:solidFill>
              </a:rPr>
              <a:t>, </a:t>
            </a:r>
            <a:r>
              <a:rPr lang="es-CO" sz="2800" dirty="0" err="1">
                <a:solidFill>
                  <a:schemeClr val="tx1"/>
                </a:solidFill>
              </a:rPr>
              <a:t>fairly</a:t>
            </a:r>
            <a:r>
              <a:rPr lang="es-CO" sz="2800" dirty="0">
                <a:solidFill>
                  <a:schemeClr val="tx1"/>
                </a:solidFill>
              </a:rPr>
              <a:t> similar </a:t>
            </a:r>
            <a:r>
              <a:rPr lang="es-CO" sz="2800" dirty="0" err="1">
                <a:solidFill>
                  <a:schemeClr val="tx1"/>
                </a:solidFill>
              </a:rPr>
              <a:t>corporate</a:t>
            </a:r>
            <a:r>
              <a:rPr lang="es-CO" sz="2800" dirty="0">
                <a:solidFill>
                  <a:schemeClr val="tx1"/>
                </a:solidFill>
              </a:rPr>
              <a:t> </a:t>
            </a:r>
            <a:r>
              <a:rPr lang="es-CO" sz="2800" dirty="0" err="1">
                <a:solidFill>
                  <a:schemeClr val="tx1"/>
                </a:solidFill>
              </a:rPr>
              <a:t>income</a:t>
            </a:r>
            <a:r>
              <a:rPr lang="es-CO" sz="2800" dirty="0">
                <a:solidFill>
                  <a:schemeClr val="tx1"/>
                </a:solidFill>
              </a:rPr>
              <a:t> </a:t>
            </a:r>
            <a:r>
              <a:rPr lang="es-CO" sz="2800" dirty="0" err="1">
                <a:solidFill>
                  <a:schemeClr val="tx1"/>
                </a:solidFill>
              </a:rPr>
              <a:t>tax</a:t>
            </a:r>
            <a:r>
              <a:rPr lang="es-CO" sz="2800" dirty="0">
                <a:solidFill>
                  <a:schemeClr val="tx1"/>
                </a:solidFill>
              </a:rPr>
              <a:t> </a:t>
            </a:r>
            <a:r>
              <a:rPr lang="es-CO" sz="2800" dirty="0" err="1">
                <a:solidFill>
                  <a:schemeClr val="tx1"/>
                </a:solidFill>
              </a:rPr>
              <a:t>systems</a:t>
            </a:r>
            <a:r>
              <a:rPr lang="es-CO" sz="2800" dirty="0">
                <a:solidFill>
                  <a:schemeClr val="tx1"/>
                </a:solidFill>
              </a:rPr>
              <a:t> (</a:t>
            </a:r>
            <a:r>
              <a:rPr lang="es-CO" sz="2800" dirty="0" err="1">
                <a:solidFill>
                  <a:schemeClr val="tx1"/>
                </a:solidFill>
              </a:rPr>
              <a:t>with</a:t>
            </a:r>
            <a:r>
              <a:rPr lang="es-CO" sz="2800" dirty="0">
                <a:solidFill>
                  <a:schemeClr val="tx1"/>
                </a:solidFill>
              </a:rPr>
              <a:t> </a:t>
            </a:r>
            <a:r>
              <a:rPr lang="es-CO" sz="2800" dirty="0" err="1">
                <a:solidFill>
                  <a:schemeClr val="tx1"/>
                </a:solidFill>
              </a:rPr>
              <a:t>the</a:t>
            </a:r>
            <a:r>
              <a:rPr lang="es-CO" sz="2800" dirty="0">
                <a:solidFill>
                  <a:schemeClr val="tx1"/>
                </a:solidFill>
              </a:rPr>
              <a:t> </a:t>
            </a:r>
            <a:r>
              <a:rPr lang="es-CO" sz="2800" dirty="0" err="1">
                <a:solidFill>
                  <a:schemeClr val="tx1"/>
                </a:solidFill>
              </a:rPr>
              <a:t>exception</a:t>
            </a:r>
            <a:r>
              <a:rPr lang="es-CO" sz="2800" dirty="0">
                <a:solidFill>
                  <a:schemeClr val="tx1"/>
                </a:solidFill>
              </a:rPr>
              <a:t> </a:t>
            </a:r>
            <a:r>
              <a:rPr lang="es-CO" sz="2800" dirty="0" err="1">
                <a:solidFill>
                  <a:schemeClr val="tx1"/>
                </a:solidFill>
              </a:rPr>
              <a:t>of</a:t>
            </a:r>
            <a:r>
              <a:rPr lang="es-CO" sz="2800" dirty="0">
                <a:solidFill>
                  <a:schemeClr val="tx1"/>
                </a:solidFill>
              </a:rPr>
              <a:t> </a:t>
            </a:r>
            <a:r>
              <a:rPr lang="es-CO" sz="2800" dirty="0" err="1">
                <a:solidFill>
                  <a:schemeClr val="tx1"/>
                </a:solidFill>
              </a:rPr>
              <a:t>the</a:t>
            </a:r>
            <a:r>
              <a:rPr lang="es-CO" sz="2800" dirty="0">
                <a:solidFill>
                  <a:schemeClr val="tx1"/>
                </a:solidFill>
              </a:rPr>
              <a:t> </a:t>
            </a:r>
            <a:r>
              <a:rPr lang="es-CO" sz="2800" dirty="0" err="1">
                <a:solidFill>
                  <a:schemeClr val="tx1"/>
                </a:solidFill>
              </a:rPr>
              <a:t>UK’s</a:t>
            </a:r>
            <a:r>
              <a:rPr lang="es-CO" sz="2800" dirty="0">
                <a:solidFill>
                  <a:schemeClr val="tx1"/>
                </a:solidFill>
              </a:rPr>
              <a:t> semi-territorial </a:t>
            </a:r>
            <a:r>
              <a:rPr lang="es-CO" sz="2800" dirty="0" err="1">
                <a:solidFill>
                  <a:schemeClr val="tx1"/>
                </a:solidFill>
              </a:rPr>
              <a:t>system</a:t>
            </a:r>
            <a:r>
              <a:rPr lang="es-CO" sz="2800" dirty="0">
                <a:solidFill>
                  <a:schemeClr val="tx1"/>
                </a:solidFill>
              </a:rPr>
              <a:t>), </a:t>
            </a:r>
            <a:r>
              <a:rPr lang="es-CO" sz="2800" dirty="0" err="1">
                <a:solidFill>
                  <a:schemeClr val="tx1"/>
                </a:solidFill>
              </a:rPr>
              <a:t>but</a:t>
            </a:r>
            <a:r>
              <a:rPr lang="es-CO" sz="2800" dirty="0">
                <a:solidFill>
                  <a:schemeClr val="tx1"/>
                </a:solidFill>
              </a:rPr>
              <a:t> </a:t>
            </a:r>
            <a:r>
              <a:rPr lang="es-CO" sz="2800" dirty="0" err="1">
                <a:solidFill>
                  <a:schemeClr val="tx1"/>
                </a:solidFill>
              </a:rPr>
              <a:t>different</a:t>
            </a:r>
            <a:r>
              <a:rPr lang="es-CO" sz="2800" dirty="0">
                <a:solidFill>
                  <a:schemeClr val="tx1"/>
                </a:solidFill>
              </a:rPr>
              <a:t> </a:t>
            </a:r>
            <a:r>
              <a:rPr lang="es-CO" sz="2800" dirty="0" err="1">
                <a:solidFill>
                  <a:schemeClr val="tx1"/>
                </a:solidFill>
              </a:rPr>
              <a:t>compliance</a:t>
            </a:r>
            <a:r>
              <a:rPr lang="es-CO" sz="2800" dirty="0">
                <a:solidFill>
                  <a:schemeClr val="tx1"/>
                </a:solidFill>
              </a:rPr>
              <a:t> </a:t>
            </a:r>
            <a:r>
              <a:rPr lang="es-CO" sz="2800" dirty="0" err="1">
                <a:solidFill>
                  <a:schemeClr val="tx1"/>
                </a:solidFill>
              </a:rPr>
              <a:t>paradigms</a:t>
            </a:r>
            <a:r>
              <a:rPr lang="es-CO" sz="2800" dirty="0">
                <a:solidFill>
                  <a:schemeClr val="tx1"/>
                </a:solidFill>
              </a:rPr>
              <a:t> (UK </a:t>
            </a:r>
            <a:r>
              <a:rPr lang="es-CO" sz="2800" dirty="0" err="1">
                <a:solidFill>
                  <a:schemeClr val="tx1"/>
                </a:solidFill>
              </a:rPr>
              <a:t>co-operative</a:t>
            </a:r>
            <a:r>
              <a:rPr lang="es-CO" sz="2800" dirty="0">
                <a:solidFill>
                  <a:schemeClr val="tx1"/>
                </a:solidFill>
              </a:rPr>
              <a:t> </a:t>
            </a:r>
            <a:r>
              <a:rPr lang="es-CO" sz="2800" dirty="0" err="1">
                <a:solidFill>
                  <a:schemeClr val="tx1"/>
                </a:solidFill>
              </a:rPr>
              <a:t>compliance</a:t>
            </a:r>
            <a:r>
              <a:rPr lang="es-CO" sz="2800" dirty="0">
                <a:solidFill>
                  <a:schemeClr val="tx1"/>
                </a:solidFill>
              </a:rPr>
              <a:t>; COL </a:t>
            </a:r>
            <a:r>
              <a:rPr lang="es-CO" sz="2800" dirty="0" err="1">
                <a:solidFill>
                  <a:schemeClr val="tx1"/>
                </a:solidFill>
              </a:rPr>
              <a:t>traditional</a:t>
            </a:r>
            <a:r>
              <a:rPr lang="es-CO" sz="2800" dirty="0">
                <a:solidFill>
                  <a:schemeClr val="tx1"/>
                </a:solidFill>
              </a:rPr>
              <a:t> </a:t>
            </a:r>
            <a:r>
              <a:rPr lang="es-CO" sz="2800" dirty="0" err="1">
                <a:solidFill>
                  <a:schemeClr val="tx1"/>
                </a:solidFill>
              </a:rPr>
              <a:t>command</a:t>
            </a:r>
            <a:r>
              <a:rPr lang="es-CO" sz="2800" dirty="0">
                <a:solidFill>
                  <a:schemeClr val="tx1"/>
                </a:solidFill>
              </a:rPr>
              <a:t> and control </a:t>
            </a:r>
            <a:r>
              <a:rPr lang="es-CO" sz="2800" dirty="0" err="1">
                <a:solidFill>
                  <a:schemeClr val="tx1"/>
                </a:solidFill>
              </a:rPr>
              <a:t>compliance</a:t>
            </a:r>
            <a:r>
              <a:rPr lang="es-CO" sz="2800" dirty="0">
                <a:solidFill>
                  <a:schemeClr val="tx1"/>
                </a:solidFill>
              </a:rPr>
              <a:t>).</a:t>
            </a:r>
          </a:p>
        </p:txBody>
      </p:sp>
      <p:sp>
        <p:nvSpPr>
          <p:cNvPr id="4" name="TextBox 3">
            <a:extLst>
              <a:ext uri="{FF2B5EF4-FFF2-40B4-BE49-F238E27FC236}">
                <a16:creationId xmlns:a16="http://schemas.microsoft.com/office/drawing/2014/main" id="{4040E6E2-0741-4AAC-BE24-DA62833F84AC}"/>
              </a:ext>
            </a:extLst>
          </p:cNvPr>
          <p:cNvSpPr txBox="1"/>
          <p:nvPr/>
        </p:nvSpPr>
        <p:spPr>
          <a:xfrm>
            <a:off x="2278626" y="921774"/>
            <a:ext cx="5257800" cy="584775"/>
          </a:xfrm>
          <a:prstGeom prst="rect">
            <a:avLst/>
          </a:prstGeom>
          <a:noFill/>
        </p:spPr>
        <p:txBody>
          <a:bodyPr wrap="square" rtlCol="0">
            <a:spAutoFit/>
          </a:bodyPr>
          <a:lstStyle/>
          <a:p>
            <a:r>
              <a:rPr lang="es-CO" sz="3200" b="1" dirty="0" err="1"/>
              <a:t>Tax</a:t>
            </a:r>
            <a:r>
              <a:rPr lang="es-CO" sz="3200" b="1" dirty="0"/>
              <a:t> Culture “</a:t>
            </a:r>
            <a:r>
              <a:rPr lang="es-CO" sz="3200" b="1" dirty="0" err="1"/>
              <a:t>On</a:t>
            </a:r>
            <a:r>
              <a:rPr lang="es-CO" sz="3200" b="1" dirty="0"/>
              <a:t> </a:t>
            </a:r>
            <a:r>
              <a:rPr lang="es-CO" sz="3200" b="1" dirty="0" err="1"/>
              <a:t>the</a:t>
            </a:r>
            <a:r>
              <a:rPr lang="es-CO" sz="3200" b="1" dirty="0"/>
              <a:t> Field”</a:t>
            </a:r>
          </a:p>
        </p:txBody>
      </p:sp>
    </p:spTree>
    <p:extLst>
      <p:ext uri="{BB962C8B-B14F-4D97-AF65-F5344CB8AC3E}">
        <p14:creationId xmlns:p14="http://schemas.microsoft.com/office/powerpoint/2010/main" val="4232620134"/>
      </p:ext>
    </p:extLst>
  </p:cSld>
  <p:clrMapOvr>
    <a:masterClrMapping/>
  </p:clrMapOvr>
  <p:transition>
    <p:fad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7B995F-8554-48F2-A8BB-29284798826C}"/>
              </a:ext>
            </a:extLst>
          </p:cNvPr>
          <p:cNvSpPr>
            <a:spLocks noGrp="1"/>
          </p:cNvSpPr>
          <p:nvPr>
            <p:ph type="ctrTitle"/>
          </p:nvPr>
        </p:nvSpPr>
        <p:spPr>
          <a:xfrm>
            <a:off x="235974" y="924234"/>
            <a:ext cx="8908026" cy="1523495"/>
          </a:xfrm>
        </p:spPr>
        <p:txBody>
          <a:bodyPr/>
          <a:lstStyle/>
          <a:p>
            <a:r>
              <a:rPr lang="es-CO" sz="4000" dirty="0"/>
              <a:t>Individual </a:t>
            </a:r>
            <a:r>
              <a:rPr lang="es-CO" sz="4000" dirty="0" err="1"/>
              <a:t>Factors</a:t>
            </a:r>
            <a:r>
              <a:rPr lang="es-CO" sz="4000" dirty="0"/>
              <a:t>: </a:t>
            </a:r>
            <a:r>
              <a:rPr lang="es-CO" sz="4000" dirty="0" err="1"/>
              <a:t>Tax</a:t>
            </a:r>
            <a:r>
              <a:rPr lang="es-CO" sz="4000" dirty="0"/>
              <a:t> </a:t>
            </a:r>
            <a:r>
              <a:rPr lang="es-CO" sz="4000" dirty="0" err="1"/>
              <a:t>executive</a:t>
            </a:r>
            <a:r>
              <a:rPr lang="es-CO" sz="4000" dirty="0"/>
              <a:t> personal </a:t>
            </a:r>
            <a:r>
              <a:rPr lang="es-CO" sz="4000" dirty="0" err="1"/>
              <a:t>objectives</a:t>
            </a:r>
            <a:r>
              <a:rPr lang="es-CO" sz="4000" dirty="0"/>
              <a:t> in </a:t>
            </a:r>
            <a:r>
              <a:rPr lang="es-CO" sz="4000" dirty="0" err="1"/>
              <a:t>relation</a:t>
            </a:r>
            <a:r>
              <a:rPr lang="es-CO" sz="4000" dirty="0"/>
              <a:t> </a:t>
            </a:r>
            <a:r>
              <a:rPr lang="es-CO" sz="4000" dirty="0" err="1"/>
              <a:t>to</a:t>
            </a:r>
            <a:r>
              <a:rPr lang="es-CO" sz="4000" dirty="0"/>
              <a:t> </a:t>
            </a:r>
            <a:r>
              <a:rPr lang="es-CO" sz="4000" dirty="0" err="1"/>
              <a:t>work</a:t>
            </a:r>
            <a:endParaRPr lang="es-CO" sz="4000" dirty="0"/>
          </a:p>
        </p:txBody>
      </p:sp>
      <p:cxnSp>
        <p:nvCxnSpPr>
          <p:cNvPr id="6" name="Straight Connector 5">
            <a:extLst>
              <a:ext uri="{FF2B5EF4-FFF2-40B4-BE49-F238E27FC236}">
                <a16:creationId xmlns:a16="http://schemas.microsoft.com/office/drawing/2014/main" id="{830C7C96-E924-40E3-AF0D-A5C8B32C52B3}"/>
              </a:ext>
            </a:extLst>
          </p:cNvPr>
          <p:cNvCxnSpPr/>
          <p:nvPr/>
        </p:nvCxnSpPr>
        <p:spPr>
          <a:xfrm>
            <a:off x="4520381" y="3045039"/>
            <a:ext cx="0" cy="3495871"/>
          </a:xfrm>
          <a:prstGeom prst="line">
            <a:avLst/>
          </a:prstGeom>
        </p:spPr>
        <p:style>
          <a:lnRef idx="2">
            <a:schemeClr val="accent1"/>
          </a:lnRef>
          <a:fillRef idx="0">
            <a:schemeClr val="accent1"/>
          </a:fillRef>
          <a:effectRef idx="1">
            <a:schemeClr val="accent1"/>
          </a:effectRef>
          <a:fontRef idx="minor">
            <a:schemeClr val="tx1"/>
          </a:fontRef>
        </p:style>
      </p:cxnSp>
      <p:sp>
        <p:nvSpPr>
          <p:cNvPr id="7" name="Rectangle 6">
            <a:extLst>
              <a:ext uri="{FF2B5EF4-FFF2-40B4-BE49-F238E27FC236}">
                <a16:creationId xmlns:a16="http://schemas.microsoft.com/office/drawing/2014/main" id="{1966B290-5126-4D47-B3E9-0B8D81AF2B6B}"/>
              </a:ext>
            </a:extLst>
          </p:cNvPr>
          <p:cNvSpPr/>
          <p:nvPr/>
        </p:nvSpPr>
        <p:spPr>
          <a:xfrm>
            <a:off x="4225414" y="2875432"/>
            <a:ext cx="4682612" cy="4796185"/>
          </a:xfrm>
          <a:prstGeom prst="rect">
            <a:avLst/>
          </a:prstGeom>
        </p:spPr>
        <p:txBody>
          <a:bodyPr wrap="square">
            <a:spAutoFit/>
          </a:bodyPr>
          <a:lstStyle/>
          <a:p>
            <a:pPr marL="449580" algn="just">
              <a:lnSpc>
                <a:spcPct val="150000"/>
              </a:lnSpc>
              <a:spcAft>
                <a:spcPts val="800"/>
              </a:spcAft>
              <a:tabLst>
                <a:tab pos="449580" algn="l"/>
                <a:tab pos="899160" algn="l"/>
                <a:tab pos="1348740" algn="l"/>
                <a:tab pos="1798320" algn="l"/>
                <a:tab pos="2247900" algn="l"/>
                <a:tab pos="2697480" algn="l"/>
                <a:tab pos="3147060" algn="l"/>
                <a:tab pos="3596640" algn="l"/>
                <a:tab pos="4046220" algn="l"/>
                <a:tab pos="4495800" algn="l"/>
                <a:tab pos="4945380" algn="l"/>
                <a:tab pos="5394960" algn="l"/>
                <a:tab pos="5844540" algn="l"/>
                <a:tab pos="6294120" algn="l"/>
              </a:tabLst>
            </a:pPr>
            <a:r>
              <a:rPr lang="en-GB" sz="1200" b="1" dirty="0">
                <a:latin typeface="+mj-lt"/>
                <a:ea typeface="Calibri" panose="020F0502020204030204" pitchFamily="34" charset="0"/>
              </a:rPr>
              <a:t>Risk </a:t>
            </a:r>
            <a:r>
              <a:rPr lang="en-GB" sz="1200" b="1" dirty="0" err="1">
                <a:latin typeface="+mj-lt"/>
                <a:ea typeface="Calibri" panose="020F0502020204030204" pitchFamily="34" charset="0"/>
              </a:rPr>
              <a:t>mitigators</a:t>
            </a:r>
            <a:r>
              <a:rPr lang="en-GB" sz="1200" dirty="0">
                <a:latin typeface="+mj-lt"/>
                <a:ea typeface="Calibri" panose="020F0502020204030204" pitchFamily="34" charset="0"/>
              </a:rPr>
              <a:t>: ‘My main objective is that what happens today does not turn into a living hell tomorrow and that whatever bad happened today will be managed. We know that there’s risk so we try to normalize and prevent future risk by control.’ (P24COL)</a:t>
            </a:r>
          </a:p>
          <a:p>
            <a:pPr marL="449580" algn="just">
              <a:lnSpc>
                <a:spcPct val="150000"/>
              </a:lnSpc>
              <a:spcAft>
                <a:spcPts val="800"/>
              </a:spcAft>
              <a:tabLst>
                <a:tab pos="449580" algn="l"/>
                <a:tab pos="899160" algn="l"/>
                <a:tab pos="1348740" algn="l"/>
                <a:tab pos="1798320" algn="l"/>
                <a:tab pos="2247900" algn="l"/>
                <a:tab pos="2697480" algn="l"/>
                <a:tab pos="3147060" algn="l"/>
                <a:tab pos="3596640" algn="l"/>
                <a:tab pos="4046220" algn="l"/>
                <a:tab pos="4495800" algn="l"/>
                <a:tab pos="4945380" algn="l"/>
                <a:tab pos="5394960" algn="l"/>
                <a:tab pos="5844540" algn="l"/>
                <a:tab pos="6294120" algn="l"/>
              </a:tabLst>
            </a:pPr>
            <a:r>
              <a:rPr lang="en-GB" sz="1200" b="1" dirty="0">
                <a:latin typeface="+mj-lt"/>
                <a:ea typeface="Calibri" panose="020F0502020204030204" pitchFamily="34" charset="0"/>
              </a:rPr>
              <a:t>Tax Minimisers</a:t>
            </a:r>
            <a:r>
              <a:rPr lang="en-GB" sz="1200" dirty="0">
                <a:latin typeface="+mj-lt"/>
                <a:ea typeface="Calibri" panose="020F0502020204030204" pitchFamily="34" charset="0"/>
              </a:rPr>
              <a:t>: </a:t>
            </a:r>
            <a:r>
              <a:rPr lang="en-GB" sz="1200" dirty="0">
                <a:latin typeface="+mj-lt"/>
              </a:rPr>
              <a:t>‘…I feel very satisfied when I know that my tax strategy and planning were efficient…it’s about saving money.’ (P11COL)</a:t>
            </a:r>
          </a:p>
          <a:p>
            <a:pPr marL="449580" algn="just">
              <a:lnSpc>
                <a:spcPct val="150000"/>
              </a:lnSpc>
              <a:spcAft>
                <a:spcPts val="800"/>
              </a:spcAft>
              <a:tabLst>
                <a:tab pos="449580" algn="l"/>
                <a:tab pos="899160" algn="l"/>
                <a:tab pos="1348740" algn="l"/>
                <a:tab pos="1798320" algn="l"/>
                <a:tab pos="2247900" algn="l"/>
                <a:tab pos="2697480" algn="l"/>
                <a:tab pos="3147060" algn="l"/>
                <a:tab pos="3596640" algn="l"/>
                <a:tab pos="4046220" algn="l"/>
                <a:tab pos="4495800" algn="l"/>
                <a:tab pos="4945380" algn="l"/>
                <a:tab pos="5394960" algn="l"/>
                <a:tab pos="5844540" algn="l"/>
                <a:tab pos="6294120" algn="l"/>
              </a:tabLst>
            </a:pPr>
            <a:r>
              <a:rPr lang="en-GB" sz="1200" b="1" dirty="0">
                <a:latin typeface="+mj-lt"/>
              </a:rPr>
              <a:t>Multi-taskers</a:t>
            </a:r>
            <a:r>
              <a:rPr lang="en-GB" sz="1200" dirty="0">
                <a:latin typeface="+mj-lt"/>
              </a:rPr>
              <a:t>: ‘We cannot afford the luxury of non-compliance, so we try to have an adequate tax planning, trying to support positions which do not place the corporation under risk …We do try to optimise, but we are framing that within the context of what the taxation of a corporation such as this one “should be”.’ (P14 COL)</a:t>
            </a:r>
            <a:endParaRPr lang="es-CO" sz="1200" dirty="0">
              <a:latin typeface="+mj-lt"/>
            </a:endParaRPr>
          </a:p>
          <a:p>
            <a:pPr marL="449580" algn="just">
              <a:lnSpc>
                <a:spcPct val="150000"/>
              </a:lnSpc>
              <a:spcAft>
                <a:spcPts val="800"/>
              </a:spcAft>
              <a:tabLst>
                <a:tab pos="449580" algn="l"/>
                <a:tab pos="899160" algn="l"/>
                <a:tab pos="1348740" algn="l"/>
                <a:tab pos="1798320" algn="l"/>
                <a:tab pos="2247900" algn="l"/>
                <a:tab pos="2697480" algn="l"/>
                <a:tab pos="3147060" algn="l"/>
                <a:tab pos="3596640" algn="l"/>
                <a:tab pos="4046220" algn="l"/>
                <a:tab pos="4495800" algn="l"/>
                <a:tab pos="4945380" algn="l"/>
                <a:tab pos="5394960" algn="l"/>
                <a:tab pos="5844540" algn="l"/>
                <a:tab pos="6294120" algn="l"/>
              </a:tabLst>
            </a:pPr>
            <a:endParaRPr lang="es-CO" sz="1600" dirty="0"/>
          </a:p>
          <a:p>
            <a:pPr marL="449580" algn="just">
              <a:lnSpc>
                <a:spcPct val="150000"/>
              </a:lnSpc>
              <a:spcAft>
                <a:spcPts val="800"/>
              </a:spcAft>
              <a:tabLst>
                <a:tab pos="449580" algn="l"/>
                <a:tab pos="899160" algn="l"/>
                <a:tab pos="1348740" algn="l"/>
                <a:tab pos="1798320" algn="l"/>
                <a:tab pos="2247900" algn="l"/>
                <a:tab pos="2697480" algn="l"/>
                <a:tab pos="3147060" algn="l"/>
                <a:tab pos="3596640" algn="l"/>
                <a:tab pos="4046220" algn="l"/>
                <a:tab pos="4495800" algn="l"/>
                <a:tab pos="4945380" algn="l"/>
                <a:tab pos="5394960" algn="l"/>
                <a:tab pos="5844540" algn="l"/>
                <a:tab pos="6294120" algn="l"/>
              </a:tabLst>
            </a:pPr>
            <a:endParaRPr lang="es-CO" sz="1400" dirty="0">
              <a:latin typeface="Times New Roman" panose="02020603050405020304" pitchFamily="18" charset="0"/>
              <a:ea typeface="Calibri" panose="020F0502020204030204" pitchFamily="34" charset="0"/>
            </a:endParaRPr>
          </a:p>
        </p:txBody>
      </p:sp>
      <p:sp>
        <p:nvSpPr>
          <p:cNvPr id="8" name="Rectangle 7">
            <a:extLst>
              <a:ext uri="{FF2B5EF4-FFF2-40B4-BE49-F238E27FC236}">
                <a16:creationId xmlns:a16="http://schemas.microsoft.com/office/drawing/2014/main" id="{55457035-10BE-42FE-901F-3C885CABB704}"/>
              </a:ext>
            </a:extLst>
          </p:cNvPr>
          <p:cNvSpPr/>
          <p:nvPr/>
        </p:nvSpPr>
        <p:spPr>
          <a:xfrm>
            <a:off x="-199102" y="3429000"/>
            <a:ext cx="4572000" cy="3075009"/>
          </a:xfrm>
          <a:prstGeom prst="rect">
            <a:avLst/>
          </a:prstGeom>
        </p:spPr>
        <p:txBody>
          <a:bodyPr>
            <a:spAutoFit/>
          </a:bodyPr>
          <a:lstStyle/>
          <a:p>
            <a:pPr marL="449580" algn="just">
              <a:lnSpc>
                <a:spcPct val="150000"/>
              </a:lnSpc>
              <a:spcAft>
                <a:spcPts val="800"/>
              </a:spcAft>
              <a:tabLst>
                <a:tab pos="449580" algn="l"/>
                <a:tab pos="899160" algn="l"/>
                <a:tab pos="1348740" algn="l"/>
                <a:tab pos="1798320" algn="l"/>
                <a:tab pos="2247900" algn="l"/>
                <a:tab pos="2697480" algn="l"/>
                <a:tab pos="3147060" algn="l"/>
                <a:tab pos="3596640" algn="l"/>
                <a:tab pos="4046220" algn="l"/>
                <a:tab pos="4495800" algn="l"/>
                <a:tab pos="4945380" algn="l"/>
                <a:tab pos="5394960" algn="l"/>
                <a:tab pos="5844540" algn="l"/>
                <a:tab pos="6294120" algn="l"/>
              </a:tabLst>
            </a:pPr>
            <a:r>
              <a:rPr lang="en-GB" sz="1200" b="1" dirty="0">
                <a:latin typeface="+mj-lt"/>
                <a:ea typeface="Calibri" panose="020F0502020204030204" pitchFamily="34" charset="0"/>
              </a:rPr>
              <a:t>No surprises</a:t>
            </a:r>
            <a:r>
              <a:rPr lang="en-GB" sz="1200" dirty="0">
                <a:latin typeface="+mj-lt"/>
                <a:ea typeface="Calibri" panose="020F0502020204030204" pitchFamily="34" charset="0"/>
              </a:rPr>
              <a:t>: ‘My key objective is giving some reliable guidance. We are a publicly listed company and the analysts and shareholders want to know the numbers, so I want to avoid surprises, make sure that everything is robust and can be supported, no nasty surprises and audits.’ (P20UK)</a:t>
            </a:r>
          </a:p>
          <a:p>
            <a:pPr marL="449580" algn="just">
              <a:lnSpc>
                <a:spcPct val="150000"/>
              </a:lnSpc>
              <a:spcAft>
                <a:spcPts val="800"/>
              </a:spcAft>
              <a:tabLst>
                <a:tab pos="449580" algn="l"/>
                <a:tab pos="899160" algn="l"/>
                <a:tab pos="1348740" algn="l"/>
                <a:tab pos="1798320" algn="l"/>
                <a:tab pos="2247900" algn="l"/>
                <a:tab pos="2697480" algn="l"/>
                <a:tab pos="3147060" algn="l"/>
                <a:tab pos="3596640" algn="l"/>
                <a:tab pos="4046220" algn="l"/>
                <a:tab pos="4495800" algn="l"/>
                <a:tab pos="4945380" algn="l"/>
                <a:tab pos="5394960" algn="l"/>
                <a:tab pos="5844540" algn="l"/>
                <a:tab pos="6294120" algn="l"/>
              </a:tabLst>
            </a:pPr>
            <a:r>
              <a:rPr lang="en-GB" sz="1200" b="1" dirty="0">
                <a:latin typeface="+mj-lt"/>
                <a:ea typeface="Calibri" panose="020F0502020204030204" pitchFamily="34" charset="0"/>
              </a:rPr>
              <a:t>Compliance</a:t>
            </a:r>
            <a:r>
              <a:rPr lang="en-GB" sz="1200" dirty="0">
                <a:latin typeface="+mj-lt"/>
                <a:ea typeface="Calibri" panose="020F0502020204030204" pitchFamily="34" charset="0"/>
              </a:rPr>
              <a:t>:  </a:t>
            </a:r>
            <a:r>
              <a:rPr lang="en-GB" sz="1200" dirty="0">
                <a:latin typeface="+mj-lt"/>
              </a:rPr>
              <a:t>‘My main objective is to ensure that we tax effect every transaction in an appropriate way, that we don’t miss anything, that we are accurate in our compliance and report completely and accurately to external stakeholders...’ (P4UK)</a:t>
            </a:r>
            <a:endParaRPr lang="es-CO" sz="1200" dirty="0">
              <a:latin typeface="+mj-lt"/>
            </a:endParaRPr>
          </a:p>
          <a:p>
            <a:pPr marL="449580" algn="just">
              <a:lnSpc>
                <a:spcPct val="150000"/>
              </a:lnSpc>
              <a:spcAft>
                <a:spcPts val="800"/>
              </a:spcAft>
              <a:tabLst>
                <a:tab pos="449580" algn="l"/>
                <a:tab pos="899160" algn="l"/>
                <a:tab pos="1348740" algn="l"/>
                <a:tab pos="1798320" algn="l"/>
                <a:tab pos="2247900" algn="l"/>
                <a:tab pos="2697480" algn="l"/>
                <a:tab pos="3147060" algn="l"/>
                <a:tab pos="3596640" algn="l"/>
                <a:tab pos="4046220" algn="l"/>
                <a:tab pos="4495800" algn="l"/>
                <a:tab pos="4945380" algn="l"/>
                <a:tab pos="5394960" algn="l"/>
                <a:tab pos="5844540" algn="l"/>
                <a:tab pos="6294120" algn="l"/>
              </a:tabLst>
            </a:pPr>
            <a:endParaRPr lang="es-CO" sz="1400" dirty="0">
              <a:latin typeface="Times New Roman" panose="02020603050405020304" pitchFamily="18" charset="0"/>
              <a:ea typeface="Calibri" panose="020F0502020204030204" pitchFamily="34" charset="0"/>
            </a:endParaRPr>
          </a:p>
        </p:txBody>
      </p:sp>
      <p:sp>
        <p:nvSpPr>
          <p:cNvPr id="9" name="Rectangle 8">
            <a:extLst>
              <a:ext uri="{FF2B5EF4-FFF2-40B4-BE49-F238E27FC236}">
                <a16:creationId xmlns:a16="http://schemas.microsoft.com/office/drawing/2014/main" id="{8EC79C77-6643-4D4C-808F-7F20251ECEBB}"/>
              </a:ext>
            </a:extLst>
          </p:cNvPr>
          <p:cNvSpPr/>
          <p:nvPr/>
        </p:nvSpPr>
        <p:spPr>
          <a:xfrm>
            <a:off x="235975" y="2116393"/>
            <a:ext cx="4136923" cy="884903"/>
          </a:xfrm>
          <a:prstGeom prst="rect">
            <a:avLst/>
          </a:prstGeom>
          <a:solidFill>
            <a:schemeClr val="tx2"/>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s-CO" dirty="0" err="1"/>
              <a:t>Risk</a:t>
            </a:r>
            <a:r>
              <a:rPr lang="es-CO" dirty="0"/>
              <a:t> </a:t>
            </a:r>
            <a:r>
              <a:rPr lang="es-CO" dirty="0" err="1"/>
              <a:t>Aversion</a:t>
            </a:r>
            <a:r>
              <a:rPr lang="es-CO" dirty="0"/>
              <a:t> and </a:t>
            </a:r>
            <a:r>
              <a:rPr lang="es-CO" dirty="0" err="1"/>
              <a:t>Compliance</a:t>
            </a:r>
            <a:r>
              <a:rPr lang="es-CO" dirty="0"/>
              <a:t> are </a:t>
            </a:r>
            <a:r>
              <a:rPr lang="es-CO" dirty="0" err="1"/>
              <a:t>tied</a:t>
            </a:r>
            <a:r>
              <a:rPr lang="es-CO" dirty="0"/>
              <a:t> </a:t>
            </a:r>
            <a:r>
              <a:rPr lang="es-CO" dirty="0" err="1"/>
              <a:t>with</a:t>
            </a:r>
            <a:r>
              <a:rPr lang="es-CO" dirty="0"/>
              <a:t> </a:t>
            </a:r>
            <a:r>
              <a:rPr lang="es-CO" dirty="0" err="1"/>
              <a:t>key</a:t>
            </a:r>
            <a:r>
              <a:rPr lang="es-CO" dirty="0"/>
              <a:t> </a:t>
            </a:r>
            <a:r>
              <a:rPr lang="es-CO" dirty="0" err="1"/>
              <a:t>individuals</a:t>
            </a:r>
            <a:r>
              <a:rPr lang="es-CO" dirty="0"/>
              <a:t>’ </a:t>
            </a:r>
            <a:r>
              <a:rPr lang="es-CO" dirty="0" err="1"/>
              <a:t>professional</a:t>
            </a:r>
            <a:r>
              <a:rPr lang="es-CO" dirty="0"/>
              <a:t> </a:t>
            </a:r>
            <a:r>
              <a:rPr lang="es-CO" dirty="0" err="1"/>
              <a:t>objectives</a:t>
            </a:r>
            <a:r>
              <a:rPr lang="es-CO" dirty="0"/>
              <a:t> in </a:t>
            </a:r>
            <a:r>
              <a:rPr lang="es-CO" dirty="0" err="1"/>
              <a:t>relation</a:t>
            </a:r>
            <a:r>
              <a:rPr lang="es-CO" dirty="0"/>
              <a:t> </a:t>
            </a:r>
            <a:r>
              <a:rPr lang="es-CO" dirty="0" err="1"/>
              <a:t>to</a:t>
            </a:r>
            <a:r>
              <a:rPr lang="es-CO" dirty="0"/>
              <a:t> </a:t>
            </a:r>
            <a:r>
              <a:rPr lang="es-CO" dirty="0" err="1"/>
              <a:t>tax</a:t>
            </a:r>
            <a:endParaRPr lang="es-CO" dirty="0"/>
          </a:p>
        </p:txBody>
      </p:sp>
      <p:sp>
        <p:nvSpPr>
          <p:cNvPr id="10" name="TextBox 9">
            <a:extLst>
              <a:ext uri="{FF2B5EF4-FFF2-40B4-BE49-F238E27FC236}">
                <a16:creationId xmlns:a16="http://schemas.microsoft.com/office/drawing/2014/main" id="{43D13AF0-AD44-420D-B52D-F470DF49E57D}"/>
              </a:ext>
            </a:extLst>
          </p:cNvPr>
          <p:cNvSpPr txBox="1"/>
          <p:nvPr/>
        </p:nvSpPr>
        <p:spPr>
          <a:xfrm>
            <a:off x="1968908" y="3045039"/>
            <a:ext cx="1039761" cy="383961"/>
          </a:xfrm>
          <a:prstGeom prst="rect">
            <a:avLst/>
          </a:prstGeom>
          <a:noFill/>
        </p:spPr>
        <p:txBody>
          <a:bodyPr wrap="square" rtlCol="0">
            <a:spAutoFit/>
          </a:bodyPr>
          <a:lstStyle/>
          <a:p>
            <a:r>
              <a:rPr lang="es-CO" b="1" dirty="0"/>
              <a:t>UK</a:t>
            </a:r>
          </a:p>
        </p:txBody>
      </p:sp>
      <p:sp>
        <p:nvSpPr>
          <p:cNvPr id="11" name="TextBox 10">
            <a:extLst>
              <a:ext uri="{FF2B5EF4-FFF2-40B4-BE49-F238E27FC236}">
                <a16:creationId xmlns:a16="http://schemas.microsoft.com/office/drawing/2014/main" id="{235F916C-FD68-4D4F-BE91-1F2A535A972F}"/>
              </a:ext>
            </a:extLst>
          </p:cNvPr>
          <p:cNvSpPr txBox="1"/>
          <p:nvPr/>
        </p:nvSpPr>
        <p:spPr>
          <a:xfrm>
            <a:off x="6706829" y="2477226"/>
            <a:ext cx="1025013" cy="368709"/>
          </a:xfrm>
          <a:prstGeom prst="rect">
            <a:avLst/>
          </a:prstGeom>
          <a:noFill/>
        </p:spPr>
        <p:txBody>
          <a:bodyPr wrap="square" rtlCol="0">
            <a:spAutoFit/>
          </a:bodyPr>
          <a:lstStyle/>
          <a:p>
            <a:r>
              <a:rPr lang="es-CO" b="1" dirty="0"/>
              <a:t>COL</a:t>
            </a:r>
          </a:p>
        </p:txBody>
      </p:sp>
    </p:spTree>
    <p:extLst>
      <p:ext uri="{BB962C8B-B14F-4D97-AF65-F5344CB8AC3E}">
        <p14:creationId xmlns:p14="http://schemas.microsoft.com/office/powerpoint/2010/main" val="1336970405"/>
      </p:ext>
    </p:extLst>
  </p:cSld>
  <p:clrMapOvr>
    <a:masterClrMapping/>
  </p:clrMapOvr>
  <p:transition>
    <p:fad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6FB634-9D83-4AE4-82B1-AD87AFA6CB37}"/>
              </a:ext>
            </a:extLst>
          </p:cNvPr>
          <p:cNvSpPr>
            <a:spLocks noGrp="1"/>
          </p:cNvSpPr>
          <p:nvPr>
            <p:ph type="ctrTitle"/>
          </p:nvPr>
        </p:nvSpPr>
        <p:spPr>
          <a:xfrm>
            <a:off x="730249" y="813621"/>
            <a:ext cx="7681913" cy="1523495"/>
          </a:xfrm>
        </p:spPr>
        <p:txBody>
          <a:bodyPr/>
          <a:lstStyle/>
          <a:p>
            <a:r>
              <a:rPr lang="es-CO" sz="4000" dirty="0" err="1"/>
              <a:t>Organisational</a:t>
            </a:r>
            <a:r>
              <a:rPr lang="es-CO" sz="4000" dirty="0"/>
              <a:t> </a:t>
            </a:r>
            <a:r>
              <a:rPr lang="es-CO" sz="4000" dirty="0" err="1"/>
              <a:t>factors</a:t>
            </a:r>
            <a:r>
              <a:rPr lang="es-CO" sz="4000" dirty="0"/>
              <a:t>: </a:t>
            </a:r>
            <a:r>
              <a:rPr lang="es-CO" sz="4000" dirty="0" err="1"/>
              <a:t>How</a:t>
            </a:r>
            <a:r>
              <a:rPr lang="es-CO" sz="4000" dirty="0"/>
              <a:t> are </a:t>
            </a:r>
            <a:r>
              <a:rPr lang="es-CO" sz="4000" dirty="0" err="1"/>
              <a:t>tax</a:t>
            </a:r>
            <a:r>
              <a:rPr lang="es-CO" sz="4000" dirty="0"/>
              <a:t> </a:t>
            </a:r>
            <a:r>
              <a:rPr lang="es-CO" sz="4000" dirty="0" err="1"/>
              <a:t>executives</a:t>
            </a:r>
            <a:r>
              <a:rPr lang="es-CO" sz="4000" dirty="0"/>
              <a:t> </a:t>
            </a:r>
            <a:r>
              <a:rPr lang="es-CO" sz="4000" dirty="0" err="1"/>
              <a:t>remunerated</a:t>
            </a:r>
            <a:r>
              <a:rPr lang="es-CO" sz="4000" dirty="0"/>
              <a:t>/</a:t>
            </a:r>
            <a:r>
              <a:rPr lang="es-CO" sz="4000" dirty="0" err="1"/>
              <a:t>evaluated</a:t>
            </a:r>
            <a:endParaRPr lang="es-CO" sz="4000" dirty="0"/>
          </a:p>
        </p:txBody>
      </p:sp>
      <p:sp>
        <p:nvSpPr>
          <p:cNvPr id="4" name="Rectangle 3">
            <a:extLst>
              <a:ext uri="{FF2B5EF4-FFF2-40B4-BE49-F238E27FC236}">
                <a16:creationId xmlns:a16="http://schemas.microsoft.com/office/drawing/2014/main" id="{F05AD5EC-8DD2-420E-A12E-0709D55B676E}"/>
              </a:ext>
            </a:extLst>
          </p:cNvPr>
          <p:cNvSpPr/>
          <p:nvPr/>
        </p:nvSpPr>
        <p:spPr>
          <a:xfrm>
            <a:off x="287593" y="2050026"/>
            <a:ext cx="8723671" cy="1327355"/>
          </a:xfrm>
          <a:prstGeom prst="rect">
            <a:avLst/>
          </a:prstGeom>
          <a:solidFill>
            <a:schemeClr val="tx2"/>
          </a:solidFill>
        </p:spPr>
        <p:style>
          <a:lnRef idx="1">
            <a:schemeClr val="accent1"/>
          </a:lnRef>
          <a:fillRef idx="3">
            <a:schemeClr val="accent1"/>
          </a:fillRef>
          <a:effectRef idx="2">
            <a:schemeClr val="accent1"/>
          </a:effectRef>
          <a:fontRef idx="minor">
            <a:schemeClr val="lt1"/>
          </a:fontRef>
        </p:style>
        <p:txBody>
          <a:bodyPr rtlCol="0" anchor="ctr"/>
          <a:lstStyle/>
          <a:p>
            <a:pPr algn="just"/>
            <a:r>
              <a:rPr lang="es-CO" dirty="0"/>
              <a:t>In </a:t>
            </a:r>
            <a:r>
              <a:rPr lang="es-CO" dirty="0" err="1"/>
              <a:t>terms</a:t>
            </a:r>
            <a:r>
              <a:rPr lang="es-CO" dirty="0"/>
              <a:t> </a:t>
            </a:r>
            <a:r>
              <a:rPr lang="es-CO" dirty="0" err="1"/>
              <a:t>of</a:t>
            </a:r>
            <a:r>
              <a:rPr lang="es-CO" dirty="0"/>
              <a:t> </a:t>
            </a:r>
            <a:r>
              <a:rPr lang="es-CO" dirty="0" err="1"/>
              <a:t>agency</a:t>
            </a:r>
            <a:r>
              <a:rPr lang="es-CO" dirty="0"/>
              <a:t>, </a:t>
            </a:r>
            <a:r>
              <a:rPr lang="es-CO" dirty="0" err="1"/>
              <a:t>tax</a:t>
            </a:r>
            <a:r>
              <a:rPr lang="es-CO" dirty="0"/>
              <a:t> </a:t>
            </a:r>
            <a:r>
              <a:rPr lang="es-CO" dirty="0" err="1"/>
              <a:t>executive</a:t>
            </a:r>
            <a:r>
              <a:rPr lang="es-CO" dirty="0"/>
              <a:t> </a:t>
            </a:r>
            <a:r>
              <a:rPr lang="es-CO" dirty="0" err="1"/>
              <a:t>objectives</a:t>
            </a:r>
            <a:r>
              <a:rPr lang="es-CO" dirty="0"/>
              <a:t> are </a:t>
            </a:r>
            <a:r>
              <a:rPr lang="es-CO" dirty="0" err="1"/>
              <a:t>linked</a:t>
            </a:r>
            <a:r>
              <a:rPr lang="es-CO" dirty="0"/>
              <a:t> </a:t>
            </a:r>
            <a:r>
              <a:rPr lang="es-CO" dirty="0" err="1"/>
              <a:t>to</a:t>
            </a:r>
            <a:r>
              <a:rPr lang="es-CO" dirty="0"/>
              <a:t> </a:t>
            </a:r>
            <a:r>
              <a:rPr lang="es-CO" dirty="0" err="1"/>
              <a:t>the</a:t>
            </a:r>
            <a:r>
              <a:rPr lang="es-CO" dirty="0"/>
              <a:t> incentives </a:t>
            </a:r>
            <a:r>
              <a:rPr lang="es-CO" dirty="0" err="1"/>
              <a:t>their</a:t>
            </a:r>
            <a:r>
              <a:rPr lang="es-CO" dirty="0"/>
              <a:t> </a:t>
            </a:r>
            <a:r>
              <a:rPr lang="es-CO" dirty="0" err="1"/>
              <a:t>companies</a:t>
            </a:r>
            <a:r>
              <a:rPr lang="es-CO" dirty="0"/>
              <a:t> </a:t>
            </a:r>
            <a:r>
              <a:rPr lang="es-CO" dirty="0" err="1"/>
              <a:t>give</a:t>
            </a:r>
            <a:r>
              <a:rPr lang="es-CO" dirty="0"/>
              <a:t> </a:t>
            </a:r>
            <a:r>
              <a:rPr lang="es-CO" dirty="0" err="1"/>
              <a:t>them</a:t>
            </a:r>
            <a:r>
              <a:rPr lang="es-CO" dirty="0"/>
              <a:t> </a:t>
            </a:r>
            <a:r>
              <a:rPr lang="es-CO" dirty="0" err="1"/>
              <a:t>via</a:t>
            </a:r>
            <a:r>
              <a:rPr lang="es-CO" dirty="0"/>
              <a:t> </a:t>
            </a:r>
            <a:r>
              <a:rPr lang="es-CO" dirty="0" err="1"/>
              <a:t>remuneration</a:t>
            </a:r>
            <a:r>
              <a:rPr lang="es-CO" dirty="0"/>
              <a:t> and/</a:t>
            </a:r>
            <a:r>
              <a:rPr lang="es-CO" dirty="0" err="1"/>
              <a:t>or</a:t>
            </a:r>
            <a:r>
              <a:rPr lang="es-CO" dirty="0"/>
              <a:t> </a:t>
            </a:r>
            <a:r>
              <a:rPr lang="es-CO" dirty="0" err="1"/>
              <a:t>evaluation</a:t>
            </a:r>
            <a:r>
              <a:rPr lang="es-CO" dirty="0"/>
              <a:t>: Are </a:t>
            </a:r>
            <a:r>
              <a:rPr lang="es-CO" dirty="0" err="1"/>
              <a:t>they</a:t>
            </a:r>
            <a:r>
              <a:rPr lang="es-CO" dirty="0"/>
              <a:t> </a:t>
            </a:r>
            <a:r>
              <a:rPr lang="es-CO" dirty="0" err="1"/>
              <a:t>assessed</a:t>
            </a:r>
            <a:r>
              <a:rPr lang="es-CO" dirty="0"/>
              <a:t> in </a:t>
            </a:r>
            <a:r>
              <a:rPr lang="es-CO" dirty="0" err="1"/>
              <a:t>relation</a:t>
            </a:r>
            <a:r>
              <a:rPr lang="es-CO" dirty="0"/>
              <a:t> </a:t>
            </a:r>
            <a:r>
              <a:rPr lang="es-CO" dirty="0" err="1"/>
              <a:t>to</a:t>
            </a:r>
            <a:r>
              <a:rPr lang="es-CO" dirty="0"/>
              <a:t> </a:t>
            </a:r>
            <a:r>
              <a:rPr lang="es-CO" b="1" dirty="0" err="1"/>
              <a:t>tax</a:t>
            </a:r>
            <a:r>
              <a:rPr lang="es-CO" b="1" dirty="0"/>
              <a:t> performance </a:t>
            </a:r>
            <a:r>
              <a:rPr lang="es-CO" b="1" dirty="0" err="1"/>
              <a:t>indicators</a:t>
            </a:r>
            <a:r>
              <a:rPr lang="es-CO" dirty="0"/>
              <a:t> and, </a:t>
            </a:r>
            <a:r>
              <a:rPr lang="es-CO" dirty="0" err="1"/>
              <a:t>if</a:t>
            </a:r>
            <a:r>
              <a:rPr lang="es-CO" dirty="0"/>
              <a:t> so, are </a:t>
            </a:r>
            <a:r>
              <a:rPr lang="es-CO" dirty="0" err="1"/>
              <a:t>these</a:t>
            </a:r>
            <a:r>
              <a:rPr lang="es-CO" dirty="0"/>
              <a:t> </a:t>
            </a:r>
            <a:r>
              <a:rPr lang="es-CO" b="1" dirty="0" err="1"/>
              <a:t>compliance-inducing</a:t>
            </a:r>
            <a:r>
              <a:rPr lang="es-CO" dirty="0"/>
              <a:t> </a:t>
            </a:r>
            <a:r>
              <a:rPr lang="es-CO" dirty="0" err="1"/>
              <a:t>or</a:t>
            </a:r>
            <a:r>
              <a:rPr lang="es-CO" dirty="0"/>
              <a:t> </a:t>
            </a:r>
            <a:r>
              <a:rPr lang="es-CO" b="1" dirty="0" err="1"/>
              <a:t>risk</a:t>
            </a:r>
            <a:r>
              <a:rPr lang="es-CO" b="1" dirty="0"/>
              <a:t> </a:t>
            </a:r>
            <a:r>
              <a:rPr lang="es-CO" b="1" dirty="0" err="1"/>
              <a:t>reducing</a:t>
            </a:r>
            <a:r>
              <a:rPr lang="es-CO" dirty="0"/>
              <a:t>, </a:t>
            </a:r>
            <a:r>
              <a:rPr lang="es-CO" dirty="0" err="1"/>
              <a:t>or</a:t>
            </a:r>
            <a:r>
              <a:rPr lang="es-CO" dirty="0"/>
              <a:t> do </a:t>
            </a:r>
            <a:r>
              <a:rPr lang="es-CO" dirty="0" err="1"/>
              <a:t>they</a:t>
            </a:r>
            <a:r>
              <a:rPr lang="es-CO" dirty="0"/>
              <a:t> </a:t>
            </a:r>
            <a:r>
              <a:rPr lang="es-CO" b="1" dirty="0" err="1"/>
              <a:t>encourage</a:t>
            </a:r>
            <a:r>
              <a:rPr lang="es-CO" b="1" dirty="0"/>
              <a:t> </a:t>
            </a:r>
            <a:r>
              <a:rPr lang="es-CO" b="1" dirty="0" err="1"/>
              <a:t>risk-taking</a:t>
            </a:r>
            <a:r>
              <a:rPr lang="es-CO" dirty="0"/>
              <a:t>?</a:t>
            </a:r>
          </a:p>
        </p:txBody>
      </p:sp>
      <p:sp>
        <p:nvSpPr>
          <p:cNvPr id="5" name="Rectangle: Rounded Corners 4">
            <a:extLst>
              <a:ext uri="{FF2B5EF4-FFF2-40B4-BE49-F238E27FC236}">
                <a16:creationId xmlns:a16="http://schemas.microsoft.com/office/drawing/2014/main" id="{DC45791F-C751-461C-AAFA-8C3CD1879937}"/>
              </a:ext>
            </a:extLst>
          </p:cNvPr>
          <p:cNvSpPr/>
          <p:nvPr/>
        </p:nvSpPr>
        <p:spPr>
          <a:xfrm>
            <a:off x="730249" y="3672348"/>
            <a:ext cx="3620525" cy="2993923"/>
          </a:xfrm>
          <a:prstGeom prst="roundRect">
            <a:avLst/>
          </a:prstGeom>
          <a:solidFill>
            <a:schemeClr val="tx2"/>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s-CO" b="1" dirty="0"/>
              <a:t>COL</a:t>
            </a:r>
          </a:p>
          <a:p>
            <a:pPr algn="ctr"/>
            <a:endParaRPr lang="es-CO" b="1" dirty="0"/>
          </a:p>
          <a:p>
            <a:pPr marL="285750" indent="-285750" algn="ctr">
              <a:buFont typeface="Arial" panose="020B0604020202020204" pitchFamily="34" charset="0"/>
              <a:buChar char="•"/>
            </a:pPr>
            <a:r>
              <a:rPr lang="es-CO" dirty="0" err="1"/>
              <a:t>Persistent</a:t>
            </a:r>
            <a:r>
              <a:rPr lang="es-CO" dirty="0"/>
              <a:t> use </a:t>
            </a:r>
            <a:r>
              <a:rPr lang="es-CO" dirty="0" err="1"/>
              <a:t>of</a:t>
            </a:r>
            <a:r>
              <a:rPr lang="es-CO" dirty="0"/>
              <a:t> </a:t>
            </a:r>
            <a:r>
              <a:rPr lang="es-CO" dirty="0" err="1"/>
              <a:t>tax-related</a:t>
            </a:r>
            <a:r>
              <a:rPr lang="es-CO" dirty="0"/>
              <a:t> </a:t>
            </a:r>
            <a:r>
              <a:rPr lang="es-CO" dirty="0" err="1"/>
              <a:t>KPIs</a:t>
            </a:r>
            <a:r>
              <a:rPr lang="es-CO" dirty="0"/>
              <a:t> (</a:t>
            </a:r>
            <a:r>
              <a:rPr lang="es-CO" dirty="0" err="1"/>
              <a:t>albeit</a:t>
            </a:r>
            <a:r>
              <a:rPr lang="es-CO" dirty="0"/>
              <a:t>, </a:t>
            </a:r>
            <a:r>
              <a:rPr lang="es-CO" dirty="0" err="1"/>
              <a:t>slight</a:t>
            </a:r>
            <a:r>
              <a:rPr lang="es-CO" dirty="0"/>
              <a:t> </a:t>
            </a:r>
            <a:r>
              <a:rPr lang="es-CO" dirty="0" err="1"/>
              <a:t>reduction</a:t>
            </a:r>
            <a:r>
              <a:rPr lang="es-CO" dirty="0"/>
              <a:t>)</a:t>
            </a:r>
          </a:p>
          <a:p>
            <a:pPr marL="285750" indent="-285750" algn="ctr">
              <a:buFont typeface="Arial" panose="020B0604020202020204" pitchFamily="34" charset="0"/>
              <a:buChar char="•"/>
            </a:pPr>
            <a:r>
              <a:rPr lang="es-CO" dirty="0" err="1"/>
              <a:t>Tax</a:t>
            </a:r>
            <a:r>
              <a:rPr lang="es-CO" dirty="0"/>
              <a:t> </a:t>
            </a:r>
            <a:r>
              <a:rPr lang="es-CO" dirty="0" err="1"/>
              <a:t>KPIs</a:t>
            </a:r>
            <a:r>
              <a:rPr lang="es-CO" dirty="0"/>
              <a:t> are </a:t>
            </a:r>
            <a:r>
              <a:rPr lang="es-CO" dirty="0" err="1"/>
              <a:t>often</a:t>
            </a:r>
            <a:r>
              <a:rPr lang="es-CO" dirty="0"/>
              <a:t> </a:t>
            </a:r>
            <a:r>
              <a:rPr lang="es-CO" dirty="0" err="1"/>
              <a:t>attached</a:t>
            </a:r>
            <a:r>
              <a:rPr lang="es-CO" dirty="0"/>
              <a:t> </a:t>
            </a:r>
            <a:r>
              <a:rPr lang="es-CO" dirty="0" err="1"/>
              <a:t>to</a:t>
            </a:r>
            <a:r>
              <a:rPr lang="es-CO" dirty="0"/>
              <a:t> </a:t>
            </a:r>
            <a:r>
              <a:rPr lang="es-CO" dirty="0" err="1"/>
              <a:t>achieving</a:t>
            </a:r>
            <a:r>
              <a:rPr lang="es-CO" dirty="0"/>
              <a:t> </a:t>
            </a:r>
            <a:r>
              <a:rPr lang="es-CO" dirty="0" err="1"/>
              <a:t>higher</a:t>
            </a:r>
            <a:r>
              <a:rPr lang="es-CO" dirty="0"/>
              <a:t> </a:t>
            </a:r>
            <a:r>
              <a:rPr lang="es-CO" dirty="0" err="1"/>
              <a:t>tax</a:t>
            </a:r>
            <a:r>
              <a:rPr lang="es-CO" dirty="0"/>
              <a:t> </a:t>
            </a:r>
            <a:r>
              <a:rPr lang="es-CO" dirty="0" err="1"/>
              <a:t>savings</a:t>
            </a:r>
            <a:r>
              <a:rPr lang="es-CO" dirty="0"/>
              <a:t>, </a:t>
            </a:r>
            <a:r>
              <a:rPr lang="es-CO" dirty="0" err="1"/>
              <a:t>not</a:t>
            </a:r>
            <a:r>
              <a:rPr lang="es-CO" dirty="0"/>
              <a:t> </a:t>
            </a:r>
            <a:r>
              <a:rPr lang="es-CO" dirty="0" err="1"/>
              <a:t>reducing</a:t>
            </a:r>
            <a:r>
              <a:rPr lang="es-CO" dirty="0"/>
              <a:t> </a:t>
            </a:r>
            <a:r>
              <a:rPr lang="es-CO" dirty="0" err="1"/>
              <a:t>risk</a:t>
            </a:r>
            <a:r>
              <a:rPr lang="es-CO" dirty="0"/>
              <a:t> </a:t>
            </a:r>
            <a:r>
              <a:rPr lang="es-CO" dirty="0" err="1"/>
              <a:t>or</a:t>
            </a:r>
            <a:r>
              <a:rPr lang="es-CO" dirty="0"/>
              <a:t> </a:t>
            </a:r>
            <a:r>
              <a:rPr lang="es-CO" dirty="0" err="1"/>
              <a:t>ensuring</a:t>
            </a:r>
            <a:r>
              <a:rPr lang="es-CO" dirty="0"/>
              <a:t> </a:t>
            </a:r>
            <a:r>
              <a:rPr lang="es-CO" dirty="0" err="1"/>
              <a:t>compliance</a:t>
            </a:r>
            <a:endParaRPr lang="es-CO" dirty="0"/>
          </a:p>
        </p:txBody>
      </p:sp>
      <p:sp>
        <p:nvSpPr>
          <p:cNvPr id="6" name="Rectangle: Rounded Corners 5">
            <a:extLst>
              <a:ext uri="{FF2B5EF4-FFF2-40B4-BE49-F238E27FC236}">
                <a16:creationId xmlns:a16="http://schemas.microsoft.com/office/drawing/2014/main" id="{DF17714D-4A24-43F3-99F1-74C8B29BA85D}"/>
              </a:ext>
            </a:extLst>
          </p:cNvPr>
          <p:cNvSpPr/>
          <p:nvPr/>
        </p:nvSpPr>
        <p:spPr>
          <a:xfrm>
            <a:off x="4791637" y="3672348"/>
            <a:ext cx="3620525" cy="2993923"/>
          </a:xfrm>
          <a:prstGeom prst="roundRect">
            <a:avLst/>
          </a:prstGeom>
          <a:solidFill>
            <a:schemeClr val="tx2"/>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s-CO" b="1" dirty="0"/>
              <a:t>UK</a:t>
            </a:r>
          </a:p>
          <a:p>
            <a:pPr marL="285750" indent="-285750" algn="just">
              <a:buFont typeface="Arial" panose="020B0604020202020204" pitchFamily="34" charset="0"/>
              <a:buChar char="•"/>
            </a:pPr>
            <a:r>
              <a:rPr lang="es-CO" dirty="0"/>
              <a:t>Clear </a:t>
            </a:r>
            <a:r>
              <a:rPr lang="es-CO" dirty="0" err="1"/>
              <a:t>progression</a:t>
            </a:r>
            <a:r>
              <a:rPr lang="es-CO" dirty="0"/>
              <a:t> </a:t>
            </a:r>
            <a:r>
              <a:rPr lang="es-CO" dirty="0" err="1"/>
              <a:t>away</a:t>
            </a:r>
            <a:r>
              <a:rPr lang="es-CO" dirty="0"/>
              <a:t> </a:t>
            </a:r>
            <a:r>
              <a:rPr lang="es-CO" dirty="0" err="1"/>
              <a:t>from</a:t>
            </a:r>
            <a:r>
              <a:rPr lang="es-CO" dirty="0"/>
              <a:t> </a:t>
            </a:r>
            <a:r>
              <a:rPr lang="es-CO" dirty="0" err="1"/>
              <a:t>tax-related</a:t>
            </a:r>
            <a:r>
              <a:rPr lang="es-CO" dirty="0"/>
              <a:t> </a:t>
            </a:r>
            <a:r>
              <a:rPr lang="es-CO" dirty="0" err="1"/>
              <a:t>KPIs</a:t>
            </a:r>
            <a:endParaRPr lang="es-CO" dirty="0"/>
          </a:p>
          <a:p>
            <a:pPr marL="285750" indent="-285750" algn="just">
              <a:buFont typeface="Arial" panose="020B0604020202020204" pitchFamily="34" charset="0"/>
              <a:buChar char="•"/>
            </a:pPr>
            <a:r>
              <a:rPr lang="es-CO" dirty="0" err="1"/>
              <a:t>Where</a:t>
            </a:r>
            <a:r>
              <a:rPr lang="es-CO" dirty="0"/>
              <a:t> </a:t>
            </a:r>
            <a:r>
              <a:rPr lang="es-CO" dirty="0" err="1"/>
              <a:t>these</a:t>
            </a:r>
            <a:r>
              <a:rPr lang="es-CO" dirty="0"/>
              <a:t> </a:t>
            </a:r>
            <a:r>
              <a:rPr lang="es-CO" dirty="0" err="1"/>
              <a:t>KPIs</a:t>
            </a:r>
            <a:r>
              <a:rPr lang="es-CO" dirty="0"/>
              <a:t> do </a:t>
            </a:r>
            <a:r>
              <a:rPr lang="es-CO" dirty="0" err="1"/>
              <a:t>exist</a:t>
            </a:r>
            <a:r>
              <a:rPr lang="es-CO" dirty="0"/>
              <a:t>, </a:t>
            </a:r>
            <a:r>
              <a:rPr lang="es-CO" dirty="0" err="1"/>
              <a:t>there</a:t>
            </a:r>
            <a:r>
              <a:rPr lang="es-CO" dirty="0"/>
              <a:t> </a:t>
            </a:r>
            <a:r>
              <a:rPr lang="es-CO" dirty="0" err="1"/>
              <a:t>is</a:t>
            </a:r>
            <a:r>
              <a:rPr lang="es-CO" dirty="0"/>
              <a:t> a shift </a:t>
            </a:r>
            <a:r>
              <a:rPr lang="es-CO" dirty="0" err="1"/>
              <a:t>towards</a:t>
            </a:r>
            <a:r>
              <a:rPr lang="es-CO" dirty="0"/>
              <a:t> </a:t>
            </a:r>
            <a:r>
              <a:rPr lang="es-CO" dirty="0" err="1"/>
              <a:t>encouraging</a:t>
            </a:r>
            <a:r>
              <a:rPr lang="es-CO" dirty="0"/>
              <a:t> </a:t>
            </a:r>
            <a:r>
              <a:rPr lang="es-CO" dirty="0" err="1"/>
              <a:t>accuracy</a:t>
            </a:r>
            <a:r>
              <a:rPr lang="es-CO" dirty="0"/>
              <a:t> in </a:t>
            </a:r>
            <a:r>
              <a:rPr lang="es-CO" dirty="0" err="1"/>
              <a:t>tax</a:t>
            </a:r>
            <a:r>
              <a:rPr lang="es-CO" dirty="0"/>
              <a:t> </a:t>
            </a:r>
            <a:r>
              <a:rPr lang="es-CO" dirty="0" err="1"/>
              <a:t>outcome</a:t>
            </a:r>
            <a:r>
              <a:rPr lang="es-CO" dirty="0"/>
              <a:t> </a:t>
            </a:r>
            <a:r>
              <a:rPr lang="es-CO" dirty="0" err="1"/>
              <a:t>predictions</a:t>
            </a:r>
            <a:r>
              <a:rPr lang="es-CO" dirty="0"/>
              <a:t> and </a:t>
            </a:r>
            <a:r>
              <a:rPr lang="es-CO" dirty="0" err="1"/>
              <a:t>reducing</a:t>
            </a:r>
            <a:r>
              <a:rPr lang="es-CO" dirty="0"/>
              <a:t> </a:t>
            </a:r>
            <a:r>
              <a:rPr lang="es-CO" dirty="0" err="1"/>
              <a:t>risk</a:t>
            </a:r>
            <a:r>
              <a:rPr lang="es-CO" dirty="0"/>
              <a:t>. </a:t>
            </a:r>
          </a:p>
        </p:txBody>
      </p:sp>
    </p:spTree>
    <p:extLst>
      <p:ext uri="{BB962C8B-B14F-4D97-AF65-F5344CB8AC3E}">
        <p14:creationId xmlns:p14="http://schemas.microsoft.com/office/powerpoint/2010/main" val="1774211215"/>
      </p:ext>
    </p:extLst>
  </p:cSld>
  <p:clrMapOvr>
    <a:masterClrMapping/>
  </p:clrMapOvr>
  <p:transition>
    <p:fad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67F859-3F8B-4942-BA1C-5AFB97209370}"/>
              </a:ext>
            </a:extLst>
          </p:cNvPr>
          <p:cNvSpPr>
            <a:spLocks noGrp="1"/>
          </p:cNvSpPr>
          <p:nvPr>
            <p:ph type="ctrTitle"/>
          </p:nvPr>
        </p:nvSpPr>
        <p:spPr>
          <a:xfrm>
            <a:off x="885109" y="828368"/>
            <a:ext cx="7681913" cy="1523495"/>
          </a:xfrm>
        </p:spPr>
        <p:txBody>
          <a:bodyPr/>
          <a:lstStyle/>
          <a:p>
            <a:r>
              <a:rPr lang="es-CO" sz="4000" dirty="0" err="1"/>
              <a:t>Organisational</a:t>
            </a:r>
            <a:r>
              <a:rPr lang="es-CO" sz="4000" dirty="0"/>
              <a:t> </a:t>
            </a:r>
            <a:r>
              <a:rPr lang="es-CO" sz="4000" dirty="0" err="1"/>
              <a:t>Factors</a:t>
            </a:r>
            <a:r>
              <a:rPr lang="es-CO" sz="4000" dirty="0"/>
              <a:t>: </a:t>
            </a:r>
            <a:r>
              <a:rPr lang="es-CO" sz="4000" dirty="0" err="1"/>
              <a:t>When</a:t>
            </a:r>
            <a:r>
              <a:rPr lang="es-CO" sz="4000" dirty="0"/>
              <a:t> </a:t>
            </a:r>
            <a:r>
              <a:rPr lang="es-CO" sz="4000" dirty="0" err="1"/>
              <a:t>is</a:t>
            </a:r>
            <a:r>
              <a:rPr lang="es-CO" sz="4000" dirty="0"/>
              <a:t> </a:t>
            </a:r>
            <a:r>
              <a:rPr lang="es-CO" sz="4000" dirty="0" err="1"/>
              <a:t>tax</a:t>
            </a:r>
            <a:r>
              <a:rPr lang="es-CO" sz="4000" dirty="0"/>
              <a:t> </a:t>
            </a:r>
            <a:r>
              <a:rPr lang="es-CO" sz="4000" dirty="0" err="1"/>
              <a:t>considered</a:t>
            </a:r>
            <a:r>
              <a:rPr lang="es-CO" sz="4000" dirty="0"/>
              <a:t> </a:t>
            </a:r>
            <a:r>
              <a:rPr lang="es-CO" sz="4000" dirty="0" err="1"/>
              <a:t>within</a:t>
            </a:r>
            <a:r>
              <a:rPr lang="es-CO" sz="4000" dirty="0"/>
              <a:t> </a:t>
            </a:r>
            <a:r>
              <a:rPr lang="es-CO" sz="4000" dirty="0" err="1"/>
              <a:t>the</a:t>
            </a:r>
            <a:r>
              <a:rPr lang="es-CO" sz="4000" dirty="0"/>
              <a:t> </a:t>
            </a:r>
            <a:r>
              <a:rPr lang="es-CO" sz="4000" dirty="0" err="1"/>
              <a:t>business</a:t>
            </a:r>
            <a:r>
              <a:rPr lang="es-CO" sz="4000" dirty="0"/>
              <a:t> </a:t>
            </a:r>
            <a:r>
              <a:rPr lang="es-CO" sz="4000" dirty="0" err="1"/>
              <a:t>decision-making</a:t>
            </a:r>
            <a:r>
              <a:rPr lang="es-CO" sz="4000" dirty="0"/>
              <a:t> </a:t>
            </a:r>
            <a:r>
              <a:rPr lang="es-CO" sz="4000" dirty="0" err="1"/>
              <a:t>cycle</a:t>
            </a:r>
            <a:endParaRPr lang="es-CO" sz="4000" dirty="0"/>
          </a:p>
        </p:txBody>
      </p:sp>
      <p:sp>
        <p:nvSpPr>
          <p:cNvPr id="4" name="Rectangle 3">
            <a:extLst>
              <a:ext uri="{FF2B5EF4-FFF2-40B4-BE49-F238E27FC236}">
                <a16:creationId xmlns:a16="http://schemas.microsoft.com/office/drawing/2014/main" id="{8D7D8994-BDA1-40F4-91FF-98B34ABC7296}"/>
              </a:ext>
            </a:extLst>
          </p:cNvPr>
          <p:cNvSpPr/>
          <p:nvPr/>
        </p:nvSpPr>
        <p:spPr>
          <a:xfrm>
            <a:off x="497359" y="3019984"/>
            <a:ext cx="1143002" cy="570995"/>
          </a:xfrm>
          <a:prstGeom prst="rect">
            <a:avLst/>
          </a:prstGeom>
          <a:solidFill>
            <a:schemeClr val="tx2"/>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s-CO" dirty="0"/>
              <a:t>TAX</a:t>
            </a:r>
          </a:p>
        </p:txBody>
      </p:sp>
      <p:sp>
        <p:nvSpPr>
          <p:cNvPr id="5" name="Rectangle 4">
            <a:extLst>
              <a:ext uri="{FF2B5EF4-FFF2-40B4-BE49-F238E27FC236}">
                <a16:creationId xmlns:a16="http://schemas.microsoft.com/office/drawing/2014/main" id="{DB80223C-5146-4C9E-BF01-86C7D086EF90}"/>
              </a:ext>
            </a:extLst>
          </p:cNvPr>
          <p:cNvSpPr/>
          <p:nvPr/>
        </p:nvSpPr>
        <p:spPr>
          <a:xfrm>
            <a:off x="497359" y="4667864"/>
            <a:ext cx="8069663" cy="2246769"/>
          </a:xfrm>
          <a:prstGeom prst="rect">
            <a:avLst/>
          </a:prstGeom>
        </p:spPr>
        <p:txBody>
          <a:bodyPr wrap="square">
            <a:spAutoFit/>
          </a:bodyPr>
          <a:lstStyle/>
          <a:p>
            <a:pPr marL="342900" indent="-342900" algn="just">
              <a:buFont typeface="Arial" panose="020B0604020202020204" pitchFamily="34" charset="0"/>
              <a:buChar char="•"/>
            </a:pPr>
            <a:r>
              <a:rPr lang="es-CO" sz="2000" dirty="0"/>
              <a:t>Fundamental </a:t>
            </a:r>
            <a:r>
              <a:rPr lang="es-CO" sz="2000" dirty="0" err="1"/>
              <a:t>for</a:t>
            </a:r>
            <a:r>
              <a:rPr lang="es-CO" sz="2000" dirty="0"/>
              <a:t> PPT </a:t>
            </a:r>
            <a:r>
              <a:rPr lang="es-CO" sz="2000" dirty="0" err="1"/>
              <a:t>clauses</a:t>
            </a:r>
            <a:r>
              <a:rPr lang="es-CO" sz="2000" dirty="0"/>
              <a:t> and </a:t>
            </a:r>
            <a:r>
              <a:rPr lang="es-CO" sz="2000" dirty="0" err="1"/>
              <a:t>GAARs</a:t>
            </a:r>
            <a:r>
              <a:rPr lang="es-CO" sz="2000" dirty="0"/>
              <a:t>. </a:t>
            </a:r>
            <a:r>
              <a:rPr lang="es-CO" sz="2000" dirty="0" err="1"/>
              <a:t>Where</a:t>
            </a:r>
            <a:r>
              <a:rPr lang="es-CO" sz="2000" dirty="0"/>
              <a:t> </a:t>
            </a:r>
            <a:r>
              <a:rPr lang="es-CO" sz="2000" dirty="0" err="1"/>
              <a:t>tax</a:t>
            </a:r>
            <a:r>
              <a:rPr lang="es-CO" sz="2000" dirty="0"/>
              <a:t> </a:t>
            </a:r>
            <a:r>
              <a:rPr lang="es-CO" sz="2000" dirty="0" err="1"/>
              <a:t>predates</a:t>
            </a:r>
            <a:r>
              <a:rPr lang="es-CO" sz="2000" dirty="0"/>
              <a:t> </a:t>
            </a:r>
            <a:r>
              <a:rPr lang="es-CO" sz="2000" dirty="0" err="1"/>
              <a:t>business</a:t>
            </a:r>
            <a:r>
              <a:rPr lang="es-CO" sz="2000" dirty="0"/>
              <a:t> </a:t>
            </a:r>
            <a:r>
              <a:rPr lang="es-CO" sz="2000" dirty="0" err="1"/>
              <a:t>decisions</a:t>
            </a:r>
            <a:r>
              <a:rPr lang="es-CO" sz="2000" dirty="0"/>
              <a:t>, </a:t>
            </a:r>
            <a:r>
              <a:rPr lang="es-CO" sz="2000" dirty="0" err="1"/>
              <a:t>it</a:t>
            </a:r>
            <a:r>
              <a:rPr lang="es-CO" sz="2000" dirty="0"/>
              <a:t> </a:t>
            </a:r>
            <a:r>
              <a:rPr lang="es-CO" sz="2000" dirty="0" err="1"/>
              <a:t>is</a:t>
            </a:r>
            <a:r>
              <a:rPr lang="es-CO" sz="2000" dirty="0"/>
              <a:t> more </a:t>
            </a:r>
            <a:r>
              <a:rPr lang="es-CO" sz="2000" dirty="0" err="1"/>
              <a:t>likely</a:t>
            </a:r>
            <a:r>
              <a:rPr lang="es-CO" sz="2000" dirty="0"/>
              <a:t> </a:t>
            </a:r>
            <a:r>
              <a:rPr lang="es-CO" sz="2000" dirty="0" err="1"/>
              <a:t>that</a:t>
            </a:r>
            <a:r>
              <a:rPr lang="es-CO" sz="2000" dirty="0"/>
              <a:t> </a:t>
            </a:r>
            <a:r>
              <a:rPr lang="es-CO" sz="2000" dirty="0" err="1"/>
              <a:t>tax</a:t>
            </a:r>
            <a:r>
              <a:rPr lang="es-CO" sz="2000" dirty="0"/>
              <a:t> </a:t>
            </a:r>
            <a:r>
              <a:rPr lang="es-CO" sz="2000" dirty="0" err="1"/>
              <a:t>will</a:t>
            </a:r>
            <a:r>
              <a:rPr lang="es-CO" sz="2000" dirty="0"/>
              <a:t> be </a:t>
            </a:r>
            <a:r>
              <a:rPr lang="es-CO" sz="2000" dirty="0" err="1"/>
              <a:t>considered</a:t>
            </a:r>
            <a:r>
              <a:rPr lang="es-CO" sz="2000" dirty="0"/>
              <a:t> </a:t>
            </a:r>
            <a:r>
              <a:rPr lang="es-CO" sz="2000" dirty="0" err="1"/>
              <a:t>to</a:t>
            </a:r>
            <a:r>
              <a:rPr lang="es-CO" sz="2000" dirty="0"/>
              <a:t> be </a:t>
            </a:r>
            <a:r>
              <a:rPr lang="es-CO" sz="2000" dirty="0" err="1"/>
              <a:t>the</a:t>
            </a:r>
            <a:r>
              <a:rPr lang="es-CO" sz="2000" dirty="0"/>
              <a:t> </a:t>
            </a:r>
            <a:r>
              <a:rPr lang="es-CO" sz="2000" dirty="0" err="1"/>
              <a:t>main</a:t>
            </a:r>
            <a:r>
              <a:rPr lang="es-CO" sz="2000" dirty="0"/>
              <a:t> </a:t>
            </a:r>
            <a:r>
              <a:rPr lang="es-CO" sz="2000" dirty="0" err="1"/>
              <a:t>purpose</a:t>
            </a:r>
            <a:r>
              <a:rPr lang="es-CO" sz="2000" dirty="0"/>
              <a:t> </a:t>
            </a:r>
            <a:r>
              <a:rPr lang="es-CO" sz="2000" dirty="0" err="1"/>
              <a:t>behind</a:t>
            </a:r>
            <a:r>
              <a:rPr lang="es-CO" sz="2000" dirty="0"/>
              <a:t> </a:t>
            </a:r>
            <a:r>
              <a:rPr lang="es-CO" sz="2000" dirty="0" err="1"/>
              <a:t>the</a:t>
            </a:r>
            <a:r>
              <a:rPr lang="es-CO" sz="2000" dirty="0"/>
              <a:t> position. </a:t>
            </a:r>
            <a:r>
              <a:rPr lang="es-CO" sz="2000" dirty="0" err="1"/>
              <a:t>Where</a:t>
            </a:r>
            <a:r>
              <a:rPr lang="es-CO" sz="2000" dirty="0"/>
              <a:t> </a:t>
            </a:r>
            <a:r>
              <a:rPr lang="es-CO" sz="2000" dirty="0" err="1"/>
              <a:t>tax</a:t>
            </a:r>
            <a:r>
              <a:rPr lang="es-CO" sz="2000" dirty="0"/>
              <a:t> </a:t>
            </a:r>
            <a:r>
              <a:rPr lang="es-CO" sz="2000" dirty="0" err="1"/>
              <a:t>is</a:t>
            </a:r>
            <a:r>
              <a:rPr lang="es-CO" sz="2000" dirty="0"/>
              <a:t> </a:t>
            </a:r>
            <a:r>
              <a:rPr lang="es-CO" sz="2000" dirty="0" err="1"/>
              <a:t>considered</a:t>
            </a:r>
            <a:r>
              <a:rPr lang="es-CO" sz="2000" dirty="0"/>
              <a:t> </a:t>
            </a:r>
            <a:r>
              <a:rPr lang="es-CO" sz="2000" dirty="0" err="1"/>
              <a:t>before</a:t>
            </a:r>
            <a:r>
              <a:rPr lang="es-CO" sz="2000" dirty="0"/>
              <a:t> </a:t>
            </a:r>
            <a:r>
              <a:rPr lang="es-CO" sz="2000" dirty="0" err="1"/>
              <a:t>or</a:t>
            </a:r>
            <a:r>
              <a:rPr lang="es-CO" sz="2000" dirty="0"/>
              <a:t> after </a:t>
            </a:r>
            <a:r>
              <a:rPr lang="es-CO" sz="2000" dirty="0" err="1"/>
              <a:t>other</a:t>
            </a:r>
            <a:r>
              <a:rPr lang="es-CO" sz="2000" dirty="0"/>
              <a:t> </a:t>
            </a:r>
            <a:r>
              <a:rPr lang="es-CO" sz="2000" dirty="0" err="1"/>
              <a:t>business</a:t>
            </a:r>
            <a:r>
              <a:rPr lang="es-CO" sz="2000" dirty="0"/>
              <a:t> </a:t>
            </a:r>
            <a:r>
              <a:rPr lang="es-CO" sz="2000" dirty="0" err="1"/>
              <a:t>factors</a:t>
            </a:r>
            <a:r>
              <a:rPr lang="es-CO" sz="2000" dirty="0"/>
              <a:t> </a:t>
            </a:r>
            <a:r>
              <a:rPr lang="es-CO" sz="2000" dirty="0" err="1"/>
              <a:t>there</a:t>
            </a:r>
            <a:r>
              <a:rPr lang="es-CO" sz="2000" dirty="0"/>
              <a:t> </a:t>
            </a:r>
            <a:r>
              <a:rPr lang="es-CO" sz="2000" dirty="0" err="1"/>
              <a:t>is</a:t>
            </a:r>
            <a:r>
              <a:rPr lang="es-CO" sz="2000" dirty="0"/>
              <a:t> </a:t>
            </a:r>
            <a:r>
              <a:rPr lang="es-CO" sz="2000" dirty="0" err="1"/>
              <a:t>an</a:t>
            </a:r>
            <a:r>
              <a:rPr lang="es-CO" sz="2000" dirty="0"/>
              <a:t> </a:t>
            </a:r>
            <a:r>
              <a:rPr lang="es-CO" sz="2000" dirty="0" err="1"/>
              <a:t>increased</a:t>
            </a:r>
            <a:r>
              <a:rPr lang="es-CO" sz="2000" dirty="0"/>
              <a:t> </a:t>
            </a:r>
            <a:r>
              <a:rPr lang="es-CO" sz="2000" b="1" dirty="0" err="1"/>
              <a:t>risk</a:t>
            </a:r>
            <a:r>
              <a:rPr lang="es-CO" sz="2000" dirty="0"/>
              <a:t> </a:t>
            </a:r>
            <a:r>
              <a:rPr lang="es-CO" sz="2000" dirty="0" err="1"/>
              <a:t>of</a:t>
            </a:r>
            <a:r>
              <a:rPr lang="es-CO" sz="2000" dirty="0"/>
              <a:t> </a:t>
            </a:r>
            <a:r>
              <a:rPr lang="es-CO" sz="2000" b="1" dirty="0"/>
              <a:t>accidental non-</a:t>
            </a:r>
            <a:r>
              <a:rPr lang="es-CO" sz="2000" b="1" dirty="0" err="1"/>
              <a:t>compliance</a:t>
            </a:r>
            <a:r>
              <a:rPr lang="es-CO" sz="2000" dirty="0"/>
              <a:t> (</a:t>
            </a:r>
            <a:r>
              <a:rPr lang="es-CO" sz="2000" dirty="0" err="1"/>
              <a:t>the</a:t>
            </a:r>
            <a:r>
              <a:rPr lang="es-CO" sz="2000" dirty="0"/>
              <a:t> </a:t>
            </a:r>
            <a:r>
              <a:rPr lang="es-CO" sz="2000" dirty="0" err="1"/>
              <a:t>tax</a:t>
            </a:r>
            <a:r>
              <a:rPr lang="es-CO" sz="2000" dirty="0"/>
              <a:t> </a:t>
            </a:r>
            <a:r>
              <a:rPr lang="es-CO" sz="2000" dirty="0" err="1"/>
              <a:t>team</a:t>
            </a:r>
            <a:r>
              <a:rPr lang="es-CO" sz="2000" dirty="0"/>
              <a:t> </a:t>
            </a:r>
            <a:r>
              <a:rPr lang="es-CO" sz="2000" dirty="0" err="1"/>
              <a:t>scrambles</a:t>
            </a:r>
            <a:r>
              <a:rPr lang="es-CO" sz="2000" dirty="0"/>
              <a:t> </a:t>
            </a:r>
            <a:r>
              <a:rPr lang="es-CO" sz="2000" dirty="0" err="1"/>
              <a:t>to</a:t>
            </a:r>
            <a:r>
              <a:rPr lang="es-CO" sz="2000" dirty="0"/>
              <a:t> “</a:t>
            </a:r>
            <a:r>
              <a:rPr lang="es-CO" sz="2000" dirty="0" err="1"/>
              <a:t>fix</a:t>
            </a:r>
            <a:r>
              <a:rPr lang="es-CO" sz="2000" dirty="0"/>
              <a:t> </a:t>
            </a:r>
            <a:r>
              <a:rPr lang="es-CO" sz="2000" dirty="0" err="1"/>
              <a:t>the</a:t>
            </a:r>
            <a:r>
              <a:rPr lang="es-CO" sz="2000" dirty="0"/>
              <a:t> </a:t>
            </a:r>
            <a:r>
              <a:rPr lang="es-CO" sz="2000" dirty="0" err="1"/>
              <a:t>mess</a:t>
            </a:r>
            <a:r>
              <a:rPr lang="es-CO" sz="2000" dirty="0"/>
              <a:t>”, </a:t>
            </a:r>
            <a:r>
              <a:rPr lang="es-CO" sz="2000" dirty="0" err="1"/>
              <a:t>or</a:t>
            </a:r>
            <a:r>
              <a:rPr lang="es-CO" sz="2000" dirty="0"/>
              <a:t> </a:t>
            </a:r>
            <a:r>
              <a:rPr lang="es-CO" sz="2000" dirty="0" err="1"/>
              <a:t>of</a:t>
            </a:r>
            <a:r>
              <a:rPr lang="es-CO" sz="2000" dirty="0"/>
              <a:t> </a:t>
            </a:r>
            <a:r>
              <a:rPr lang="es-CO" sz="2000" b="1" dirty="0" err="1"/>
              <a:t>intentional</a:t>
            </a:r>
            <a:r>
              <a:rPr lang="es-CO" sz="2000" b="1" dirty="0"/>
              <a:t> non-</a:t>
            </a:r>
            <a:r>
              <a:rPr lang="es-CO" sz="2000" b="1" dirty="0" err="1"/>
              <a:t>compliance</a:t>
            </a:r>
            <a:r>
              <a:rPr lang="es-CO" sz="2000" dirty="0"/>
              <a:t> (</a:t>
            </a:r>
            <a:r>
              <a:rPr lang="es-CO" sz="2000" dirty="0" err="1"/>
              <a:t>the</a:t>
            </a:r>
            <a:r>
              <a:rPr lang="es-CO" sz="2000" dirty="0"/>
              <a:t> </a:t>
            </a:r>
            <a:r>
              <a:rPr lang="es-CO" sz="2000" dirty="0" err="1"/>
              <a:t>tax</a:t>
            </a:r>
            <a:r>
              <a:rPr lang="es-CO" sz="2000" dirty="0"/>
              <a:t> </a:t>
            </a:r>
            <a:r>
              <a:rPr lang="es-CO" sz="2000" dirty="0" err="1"/>
              <a:t>team</a:t>
            </a:r>
            <a:r>
              <a:rPr lang="es-CO" sz="2000" dirty="0"/>
              <a:t> </a:t>
            </a:r>
            <a:r>
              <a:rPr lang="es-CO" sz="2000" dirty="0" err="1"/>
              <a:t>instructs</a:t>
            </a:r>
            <a:r>
              <a:rPr lang="es-CO" sz="2000" dirty="0"/>
              <a:t> </a:t>
            </a:r>
            <a:r>
              <a:rPr lang="es-CO" sz="2000" dirty="0" err="1"/>
              <a:t>other</a:t>
            </a:r>
            <a:r>
              <a:rPr lang="es-CO" sz="2000" dirty="0"/>
              <a:t> </a:t>
            </a:r>
            <a:r>
              <a:rPr lang="es-CO" sz="2000" dirty="0" err="1"/>
              <a:t>teams</a:t>
            </a:r>
            <a:r>
              <a:rPr lang="es-CO" sz="2000" dirty="0"/>
              <a:t> </a:t>
            </a:r>
            <a:r>
              <a:rPr lang="es-CO" sz="2000" dirty="0" err="1"/>
              <a:t>to</a:t>
            </a:r>
            <a:r>
              <a:rPr lang="es-CO" sz="2000" dirty="0"/>
              <a:t> </a:t>
            </a:r>
            <a:r>
              <a:rPr lang="es-CO" sz="2000" dirty="0" err="1"/>
              <a:t>pursue</a:t>
            </a:r>
            <a:r>
              <a:rPr lang="es-CO" sz="2000" dirty="0"/>
              <a:t> a </a:t>
            </a:r>
            <a:r>
              <a:rPr lang="es-CO" sz="2000" dirty="0" err="1"/>
              <a:t>tax-driven</a:t>
            </a:r>
            <a:r>
              <a:rPr lang="es-CO" sz="2000" dirty="0"/>
              <a:t> </a:t>
            </a:r>
            <a:r>
              <a:rPr lang="es-CO" sz="2000" dirty="0" err="1"/>
              <a:t>scheme</a:t>
            </a:r>
            <a:r>
              <a:rPr lang="es-CO" sz="2000" dirty="0"/>
              <a:t>.</a:t>
            </a:r>
          </a:p>
        </p:txBody>
      </p:sp>
      <p:sp>
        <p:nvSpPr>
          <p:cNvPr id="6" name="Rectangle 5">
            <a:extLst>
              <a:ext uri="{FF2B5EF4-FFF2-40B4-BE49-F238E27FC236}">
                <a16:creationId xmlns:a16="http://schemas.microsoft.com/office/drawing/2014/main" id="{946FBD3F-5FA9-4AF2-814C-DFC0687801A0}"/>
              </a:ext>
            </a:extLst>
          </p:cNvPr>
          <p:cNvSpPr/>
          <p:nvPr/>
        </p:nvSpPr>
        <p:spPr>
          <a:xfrm>
            <a:off x="7383231" y="2732138"/>
            <a:ext cx="1266698" cy="1146688"/>
          </a:xfrm>
          <a:prstGeom prst="rect">
            <a:avLst/>
          </a:prstGeom>
          <a:solidFill>
            <a:schemeClr val="tx2"/>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s-CO" dirty="0"/>
              <a:t>OTHER BUSINESS FACTORS</a:t>
            </a:r>
          </a:p>
        </p:txBody>
      </p:sp>
      <p:sp>
        <p:nvSpPr>
          <p:cNvPr id="7" name="Rectangle 6">
            <a:extLst>
              <a:ext uri="{FF2B5EF4-FFF2-40B4-BE49-F238E27FC236}">
                <a16:creationId xmlns:a16="http://schemas.microsoft.com/office/drawing/2014/main" id="{BEB0A2E9-5E9E-45DA-A837-04426EA8D592}"/>
              </a:ext>
            </a:extLst>
          </p:cNvPr>
          <p:cNvSpPr/>
          <p:nvPr/>
        </p:nvSpPr>
        <p:spPr>
          <a:xfrm>
            <a:off x="2649792" y="3137719"/>
            <a:ext cx="1143002" cy="570995"/>
          </a:xfrm>
          <a:prstGeom prst="rect">
            <a:avLst/>
          </a:prstGeom>
          <a:solidFill>
            <a:schemeClr val="tx2"/>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s-CO" dirty="0"/>
              <a:t>BEFORE</a:t>
            </a:r>
          </a:p>
        </p:txBody>
      </p:sp>
      <p:sp>
        <p:nvSpPr>
          <p:cNvPr id="8" name="Rectangle 7">
            <a:extLst>
              <a:ext uri="{FF2B5EF4-FFF2-40B4-BE49-F238E27FC236}">
                <a16:creationId xmlns:a16="http://schemas.microsoft.com/office/drawing/2014/main" id="{88EB064C-7A68-4C96-A06C-C235782AF596}"/>
              </a:ext>
            </a:extLst>
          </p:cNvPr>
          <p:cNvSpPr/>
          <p:nvPr/>
        </p:nvSpPr>
        <p:spPr>
          <a:xfrm>
            <a:off x="4007080" y="3137719"/>
            <a:ext cx="1295182" cy="570995"/>
          </a:xfrm>
          <a:prstGeom prst="rect">
            <a:avLst/>
          </a:prstGeom>
          <a:solidFill>
            <a:schemeClr val="tx2"/>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s-CO" dirty="0"/>
              <a:t>ALONGSIDE</a:t>
            </a:r>
          </a:p>
        </p:txBody>
      </p:sp>
      <p:sp>
        <p:nvSpPr>
          <p:cNvPr id="9" name="Rectangle 8">
            <a:extLst>
              <a:ext uri="{FF2B5EF4-FFF2-40B4-BE49-F238E27FC236}">
                <a16:creationId xmlns:a16="http://schemas.microsoft.com/office/drawing/2014/main" id="{0D61C7C5-7819-4536-9232-FBE4C9C231C0}"/>
              </a:ext>
            </a:extLst>
          </p:cNvPr>
          <p:cNvSpPr/>
          <p:nvPr/>
        </p:nvSpPr>
        <p:spPr>
          <a:xfrm>
            <a:off x="5516548" y="3137719"/>
            <a:ext cx="1143002" cy="570995"/>
          </a:xfrm>
          <a:prstGeom prst="rect">
            <a:avLst/>
          </a:prstGeom>
          <a:solidFill>
            <a:schemeClr val="tx2"/>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s-CO" dirty="0"/>
              <a:t>AFTER</a:t>
            </a:r>
          </a:p>
        </p:txBody>
      </p:sp>
      <p:sp>
        <p:nvSpPr>
          <p:cNvPr id="10" name="Oval 9">
            <a:extLst>
              <a:ext uri="{FF2B5EF4-FFF2-40B4-BE49-F238E27FC236}">
                <a16:creationId xmlns:a16="http://schemas.microsoft.com/office/drawing/2014/main" id="{C3059F8A-5EF7-40BF-8EC7-0361B2B41EBB}"/>
              </a:ext>
            </a:extLst>
          </p:cNvPr>
          <p:cNvSpPr/>
          <p:nvPr/>
        </p:nvSpPr>
        <p:spPr>
          <a:xfrm>
            <a:off x="3871452" y="3952568"/>
            <a:ext cx="1578077" cy="553570"/>
          </a:xfrm>
          <a:prstGeom prst="ellipse">
            <a:avLst/>
          </a:prstGeom>
          <a:solidFill>
            <a:schemeClr val="tx2"/>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s-CO" dirty="0"/>
              <a:t>Business </a:t>
            </a:r>
            <a:r>
              <a:rPr lang="es-CO" dirty="0" err="1"/>
              <a:t>Decision</a:t>
            </a:r>
            <a:endParaRPr lang="es-CO" dirty="0"/>
          </a:p>
        </p:txBody>
      </p:sp>
    </p:spTree>
    <p:extLst>
      <p:ext uri="{BB962C8B-B14F-4D97-AF65-F5344CB8AC3E}">
        <p14:creationId xmlns:p14="http://schemas.microsoft.com/office/powerpoint/2010/main" val="130890508"/>
      </p:ext>
    </p:extLst>
  </p:cSld>
  <p:clrMapOvr>
    <a:masterClrMapping/>
  </p:clrMapOvr>
  <p:transition>
    <p:fade/>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4A4CADC5-DB10-403E-B42D-F5465818FB86}"/>
              </a:ext>
            </a:extLst>
          </p:cNvPr>
          <p:cNvPicPr>
            <a:picLocks noChangeAspect="1"/>
          </p:cNvPicPr>
          <p:nvPr/>
        </p:nvPicPr>
        <p:blipFill>
          <a:blip r:embed="rId2"/>
          <a:stretch>
            <a:fillRect/>
          </a:stretch>
        </p:blipFill>
        <p:spPr>
          <a:xfrm>
            <a:off x="1143001" y="885988"/>
            <a:ext cx="6710516" cy="3920666"/>
          </a:xfrm>
          <a:prstGeom prst="rect">
            <a:avLst/>
          </a:prstGeom>
        </p:spPr>
      </p:pic>
      <p:sp>
        <p:nvSpPr>
          <p:cNvPr id="5" name="TextBox 4">
            <a:extLst>
              <a:ext uri="{FF2B5EF4-FFF2-40B4-BE49-F238E27FC236}">
                <a16:creationId xmlns:a16="http://schemas.microsoft.com/office/drawing/2014/main" id="{8CE99CE4-422E-4E97-BB80-F6B335EA5408}"/>
              </a:ext>
            </a:extLst>
          </p:cNvPr>
          <p:cNvSpPr txBox="1"/>
          <p:nvPr/>
        </p:nvSpPr>
        <p:spPr>
          <a:xfrm>
            <a:off x="275208" y="4971495"/>
            <a:ext cx="8549195" cy="1938992"/>
          </a:xfrm>
          <a:prstGeom prst="rect">
            <a:avLst/>
          </a:prstGeom>
          <a:noFill/>
        </p:spPr>
        <p:txBody>
          <a:bodyPr wrap="square" rtlCol="0">
            <a:spAutoFit/>
          </a:bodyPr>
          <a:lstStyle/>
          <a:p>
            <a:pPr marL="285750" indent="-285750" algn="just">
              <a:buFont typeface="Arial" panose="020B0604020202020204" pitchFamily="34" charset="0"/>
              <a:buChar char="•"/>
            </a:pPr>
            <a:r>
              <a:rPr lang="es-CO" sz="2000" dirty="0" err="1"/>
              <a:t>Both</a:t>
            </a:r>
            <a:r>
              <a:rPr lang="es-CO" sz="2000" dirty="0"/>
              <a:t> </a:t>
            </a:r>
            <a:r>
              <a:rPr lang="es-CO" sz="2000" dirty="0" err="1"/>
              <a:t>samples</a:t>
            </a:r>
            <a:r>
              <a:rPr lang="es-CO" sz="2000" dirty="0"/>
              <a:t> show </a:t>
            </a:r>
            <a:r>
              <a:rPr lang="es-CO" sz="2000" dirty="0" err="1"/>
              <a:t>convergence</a:t>
            </a:r>
            <a:r>
              <a:rPr lang="es-CO" sz="2000" dirty="0"/>
              <a:t> </a:t>
            </a:r>
            <a:r>
              <a:rPr lang="es-CO" sz="2000" dirty="0" err="1"/>
              <a:t>towards</a:t>
            </a:r>
            <a:r>
              <a:rPr lang="es-CO" sz="2000" dirty="0"/>
              <a:t> </a:t>
            </a:r>
            <a:r>
              <a:rPr lang="es-CO" sz="2000" b="1" dirty="0" err="1"/>
              <a:t>considering</a:t>
            </a:r>
            <a:r>
              <a:rPr lang="es-CO" sz="2000" b="1" dirty="0"/>
              <a:t> </a:t>
            </a:r>
            <a:r>
              <a:rPr lang="es-CO" sz="2000" b="1" dirty="0" err="1"/>
              <a:t>tax</a:t>
            </a:r>
            <a:r>
              <a:rPr lang="es-CO" sz="2000" b="1" dirty="0"/>
              <a:t> </a:t>
            </a:r>
            <a:r>
              <a:rPr lang="es-CO" sz="2000" b="1" dirty="0" err="1"/>
              <a:t>alongside</a:t>
            </a:r>
            <a:r>
              <a:rPr lang="es-CO" sz="2000" b="1" dirty="0"/>
              <a:t> </a:t>
            </a:r>
            <a:r>
              <a:rPr lang="es-CO" sz="2000" b="1" dirty="0" err="1"/>
              <a:t>other</a:t>
            </a:r>
            <a:r>
              <a:rPr lang="es-CO" sz="2000" b="1" dirty="0"/>
              <a:t> </a:t>
            </a:r>
            <a:r>
              <a:rPr lang="es-CO" sz="2000" b="1" dirty="0" err="1"/>
              <a:t>business</a:t>
            </a:r>
            <a:r>
              <a:rPr lang="es-CO" sz="2000" b="1" dirty="0"/>
              <a:t> variables</a:t>
            </a:r>
            <a:r>
              <a:rPr lang="es-CO" sz="2000" dirty="0"/>
              <a:t>, </a:t>
            </a:r>
            <a:r>
              <a:rPr lang="es-CO" sz="2000" dirty="0" err="1"/>
              <a:t>something</a:t>
            </a:r>
            <a:r>
              <a:rPr lang="es-CO" sz="2000" dirty="0"/>
              <a:t> </a:t>
            </a:r>
            <a:r>
              <a:rPr lang="es-CO" sz="2000" dirty="0" err="1"/>
              <a:t>which</a:t>
            </a:r>
            <a:r>
              <a:rPr lang="es-CO" sz="2000" dirty="0"/>
              <a:t> </a:t>
            </a:r>
            <a:r>
              <a:rPr lang="es-CO" sz="2000" b="1" dirty="0" err="1"/>
              <a:t>should</a:t>
            </a:r>
            <a:r>
              <a:rPr lang="es-CO" sz="2000" b="1" dirty="0"/>
              <a:t> reduce </a:t>
            </a:r>
            <a:r>
              <a:rPr lang="es-CO" sz="2000" b="1" dirty="0" err="1"/>
              <a:t>tax</a:t>
            </a:r>
            <a:r>
              <a:rPr lang="es-CO" sz="2000" b="1" dirty="0"/>
              <a:t> </a:t>
            </a:r>
            <a:r>
              <a:rPr lang="es-CO" sz="2000" b="1" dirty="0" err="1"/>
              <a:t>risk</a:t>
            </a:r>
            <a:r>
              <a:rPr lang="es-CO" sz="2000" dirty="0"/>
              <a:t>. </a:t>
            </a:r>
            <a:r>
              <a:rPr lang="es-CO" sz="2000" dirty="0" err="1"/>
              <a:t>However</a:t>
            </a:r>
            <a:r>
              <a:rPr lang="es-CO" sz="2000" dirty="0"/>
              <a:t>, </a:t>
            </a:r>
            <a:r>
              <a:rPr lang="es-CO" sz="2000" dirty="0" err="1"/>
              <a:t>there</a:t>
            </a:r>
            <a:r>
              <a:rPr lang="es-CO" sz="2000" dirty="0"/>
              <a:t> </a:t>
            </a:r>
            <a:r>
              <a:rPr lang="es-CO" sz="2000" dirty="0" err="1"/>
              <a:t>is</a:t>
            </a:r>
            <a:r>
              <a:rPr lang="es-CO" sz="2000" dirty="0"/>
              <a:t> </a:t>
            </a:r>
            <a:r>
              <a:rPr lang="es-CO" sz="2000" dirty="0" err="1"/>
              <a:t>still</a:t>
            </a:r>
            <a:r>
              <a:rPr lang="es-CO" sz="2000" dirty="0"/>
              <a:t> </a:t>
            </a:r>
            <a:r>
              <a:rPr lang="es-CO" sz="2000" dirty="0" err="1"/>
              <a:t>some</a:t>
            </a:r>
            <a:r>
              <a:rPr lang="es-CO" sz="2000" dirty="0"/>
              <a:t> </a:t>
            </a:r>
            <a:r>
              <a:rPr lang="es-CO" sz="2000" dirty="0" err="1"/>
              <a:t>willingness</a:t>
            </a:r>
            <a:r>
              <a:rPr lang="es-CO" sz="2000" dirty="0"/>
              <a:t>, </a:t>
            </a:r>
            <a:r>
              <a:rPr lang="es-CO" sz="2000" dirty="0" err="1"/>
              <a:t>particularly</a:t>
            </a:r>
            <a:r>
              <a:rPr lang="es-CO" sz="2000" dirty="0"/>
              <a:t> in </a:t>
            </a:r>
            <a:r>
              <a:rPr lang="es-CO" sz="2000" dirty="0" err="1"/>
              <a:t>the</a:t>
            </a:r>
            <a:r>
              <a:rPr lang="es-CO" sz="2000" dirty="0"/>
              <a:t> UK, </a:t>
            </a:r>
            <a:r>
              <a:rPr lang="es-CO" sz="2000" dirty="0" err="1"/>
              <a:t>to</a:t>
            </a:r>
            <a:r>
              <a:rPr lang="es-CO" sz="2000" dirty="0"/>
              <a:t> </a:t>
            </a:r>
            <a:r>
              <a:rPr lang="es-CO" sz="2000" dirty="0" err="1"/>
              <a:t>allow</a:t>
            </a:r>
            <a:r>
              <a:rPr lang="es-CO" sz="2000" dirty="0"/>
              <a:t> </a:t>
            </a:r>
            <a:r>
              <a:rPr lang="es-CO" sz="2000" dirty="0" err="1"/>
              <a:t>tax</a:t>
            </a:r>
            <a:r>
              <a:rPr lang="es-CO" sz="2000" dirty="0"/>
              <a:t> </a:t>
            </a:r>
            <a:r>
              <a:rPr lang="es-CO" sz="2000" dirty="0" err="1"/>
              <a:t>to</a:t>
            </a:r>
            <a:r>
              <a:rPr lang="es-CO" sz="2000" dirty="0"/>
              <a:t> be </a:t>
            </a:r>
            <a:r>
              <a:rPr lang="es-CO" sz="2000" dirty="0" err="1"/>
              <a:t>the</a:t>
            </a:r>
            <a:r>
              <a:rPr lang="es-CO" sz="2000" dirty="0"/>
              <a:t> driver (be </a:t>
            </a:r>
            <a:r>
              <a:rPr lang="es-CO" sz="2000" dirty="0" err="1"/>
              <a:t>the</a:t>
            </a:r>
            <a:r>
              <a:rPr lang="es-CO" sz="2000" dirty="0"/>
              <a:t> </a:t>
            </a:r>
            <a:r>
              <a:rPr lang="es-CO" sz="2000" dirty="0" err="1"/>
              <a:t>main</a:t>
            </a:r>
            <a:r>
              <a:rPr lang="es-CO" sz="2000" dirty="0"/>
              <a:t> </a:t>
            </a:r>
            <a:r>
              <a:rPr lang="es-CO" sz="2000" dirty="0" err="1"/>
              <a:t>purpose</a:t>
            </a:r>
            <a:r>
              <a:rPr lang="es-CO" sz="2000" dirty="0"/>
              <a:t> </a:t>
            </a:r>
            <a:r>
              <a:rPr lang="es-CO" sz="2000" dirty="0" err="1"/>
              <a:t>of</a:t>
            </a:r>
            <a:r>
              <a:rPr lang="es-CO" sz="2000" dirty="0"/>
              <a:t>) </a:t>
            </a:r>
            <a:r>
              <a:rPr lang="es-CO" sz="2000" dirty="0" err="1"/>
              <a:t>business</a:t>
            </a:r>
            <a:r>
              <a:rPr lang="es-CO" sz="2000" dirty="0"/>
              <a:t> </a:t>
            </a:r>
            <a:r>
              <a:rPr lang="es-CO" sz="2000" dirty="0" err="1"/>
              <a:t>decisions</a:t>
            </a:r>
            <a:r>
              <a:rPr lang="es-CO" sz="2000" dirty="0"/>
              <a:t>, </a:t>
            </a:r>
            <a:r>
              <a:rPr lang="es-CO" sz="2000" dirty="0" err="1"/>
              <a:t>specially</a:t>
            </a:r>
            <a:r>
              <a:rPr lang="es-CO" sz="2000" dirty="0"/>
              <a:t> in </a:t>
            </a:r>
            <a:r>
              <a:rPr lang="es-CO" sz="2000" dirty="0" err="1"/>
              <a:t>relation</a:t>
            </a:r>
            <a:r>
              <a:rPr lang="es-CO" sz="2000" dirty="0"/>
              <a:t> </a:t>
            </a:r>
            <a:r>
              <a:rPr lang="es-CO" sz="2000" dirty="0" err="1"/>
              <a:t>to</a:t>
            </a:r>
            <a:r>
              <a:rPr lang="es-CO" sz="2000" dirty="0"/>
              <a:t> </a:t>
            </a:r>
            <a:r>
              <a:rPr lang="es-CO" sz="2000" dirty="0" err="1"/>
              <a:t>international</a:t>
            </a:r>
            <a:r>
              <a:rPr lang="es-CO" sz="2000" dirty="0"/>
              <a:t> </a:t>
            </a:r>
            <a:r>
              <a:rPr lang="es-CO" sz="2000" dirty="0" err="1"/>
              <a:t>relocations</a:t>
            </a:r>
            <a:r>
              <a:rPr lang="es-CO" sz="2000" dirty="0"/>
              <a:t>, transfer </a:t>
            </a:r>
            <a:r>
              <a:rPr lang="es-CO" sz="2000" dirty="0" err="1"/>
              <a:t>pricing</a:t>
            </a:r>
            <a:r>
              <a:rPr lang="es-CO" sz="2000" dirty="0"/>
              <a:t>, and </a:t>
            </a:r>
            <a:r>
              <a:rPr lang="es-CO" sz="2000" dirty="0" err="1"/>
              <a:t>corporate</a:t>
            </a:r>
            <a:r>
              <a:rPr lang="es-CO" sz="2000" dirty="0"/>
              <a:t> </a:t>
            </a:r>
            <a:r>
              <a:rPr lang="es-CO" sz="2000" dirty="0" err="1"/>
              <a:t>reorganisations</a:t>
            </a:r>
            <a:r>
              <a:rPr lang="es-CO" sz="2000" dirty="0"/>
              <a:t> (</a:t>
            </a:r>
            <a:r>
              <a:rPr lang="es-CO" sz="2000" dirty="0" err="1"/>
              <a:t>which</a:t>
            </a:r>
            <a:r>
              <a:rPr lang="es-CO" sz="2000" dirty="0"/>
              <a:t> </a:t>
            </a:r>
            <a:r>
              <a:rPr lang="es-CO" sz="2000" dirty="0" err="1"/>
              <a:t>is</a:t>
            </a:r>
            <a:r>
              <a:rPr lang="es-CO" sz="2000" dirty="0"/>
              <a:t> </a:t>
            </a:r>
            <a:r>
              <a:rPr lang="es-CO" sz="2000" dirty="0" err="1"/>
              <a:t>precisely</a:t>
            </a:r>
            <a:r>
              <a:rPr lang="es-CO" sz="2000" dirty="0"/>
              <a:t> </a:t>
            </a:r>
            <a:r>
              <a:rPr lang="es-CO" sz="2000" dirty="0" err="1"/>
              <a:t>what</a:t>
            </a:r>
            <a:r>
              <a:rPr lang="es-CO" sz="2000" dirty="0"/>
              <a:t> </a:t>
            </a:r>
            <a:r>
              <a:rPr lang="es-CO" sz="2000" dirty="0" err="1"/>
              <a:t>the</a:t>
            </a:r>
            <a:r>
              <a:rPr lang="es-CO" sz="2000" dirty="0"/>
              <a:t> MLI </a:t>
            </a:r>
            <a:r>
              <a:rPr lang="es-CO" sz="2000" dirty="0" err="1"/>
              <a:t>is</a:t>
            </a:r>
            <a:r>
              <a:rPr lang="es-CO" sz="2000" dirty="0"/>
              <a:t> </a:t>
            </a:r>
            <a:r>
              <a:rPr lang="es-CO" sz="2000" dirty="0" err="1"/>
              <a:t>concerned</a:t>
            </a:r>
            <a:r>
              <a:rPr lang="es-CO" sz="2000" dirty="0"/>
              <a:t> </a:t>
            </a:r>
            <a:r>
              <a:rPr lang="es-CO" sz="2000" dirty="0" err="1"/>
              <a:t>about</a:t>
            </a:r>
            <a:r>
              <a:rPr lang="es-CO" sz="2000" dirty="0"/>
              <a:t>).</a:t>
            </a:r>
          </a:p>
        </p:txBody>
      </p:sp>
    </p:spTree>
    <p:extLst>
      <p:ext uri="{BB962C8B-B14F-4D97-AF65-F5344CB8AC3E}">
        <p14:creationId xmlns:p14="http://schemas.microsoft.com/office/powerpoint/2010/main" val="1923151212"/>
      </p:ext>
    </p:extLst>
  </p:cSld>
  <p:clrMapOvr>
    <a:masterClrMapping/>
  </p:clrMapOvr>
  <p:transition>
    <p:fade/>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6F952A-B35F-4C48-9750-9962D16879AB}"/>
              </a:ext>
            </a:extLst>
          </p:cNvPr>
          <p:cNvSpPr>
            <a:spLocks noGrp="1"/>
          </p:cNvSpPr>
          <p:nvPr>
            <p:ph type="ctrTitle"/>
          </p:nvPr>
        </p:nvSpPr>
        <p:spPr>
          <a:xfrm>
            <a:off x="532661" y="857436"/>
            <a:ext cx="8296754" cy="1523495"/>
          </a:xfrm>
        </p:spPr>
        <p:txBody>
          <a:bodyPr/>
          <a:lstStyle/>
          <a:p>
            <a:pPr algn="just"/>
            <a:r>
              <a:rPr lang="es-CO" sz="4000" dirty="0" err="1"/>
              <a:t>Tax</a:t>
            </a:r>
            <a:r>
              <a:rPr lang="es-CO" sz="4000" dirty="0"/>
              <a:t> </a:t>
            </a:r>
            <a:r>
              <a:rPr lang="es-CO" sz="4000" dirty="0" err="1"/>
              <a:t>Risk</a:t>
            </a:r>
            <a:r>
              <a:rPr lang="es-CO" sz="4000" dirty="0"/>
              <a:t> and </a:t>
            </a:r>
            <a:r>
              <a:rPr lang="es-CO" sz="4000" dirty="0" err="1"/>
              <a:t>the</a:t>
            </a:r>
            <a:r>
              <a:rPr lang="es-CO" sz="4000" dirty="0"/>
              <a:t> </a:t>
            </a:r>
            <a:r>
              <a:rPr lang="es-CO" sz="4000" dirty="0" err="1"/>
              <a:t>interaction</a:t>
            </a:r>
            <a:r>
              <a:rPr lang="es-CO" sz="4000" dirty="0"/>
              <a:t> </a:t>
            </a:r>
            <a:r>
              <a:rPr lang="es-CO" sz="4000" dirty="0" err="1"/>
              <a:t>between</a:t>
            </a:r>
            <a:r>
              <a:rPr lang="es-CO" sz="4000" dirty="0"/>
              <a:t> </a:t>
            </a:r>
            <a:r>
              <a:rPr lang="es-CO" sz="4000" i="1" dirty="0"/>
              <a:t>in </a:t>
            </a:r>
            <a:r>
              <a:rPr lang="es-CO" sz="4000" i="1" dirty="0" err="1"/>
              <a:t>house</a:t>
            </a:r>
            <a:r>
              <a:rPr lang="es-CO" sz="4000" i="1" dirty="0"/>
              <a:t> </a:t>
            </a:r>
            <a:r>
              <a:rPr lang="es-CO" sz="4000" dirty="0" err="1"/>
              <a:t>tax</a:t>
            </a:r>
            <a:r>
              <a:rPr lang="es-CO" sz="4000" dirty="0"/>
              <a:t> </a:t>
            </a:r>
            <a:r>
              <a:rPr lang="es-CO" sz="4000" dirty="0" err="1"/>
              <a:t>teams</a:t>
            </a:r>
            <a:r>
              <a:rPr lang="es-CO" sz="4000" dirty="0"/>
              <a:t> and non-</a:t>
            </a:r>
            <a:r>
              <a:rPr lang="es-CO" sz="4000" dirty="0" err="1"/>
              <a:t>tax</a:t>
            </a:r>
            <a:r>
              <a:rPr lang="es-CO" sz="4000" dirty="0"/>
              <a:t> </a:t>
            </a:r>
            <a:r>
              <a:rPr lang="es-CO" sz="4000" dirty="0" err="1"/>
              <a:t>teams</a:t>
            </a:r>
            <a:endParaRPr lang="es-CO" sz="4000" dirty="0"/>
          </a:p>
        </p:txBody>
      </p:sp>
      <p:sp>
        <p:nvSpPr>
          <p:cNvPr id="4" name="Rectangle: Rounded Corners 3">
            <a:extLst>
              <a:ext uri="{FF2B5EF4-FFF2-40B4-BE49-F238E27FC236}">
                <a16:creationId xmlns:a16="http://schemas.microsoft.com/office/drawing/2014/main" id="{369B1523-3BB3-4A0B-97E6-11131137C36D}"/>
              </a:ext>
            </a:extLst>
          </p:cNvPr>
          <p:cNvSpPr/>
          <p:nvPr/>
        </p:nvSpPr>
        <p:spPr>
          <a:xfrm>
            <a:off x="5228948" y="2148397"/>
            <a:ext cx="3817398" cy="3391269"/>
          </a:xfrm>
          <a:prstGeom prst="roundRect">
            <a:avLst/>
          </a:prstGeom>
          <a:solidFill>
            <a:schemeClr val="tx2"/>
          </a:solidFill>
        </p:spPr>
        <p:style>
          <a:lnRef idx="1">
            <a:schemeClr val="accent1"/>
          </a:lnRef>
          <a:fillRef idx="3">
            <a:schemeClr val="accent1"/>
          </a:fillRef>
          <a:effectRef idx="2">
            <a:schemeClr val="accent1"/>
          </a:effectRef>
          <a:fontRef idx="minor">
            <a:schemeClr val="lt1"/>
          </a:fontRef>
        </p:style>
        <p:txBody>
          <a:bodyPr rtlCol="0" anchor="ctr"/>
          <a:lstStyle/>
          <a:p>
            <a:pPr algn="just"/>
            <a:r>
              <a:rPr lang="es-CO" dirty="0" err="1"/>
              <a:t>Tax</a:t>
            </a:r>
            <a:r>
              <a:rPr lang="es-CO" dirty="0"/>
              <a:t> </a:t>
            </a:r>
            <a:r>
              <a:rPr lang="es-CO" dirty="0" err="1"/>
              <a:t>risk</a:t>
            </a:r>
            <a:r>
              <a:rPr lang="es-CO" dirty="0"/>
              <a:t> </a:t>
            </a:r>
            <a:r>
              <a:rPr lang="es-CO" dirty="0" err="1"/>
              <a:t>is</a:t>
            </a:r>
            <a:r>
              <a:rPr lang="es-CO" dirty="0"/>
              <a:t> </a:t>
            </a:r>
            <a:r>
              <a:rPr lang="es-CO" dirty="0" err="1"/>
              <a:t>associated</a:t>
            </a:r>
            <a:r>
              <a:rPr lang="es-CO" dirty="0"/>
              <a:t> </a:t>
            </a:r>
            <a:r>
              <a:rPr lang="es-CO" dirty="0" err="1"/>
              <a:t>to</a:t>
            </a:r>
            <a:r>
              <a:rPr lang="es-CO" dirty="0"/>
              <a:t> </a:t>
            </a:r>
            <a:r>
              <a:rPr lang="es-CO" dirty="0" err="1"/>
              <a:t>the</a:t>
            </a:r>
            <a:r>
              <a:rPr lang="es-CO" dirty="0"/>
              <a:t> </a:t>
            </a:r>
            <a:r>
              <a:rPr lang="es-CO" dirty="0" err="1"/>
              <a:t>quality</a:t>
            </a:r>
            <a:r>
              <a:rPr lang="es-CO" dirty="0"/>
              <a:t> </a:t>
            </a:r>
            <a:r>
              <a:rPr lang="es-CO" dirty="0" err="1"/>
              <a:t>of</a:t>
            </a:r>
            <a:r>
              <a:rPr lang="es-CO" dirty="0"/>
              <a:t> </a:t>
            </a:r>
            <a:r>
              <a:rPr lang="es-CO" dirty="0" err="1"/>
              <a:t>the</a:t>
            </a:r>
            <a:r>
              <a:rPr lang="es-CO" dirty="0"/>
              <a:t> </a:t>
            </a:r>
            <a:r>
              <a:rPr lang="es-CO" dirty="0" err="1"/>
              <a:t>interaction</a:t>
            </a:r>
            <a:r>
              <a:rPr lang="es-CO" dirty="0"/>
              <a:t> </a:t>
            </a:r>
            <a:r>
              <a:rPr lang="es-CO" dirty="0" err="1"/>
              <a:t>between</a:t>
            </a:r>
            <a:r>
              <a:rPr lang="es-CO" dirty="0"/>
              <a:t> </a:t>
            </a:r>
            <a:r>
              <a:rPr lang="es-CO" dirty="0" err="1"/>
              <a:t>tax</a:t>
            </a:r>
            <a:r>
              <a:rPr lang="es-CO" dirty="0"/>
              <a:t> and non-</a:t>
            </a:r>
            <a:r>
              <a:rPr lang="es-CO" dirty="0" err="1"/>
              <a:t>tax</a:t>
            </a:r>
            <a:r>
              <a:rPr lang="es-CO" dirty="0"/>
              <a:t> </a:t>
            </a:r>
            <a:r>
              <a:rPr lang="es-CO" dirty="0" err="1"/>
              <a:t>teams</a:t>
            </a:r>
            <a:r>
              <a:rPr lang="es-CO" dirty="0"/>
              <a:t> </a:t>
            </a:r>
            <a:r>
              <a:rPr lang="es-CO" dirty="0" err="1"/>
              <a:t>within</a:t>
            </a:r>
            <a:r>
              <a:rPr lang="es-CO" dirty="0"/>
              <a:t> </a:t>
            </a:r>
            <a:r>
              <a:rPr lang="es-CO" dirty="0" err="1"/>
              <a:t>corporations</a:t>
            </a:r>
            <a:r>
              <a:rPr lang="es-CO" dirty="0"/>
              <a:t>:  </a:t>
            </a:r>
          </a:p>
          <a:p>
            <a:pPr algn="just"/>
            <a:r>
              <a:rPr lang="es-CO" b="1" dirty="0" err="1"/>
              <a:t>Close</a:t>
            </a:r>
            <a:r>
              <a:rPr lang="es-CO" b="1" dirty="0"/>
              <a:t> </a:t>
            </a:r>
            <a:r>
              <a:rPr lang="es-CO" b="1" dirty="0" err="1"/>
              <a:t>interactions</a:t>
            </a:r>
            <a:r>
              <a:rPr lang="es-CO" dirty="0"/>
              <a:t>: </a:t>
            </a:r>
          </a:p>
          <a:p>
            <a:pPr algn="just"/>
            <a:r>
              <a:rPr lang="es-CO" dirty="0"/>
              <a:t>More </a:t>
            </a:r>
            <a:r>
              <a:rPr lang="es-CO" dirty="0" err="1"/>
              <a:t>commercially-based</a:t>
            </a:r>
            <a:r>
              <a:rPr lang="es-CO" dirty="0"/>
              <a:t> </a:t>
            </a:r>
            <a:r>
              <a:rPr lang="es-CO" dirty="0" err="1"/>
              <a:t>TPs</a:t>
            </a:r>
            <a:endParaRPr lang="es-CO" dirty="0"/>
          </a:p>
          <a:p>
            <a:pPr algn="just"/>
            <a:r>
              <a:rPr lang="es-CO" dirty="0" err="1"/>
              <a:t>Lower</a:t>
            </a:r>
            <a:r>
              <a:rPr lang="es-CO" dirty="0"/>
              <a:t> accidental non-</a:t>
            </a:r>
            <a:r>
              <a:rPr lang="es-CO" dirty="0" err="1"/>
              <a:t>compliance</a:t>
            </a:r>
            <a:endParaRPr lang="es-CO" dirty="0"/>
          </a:p>
          <a:p>
            <a:pPr algn="just"/>
            <a:r>
              <a:rPr lang="es-CO" b="1" dirty="0" err="1"/>
              <a:t>Detached</a:t>
            </a:r>
            <a:r>
              <a:rPr lang="es-CO" b="1" dirty="0"/>
              <a:t>/</a:t>
            </a:r>
            <a:r>
              <a:rPr lang="es-CO" b="1" dirty="0" err="1"/>
              <a:t>Contentious</a:t>
            </a:r>
            <a:r>
              <a:rPr lang="es-CO" b="1" dirty="0"/>
              <a:t> </a:t>
            </a:r>
            <a:r>
              <a:rPr lang="es-CO" b="1" dirty="0" err="1"/>
              <a:t>interaction</a:t>
            </a:r>
            <a:r>
              <a:rPr lang="es-CO" dirty="0"/>
              <a:t>:</a:t>
            </a:r>
          </a:p>
          <a:p>
            <a:pPr algn="just"/>
            <a:r>
              <a:rPr lang="es-CO" dirty="0" err="1"/>
              <a:t>Higher</a:t>
            </a:r>
            <a:r>
              <a:rPr lang="es-CO" dirty="0"/>
              <a:t> accidental-non </a:t>
            </a:r>
            <a:r>
              <a:rPr lang="es-CO" dirty="0" err="1"/>
              <a:t>compliance</a:t>
            </a:r>
            <a:endParaRPr lang="es-CO" dirty="0"/>
          </a:p>
          <a:p>
            <a:pPr algn="just"/>
            <a:r>
              <a:rPr lang="es-CO" dirty="0" err="1"/>
              <a:t>Increased</a:t>
            </a:r>
            <a:r>
              <a:rPr lang="es-CO" dirty="0"/>
              <a:t> </a:t>
            </a:r>
            <a:r>
              <a:rPr lang="es-CO" dirty="0" err="1"/>
              <a:t>artificiality</a:t>
            </a:r>
            <a:endParaRPr lang="es-CO" dirty="0"/>
          </a:p>
          <a:p>
            <a:pPr algn="just"/>
            <a:r>
              <a:rPr lang="es-CO" dirty="0" err="1"/>
              <a:t>Reduced</a:t>
            </a:r>
            <a:r>
              <a:rPr lang="es-CO" dirty="0"/>
              <a:t> </a:t>
            </a:r>
            <a:r>
              <a:rPr lang="es-CO" dirty="0" err="1"/>
              <a:t>commerciality</a:t>
            </a:r>
            <a:endParaRPr lang="es-CO" dirty="0"/>
          </a:p>
        </p:txBody>
      </p:sp>
      <p:pic>
        <p:nvPicPr>
          <p:cNvPr id="5" name="Picture 4">
            <a:extLst>
              <a:ext uri="{FF2B5EF4-FFF2-40B4-BE49-F238E27FC236}">
                <a16:creationId xmlns:a16="http://schemas.microsoft.com/office/drawing/2014/main" id="{678AC027-5094-4C1A-9D03-26C15E3DC0FF}"/>
              </a:ext>
            </a:extLst>
          </p:cNvPr>
          <p:cNvPicPr>
            <a:picLocks noChangeAspect="1"/>
          </p:cNvPicPr>
          <p:nvPr/>
        </p:nvPicPr>
        <p:blipFill>
          <a:blip r:embed="rId2"/>
          <a:stretch>
            <a:fillRect/>
          </a:stretch>
        </p:blipFill>
        <p:spPr>
          <a:xfrm>
            <a:off x="0" y="2151704"/>
            <a:ext cx="5228948" cy="3055050"/>
          </a:xfrm>
          <a:prstGeom prst="rect">
            <a:avLst/>
          </a:prstGeom>
        </p:spPr>
      </p:pic>
      <p:sp>
        <p:nvSpPr>
          <p:cNvPr id="6" name="TextBox 5">
            <a:extLst>
              <a:ext uri="{FF2B5EF4-FFF2-40B4-BE49-F238E27FC236}">
                <a16:creationId xmlns:a16="http://schemas.microsoft.com/office/drawing/2014/main" id="{66019877-5361-40DC-BFE5-76549E8E7E35}"/>
              </a:ext>
            </a:extLst>
          </p:cNvPr>
          <p:cNvSpPr txBox="1"/>
          <p:nvPr/>
        </p:nvSpPr>
        <p:spPr>
          <a:xfrm>
            <a:off x="0" y="5389550"/>
            <a:ext cx="8598596" cy="1477328"/>
          </a:xfrm>
          <a:prstGeom prst="rect">
            <a:avLst/>
          </a:prstGeom>
          <a:noFill/>
        </p:spPr>
        <p:txBody>
          <a:bodyPr wrap="square" rtlCol="0">
            <a:spAutoFit/>
          </a:bodyPr>
          <a:lstStyle/>
          <a:p>
            <a:pPr marL="285750" indent="-285750">
              <a:buFont typeface="Arial" panose="020B0604020202020204" pitchFamily="34" charset="0"/>
              <a:buChar char="•"/>
            </a:pPr>
            <a:r>
              <a:rPr lang="es-CO" dirty="0" err="1"/>
              <a:t>Is</a:t>
            </a:r>
            <a:r>
              <a:rPr lang="es-CO" dirty="0"/>
              <a:t> </a:t>
            </a:r>
            <a:r>
              <a:rPr lang="es-CO" dirty="0" err="1"/>
              <a:t>the</a:t>
            </a:r>
            <a:r>
              <a:rPr lang="es-CO" dirty="0"/>
              <a:t> </a:t>
            </a:r>
            <a:r>
              <a:rPr lang="es-CO" dirty="0" err="1"/>
              <a:t>tax</a:t>
            </a:r>
            <a:r>
              <a:rPr lang="es-CO" dirty="0"/>
              <a:t> </a:t>
            </a:r>
            <a:r>
              <a:rPr lang="es-CO" dirty="0" err="1"/>
              <a:t>team</a:t>
            </a:r>
            <a:r>
              <a:rPr lang="es-CO" dirty="0"/>
              <a:t> </a:t>
            </a:r>
            <a:r>
              <a:rPr lang="es-CO" dirty="0" err="1"/>
              <a:t>seen</a:t>
            </a:r>
            <a:r>
              <a:rPr lang="es-CO" dirty="0"/>
              <a:t> as a </a:t>
            </a:r>
            <a:r>
              <a:rPr lang="es-CO" dirty="0" err="1"/>
              <a:t>partner</a:t>
            </a:r>
            <a:r>
              <a:rPr lang="es-CO" dirty="0"/>
              <a:t> </a:t>
            </a:r>
            <a:r>
              <a:rPr lang="es-CO" dirty="0" err="1"/>
              <a:t>or</a:t>
            </a:r>
            <a:r>
              <a:rPr lang="es-CO" dirty="0"/>
              <a:t> as </a:t>
            </a:r>
            <a:r>
              <a:rPr lang="es-CO" dirty="0" err="1"/>
              <a:t>an</a:t>
            </a:r>
            <a:r>
              <a:rPr lang="es-CO" dirty="0"/>
              <a:t> </a:t>
            </a:r>
            <a:r>
              <a:rPr lang="es-CO" dirty="0" err="1"/>
              <a:t>obstacle</a:t>
            </a:r>
            <a:r>
              <a:rPr lang="es-CO" dirty="0"/>
              <a:t>?</a:t>
            </a:r>
          </a:p>
          <a:p>
            <a:pPr marL="285750" indent="-285750">
              <a:buFont typeface="Arial" panose="020B0604020202020204" pitchFamily="34" charset="0"/>
              <a:buChar char="•"/>
            </a:pPr>
            <a:r>
              <a:rPr lang="es-CO" dirty="0" err="1"/>
              <a:t>The</a:t>
            </a:r>
            <a:r>
              <a:rPr lang="es-CO" dirty="0"/>
              <a:t> </a:t>
            </a:r>
            <a:r>
              <a:rPr lang="es-CO" dirty="0" err="1"/>
              <a:t>deference</a:t>
            </a:r>
            <a:r>
              <a:rPr lang="es-CO" dirty="0"/>
              <a:t> </a:t>
            </a:r>
            <a:r>
              <a:rPr lang="es-CO" dirty="0" err="1"/>
              <a:t>awarded</a:t>
            </a:r>
            <a:r>
              <a:rPr lang="es-CO" dirty="0"/>
              <a:t> </a:t>
            </a:r>
            <a:r>
              <a:rPr lang="es-CO" dirty="0" err="1"/>
              <a:t>to</a:t>
            </a:r>
            <a:r>
              <a:rPr lang="es-CO" dirty="0"/>
              <a:t> </a:t>
            </a:r>
            <a:r>
              <a:rPr lang="es-CO" dirty="0" err="1"/>
              <a:t>the</a:t>
            </a:r>
            <a:r>
              <a:rPr lang="es-CO" dirty="0"/>
              <a:t> </a:t>
            </a:r>
            <a:r>
              <a:rPr lang="es-CO" dirty="0" err="1"/>
              <a:t>tax</a:t>
            </a:r>
            <a:r>
              <a:rPr lang="es-CO" dirty="0"/>
              <a:t> </a:t>
            </a:r>
            <a:r>
              <a:rPr lang="es-CO" dirty="0" err="1"/>
              <a:t>team</a:t>
            </a:r>
            <a:r>
              <a:rPr lang="es-CO" dirty="0"/>
              <a:t> </a:t>
            </a:r>
            <a:r>
              <a:rPr lang="es-CO" dirty="0" err="1"/>
              <a:t>depends</a:t>
            </a:r>
            <a:r>
              <a:rPr lang="es-CO" dirty="0"/>
              <a:t> </a:t>
            </a:r>
            <a:r>
              <a:rPr lang="es-CO" dirty="0" err="1"/>
              <a:t>on</a:t>
            </a:r>
            <a:r>
              <a:rPr lang="es-CO" dirty="0"/>
              <a:t> </a:t>
            </a:r>
            <a:r>
              <a:rPr lang="es-CO" dirty="0" err="1"/>
              <a:t>its</a:t>
            </a:r>
            <a:r>
              <a:rPr lang="es-CO" dirty="0"/>
              <a:t> </a:t>
            </a:r>
            <a:r>
              <a:rPr lang="es-CO" dirty="0" err="1"/>
              <a:t>hierarchy</a:t>
            </a:r>
            <a:r>
              <a:rPr lang="es-CO" dirty="0"/>
              <a:t> </a:t>
            </a:r>
            <a:r>
              <a:rPr lang="es-CO" dirty="0" err="1"/>
              <a:t>within</a:t>
            </a:r>
            <a:r>
              <a:rPr lang="es-CO" dirty="0"/>
              <a:t> </a:t>
            </a:r>
            <a:r>
              <a:rPr lang="es-CO" dirty="0" err="1"/>
              <a:t>the</a:t>
            </a:r>
            <a:r>
              <a:rPr lang="es-CO" dirty="0"/>
              <a:t> </a:t>
            </a:r>
            <a:r>
              <a:rPr lang="es-CO" dirty="0" err="1"/>
              <a:t>organisation</a:t>
            </a:r>
            <a:r>
              <a:rPr lang="es-CO" dirty="0"/>
              <a:t> and </a:t>
            </a:r>
            <a:r>
              <a:rPr lang="es-CO" dirty="0" err="1"/>
              <a:t>the</a:t>
            </a:r>
            <a:r>
              <a:rPr lang="es-CO" dirty="0"/>
              <a:t> “</a:t>
            </a:r>
            <a:r>
              <a:rPr lang="es-CO" dirty="0" err="1"/>
              <a:t>tone</a:t>
            </a:r>
            <a:r>
              <a:rPr lang="es-CO" dirty="0"/>
              <a:t> </a:t>
            </a:r>
            <a:r>
              <a:rPr lang="es-CO" dirty="0" err="1"/>
              <a:t>from</a:t>
            </a:r>
            <a:r>
              <a:rPr lang="es-CO" dirty="0"/>
              <a:t> </a:t>
            </a:r>
            <a:r>
              <a:rPr lang="es-CO" dirty="0" err="1"/>
              <a:t>the</a:t>
            </a:r>
            <a:r>
              <a:rPr lang="es-CO" dirty="0"/>
              <a:t> top” </a:t>
            </a:r>
            <a:r>
              <a:rPr lang="es-CO" dirty="0" err="1"/>
              <a:t>regarding</a:t>
            </a:r>
            <a:r>
              <a:rPr lang="es-CO" dirty="0"/>
              <a:t> </a:t>
            </a:r>
            <a:r>
              <a:rPr lang="es-CO" dirty="0" err="1"/>
              <a:t>tax</a:t>
            </a:r>
            <a:r>
              <a:rPr lang="es-CO" dirty="0"/>
              <a:t>.</a:t>
            </a:r>
          </a:p>
          <a:p>
            <a:pPr marL="285750" indent="-285750">
              <a:buFont typeface="Arial" panose="020B0604020202020204" pitchFamily="34" charset="0"/>
              <a:buChar char="•"/>
            </a:pPr>
            <a:r>
              <a:rPr lang="es-CO" dirty="0" err="1"/>
              <a:t>Is</a:t>
            </a:r>
            <a:r>
              <a:rPr lang="es-CO" dirty="0"/>
              <a:t> </a:t>
            </a:r>
            <a:r>
              <a:rPr lang="es-CO" dirty="0" err="1"/>
              <a:t>the</a:t>
            </a:r>
            <a:r>
              <a:rPr lang="es-CO" dirty="0"/>
              <a:t> </a:t>
            </a:r>
            <a:r>
              <a:rPr lang="es-CO" dirty="0" err="1"/>
              <a:t>tax</a:t>
            </a:r>
            <a:r>
              <a:rPr lang="es-CO" dirty="0"/>
              <a:t> </a:t>
            </a:r>
            <a:r>
              <a:rPr lang="es-CO" dirty="0" err="1"/>
              <a:t>team</a:t>
            </a:r>
            <a:r>
              <a:rPr lang="es-CO" dirty="0"/>
              <a:t> as </a:t>
            </a:r>
            <a:r>
              <a:rPr lang="es-CO" dirty="0" err="1"/>
              <a:t>working</a:t>
            </a:r>
            <a:r>
              <a:rPr lang="es-CO" dirty="0"/>
              <a:t> </a:t>
            </a:r>
            <a:r>
              <a:rPr lang="es-CO" dirty="0" err="1"/>
              <a:t>for</a:t>
            </a:r>
            <a:r>
              <a:rPr lang="es-CO" dirty="0"/>
              <a:t> </a:t>
            </a:r>
            <a:r>
              <a:rPr lang="es-CO" dirty="0" err="1"/>
              <a:t>the</a:t>
            </a:r>
            <a:r>
              <a:rPr lang="es-CO" dirty="0"/>
              <a:t> </a:t>
            </a:r>
            <a:r>
              <a:rPr lang="es-CO" dirty="0" err="1"/>
              <a:t>administration</a:t>
            </a:r>
            <a:r>
              <a:rPr lang="es-CO" dirty="0"/>
              <a:t>?</a:t>
            </a:r>
          </a:p>
          <a:p>
            <a:pPr marL="285750" indent="-285750">
              <a:buFont typeface="Arial" panose="020B0604020202020204" pitchFamily="34" charset="0"/>
              <a:buChar char="•"/>
            </a:pPr>
            <a:r>
              <a:rPr lang="es-CO" dirty="0" err="1"/>
              <a:t>How</a:t>
            </a:r>
            <a:r>
              <a:rPr lang="es-CO" dirty="0"/>
              <a:t> </a:t>
            </a:r>
            <a:r>
              <a:rPr lang="es-CO" dirty="0" err="1"/>
              <a:t>does</a:t>
            </a:r>
            <a:r>
              <a:rPr lang="es-CO" dirty="0"/>
              <a:t> </a:t>
            </a:r>
            <a:r>
              <a:rPr lang="es-CO" dirty="0" err="1"/>
              <a:t>the</a:t>
            </a:r>
            <a:r>
              <a:rPr lang="es-CO" dirty="0"/>
              <a:t> </a:t>
            </a:r>
            <a:r>
              <a:rPr lang="es-CO" dirty="0" err="1"/>
              <a:t>tax</a:t>
            </a:r>
            <a:r>
              <a:rPr lang="es-CO" dirty="0"/>
              <a:t> </a:t>
            </a:r>
            <a:r>
              <a:rPr lang="es-CO" dirty="0" err="1"/>
              <a:t>team</a:t>
            </a:r>
            <a:r>
              <a:rPr lang="es-CO" dirty="0"/>
              <a:t> </a:t>
            </a:r>
            <a:r>
              <a:rPr lang="es-CO" dirty="0" err="1"/>
              <a:t>see</a:t>
            </a:r>
            <a:r>
              <a:rPr lang="es-CO" dirty="0"/>
              <a:t> </a:t>
            </a:r>
            <a:r>
              <a:rPr lang="es-CO" dirty="0" err="1"/>
              <a:t>itself</a:t>
            </a:r>
            <a:r>
              <a:rPr lang="es-CO" dirty="0"/>
              <a:t>? </a:t>
            </a:r>
            <a:r>
              <a:rPr lang="es-CO" dirty="0" err="1"/>
              <a:t>Cost</a:t>
            </a:r>
            <a:r>
              <a:rPr lang="es-CO" dirty="0"/>
              <a:t> centre vs. </a:t>
            </a:r>
            <a:r>
              <a:rPr lang="es-CO" dirty="0" err="1"/>
              <a:t>Profit</a:t>
            </a:r>
            <a:r>
              <a:rPr lang="es-CO" dirty="0"/>
              <a:t> centre/ </a:t>
            </a:r>
            <a:r>
              <a:rPr lang="es-CO" dirty="0" err="1"/>
              <a:t>internal</a:t>
            </a:r>
            <a:r>
              <a:rPr lang="es-CO" dirty="0"/>
              <a:t> control?  </a:t>
            </a:r>
          </a:p>
        </p:txBody>
      </p:sp>
    </p:spTree>
    <p:extLst>
      <p:ext uri="{BB962C8B-B14F-4D97-AF65-F5344CB8AC3E}">
        <p14:creationId xmlns:p14="http://schemas.microsoft.com/office/powerpoint/2010/main" val="130935447"/>
      </p:ext>
    </p:extLst>
  </p:cSld>
  <p:clrMapOvr>
    <a:masterClrMapping/>
  </p:clrMapOvr>
  <p:transition>
    <p:fade/>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D8E534-B60D-49CA-A98D-A071AAFCBBDC}"/>
              </a:ext>
            </a:extLst>
          </p:cNvPr>
          <p:cNvSpPr>
            <a:spLocks noGrp="1"/>
          </p:cNvSpPr>
          <p:nvPr>
            <p:ph type="ctrTitle"/>
          </p:nvPr>
        </p:nvSpPr>
        <p:spPr>
          <a:xfrm>
            <a:off x="239697" y="923279"/>
            <a:ext cx="8172467" cy="2505218"/>
          </a:xfrm>
        </p:spPr>
        <p:txBody>
          <a:bodyPr/>
          <a:lstStyle/>
          <a:p>
            <a:pPr algn="just"/>
            <a:r>
              <a:rPr lang="es-CO" sz="4000" dirty="0"/>
              <a:t>Contextual </a:t>
            </a:r>
            <a:r>
              <a:rPr lang="es-CO" sz="4000" dirty="0" err="1"/>
              <a:t>Factors</a:t>
            </a:r>
            <a:r>
              <a:rPr lang="es-CO" sz="4000" dirty="0"/>
              <a:t>: </a:t>
            </a:r>
            <a:r>
              <a:rPr lang="es-CO" sz="4000" dirty="0" err="1"/>
              <a:t>Public</a:t>
            </a:r>
            <a:r>
              <a:rPr lang="es-CO" sz="4000" dirty="0"/>
              <a:t> </a:t>
            </a:r>
            <a:r>
              <a:rPr lang="es-CO" sz="4000" dirty="0" err="1"/>
              <a:t>visibility</a:t>
            </a:r>
            <a:r>
              <a:rPr lang="es-CO" sz="4000" dirty="0"/>
              <a:t> </a:t>
            </a:r>
            <a:r>
              <a:rPr lang="es-CO" sz="4000" dirty="0" err="1"/>
              <a:t>of</a:t>
            </a:r>
            <a:r>
              <a:rPr lang="es-CO" sz="4000" dirty="0"/>
              <a:t> </a:t>
            </a:r>
            <a:r>
              <a:rPr lang="es-CO" sz="4000" dirty="0" err="1"/>
              <a:t>Corporate</a:t>
            </a:r>
            <a:r>
              <a:rPr lang="es-CO" sz="4000" dirty="0"/>
              <a:t> </a:t>
            </a:r>
            <a:r>
              <a:rPr lang="es-CO" sz="4000" dirty="0" err="1"/>
              <a:t>Tax</a:t>
            </a:r>
            <a:r>
              <a:rPr lang="es-CO" sz="4000" dirty="0"/>
              <a:t> </a:t>
            </a:r>
            <a:r>
              <a:rPr lang="es-CO" sz="4000" dirty="0" err="1"/>
              <a:t>affairs</a:t>
            </a:r>
            <a:r>
              <a:rPr lang="es-CO" sz="4000" dirty="0"/>
              <a:t> and </a:t>
            </a:r>
            <a:r>
              <a:rPr lang="es-CO" sz="4000" dirty="0" err="1"/>
              <a:t>Reputational</a:t>
            </a:r>
            <a:r>
              <a:rPr lang="es-CO" sz="4000" dirty="0"/>
              <a:t> </a:t>
            </a:r>
            <a:r>
              <a:rPr lang="es-CO" sz="4000" dirty="0" err="1"/>
              <a:t>Risk</a:t>
            </a:r>
            <a:endParaRPr lang="es-CO" sz="4000" dirty="0"/>
          </a:p>
        </p:txBody>
      </p:sp>
      <p:sp>
        <p:nvSpPr>
          <p:cNvPr id="4" name="Rectangle 3">
            <a:extLst>
              <a:ext uri="{FF2B5EF4-FFF2-40B4-BE49-F238E27FC236}">
                <a16:creationId xmlns:a16="http://schemas.microsoft.com/office/drawing/2014/main" id="{5A142FC7-0909-4DE5-9C95-C8F5EECAE743}"/>
              </a:ext>
            </a:extLst>
          </p:cNvPr>
          <p:cNvSpPr/>
          <p:nvPr/>
        </p:nvSpPr>
        <p:spPr>
          <a:xfrm>
            <a:off x="355107" y="2885243"/>
            <a:ext cx="1784411" cy="1065320"/>
          </a:xfrm>
          <a:prstGeom prst="rect">
            <a:avLst/>
          </a:prstGeom>
          <a:solidFill>
            <a:schemeClr val="tx2"/>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s-CO" dirty="0" err="1"/>
              <a:t>Level</a:t>
            </a:r>
            <a:r>
              <a:rPr lang="es-CO" dirty="0"/>
              <a:t> </a:t>
            </a:r>
            <a:r>
              <a:rPr lang="es-CO" dirty="0" err="1"/>
              <a:t>of</a:t>
            </a:r>
            <a:r>
              <a:rPr lang="es-CO" dirty="0"/>
              <a:t> </a:t>
            </a:r>
            <a:r>
              <a:rPr lang="es-CO" dirty="0" err="1"/>
              <a:t>public</a:t>
            </a:r>
            <a:r>
              <a:rPr lang="es-CO" dirty="0"/>
              <a:t> </a:t>
            </a:r>
            <a:r>
              <a:rPr lang="es-CO" dirty="0" err="1"/>
              <a:t>visibility</a:t>
            </a:r>
            <a:r>
              <a:rPr lang="es-CO" dirty="0"/>
              <a:t> </a:t>
            </a:r>
            <a:r>
              <a:rPr lang="es-CO" dirty="0" err="1"/>
              <a:t>of</a:t>
            </a:r>
            <a:r>
              <a:rPr lang="es-CO" dirty="0"/>
              <a:t> </a:t>
            </a:r>
            <a:r>
              <a:rPr lang="es-CO" dirty="0" err="1"/>
              <a:t>Corporate</a:t>
            </a:r>
            <a:r>
              <a:rPr lang="es-CO" dirty="0"/>
              <a:t> </a:t>
            </a:r>
            <a:r>
              <a:rPr lang="es-CO" dirty="0" err="1"/>
              <a:t>Tax</a:t>
            </a:r>
            <a:r>
              <a:rPr lang="es-CO" dirty="0"/>
              <a:t> </a:t>
            </a:r>
            <a:r>
              <a:rPr lang="es-CO" dirty="0" err="1"/>
              <a:t>issues</a:t>
            </a:r>
            <a:r>
              <a:rPr lang="es-CO" dirty="0"/>
              <a:t> </a:t>
            </a:r>
          </a:p>
        </p:txBody>
      </p:sp>
      <p:sp>
        <p:nvSpPr>
          <p:cNvPr id="5" name="Rectangle 4">
            <a:extLst>
              <a:ext uri="{FF2B5EF4-FFF2-40B4-BE49-F238E27FC236}">
                <a16:creationId xmlns:a16="http://schemas.microsoft.com/office/drawing/2014/main" id="{EF205868-3145-4C65-AF99-362B8EBBF2A1}"/>
              </a:ext>
            </a:extLst>
          </p:cNvPr>
          <p:cNvSpPr/>
          <p:nvPr/>
        </p:nvSpPr>
        <p:spPr>
          <a:xfrm>
            <a:off x="3866225" y="2869204"/>
            <a:ext cx="1597980" cy="1065320"/>
          </a:xfrm>
          <a:prstGeom prst="rect">
            <a:avLst/>
          </a:prstGeom>
          <a:solidFill>
            <a:schemeClr val="tx2"/>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s-CO" dirty="0" err="1"/>
              <a:t>Reputational</a:t>
            </a:r>
            <a:r>
              <a:rPr lang="es-CO" dirty="0"/>
              <a:t> </a:t>
            </a:r>
            <a:r>
              <a:rPr lang="es-CO" dirty="0" err="1"/>
              <a:t>Risk</a:t>
            </a:r>
            <a:r>
              <a:rPr lang="es-CO" dirty="0"/>
              <a:t> </a:t>
            </a:r>
          </a:p>
        </p:txBody>
      </p:sp>
      <p:sp>
        <p:nvSpPr>
          <p:cNvPr id="6" name="Rectangle 5">
            <a:extLst>
              <a:ext uri="{FF2B5EF4-FFF2-40B4-BE49-F238E27FC236}">
                <a16:creationId xmlns:a16="http://schemas.microsoft.com/office/drawing/2014/main" id="{E702B618-B202-4B85-924D-91C971427003}"/>
              </a:ext>
            </a:extLst>
          </p:cNvPr>
          <p:cNvSpPr/>
          <p:nvPr/>
        </p:nvSpPr>
        <p:spPr>
          <a:xfrm>
            <a:off x="7190913" y="2869204"/>
            <a:ext cx="1597980" cy="1065320"/>
          </a:xfrm>
          <a:prstGeom prst="rect">
            <a:avLst/>
          </a:prstGeom>
          <a:solidFill>
            <a:schemeClr val="tx2"/>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s-CO" dirty="0" err="1"/>
              <a:t>Corporate</a:t>
            </a:r>
            <a:r>
              <a:rPr lang="es-CO" dirty="0"/>
              <a:t> </a:t>
            </a:r>
            <a:r>
              <a:rPr lang="es-CO" dirty="0" err="1"/>
              <a:t>Tax</a:t>
            </a:r>
            <a:r>
              <a:rPr lang="es-CO" dirty="0"/>
              <a:t> Culture</a:t>
            </a:r>
          </a:p>
        </p:txBody>
      </p:sp>
      <p:sp>
        <p:nvSpPr>
          <p:cNvPr id="7" name="Rectangle 6">
            <a:extLst>
              <a:ext uri="{FF2B5EF4-FFF2-40B4-BE49-F238E27FC236}">
                <a16:creationId xmlns:a16="http://schemas.microsoft.com/office/drawing/2014/main" id="{02021628-D9D4-4659-9B25-84CE644EADC2}"/>
              </a:ext>
            </a:extLst>
          </p:cNvPr>
          <p:cNvSpPr/>
          <p:nvPr/>
        </p:nvSpPr>
        <p:spPr>
          <a:xfrm>
            <a:off x="909965" y="4325141"/>
            <a:ext cx="1597980" cy="1065320"/>
          </a:xfrm>
          <a:prstGeom prst="rect">
            <a:avLst/>
          </a:prstGeom>
          <a:solidFill>
            <a:schemeClr val="tx2"/>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s-CO" dirty="0" err="1"/>
              <a:t>Political</a:t>
            </a:r>
            <a:r>
              <a:rPr lang="es-CO" dirty="0"/>
              <a:t> </a:t>
            </a:r>
            <a:r>
              <a:rPr lang="es-CO" dirty="0" err="1"/>
              <a:t>Pressure</a:t>
            </a:r>
            <a:endParaRPr lang="es-CO" dirty="0"/>
          </a:p>
        </p:txBody>
      </p:sp>
      <p:sp>
        <p:nvSpPr>
          <p:cNvPr id="8" name="Rectangle 7">
            <a:extLst>
              <a:ext uri="{FF2B5EF4-FFF2-40B4-BE49-F238E27FC236}">
                <a16:creationId xmlns:a16="http://schemas.microsoft.com/office/drawing/2014/main" id="{3F51A359-5ABF-4779-A286-39B367B93FD5}"/>
              </a:ext>
            </a:extLst>
          </p:cNvPr>
          <p:cNvSpPr/>
          <p:nvPr/>
        </p:nvSpPr>
        <p:spPr>
          <a:xfrm>
            <a:off x="1753338" y="5661467"/>
            <a:ext cx="1784411" cy="1065320"/>
          </a:xfrm>
          <a:prstGeom prst="rect">
            <a:avLst/>
          </a:prstGeom>
          <a:solidFill>
            <a:schemeClr val="tx2"/>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s-CO" dirty="0" err="1"/>
              <a:t>Changes</a:t>
            </a:r>
            <a:r>
              <a:rPr lang="es-CO" dirty="0"/>
              <a:t> in </a:t>
            </a:r>
            <a:r>
              <a:rPr lang="es-CO" dirty="0" err="1"/>
              <a:t>the</a:t>
            </a:r>
            <a:r>
              <a:rPr lang="es-CO" dirty="0"/>
              <a:t> </a:t>
            </a:r>
            <a:r>
              <a:rPr lang="es-CO" dirty="0" err="1"/>
              <a:t>tax</a:t>
            </a:r>
            <a:r>
              <a:rPr lang="es-CO" dirty="0"/>
              <a:t> </a:t>
            </a:r>
            <a:r>
              <a:rPr lang="es-CO" dirty="0" err="1"/>
              <a:t>administration’s</a:t>
            </a:r>
            <a:r>
              <a:rPr lang="es-CO" dirty="0"/>
              <a:t> </a:t>
            </a:r>
            <a:r>
              <a:rPr lang="es-CO" dirty="0" err="1"/>
              <a:t>approach</a:t>
            </a:r>
            <a:endParaRPr lang="es-CO" dirty="0"/>
          </a:p>
        </p:txBody>
      </p:sp>
      <p:sp>
        <p:nvSpPr>
          <p:cNvPr id="9" name="Rectangle 8">
            <a:extLst>
              <a:ext uri="{FF2B5EF4-FFF2-40B4-BE49-F238E27FC236}">
                <a16:creationId xmlns:a16="http://schemas.microsoft.com/office/drawing/2014/main" id="{79C7C47C-4C0F-4066-A8C6-92E43681C236}"/>
              </a:ext>
            </a:extLst>
          </p:cNvPr>
          <p:cNvSpPr/>
          <p:nvPr/>
        </p:nvSpPr>
        <p:spPr>
          <a:xfrm>
            <a:off x="0" y="5661467"/>
            <a:ext cx="1597980" cy="1065320"/>
          </a:xfrm>
          <a:prstGeom prst="rect">
            <a:avLst/>
          </a:prstGeom>
          <a:solidFill>
            <a:schemeClr val="tx2"/>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s-CO" dirty="0" err="1"/>
              <a:t>Changes</a:t>
            </a:r>
            <a:r>
              <a:rPr lang="es-CO" dirty="0"/>
              <a:t> in </a:t>
            </a:r>
            <a:r>
              <a:rPr lang="es-CO" dirty="0" err="1"/>
              <a:t>tax</a:t>
            </a:r>
            <a:r>
              <a:rPr lang="es-CO" dirty="0"/>
              <a:t> rules </a:t>
            </a:r>
          </a:p>
        </p:txBody>
      </p:sp>
      <p:sp>
        <p:nvSpPr>
          <p:cNvPr id="10" name="Arrow: Right 9">
            <a:extLst>
              <a:ext uri="{FF2B5EF4-FFF2-40B4-BE49-F238E27FC236}">
                <a16:creationId xmlns:a16="http://schemas.microsoft.com/office/drawing/2014/main" id="{80C76D61-599B-4735-AB1B-797C17F390BD}"/>
              </a:ext>
            </a:extLst>
          </p:cNvPr>
          <p:cNvSpPr/>
          <p:nvPr/>
        </p:nvSpPr>
        <p:spPr>
          <a:xfrm>
            <a:off x="2645543" y="3287697"/>
            <a:ext cx="639195" cy="281600"/>
          </a:xfrm>
          <a:prstGeom prst="rightArrow">
            <a:avLst/>
          </a:prstGeom>
          <a:solidFill>
            <a:schemeClr val="tx2"/>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s-CO"/>
          </a:p>
        </p:txBody>
      </p:sp>
      <p:sp>
        <p:nvSpPr>
          <p:cNvPr id="11" name="TextBox 10">
            <a:extLst>
              <a:ext uri="{FF2B5EF4-FFF2-40B4-BE49-F238E27FC236}">
                <a16:creationId xmlns:a16="http://schemas.microsoft.com/office/drawing/2014/main" id="{A0B14188-56E8-421B-9758-D394512DA2BC}"/>
              </a:ext>
            </a:extLst>
          </p:cNvPr>
          <p:cNvSpPr txBox="1"/>
          <p:nvPr/>
        </p:nvSpPr>
        <p:spPr>
          <a:xfrm>
            <a:off x="3693107" y="3980638"/>
            <a:ext cx="2059623" cy="2308324"/>
          </a:xfrm>
          <a:prstGeom prst="rect">
            <a:avLst/>
          </a:prstGeom>
          <a:solidFill>
            <a:schemeClr val="tx2"/>
          </a:solidFill>
        </p:spPr>
        <p:txBody>
          <a:bodyPr wrap="square" rtlCol="0">
            <a:spAutoFit/>
          </a:bodyPr>
          <a:lstStyle/>
          <a:p>
            <a:pPr marL="285750" indent="-285750">
              <a:buFont typeface="Arial" panose="020B0604020202020204" pitchFamily="34" charset="0"/>
              <a:buChar char="•"/>
            </a:pPr>
            <a:r>
              <a:rPr lang="es-CO" dirty="0" err="1">
                <a:solidFill>
                  <a:schemeClr val="bg1"/>
                </a:solidFill>
              </a:rPr>
              <a:t>Higher</a:t>
            </a:r>
            <a:r>
              <a:rPr lang="es-CO" dirty="0">
                <a:solidFill>
                  <a:schemeClr val="bg1"/>
                </a:solidFill>
              </a:rPr>
              <a:t> </a:t>
            </a:r>
            <a:r>
              <a:rPr lang="es-CO" dirty="0" err="1">
                <a:solidFill>
                  <a:schemeClr val="bg1"/>
                </a:solidFill>
              </a:rPr>
              <a:t>for</a:t>
            </a:r>
            <a:r>
              <a:rPr lang="es-CO" dirty="0">
                <a:solidFill>
                  <a:schemeClr val="bg1"/>
                </a:solidFill>
              </a:rPr>
              <a:t> B2C industries and </a:t>
            </a:r>
            <a:r>
              <a:rPr lang="es-CO" dirty="0" err="1">
                <a:solidFill>
                  <a:schemeClr val="bg1"/>
                </a:solidFill>
              </a:rPr>
              <a:t>Public</a:t>
            </a:r>
            <a:r>
              <a:rPr lang="es-CO" dirty="0">
                <a:solidFill>
                  <a:schemeClr val="bg1"/>
                </a:solidFill>
              </a:rPr>
              <a:t> </a:t>
            </a:r>
            <a:r>
              <a:rPr lang="es-CO" dirty="0" err="1">
                <a:solidFill>
                  <a:schemeClr val="bg1"/>
                </a:solidFill>
              </a:rPr>
              <a:t>proc</a:t>
            </a:r>
            <a:r>
              <a:rPr lang="es-CO" dirty="0">
                <a:solidFill>
                  <a:schemeClr val="bg1"/>
                </a:solidFill>
              </a:rPr>
              <a:t>. Industries</a:t>
            </a:r>
          </a:p>
          <a:p>
            <a:pPr marL="285750" indent="-285750">
              <a:buFont typeface="Arial" panose="020B0604020202020204" pitchFamily="34" charset="0"/>
              <a:buChar char="•"/>
            </a:pPr>
            <a:r>
              <a:rPr lang="es-CO" dirty="0" err="1">
                <a:solidFill>
                  <a:schemeClr val="bg1"/>
                </a:solidFill>
              </a:rPr>
              <a:t>Higher</a:t>
            </a:r>
            <a:r>
              <a:rPr lang="es-CO" dirty="0">
                <a:solidFill>
                  <a:schemeClr val="bg1"/>
                </a:solidFill>
              </a:rPr>
              <a:t> </a:t>
            </a:r>
            <a:r>
              <a:rPr lang="es-CO" dirty="0" err="1">
                <a:solidFill>
                  <a:schemeClr val="bg1"/>
                </a:solidFill>
              </a:rPr>
              <a:t>for</a:t>
            </a:r>
            <a:r>
              <a:rPr lang="es-CO" dirty="0">
                <a:solidFill>
                  <a:schemeClr val="bg1"/>
                </a:solidFill>
              </a:rPr>
              <a:t> </a:t>
            </a:r>
            <a:r>
              <a:rPr lang="es-CO" dirty="0" err="1">
                <a:solidFill>
                  <a:schemeClr val="bg1"/>
                </a:solidFill>
              </a:rPr>
              <a:t>listed</a:t>
            </a:r>
            <a:r>
              <a:rPr lang="es-CO" dirty="0">
                <a:solidFill>
                  <a:schemeClr val="bg1"/>
                </a:solidFill>
              </a:rPr>
              <a:t> </a:t>
            </a:r>
            <a:r>
              <a:rPr lang="es-CO" dirty="0" err="1">
                <a:solidFill>
                  <a:schemeClr val="bg1"/>
                </a:solidFill>
              </a:rPr>
              <a:t>corporations</a:t>
            </a:r>
            <a:endParaRPr lang="es-CO" dirty="0">
              <a:solidFill>
                <a:schemeClr val="bg1"/>
              </a:solidFill>
            </a:endParaRPr>
          </a:p>
          <a:p>
            <a:pPr marL="285750" indent="-285750">
              <a:buFont typeface="Arial" panose="020B0604020202020204" pitchFamily="34" charset="0"/>
              <a:buChar char="•"/>
            </a:pPr>
            <a:r>
              <a:rPr lang="es-CO" dirty="0" err="1">
                <a:solidFill>
                  <a:schemeClr val="bg1"/>
                </a:solidFill>
              </a:rPr>
              <a:t>Generally</a:t>
            </a:r>
            <a:r>
              <a:rPr lang="es-CO" dirty="0">
                <a:solidFill>
                  <a:schemeClr val="bg1"/>
                </a:solidFill>
              </a:rPr>
              <a:t> </a:t>
            </a:r>
            <a:r>
              <a:rPr lang="es-CO" dirty="0" err="1">
                <a:solidFill>
                  <a:schemeClr val="bg1"/>
                </a:solidFill>
              </a:rPr>
              <a:t>higher</a:t>
            </a:r>
            <a:r>
              <a:rPr lang="es-CO" dirty="0">
                <a:solidFill>
                  <a:schemeClr val="bg1"/>
                </a:solidFill>
              </a:rPr>
              <a:t> </a:t>
            </a:r>
            <a:r>
              <a:rPr lang="es-CO" dirty="0" err="1">
                <a:solidFill>
                  <a:schemeClr val="bg1"/>
                </a:solidFill>
              </a:rPr>
              <a:t>for</a:t>
            </a:r>
            <a:r>
              <a:rPr lang="es-CO" dirty="0">
                <a:solidFill>
                  <a:schemeClr val="bg1"/>
                </a:solidFill>
              </a:rPr>
              <a:t> </a:t>
            </a:r>
            <a:r>
              <a:rPr lang="es-CO" dirty="0" err="1">
                <a:solidFill>
                  <a:schemeClr val="bg1"/>
                </a:solidFill>
              </a:rPr>
              <a:t>MNCs</a:t>
            </a:r>
            <a:endParaRPr lang="es-CO" dirty="0">
              <a:solidFill>
                <a:schemeClr val="bg1"/>
              </a:solidFill>
            </a:endParaRPr>
          </a:p>
        </p:txBody>
      </p:sp>
      <p:sp>
        <p:nvSpPr>
          <p:cNvPr id="12" name="Rectangle 11">
            <a:extLst>
              <a:ext uri="{FF2B5EF4-FFF2-40B4-BE49-F238E27FC236}">
                <a16:creationId xmlns:a16="http://schemas.microsoft.com/office/drawing/2014/main" id="{889FCBB9-8092-4C38-91A5-49D81D7CC6FF}"/>
              </a:ext>
            </a:extLst>
          </p:cNvPr>
          <p:cNvSpPr/>
          <p:nvPr/>
        </p:nvSpPr>
        <p:spPr>
          <a:xfrm>
            <a:off x="6356411" y="4142379"/>
            <a:ext cx="2432482" cy="575333"/>
          </a:xfrm>
          <a:prstGeom prst="rect">
            <a:avLst/>
          </a:prstGeom>
          <a:solidFill>
            <a:schemeClr val="tx2"/>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s-CO" dirty="0" err="1"/>
              <a:t>Board</a:t>
            </a:r>
            <a:r>
              <a:rPr lang="es-CO" dirty="0"/>
              <a:t> </a:t>
            </a:r>
            <a:r>
              <a:rPr lang="es-CO" dirty="0" err="1"/>
              <a:t>Involvement</a:t>
            </a:r>
            <a:endParaRPr lang="es-CO" dirty="0"/>
          </a:p>
        </p:txBody>
      </p:sp>
      <p:sp>
        <p:nvSpPr>
          <p:cNvPr id="13" name="Rectangle 12">
            <a:extLst>
              <a:ext uri="{FF2B5EF4-FFF2-40B4-BE49-F238E27FC236}">
                <a16:creationId xmlns:a16="http://schemas.microsoft.com/office/drawing/2014/main" id="{A56B74D0-7091-48EE-AF9A-3C525696C838}"/>
              </a:ext>
            </a:extLst>
          </p:cNvPr>
          <p:cNvSpPr/>
          <p:nvPr/>
        </p:nvSpPr>
        <p:spPr>
          <a:xfrm>
            <a:off x="6143348" y="5115994"/>
            <a:ext cx="2734322" cy="488271"/>
          </a:xfrm>
          <a:prstGeom prst="rect">
            <a:avLst/>
          </a:prstGeom>
          <a:solidFill>
            <a:schemeClr val="tx2"/>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s-CO" dirty="0" err="1"/>
              <a:t>Conservative</a:t>
            </a:r>
            <a:r>
              <a:rPr lang="es-CO" dirty="0"/>
              <a:t> </a:t>
            </a:r>
            <a:r>
              <a:rPr lang="es-CO" dirty="0" err="1"/>
              <a:t>tax</a:t>
            </a:r>
            <a:r>
              <a:rPr lang="es-CO" dirty="0"/>
              <a:t> </a:t>
            </a:r>
            <a:r>
              <a:rPr lang="es-CO" dirty="0" err="1"/>
              <a:t>approach</a:t>
            </a:r>
            <a:endParaRPr lang="es-CO" dirty="0"/>
          </a:p>
        </p:txBody>
      </p:sp>
      <p:sp>
        <p:nvSpPr>
          <p:cNvPr id="14" name="Rectangle 13">
            <a:extLst>
              <a:ext uri="{FF2B5EF4-FFF2-40B4-BE49-F238E27FC236}">
                <a16:creationId xmlns:a16="http://schemas.microsoft.com/office/drawing/2014/main" id="{D8B0B4E0-0C7F-4DE2-AA5E-43666E092D50}"/>
              </a:ext>
            </a:extLst>
          </p:cNvPr>
          <p:cNvSpPr/>
          <p:nvPr/>
        </p:nvSpPr>
        <p:spPr>
          <a:xfrm>
            <a:off x="6143348" y="5696978"/>
            <a:ext cx="2734322" cy="488271"/>
          </a:xfrm>
          <a:prstGeom prst="rect">
            <a:avLst/>
          </a:prstGeom>
          <a:solidFill>
            <a:schemeClr val="tx2"/>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s-CO" dirty="0" err="1"/>
              <a:t>Cosmetic</a:t>
            </a:r>
            <a:r>
              <a:rPr lang="es-CO" dirty="0"/>
              <a:t> </a:t>
            </a:r>
            <a:r>
              <a:rPr lang="es-CO" dirty="0" err="1"/>
              <a:t>compliance</a:t>
            </a:r>
            <a:endParaRPr lang="es-CO" dirty="0"/>
          </a:p>
        </p:txBody>
      </p:sp>
      <p:sp>
        <p:nvSpPr>
          <p:cNvPr id="15" name="Rectangle 14">
            <a:extLst>
              <a:ext uri="{FF2B5EF4-FFF2-40B4-BE49-F238E27FC236}">
                <a16:creationId xmlns:a16="http://schemas.microsoft.com/office/drawing/2014/main" id="{54265464-B361-45A9-961C-0130E203B76D}"/>
              </a:ext>
            </a:extLst>
          </p:cNvPr>
          <p:cNvSpPr/>
          <p:nvPr/>
        </p:nvSpPr>
        <p:spPr>
          <a:xfrm>
            <a:off x="6143348" y="6288962"/>
            <a:ext cx="2734322" cy="488271"/>
          </a:xfrm>
          <a:prstGeom prst="rect">
            <a:avLst/>
          </a:prstGeom>
          <a:solidFill>
            <a:schemeClr val="tx2"/>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s-CO" dirty="0" err="1"/>
              <a:t>Resistance</a:t>
            </a:r>
            <a:r>
              <a:rPr lang="es-CO" dirty="0"/>
              <a:t>/</a:t>
            </a:r>
            <a:r>
              <a:rPr lang="es-CO" dirty="0" err="1"/>
              <a:t>Detachment</a:t>
            </a:r>
            <a:endParaRPr lang="es-CO" dirty="0"/>
          </a:p>
        </p:txBody>
      </p:sp>
      <p:cxnSp>
        <p:nvCxnSpPr>
          <p:cNvPr id="17" name="Straight Arrow Connector 16">
            <a:extLst>
              <a:ext uri="{FF2B5EF4-FFF2-40B4-BE49-F238E27FC236}">
                <a16:creationId xmlns:a16="http://schemas.microsoft.com/office/drawing/2014/main" id="{E3BD1ACA-359F-43E6-9AEA-91507904C0DA}"/>
              </a:ext>
            </a:extLst>
          </p:cNvPr>
          <p:cNvCxnSpPr>
            <a:cxnSpLocks/>
            <a:stCxn id="4" idx="2"/>
          </p:cNvCxnSpPr>
          <p:nvPr/>
        </p:nvCxnSpPr>
        <p:spPr>
          <a:xfrm>
            <a:off x="1247313" y="3950563"/>
            <a:ext cx="350667" cy="271006"/>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20" name="Straight Arrow Connector 19">
            <a:extLst>
              <a:ext uri="{FF2B5EF4-FFF2-40B4-BE49-F238E27FC236}">
                <a16:creationId xmlns:a16="http://schemas.microsoft.com/office/drawing/2014/main" id="{9F8E563C-824A-4D82-AD24-20C96185CA11}"/>
              </a:ext>
            </a:extLst>
          </p:cNvPr>
          <p:cNvCxnSpPr>
            <a:stCxn id="7" idx="2"/>
          </p:cNvCxnSpPr>
          <p:nvPr/>
        </p:nvCxnSpPr>
        <p:spPr>
          <a:xfrm flipH="1">
            <a:off x="1180730" y="5390461"/>
            <a:ext cx="528225" cy="149205"/>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22" name="Straight Arrow Connector 21">
            <a:extLst>
              <a:ext uri="{FF2B5EF4-FFF2-40B4-BE49-F238E27FC236}">
                <a16:creationId xmlns:a16="http://schemas.microsoft.com/office/drawing/2014/main" id="{736A530B-B969-48C5-8E91-047477495474}"/>
              </a:ext>
            </a:extLst>
          </p:cNvPr>
          <p:cNvCxnSpPr>
            <a:stCxn id="7" idx="2"/>
          </p:cNvCxnSpPr>
          <p:nvPr/>
        </p:nvCxnSpPr>
        <p:spPr>
          <a:xfrm>
            <a:off x="1708955" y="5390461"/>
            <a:ext cx="672476" cy="213804"/>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
        <p:nvSpPr>
          <p:cNvPr id="23" name="Arrow: Right 22">
            <a:extLst>
              <a:ext uri="{FF2B5EF4-FFF2-40B4-BE49-F238E27FC236}">
                <a16:creationId xmlns:a16="http://schemas.microsoft.com/office/drawing/2014/main" id="{931819CF-CAF0-42F4-BCD2-32C49516494A}"/>
              </a:ext>
            </a:extLst>
          </p:cNvPr>
          <p:cNvSpPr/>
          <p:nvPr/>
        </p:nvSpPr>
        <p:spPr>
          <a:xfrm>
            <a:off x="3755254" y="6418555"/>
            <a:ext cx="2059623" cy="195309"/>
          </a:xfrm>
          <a:prstGeom prst="rightArrow">
            <a:avLst/>
          </a:prstGeom>
          <a:solidFill>
            <a:schemeClr val="tx2"/>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s-CO"/>
          </a:p>
        </p:txBody>
      </p:sp>
      <p:sp>
        <p:nvSpPr>
          <p:cNvPr id="25" name="Arrow: Right 24">
            <a:extLst>
              <a:ext uri="{FF2B5EF4-FFF2-40B4-BE49-F238E27FC236}">
                <a16:creationId xmlns:a16="http://schemas.microsoft.com/office/drawing/2014/main" id="{5888DB72-E100-4046-AED8-84E3E0D3B27F}"/>
              </a:ext>
            </a:extLst>
          </p:cNvPr>
          <p:cNvSpPr/>
          <p:nvPr/>
        </p:nvSpPr>
        <p:spPr>
          <a:xfrm>
            <a:off x="6007961" y="3254642"/>
            <a:ext cx="639195" cy="281600"/>
          </a:xfrm>
          <a:prstGeom prst="rightArrow">
            <a:avLst/>
          </a:prstGeom>
          <a:solidFill>
            <a:schemeClr val="tx2"/>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s-CO"/>
          </a:p>
        </p:txBody>
      </p:sp>
      <p:cxnSp>
        <p:nvCxnSpPr>
          <p:cNvPr id="27" name="Straight Arrow Connector 26">
            <a:extLst>
              <a:ext uri="{FF2B5EF4-FFF2-40B4-BE49-F238E27FC236}">
                <a16:creationId xmlns:a16="http://schemas.microsoft.com/office/drawing/2014/main" id="{9170EB48-F551-40F6-B5BE-4BD864166C26}"/>
              </a:ext>
            </a:extLst>
          </p:cNvPr>
          <p:cNvCxnSpPr>
            <a:stCxn id="12" idx="2"/>
          </p:cNvCxnSpPr>
          <p:nvPr/>
        </p:nvCxnSpPr>
        <p:spPr>
          <a:xfrm>
            <a:off x="7572652" y="4717712"/>
            <a:ext cx="0" cy="289294"/>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150497294"/>
      </p:ext>
    </p:extLst>
  </p:cSld>
  <p:clrMapOvr>
    <a:masterClrMapping/>
  </p:clrMapOvr>
  <p:transition>
    <p:fade/>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7A01F858-AC70-4286-A7D5-AC1BEBF73A6B}"/>
              </a:ext>
            </a:extLst>
          </p:cNvPr>
          <p:cNvPicPr>
            <a:picLocks noChangeAspect="1"/>
          </p:cNvPicPr>
          <p:nvPr/>
        </p:nvPicPr>
        <p:blipFill>
          <a:blip r:embed="rId2"/>
          <a:stretch>
            <a:fillRect/>
          </a:stretch>
        </p:blipFill>
        <p:spPr>
          <a:xfrm>
            <a:off x="1740024" y="837142"/>
            <a:ext cx="5499069" cy="3212870"/>
          </a:xfrm>
          <a:prstGeom prst="rect">
            <a:avLst/>
          </a:prstGeom>
        </p:spPr>
      </p:pic>
      <p:sp>
        <p:nvSpPr>
          <p:cNvPr id="6" name="TextBox 5">
            <a:extLst>
              <a:ext uri="{FF2B5EF4-FFF2-40B4-BE49-F238E27FC236}">
                <a16:creationId xmlns:a16="http://schemas.microsoft.com/office/drawing/2014/main" id="{3C09857F-0C9B-4F90-AD90-B2FFB3DF0506}"/>
              </a:ext>
            </a:extLst>
          </p:cNvPr>
          <p:cNvSpPr txBox="1"/>
          <p:nvPr/>
        </p:nvSpPr>
        <p:spPr>
          <a:xfrm>
            <a:off x="133164" y="4050012"/>
            <a:ext cx="4438836" cy="3139321"/>
          </a:xfrm>
          <a:prstGeom prst="rect">
            <a:avLst/>
          </a:prstGeom>
          <a:noFill/>
        </p:spPr>
        <p:txBody>
          <a:bodyPr wrap="square" rtlCol="0">
            <a:spAutoFit/>
          </a:bodyPr>
          <a:lstStyle/>
          <a:p>
            <a:pPr algn="ctr"/>
            <a:r>
              <a:rPr lang="es-CO" b="1" dirty="0"/>
              <a:t>UK</a:t>
            </a:r>
            <a:r>
              <a:rPr lang="es-CO" dirty="0"/>
              <a:t> </a:t>
            </a:r>
          </a:p>
          <a:p>
            <a:pPr marL="285750" indent="-285750" algn="just">
              <a:buFont typeface="Arial" panose="020B0604020202020204" pitchFamily="34" charset="0"/>
              <a:buChar char="•"/>
            </a:pPr>
            <a:r>
              <a:rPr lang="es-CO" dirty="0" err="1"/>
              <a:t>Elevated</a:t>
            </a:r>
            <a:r>
              <a:rPr lang="es-CO" dirty="0"/>
              <a:t> </a:t>
            </a:r>
            <a:r>
              <a:rPr lang="es-CO" dirty="0" err="1"/>
              <a:t>public</a:t>
            </a:r>
            <a:r>
              <a:rPr lang="es-CO" dirty="0"/>
              <a:t> </a:t>
            </a:r>
            <a:r>
              <a:rPr lang="es-CO" dirty="0" err="1"/>
              <a:t>visibility</a:t>
            </a:r>
            <a:r>
              <a:rPr lang="es-CO" dirty="0"/>
              <a:t> (media-</a:t>
            </a:r>
            <a:r>
              <a:rPr lang="es-CO" dirty="0" err="1"/>
              <a:t>fueled</a:t>
            </a:r>
            <a:r>
              <a:rPr lang="es-CO" dirty="0"/>
              <a:t>) </a:t>
            </a:r>
          </a:p>
          <a:p>
            <a:pPr marL="285750" indent="-285750" algn="just">
              <a:buFont typeface="Arial" panose="020B0604020202020204" pitchFamily="34" charset="0"/>
              <a:buChar char="•"/>
            </a:pPr>
            <a:r>
              <a:rPr lang="es-CO" dirty="0" err="1"/>
              <a:t>Increased</a:t>
            </a:r>
            <a:r>
              <a:rPr lang="es-CO" dirty="0"/>
              <a:t> </a:t>
            </a:r>
            <a:r>
              <a:rPr lang="es-CO" dirty="0" err="1"/>
              <a:t>reputational</a:t>
            </a:r>
            <a:r>
              <a:rPr lang="es-CO" dirty="0"/>
              <a:t> </a:t>
            </a:r>
            <a:r>
              <a:rPr lang="es-CO" dirty="0" err="1"/>
              <a:t>risk</a:t>
            </a:r>
            <a:r>
              <a:rPr lang="es-CO" dirty="0"/>
              <a:t> </a:t>
            </a:r>
            <a:r>
              <a:rPr lang="es-CO" dirty="0" err="1"/>
              <a:t>awareness</a:t>
            </a:r>
            <a:r>
              <a:rPr lang="es-CO" dirty="0"/>
              <a:t> </a:t>
            </a:r>
            <a:r>
              <a:rPr lang="es-CO" dirty="0" err="1"/>
              <a:t>among</a:t>
            </a:r>
            <a:r>
              <a:rPr lang="es-CO" dirty="0"/>
              <a:t> </a:t>
            </a:r>
            <a:r>
              <a:rPr lang="es-CO" dirty="0" err="1"/>
              <a:t>corporate</a:t>
            </a:r>
            <a:r>
              <a:rPr lang="es-CO" dirty="0"/>
              <a:t> </a:t>
            </a:r>
            <a:r>
              <a:rPr lang="es-CO" dirty="0" err="1"/>
              <a:t>boards</a:t>
            </a:r>
            <a:r>
              <a:rPr lang="es-CO" dirty="0"/>
              <a:t> and </a:t>
            </a:r>
            <a:r>
              <a:rPr lang="es-CO" dirty="0" err="1"/>
              <a:t>TD’s</a:t>
            </a:r>
            <a:r>
              <a:rPr lang="es-CO" dirty="0"/>
              <a:t> leads </a:t>
            </a:r>
            <a:r>
              <a:rPr lang="es-CO" dirty="0" err="1"/>
              <a:t>to</a:t>
            </a:r>
            <a:r>
              <a:rPr lang="es-CO" dirty="0"/>
              <a:t> </a:t>
            </a:r>
            <a:r>
              <a:rPr lang="es-CO" dirty="0" err="1"/>
              <a:t>risk</a:t>
            </a:r>
            <a:r>
              <a:rPr lang="es-CO" dirty="0"/>
              <a:t> </a:t>
            </a:r>
            <a:r>
              <a:rPr lang="es-CO" dirty="0" err="1"/>
              <a:t>aversion</a:t>
            </a:r>
            <a:r>
              <a:rPr lang="es-CO" dirty="0"/>
              <a:t> and </a:t>
            </a:r>
            <a:r>
              <a:rPr lang="es-CO" dirty="0" err="1"/>
              <a:t>conservative</a:t>
            </a:r>
            <a:r>
              <a:rPr lang="es-CO" dirty="0"/>
              <a:t> </a:t>
            </a:r>
            <a:r>
              <a:rPr lang="es-CO" dirty="0" err="1"/>
              <a:t>approaches</a:t>
            </a:r>
            <a:r>
              <a:rPr lang="es-CO" dirty="0"/>
              <a:t> </a:t>
            </a:r>
            <a:r>
              <a:rPr lang="es-CO" dirty="0" err="1"/>
              <a:t>or</a:t>
            </a:r>
            <a:r>
              <a:rPr lang="es-CO" dirty="0"/>
              <a:t> </a:t>
            </a:r>
            <a:r>
              <a:rPr lang="es-CO" dirty="0" err="1"/>
              <a:t>cosmetic</a:t>
            </a:r>
            <a:r>
              <a:rPr lang="es-CO" dirty="0"/>
              <a:t> </a:t>
            </a:r>
            <a:r>
              <a:rPr lang="es-CO" dirty="0" err="1"/>
              <a:t>compliance</a:t>
            </a:r>
            <a:r>
              <a:rPr lang="es-CO" dirty="0"/>
              <a:t>. </a:t>
            </a:r>
          </a:p>
          <a:p>
            <a:pPr marL="285750" indent="-285750" algn="just">
              <a:buFont typeface="Arial" panose="020B0604020202020204" pitchFamily="34" charset="0"/>
              <a:buChar char="•"/>
            </a:pPr>
            <a:r>
              <a:rPr lang="es-CO" dirty="0" err="1"/>
              <a:t>Proliferation</a:t>
            </a:r>
            <a:r>
              <a:rPr lang="es-CO" dirty="0"/>
              <a:t> </a:t>
            </a:r>
            <a:r>
              <a:rPr lang="es-CO" dirty="0" err="1"/>
              <a:t>of</a:t>
            </a:r>
            <a:r>
              <a:rPr lang="es-CO" dirty="0"/>
              <a:t> anti-abuse rules (</a:t>
            </a:r>
            <a:r>
              <a:rPr lang="es-CO" dirty="0" err="1"/>
              <a:t>inc.penalties</a:t>
            </a:r>
            <a:r>
              <a:rPr lang="es-CO" dirty="0"/>
              <a:t> </a:t>
            </a:r>
            <a:r>
              <a:rPr lang="es-CO" dirty="0" err="1"/>
              <a:t>for</a:t>
            </a:r>
            <a:r>
              <a:rPr lang="es-CO" dirty="0"/>
              <a:t> </a:t>
            </a:r>
            <a:r>
              <a:rPr lang="es-CO" dirty="0" err="1"/>
              <a:t>enablers</a:t>
            </a:r>
            <a:r>
              <a:rPr lang="es-CO" dirty="0"/>
              <a:t>)</a:t>
            </a:r>
          </a:p>
          <a:p>
            <a:pPr marL="285750" indent="-285750" algn="just">
              <a:buFont typeface="Arial" panose="020B0604020202020204" pitchFamily="34" charset="0"/>
              <a:buChar char="•"/>
            </a:pPr>
            <a:r>
              <a:rPr lang="es-CO" dirty="0"/>
              <a:t>“</a:t>
            </a:r>
            <a:r>
              <a:rPr lang="es-CO" dirty="0" err="1"/>
              <a:t>Bounded-hands</a:t>
            </a:r>
            <a:r>
              <a:rPr lang="es-CO" dirty="0"/>
              <a:t>” </a:t>
            </a:r>
            <a:r>
              <a:rPr lang="es-CO" dirty="0" err="1"/>
              <a:t>effect</a:t>
            </a:r>
            <a:r>
              <a:rPr lang="es-CO" dirty="0"/>
              <a:t> </a:t>
            </a:r>
            <a:r>
              <a:rPr lang="es-CO" dirty="0" err="1"/>
              <a:t>on</a:t>
            </a:r>
            <a:r>
              <a:rPr lang="es-CO" dirty="0"/>
              <a:t> </a:t>
            </a:r>
            <a:r>
              <a:rPr lang="es-CO" dirty="0" err="1"/>
              <a:t>the</a:t>
            </a:r>
            <a:r>
              <a:rPr lang="es-CO" dirty="0"/>
              <a:t> </a:t>
            </a:r>
            <a:r>
              <a:rPr lang="es-CO" dirty="0" err="1"/>
              <a:t>administration</a:t>
            </a:r>
            <a:endParaRPr lang="es-CO" dirty="0"/>
          </a:p>
          <a:p>
            <a:pPr marL="285750" indent="-285750" algn="just">
              <a:buFont typeface="Arial" panose="020B0604020202020204" pitchFamily="34" charset="0"/>
              <a:buChar char="•"/>
            </a:pPr>
            <a:endParaRPr lang="es-CO" dirty="0"/>
          </a:p>
        </p:txBody>
      </p:sp>
      <p:sp>
        <p:nvSpPr>
          <p:cNvPr id="7" name="TextBox 6">
            <a:extLst>
              <a:ext uri="{FF2B5EF4-FFF2-40B4-BE49-F238E27FC236}">
                <a16:creationId xmlns:a16="http://schemas.microsoft.com/office/drawing/2014/main" id="{A8C56AF8-6971-4906-AD10-26234884367B}"/>
              </a:ext>
            </a:extLst>
          </p:cNvPr>
          <p:cNvSpPr txBox="1"/>
          <p:nvPr/>
        </p:nvSpPr>
        <p:spPr>
          <a:xfrm>
            <a:off x="4572000" y="4042930"/>
            <a:ext cx="4438836" cy="3139321"/>
          </a:xfrm>
          <a:prstGeom prst="rect">
            <a:avLst/>
          </a:prstGeom>
          <a:noFill/>
        </p:spPr>
        <p:txBody>
          <a:bodyPr wrap="square" rtlCol="0">
            <a:spAutoFit/>
          </a:bodyPr>
          <a:lstStyle/>
          <a:p>
            <a:pPr algn="ctr"/>
            <a:r>
              <a:rPr lang="es-CO" b="1" dirty="0"/>
              <a:t>COL</a:t>
            </a:r>
            <a:endParaRPr lang="es-CO" dirty="0"/>
          </a:p>
          <a:p>
            <a:pPr marL="285750" indent="-285750" algn="just">
              <a:buFont typeface="Arial" panose="020B0604020202020204" pitchFamily="34" charset="0"/>
              <a:buChar char="•"/>
            </a:pPr>
            <a:r>
              <a:rPr lang="es-CO" dirty="0"/>
              <a:t>Low </a:t>
            </a:r>
            <a:r>
              <a:rPr lang="es-CO" dirty="0" err="1"/>
              <a:t>public</a:t>
            </a:r>
            <a:r>
              <a:rPr lang="es-CO" dirty="0"/>
              <a:t> </a:t>
            </a:r>
            <a:r>
              <a:rPr lang="es-CO" dirty="0" err="1"/>
              <a:t>visibility</a:t>
            </a:r>
            <a:r>
              <a:rPr lang="es-CO" dirty="0"/>
              <a:t> (</a:t>
            </a:r>
            <a:r>
              <a:rPr lang="es-CO" dirty="0" err="1"/>
              <a:t>low</a:t>
            </a:r>
            <a:r>
              <a:rPr lang="es-CO" dirty="0"/>
              <a:t> media </a:t>
            </a:r>
            <a:r>
              <a:rPr lang="es-CO" dirty="0" err="1"/>
              <a:t>interest</a:t>
            </a:r>
            <a:r>
              <a:rPr lang="es-CO" dirty="0"/>
              <a:t>) </a:t>
            </a:r>
          </a:p>
          <a:p>
            <a:pPr marL="285750" indent="-285750" algn="just">
              <a:buFont typeface="Arial" panose="020B0604020202020204" pitchFamily="34" charset="0"/>
              <a:buChar char="•"/>
            </a:pPr>
            <a:r>
              <a:rPr lang="es-CO" dirty="0" err="1"/>
              <a:t>However</a:t>
            </a:r>
            <a:r>
              <a:rPr lang="es-CO" dirty="0"/>
              <a:t>, </a:t>
            </a:r>
            <a:r>
              <a:rPr lang="es-CO" dirty="0" err="1"/>
              <a:t>increased</a:t>
            </a:r>
            <a:r>
              <a:rPr lang="es-CO" dirty="0"/>
              <a:t> </a:t>
            </a:r>
            <a:r>
              <a:rPr lang="es-CO" dirty="0" err="1"/>
              <a:t>reputational</a:t>
            </a:r>
            <a:r>
              <a:rPr lang="es-CO" dirty="0"/>
              <a:t> </a:t>
            </a:r>
            <a:r>
              <a:rPr lang="es-CO" dirty="0" err="1"/>
              <a:t>risk</a:t>
            </a:r>
            <a:r>
              <a:rPr lang="es-CO" dirty="0"/>
              <a:t> </a:t>
            </a:r>
            <a:r>
              <a:rPr lang="es-CO" dirty="0" err="1"/>
              <a:t>awareness</a:t>
            </a:r>
            <a:r>
              <a:rPr lang="es-CO" dirty="0"/>
              <a:t> (</a:t>
            </a:r>
            <a:r>
              <a:rPr lang="es-CO" dirty="0" err="1"/>
              <a:t>associated</a:t>
            </a:r>
            <a:r>
              <a:rPr lang="es-CO" dirty="0"/>
              <a:t> </a:t>
            </a:r>
            <a:r>
              <a:rPr lang="es-CO" dirty="0" err="1"/>
              <a:t>with</a:t>
            </a:r>
            <a:r>
              <a:rPr lang="es-CO" dirty="0"/>
              <a:t> MNC </a:t>
            </a:r>
            <a:r>
              <a:rPr lang="es-CO" dirty="0" err="1"/>
              <a:t>trends</a:t>
            </a:r>
            <a:r>
              <a:rPr lang="es-CO" dirty="0"/>
              <a:t>) </a:t>
            </a:r>
            <a:r>
              <a:rPr lang="es-CO" dirty="0" err="1"/>
              <a:t>among</a:t>
            </a:r>
            <a:r>
              <a:rPr lang="es-CO" dirty="0"/>
              <a:t> </a:t>
            </a:r>
            <a:r>
              <a:rPr lang="es-CO" dirty="0" err="1"/>
              <a:t>TDs</a:t>
            </a:r>
            <a:r>
              <a:rPr lang="es-CO" dirty="0"/>
              <a:t>, </a:t>
            </a:r>
            <a:r>
              <a:rPr lang="es-CO" dirty="0" err="1"/>
              <a:t>not</a:t>
            </a:r>
            <a:r>
              <a:rPr lang="es-CO" dirty="0"/>
              <a:t> so </a:t>
            </a:r>
            <a:r>
              <a:rPr lang="es-CO" dirty="0" err="1"/>
              <a:t>among</a:t>
            </a:r>
            <a:r>
              <a:rPr lang="es-CO" dirty="0"/>
              <a:t> </a:t>
            </a:r>
            <a:r>
              <a:rPr lang="es-CO" dirty="0" err="1"/>
              <a:t>boards</a:t>
            </a:r>
            <a:r>
              <a:rPr lang="es-CO" dirty="0"/>
              <a:t>. </a:t>
            </a:r>
          </a:p>
          <a:p>
            <a:pPr marL="285750" indent="-285750" algn="just">
              <a:buFont typeface="Arial" panose="020B0604020202020204" pitchFamily="34" charset="0"/>
              <a:buChar char="•"/>
            </a:pPr>
            <a:r>
              <a:rPr lang="es-CO" dirty="0" err="1"/>
              <a:t>Proliferation</a:t>
            </a:r>
            <a:r>
              <a:rPr lang="es-CO" dirty="0"/>
              <a:t> </a:t>
            </a:r>
            <a:r>
              <a:rPr lang="es-CO" dirty="0" err="1"/>
              <a:t>of</a:t>
            </a:r>
            <a:r>
              <a:rPr lang="es-CO" dirty="0"/>
              <a:t> anti-abuse rules (</a:t>
            </a:r>
            <a:r>
              <a:rPr lang="es-CO" dirty="0" err="1"/>
              <a:t>but</a:t>
            </a:r>
            <a:r>
              <a:rPr lang="es-CO" dirty="0"/>
              <a:t> </a:t>
            </a:r>
            <a:r>
              <a:rPr lang="es-CO" dirty="0" err="1"/>
              <a:t>not</a:t>
            </a:r>
            <a:r>
              <a:rPr lang="es-CO" dirty="0"/>
              <a:t> </a:t>
            </a:r>
            <a:r>
              <a:rPr lang="es-CO" dirty="0" err="1"/>
              <a:t>on</a:t>
            </a:r>
            <a:r>
              <a:rPr lang="es-CO" dirty="0"/>
              <a:t> </a:t>
            </a:r>
            <a:r>
              <a:rPr lang="es-CO" dirty="0" err="1"/>
              <a:t>enablers</a:t>
            </a:r>
            <a:r>
              <a:rPr lang="es-CO" dirty="0"/>
              <a:t>)</a:t>
            </a:r>
          </a:p>
          <a:p>
            <a:pPr marL="285750" indent="-285750" algn="just">
              <a:buFont typeface="Arial" panose="020B0604020202020204" pitchFamily="34" charset="0"/>
              <a:buChar char="•"/>
            </a:pPr>
            <a:r>
              <a:rPr lang="es-CO" dirty="0"/>
              <a:t>No “</a:t>
            </a:r>
            <a:r>
              <a:rPr lang="es-CO" dirty="0" err="1"/>
              <a:t>Bounded-hands</a:t>
            </a:r>
            <a:r>
              <a:rPr lang="es-CO" dirty="0"/>
              <a:t>” </a:t>
            </a:r>
            <a:r>
              <a:rPr lang="es-CO" dirty="0" err="1"/>
              <a:t>effect</a:t>
            </a:r>
            <a:r>
              <a:rPr lang="es-CO" dirty="0"/>
              <a:t> </a:t>
            </a:r>
            <a:r>
              <a:rPr lang="es-CO" dirty="0" err="1"/>
              <a:t>on</a:t>
            </a:r>
            <a:r>
              <a:rPr lang="es-CO" dirty="0"/>
              <a:t> </a:t>
            </a:r>
            <a:r>
              <a:rPr lang="es-CO" dirty="0" err="1"/>
              <a:t>the</a:t>
            </a:r>
            <a:r>
              <a:rPr lang="es-CO" dirty="0"/>
              <a:t> </a:t>
            </a:r>
            <a:r>
              <a:rPr lang="es-CO" dirty="0" err="1"/>
              <a:t>administration</a:t>
            </a:r>
            <a:r>
              <a:rPr lang="es-CO" dirty="0"/>
              <a:t> –</a:t>
            </a:r>
            <a:r>
              <a:rPr lang="es-CO" dirty="0" err="1"/>
              <a:t>but</a:t>
            </a:r>
            <a:r>
              <a:rPr lang="es-CO" dirty="0"/>
              <a:t> </a:t>
            </a:r>
            <a:r>
              <a:rPr lang="es-CO" dirty="0" err="1"/>
              <a:t>this</a:t>
            </a:r>
            <a:r>
              <a:rPr lang="es-CO" dirty="0"/>
              <a:t> reduces </a:t>
            </a:r>
            <a:r>
              <a:rPr lang="es-CO" dirty="0" err="1"/>
              <a:t>accountability</a:t>
            </a:r>
            <a:r>
              <a:rPr lang="es-CO" dirty="0"/>
              <a:t>- </a:t>
            </a:r>
          </a:p>
          <a:p>
            <a:pPr marL="285750" indent="-285750" algn="just">
              <a:buFont typeface="Arial" panose="020B0604020202020204" pitchFamily="34" charset="0"/>
              <a:buChar char="•"/>
            </a:pPr>
            <a:endParaRPr lang="es-CO" dirty="0"/>
          </a:p>
        </p:txBody>
      </p:sp>
    </p:spTree>
    <p:extLst>
      <p:ext uri="{BB962C8B-B14F-4D97-AF65-F5344CB8AC3E}">
        <p14:creationId xmlns:p14="http://schemas.microsoft.com/office/powerpoint/2010/main" val="3556577996"/>
      </p:ext>
    </p:extLst>
  </p:cSld>
  <p:clrMapOvr>
    <a:masterClrMapping/>
  </p:clrMapOvr>
  <p:transition>
    <p:fade/>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E2A79E-EBE6-4C2E-A1A1-8D9DA1C117DE}"/>
              </a:ext>
            </a:extLst>
          </p:cNvPr>
          <p:cNvSpPr>
            <a:spLocks noGrp="1"/>
          </p:cNvSpPr>
          <p:nvPr>
            <p:ph type="ctrTitle"/>
          </p:nvPr>
        </p:nvSpPr>
        <p:spPr>
          <a:xfrm>
            <a:off x="863416" y="866313"/>
            <a:ext cx="7681913" cy="1523495"/>
          </a:xfrm>
        </p:spPr>
        <p:txBody>
          <a:bodyPr/>
          <a:lstStyle/>
          <a:p>
            <a:r>
              <a:rPr lang="es-CO" dirty="0" err="1"/>
              <a:t>Perception</a:t>
            </a:r>
            <a:r>
              <a:rPr lang="es-CO" dirty="0"/>
              <a:t> </a:t>
            </a:r>
            <a:r>
              <a:rPr lang="es-CO" dirty="0" err="1"/>
              <a:t>of</a:t>
            </a:r>
            <a:r>
              <a:rPr lang="es-CO" dirty="0"/>
              <a:t> </a:t>
            </a:r>
            <a:r>
              <a:rPr lang="es-CO" dirty="0" err="1"/>
              <a:t>the</a:t>
            </a:r>
            <a:r>
              <a:rPr lang="es-CO" dirty="0"/>
              <a:t> </a:t>
            </a:r>
            <a:r>
              <a:rPr lang="es-CO" dirty="0" err="1"/>
              <a:t>Authorities</a:t>
            </a:r>
            <a:endParaRPr lang="es-CO" dirty="0"/>
          </a:p>
        </p:txBody>
      </p:sp>
      <p:sp>
        <p:nvSpPr>
          <p:cNvPr id="4" name="TextBox 3">
            <a:extLst>
              <a:ext uri="{FF2B5EF4-FFF2-40B4-BE49-F238E27FC236}">
                <a16:creationId xmlns:a16="http://schemas.microsoft.com/office/drawing/2014/main" id="{D11E1DAE-CC77-49A7-8930-342679101295}"/>
              </a:ext>
            </a:extLst>
          </p:cNvPr>
          <p:cNvSpPr txBox="1"/>
          <p:nvPr/>
        </p:nvSpPr>
        <p:spPr>
          <a:xfrm>
            <a:off x="159798" y="2384324"/>
            <a:ext cx="8877669" cy="2862322"/>
          </a:xfrm>
          <a:prstGeom prst="rect">
            <a:avLst/>
          </a:prstGeom>
          <a:noFill/>
        </p:spPr>
        <p:txBody>
          <a:bodyPr wrap="square" rtlCol="0">
            <a:spAutoFit/>
          </a:bodyPr>
          <a:lstStyle/>
          <a:p>
            <a:pPr marL="285750" indent="-285750" algn="just">
              <a:buFont typeface="Arial" panose="020B0604020202020204" pitchFamily="34" charset="0"/>
              <a:buChar char="•"/>
            </a:pPr>
            <a:r>
              <a:rPr lang="es-CO" sz="2000" dirty="0" err="1"/>
              <a:t>Compliance-mindedness</a:t>
            </a:r>
            <a:r>
              <a:rPr lang="es-CO" sz="2000" dirty="0"/>
              <a:t> and </a:t>
            </a:r>
            <a:r>
              <a:rPr lang="es-CO" sz="2000" dirty="0" err="1"/>
              <a:t>risk</a:t>
            </a:r>
            <a:r>
              <a:rPr lang="es-CO" sz="2000" dirty="0"/>
              <a:t> </a:t>
            </a:r>
            <a:r>
              <a:rPr lang="es-CO" sz="2000" dirty="0" err="1"/>
              <a:t>appetite</a:t>
            </a:r>
            <a:r>
              <a:rPr lang="es-CO" sz="2000" dirty="0"/>
              <a:t> </a:t>
            </a:r>
            <a:r>
              <a:rPr lang="es-CO" sz="2000" dirty="0" err="1"/>
              <a:t>is</a:t>
            </a:r>
            <a:r>
              <a:rPr lang="es-CO" sz="2000" dirty="0"/>
              <a:t> </a:t>
            </a:r>
            <a:r>
              <a:rPr lang="es-CO" sz="2000" dirty="0" err="1"/>
              <a:t>heavily</a:t>
            </a:r>
            <a:r>
              <a:rPr lang="es-CO" sz="2000" dirty="0"/>
              <a:t> </a:t>
            </a:r>
            <a:r>
              <a:rPr lang="es-CO" sz="2000" dirty="0" err="1"/>
              <a:t>influenced</a:t>
            </a:r>
            <a:r>
              <a:rPr lang="es-CO" sz="2000" dirty="0"/>
              <a:t> </a:t>
            </a:r>
            <a:r>
              <a:rPr lang="es-CO" sz="2000" dirty="0" err="1"/>
              <a:t>by</a:t>
            </a:r>
            <a:r>
              <a:rPr lang="es-CO" sz="2000" dirty="0"/>
              <a:t> </a:t>
            </a:r>
            <a:r>
              <a:rPr lang="es-CO" sz="2000" dirty="0" err="1"/>
              <a:t>the</a:t>
            </a:r>
            <a:r>
              <a:rPr lang="es-CO" sz="2000" dirty="0"/>
              <a:t> </a:t>
            </a:r>
            <a:r>
              <a:rPr lang="es-CO" sz="2000" dirty="0" err="1"/>
              <a:t>perception</a:t>
            </a:r>
            <a:r>
              <a:rPr lang="es-CO" sz="2000" dirty="0"/>
              <a:t> </a:t>
            </a:r>
            <a:r>
              <a:rPr lang="es-CO" sz="2000" dirty="0" err="1"/>
              <a:t>of</a:t>
            </a:r>
            <a:r>
              <a:rPr lang="es-CO" sz="2000" dirty="0"/>
              <a:t> </a:t>
            </a:r>
            <a:r>
              <a:rPr lang="es-CO" sz="2000" dirty="0" err="1"/>
              <a:t>the</a:t>
            </a:r>
            <a:r>
              <a:rPr lang="es-CO" sz="2000" dirty="0"/>
              <a:t> </a:t>
            </a:r>
            <a:r>
              <a:rPr lang="es-CO" sz="2000" dirty="0" err="1"/>
              <a:t>authorities</a:t>
            </a:r>
            <a:r>
              <a:rPr lang="es-CO" sz="2000" dirty="0"/>
              <a:t> </a:t>
            </a:r>
            <a:r>
              <a:rPr lang="es-CO" sz="2000" dirty="0" err="1"/>
              <a:t>the</a:t>
            </a:r>
            <a:r>
              <a:rPr lang="es-CO" sz="2000" dirty="0"/>
              <a:t> </a:t>
            </a:r>
            <a:r>
              <a:rPr lang="es-CO" sz="2000" dirty="0" err="1"/>
              <a:t>taxpayer</a:t>
            </a:r>
            <a:r>
              <a:rPr lang="es-CO" sz="2000" dirty="0"/>
              <a:t> has. </a:t>
            </a:r>
          </a:p>
          <a:p>
            <a:pPr marL="285750" indent="-285750" algn="just">
              <a:buFont typeface="Arial" panose="020B0604020202020204" pitchFamily="34" charset="0"/>
              <a:buChar char="•"/>
            </a:pPr>
            <a:endParaRPr lang="es-CO" sz="2000" dirty="0"/>
          </a:p>
          <a:p>
            <a:pPr marL="285750" indent="-285750" algn="just">
              <a:buFont typeface="Arial" panose="020B0604020202020204" pitchFamily="34" charset="0"/>
              <a:buChar char="•"/>
            </a:pPr>
            <a:r>
              <a:rPr lang="es-CO" sz="2000" dirty="0"/>
              <a:t>In </a:t>
            </a:r>
            <a:r>
              <a:rPr lang="es-CO" sz="2000" dirty="0" err="1"/>
              <a:t>terms</a:t>
            </a:r>
            <a:r>
              <a:rPr lang="es-CO" sz="2000" dirty="0"/>
              <a:t> </a:t>
            </a:r>
            <a:r>
              <a:rPr lang="es-CO" sz="2000" dirty="0" err="1"/>
              <a:t>of</a:t>
            </a:r>
            <a:r>
              <a:rPr lang="es-CO" sz="2000" dirty="0"/>
              <a:t> </a:t>
            </a:r>
            <a:r>
              <a:rPr lang="es-CO" sz="2000" b="1" dirty="0" err="1"/>
              <a:t>deterrence</a:t>
            </a:r>
            <a:r>
              <a:rPr lang="es-CO" sz="2000" dirty="0"/>
              <a:t>, </a:t>
            </a:r>
            <a:r>
              <a:rPr lang="es-CO" sz="2000" dirty="0" err="1"/>
              <a:t>taxpayers</a:t>
            </a:r>
            <a:r>
              <a:rPr lang="es-CO" sz="2000" dirty="0"/>
              <a:t> </a:t>
            </a:r>
            <a:r>
              <a:rPr lang="es-CO" sz="2000" dirty="0" err="1"/>
              <a:t>tend</a:t>
            </a:r>
            <a:r>
              <a:rPr lang="es-CO" sz="2000" dirty="0"/>
              <a:t> </a:t>
            </a:r>
            <a:r>
              <a:rPr lang="es-CO" sz="2000" dirty="0" err="1"/>
              <a:t>to</a:t>
            </a:r>
            <a:r>
              <a:rPr lang="es-CO" sz="2000" dirty="0"/>
              <a:t> </a:t>
            </a:r>
            <a:r>
              <a:rPr lang="es-CO" sz="2000" dirty="0" err="1"/>
              <a:t>assess</a:t>
            </a:r>
            <a:r>
              <a:rPr lang="es-CO" sz="2000" dirty="0"/>
              <a:t> </a:t>
            </a:r>
            <a:r>
              <a:rPr lang="es-CO" sz="2000" dirty="0" err="1"/>
              <a:t>the</a:t>
            </a:r>
            <a:r>
              <a:rPr lang="es-CO" sz="2000" dirty="0"/>
              <a:t> </a:t>
            </a:r>
            <a:r>
              <a:rPr lang="es-CO" sz="2000" dirty="0" err="1"/>
              <a:t>probability</a:t>
            </a:r>
            <a:r>
              <a:rPr lang="es-CO" sz="2000" dirty="0"/>
              <a:t> </a:t>
            </a:r>
            <a:r>
              <a:rPr lang="es-CO" sz="2000" dirty="0" err="1"/>
              <a:t>of</a:t>
            </a:r>
            <a:r>
              <a:rPr lang="es-CO" sz="2000" dirty="0"/>
              <a:t> </a:t>
            </a:r>
            <a:r>
              <a:rPr lang="es-CO" sz="2000" dirty="0" err="1"/>
              <a:t>being</a:t>
            </a:r>
            <a:r>
              <a:rPr lang="es-CO" sz="2000" dirty="0"/>
              <a:t> “</a:t>
            </a:r>
            <a:r>
              <a:rPr lang="es-CO" sz="2000" dirty="0" err="1"/>
              <a:t>caught</a:t>
            </a:r>
            <a:r>
              <a:rPr lang="es-CO" sz="2000" dirty="0"/>
              <a:t>” </a:t>
            </a:r>
            <a:r>
              <a:rPr lang="es-CO" sz="2000" dirty="0" err="1"/>
              <a:t>if</a:t>
            </a:r>
            <a:r>
              <a:rPr lang="es-CO" sz="2000" dirty="0"/>
              <a:t> </a:t>
            </a:r>
            <a:r>
              <a:rPr lang="es-CO" sz="2000" dirty="0" err="1"/>
              <a:t>they</a:t>
            </a:r>
            <a:r>
              <a:rPr lang="es-CO" sz="2000" dirty="0"/>
              <a:t> </a:t>
            </a:r>
            <a:r>
              <a:rPr lang="es-CO" sz="2000" dirty="0" err="1"/>
              <a:t>don’t</a:t>
            </a:r>
            <a:r>
              <a:rPr lang="es-CO" sz="2000" dirty="0"/>
              <a:t> </a:t>
            </a:r>
            <a:r>
              <a:rPr lang="es-CO" sz="2000" dirty="0" err="1"/>
              <a:t>comply</a:t>
            </a:r>
            <a:r>
              <a:rPr lang="es-CO" sz="2000" dirty="0"/>
              <a:t>, </a:t>
            </a:r>
            <a:r>
              <a:rPr lang="es-CO" sz="2000" dirty="0" err="1"/>
              <a:t>the</a:t>
            </a:r>
            <a:r>
              <a:rPr lang="es-CO" sz="2000" dirty="0"/>
              <a:t> </a:t>
            </a:r>
            <a:r>
              <a:rPr lang="es-CO" sz="2000" dirty="0" err="1"/>
              <a:t>probability</a:t>
            </a:r>
            <a:r>
              <a:rPr lang="es-CO" sz="2000" dirty="0"/>
              <a:t> </a:t>
            </a:r>
            <a:r>
              <a:rPr lang="es-CO" sz="2000" dirty="0" err="1"/>
              <a:t>they</a:t>
            </a:r>
            <a:r>
              <a:rPr lang="es-CO" sz="2000" dirty="0"/>
              <a:t> are </a:t>
            </a:r>
            <a:r>
              <a:rPr lang="es-CO" sz="2000" dirty="0" err="1"/>
              <a:t>penalised</a:t>
            </a:r>
            <a:r>
              <a:rPr lang="es-CO" sz="2000" dirty="0"/>
              <a:t> </a:t>
            </a:r>
            <a:r>
              <a:rPr lang="es-CO" sz="2000" dirty="0" err="1"/>
              <a:t>if</a:t>
            </a:r>
            <a:r>
              <a:rPr lang="es-CO" sz="2000" dirty="0"/>
              <a:t> </a:t>
            </a:r>
            <a:r>
              <a:rPr lang="es-CO" sz="2000" dirty="0" err="1"/>
              <a:t>detected</a:t>
            </a:r>
            <a:r>
              <a:rPr lang="es-CO" sz="2000" dirty="0"/>
              <a:t>, and </a:t>
            </a:r>
            <a:r>
              <a:rPr lang="es-CO" sz="2000" dirty="0" err="1"/>
              <a:t>the</a:t>
            </a:r>
            <a:r>
              <a:rPr lang="es-CO" sz="2000" dirty="0"/>
              <a:t> </a:t>
            </a:r>
            <a:r>
              <a:rPr lang="es-CO" sz="2000" dirty="0" err="1"/>
              <a:t>magnitude</a:t>
            </a:r>
            <a:r>
              <a:rPr lang="es-CO" sz="2000" dirty="0"/>
              <a:t> </a:t>
            </a:r>
            <a:r>
              <a:rPr lang="es-CO" sz="2000" dirty="0" err="1"/>
              <a:t>of</a:t>
            </a:r>
            <a:r>
              <a:rPr lang="es-CO" sz="2000" dirty="0"/>
              <a:t> </a:t>
            </a:r>
            <a:r>
              <a:rPr lang="es-CO" sz="2000" dirty="0" err="1"/>
              <a:t>penalties</a:t>
            </a:r>
            <a:r>
              <a:rPr lang="es-CO" sz="2000" dirty="0"/>
              <a:t>.</a:t>
            </a:r>
          </a:p>
          <a:p>
            <a:pPr marL="285750" indent="-285750" algn="just">
              <a:buFont typeface="Arial" panose="020B0604020202020204" pitchFamily="34" charset="0"/>
              <a:buChar char="•"/>
            </a:pPr>
            <a:endParaRPr lang="es-CO" sz="2000" dirty="0"/>
          </a:p>
          <a:p>
            <a:pPr marL="285750" indent="-285750" algn="just">
              <a:buFont typeface="Arial" panose="020B0604020202020204" pitchFamily="34" charset="0"/>
              <a:buChar char="•"/>
            </a:pPr>
            <a:r>
              <a:rPr lang="es-CO" sz="2000" dirty="0" err="1"/>
              <a:t>Additionally</a:t>
            </a:r>
            <a:r>
              <a:rPr lang="es-CO" sz="2000" dirty="0"/>
              <a:t>, </a:t>
            </a:r>
            <a:r>
              <a:rPr lang="es-CO" sz="2000" dirty="0" err="1"/>
              <a:t>psychologically</a:t>
            </a:r>
            <a:r>
              <a:rPr lang="es-CO" sz="2000" dirty="0"/>
              <a:t>, </a:t>
            </a:r>
            <a:r>
              <a:rPr lang="es-CO" sz="2000" dirty="0" err="1"/>
              <a:t>taxpayers</a:t>
            </a:r>
            <a:r>
              <a:rPr lang="es-CO" sz="2000" dirty="0"/>
              <a:t>’ </a:t>
            </a:r>
            <a:r>
              <a:rPr lang="es-CO" sz="2000" dirty="0" err="1"/>
              <a:t>compliance</a:t>
            </a:r>
            <a:r>
              <a:rPr lang="es-CO" sz="2000" dirty="0"/>
              <a:t> </a:t>
            </a:r>
            <a:r>
              <a:rPr lang="es-CO" sz="2000" dirty="0" err="1"/>
              <a:t>is</a:t>
            </a:r>
            <a:r>
              <a:rPr lang="es-CO" sz="2000" dirty="0"/>
              <a:t> </a:t>
            </a:r>
            <a:r>
              <a:rPr lang="es-CO" sz="2000" dirty="0" err="1"/>
              <a:t>associated</a:t>
            </a:r>
            <a:r>
              <a:rPr lang="es-CO" sz="2000" dirty="0"/>
              <a:t> </a:t>
            </a:r>
            <a:r>
              <a:rPr lang="es-CO" sz="2000" dirty="0" err="1"/>
              <a:t>to</a:t>
            </a:r>
            <a:r>
              <a:rPr lang="es-CO" sz="2000" dirty="0"/>
              <a:t> </a:t>
            </a:r>
            <a:r>
              <a:rPr lang="es-CO" sz="2000" dirty="0" err="1"/>
              <a:t>whether</a:t>
            </a:r>
            <a:r>
              <a:rPr lang="es-CO" sz="2000" dirty="0"/>
              <a:t> </a:t>
            </a:r>
            <a:r>
              <a:rPr lang="es-CO" sz="2000" dirty="0" err="1"/>
              <a:t>they</a:t>
            </a:r>
            <a:r>
              <a:rPr lang="es-CO" sz="2000" dirty="0"/>
              <a:t> </a:t>
            </a:r>
            <a:r>
              <a:rPr lang="es-CO" sz="2000" dirty="0" err="1"/>
              <a:t>perceive</a:t>
            </a:r>
            <a:r>
              <a:rPr lang="es-CO" sz="2000" dirty="0"/>
              <a:t> </a:t>
            </a:r>
            <a:r>
              <a:rPr lang="es-CO" sz="2000" dirty="0" err="1"/>
              <a:t>the</a:t>
            </a:r>
            <a:r>
              <a:rPr lang="es-CO" sz="2000" dirty="0"/>
              <a:t> </a:t>
            </a:r>
            <a:r>
              <a:rPr lang="es-CO" sz="2000" dirty="0" err="1"/>
              <a:t>authorities</a:t>
            </a:r>
            <a:r>
              <a:rPr lang="es-CO" sz="2000" dirty="0"/>
              <a:t> as </a:t>
            </a:r>
            <a:r>
              <a:rPr lang="es-CO" sz="2000" b="1" dirty="0" err="1"/>
              <a:t>trustworthy</a:t>
            </a:r>
            <a:r>
              <a:rPr lang="es-CO" sz="2000" dirty="0"/>
              <a:t>.</a:t>
            </a:r>
          </a:p>
        </p:txBody>
      </p:sp>
      <p:sp>
        <p:nvSpPr>
          <p:cNvPr id="5" name="Rectangle 4">
            <a:extLst>
              <a:ext uri="{FF2B5EF4-FFF2-40B4-BE49-F238E27FC236}">
                <a16:creationId xmlns:a16="http://schemas.microsoft.com/office/drawing/2014/main" id="{4C019F55-C7BE-46A8-9600-CF6B52A639A1}"/>
              </a:ext>
            </a:extLst>
          </p:cNvPr>
          <p:cNvSpPr/>
          <p:nvPr/>
        </p:nvSpPr>
        <p:spPr>
          <a:xfrm>
            <a:off x="399494" y="5620821"/>
            <a:ext cx="1296140" cy="719091"/>
          </a:xfrm>
          <a:prstGeom prst="rect">
            <a:avLst/>
          </a:prstGeom>
          <a:solidFill>
            <a:schemeClr val="tx2"/>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s-CO" dirty="0"/>
              <a:t>POWER</a:t>
            </a:r>
          </a:p>
        </p:txBody>
      </p:sp>
      <p:sp>
        <p:nvSpPr>
          <p:cNvPr id="6" name="Rectangle 5">
            <a:extLst>
              <a:ext uri="{FF2B5EF4-FFF2-40B4-BE49-F238E27FC236}">
                <a16:creationId xmlns:a16="http://schemas.microsoft.com/office/drawing/2014/main" id="{7EDB109E-EEEC-443E-AF29-10280D3A0EC4}"/>
              </a:ext>
            </a:extLst>
          </p:cNvPr>
          <p:cNvSpPr/>
          <p:nvPr/>
        </p:nvSpPr>
        <p:spPr>
          <a:xfrm>
            <a:off x="5026240" y="5632141"/>
            <a:ext cx="1296140" cy="719091"/>
          </a:xfrm>
          <a:prstGeom prst="rect">
            <a:avLst/>
          </a:prstGeom>
          <a:solidFill>
            <a:schemeClr val="tx2"/>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s-CO" dirty="0"/>
              <a:t>TRUST</a:t>
            </a:r>
          </a:p>
        </p:txBody>
      </p:sp>
      <p:sp>
        <p:nvSpPr>
          <p:cNvPr id="7" name="Rectangle 6">
            <a:extLst>
              <a:ext uri="{FF2B5EF4-FFF2-40B4-BE49-F238E27FC236}">
                <a16:creationId xmlns:a16="http://schemas.microsoft.com/office/drawing/2014/main" id="{5A87187B-3748-487E-BC34-E571D2E5C712}"/>
              </a:ext>
            </a:extLst>
          </p:cNvPr>
          <p:cNvSpPr/>
          <p:nvPr/>
        </p:nvSpPr>
        <p:spPr>
          <a:xfrm>
            <a:off x="2043712" y="5360653"/>
            <a:ext cx="1508465" cy="566470"/>
          </a:xfrm>
          <a:prstGeom prst="rect">
            <a:avLst/>
          </a:prstGeom>
          <a:solidFill>
            <a:schemeClr val="tx2"/>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s-CO" dirty="0" err="1"/>
              <a:t>Detection</a:t>
            </a:r>
            <a:endParaRPr lang="es-CO" dirty="0"/>
          </a:p>
        </p:txBody>
      </p:sp>
      <p:sp>
        <p:nvSpPr>
          <p:cNvPr id="8" name="Rectangle 7">
            <a:extLst>
              <a:ext uri="{FF2B5EF4-FFF2-40B4-BE49-F238E27FC236}">
                <a16:creationId xmlns:a16="http://schemas.microsoft.com/office/drawing/2014/main" id="{028A3FD1-0595-4879-A4CD-935FA2785769}"/>
              </a:ext>
            </a:extLst>
          </p:cNvPr>
          <p:cNvSpPr/>
          <p:nvPr/>
        </p:nvSpPr>
        <p:spPr>
          <a:xfrm>
            <a:off x="2043712" y="6198611"/>
            <a:ext cx="1508465" cy="566471"/>
          </a:xfrm>
          <a:prstGeom prst="rect">
            <a:avLst/>
          </a:prstGeom>
          <a:solidFill>
            <a:schemeClr val="tx2"/>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s-CO" dirty="0" err="1"/>
              <a:t>Enforcement</a:t>
            </a:r>
            <a:endParaRPr lang="es-CO" dirty="0"/>
          </a:p>
        </p:txBody>
      </p:sp>
      <p:sp>
        <p:nvSpPr>
          <p:cNvPr id="9" name="Rectangle 8">
            <a:extLst>
              <a:ext uri="{FF2B5EF4-FFF2-40B4-BE49-F238E27FC236}">
                <a16:creationId xmlns:a16="http://schemas.microsoft.com/office/drawing/2014/main" id="{BBD67AC5-1D2D-45F4-8C6A-7BAD52328EC0}"/>
              </a:ext>
            </a:extLst>
          </p:cNvPr>
          <p:cNvSpPr/>
          <p:nvPr/>
        </p:nvSpPr>
        <p:spPr>
          <a:xfrm>
            <a:off x="6624961" y="5360653"/>
            <a:ext cx="2412507" cy="505707"/>
          </a:xfrm>
          <a:prstGeom prst="rect">
            <a:avLst/>
          </a:prstGeom>
          <a:solidFill>
            <a:schemeClr val="tx2"/>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s-CO" dirty="0" err="1"/>
              <a:t>Public</a:t>
            </a:r>
            <a:r>
              <a:rPr lang="es-CO" dirty="0"/>
              <a:t> </a:t>
            </a:r>
            <a:r>
              <a:rPr lang="es-CO" dirty="0" err="1"/>
              <a:t>interest</a:t>
            </a:r>
            <a:r>
              <a:rPr lang="es-CO" dirty="0"/>
              <a:t> </a:t>
            </a:r>
            <a:r>
              <a:rPr lang="es-CO" dirty="0" err="1"/>
              <a:t>motivation</a:t>
            </a:r>
            <a:endParaRPr lang="es-CO" dirty="0"/>
          </a:p>
        </p:txBody>
      </p:sp>
      <p:sp>
        <p:nvSpPr>
          <p:cNvPr id="11" name="Rectangle 10">
            <a:extLst>
              <a:ext uri="{FF2B5EF4-FFF2-40B4-BE49-F238E27FC236}">
                <a16:creationId xmlns:a16="http://schemas.microsoft.com/office/drawing/2014/main" id="{36DBD57B-6BC1-4E58-A1AD-CE9A3FE9B6FB}"/>
              </a:ext>
            </a:extLst>
          </p:cNvPr>
          <p:cNvSpPr/>
          <p:nvPr/>
        </p:nvSpPr>
        <p:spPr>
          <a:xfrm>
            <a:off x="6624961" y="5980367"/>
            <a:ext cx="2412507" cy="335354"/>
          </a:xfrm>
          <a:prstGeom prst="rect">
            <a:avLst/>
          </a:prstGeom>
          <a:solidFill>
            <a:schemeClr val="tx2"/>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s-CO" dirty="0" err="1"/>
              <a:t>Attitude</a:t>
            </a:r>
            <a:r>
              <a:rPr lang="es-CO" dirty="0"/>
              <a:t> </a:t>
            </a:r>
          </a:p>
        </p:txBody>
      </p:sp>
      <p:sp>
        <p:nvSpPr>
          <p:cNvPr id="12" name="Rectangle 11">
            <a:extLst>
              <a:ext uri="{FF2B5EF4-FFF2-40B4-BE49-F238E27FC236}">
                <a16:creationId xmlns:a16="http://schemas.microsoft.com/office/drawing/2014/main" id="{0E8D9313-12FF-47CF-B83D-86C697EEC598}"/>
              </a:ext>
            </a:extLst>
          </p:cNvPr>
          <p:cNvSpPr/>
          <p:nvPr/>
        </p:nvSpPr>
        <p:spPr>
          <a:xfrm>
            <a:off x="6624960" y="6429728"/>
            <a:ext cx="2412507" cy="335354"/>
          </a:xfrm>
          <a:prstGeom prst="rect">
            <a:avLst/>
          </a:prstGeom>
          <a:solidFill>
            <a:schemeClr val="tx2"/>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s-CO" dirty="0" err="1"/>
              <a:t>Reliability</a:t>
            </a:r>
            <a:r>
              <a:rPr lang="es-CO" dirty="0"/>
              <a:t> </a:t>
            </a:r>
          </a:p>
        </p:txBody>
      </p:sp>
    </p:spTree>
    <p:extLst>
      <p:ext uri="{BB962C8B-B14F-4D97-AF65-F5344CB8AC3E}">
        <p14:creationId xmlns:p14="http://schemas.microsoft.com/office/powerpoint/2010/main" val="1875297915"/>
      </p:ext>
    </p:extLst>
  </p:cSld>
  <p:clrMapOvr>
    <a:masterClrMapping/>
  </p:clrMapOvr>
  <p:transition>
    <p:fade/>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B6F65AB2-4CAD-4205-BD4B-DA22E57E2FDA}"/>
              </a:ext>
            </a:extLst>
          </p:cNvPr>
          <p:cNvPicPr>
            <a:picLocks noChangeAspect="1"/>
          </p:cNvPicPr>
          <p:nvPr/>
        </p:nvPicPr>
        <p:blipFill>
          <a:blip r:embed="rId2"/>
          <a:stretch>
            <a:fillRect/>
          </a:stretch>
        </p:blipFill>
        <p:spPr>
          <a:xfrm>
            <a:off x="3647550" y="3679723"/>
            <a:ext cx="5619285" cy="3466801"/>
          </a:xfrm>
          <a:prstGeom prst="rect">
            <a:avLst/>
          </a:prstGeom>
        </p:spPr>
      </p:pic>
      <p:pic>
        <p:nvPicPr>
          <p:cNvPr id="7" name="Picture 6">
            <a:extLst>
              <a:ext uri="{FF2B5EF4-FFF2-40B4-BE49-F238E27FC236}">
                <a16:creationId xmlns:a16="http://schemas.microsoft.com/office/drawing/2014/main" id="{CDD7679E-0C41-444E-82CA-5DFD1541C8DE}"/>
              </a:ext>
            </a:extLst>
          </p:cNvPr>
          <p:cNvPicPr>
            <a:picLocks noChangeAspect="1"/>
          </p:cNvPicPr>
          <p:nvPr/>
        </p:nvPicPr>
        <p:blipFill>
          <a:blip r:embed="rId3"/>
          <a:stretch>
            <a:fillRect/>
          </a:stretch>
        </p:blipFill>
        <p:spPr>
          <a:xfrm>
            <a:off x="0" y="866929"/>
            <a:ext cx="5496450" cy="2812794"/>
          </a:xfrm>
          <a:prstGeom prst="rect">
            <a:avLst/>
          </a:prstGeom>
        </p:spPr>
      </p:pic>
      <p:sp>
        <p:nvSpPr>
          <p:cNvPr id="2" name="Oval 1">
            <a:extLst>
              <a:ext uri="{FF2B5EF4-FFF2-40B4-BE49-F238E27FC236}">
                <a16:creationId xmlns:a16="http://schemas.microsoft.com/office/drawing/2014/main" id="{F2F0313C-532F-426D-8F3D-FC0187FDA5C9}"/>
              </a:ext>
            </a:extLst>
          </p:cNvPr>
          <p:cNvSpPr/>
          <p:nvPr/>
        </p:nvSpPr>
        <p:spPr>
          <a:xfrm>
            <a:off x="5921406" y="1455938"/>
            <a:ext cx="2308194" cy="1189608"/>
          </a:xfrm>
          <a:prstGeom prst="ellipse">
            <a:avLst/>
          </a:prstGeom>
          <a:solidFill>
            <a:schemeClr val="tx2"/>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s-CO" dirty="0"/>
              <a:t>POWER</a:t>
            </a:r>
          </a:p>
        </p:txBody>
      </p:sp>
      <p:sp>
        <p:nvSpPr>
          <p:cNvPr id="5" name="Oval 4">
            <a:extLst>
              <a:ext uri="{FF2B5EF4-FFF2-40B4-BE49-F238E27FC236}">
                <a16:creationId xmlns:a16="http://schemas.microsoft.com/office/drawing/2014/main" id="{C0DA9CD8-447B-4EF1-A385-5C3338C0B5E4}"/>
              </a:ext>
            </a:extLst>
          </p:cNvPr>
          <p:cNvSpPr/>
          <p:nvPr/>
        </p:nvSpPr>
        <p:spPr>
          <a:xfrm>
            <a:off x="669678" y="4688890"/>
            <a:ext cx="2308194" cy="1189608"/>
          </a:xfrm>
          <a:prstGeom prst="ellipse">
            <a:avLst/>
          </a:prstGeom>
          <a:solidFill>
            <a:schemeClr val="tx2"/>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s-CO" dirty="0"/>
              <a:t>TRUST</a:t>
            </a:r>
          </a:p>
        </p:txBody>
      </p:sp>
    </p:spTree>
    <p:extLst>
      <p:ext uri="{BB962C8B-B14F-4D97-AF65-F5344CB8AC3E}">
        <p14:creationId xmlns:p14="http://schemas.microsoft.com/office/powerpoint/2010/main" val="1102080189"/>
      </p:ext>
    </p:extLst>
  </p:cSld>
  <p:clrMapOvr>
    <a:masterClrMapping/>
  </p:clrMapOvr>
  <p:transition>
    <p:fade/>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3C72AD-9BD0-40D8-B03C-AF700A4D6C3A}"/>
              </a:ext>
            </a:extLst>
          </p:cNvPr>
          <p:cNvSpPr>
            <a:spLocks noGrp="1"/>
          </p:cNvSpPr>
          <p:nvPr>
            <p:ph type="ctrTitle"/>
          </p:nvPr>
        </p:nvSpPr>
        <p:spPr>
          <a:xfrm>
            <a:off x="731043" y="847570"/>
            <a:ext cx="7681913" cy="1523495"/>
          </a:xfrm>
        </p:spPr>
        <p:txBody>
          <a:bodyPr/>
          <a:lstStyle/>
          <a:p>
            <a:r>
              <a:rPr lang="es-CO" dirty="0" err="1"/>
              <a:t>Approaches</a:t>
            </a:r>
            <a:r>
              <a:rPr lang="es-CO" dirty="0"/>
              <a:t> </a:t>
            </a:r>
            <a:r>
              <a:rPr lang="es-CO" dirty="0" err="1"/>
              <a:t>to</a:t>
            </a:r>
            <a:r>
              <a:rPr lang="es-CO" dirty="0"/>
              <a:t> </a:t>
            </a:r>
            <a:r>
              <a:rPr lang="es-CO" dirty="0" err="1"/>
              <a:t>Tax</a:t>
            </a:r>
            <a:r>
              <a:rPr lang="es-CO" dirty="0"/>
              <a:t> </a:t>
            </a:r>
            <a:r>
              <a:rPr lang="es-CO" dirty="0" err="1"/>
              <a:t>Risk</a:t>
            </a:r>
            <a:endParaRPr lang="es-CO" dirty="0"/>
          </a:p>
        </p:txBody>
      </p:sp>
      <p:sp>
        <p:nvSpPr>
          <p:cNvPr id="4" name="Rectangle 3">
            <a:extLst>
              <a:ext uri="{FF2B5EF4-FFF2-40B4-BE49-F238E27FC236}">
                <a16:creationId xmlns:a16="http://schemas.microsoft.com/office/drawing/2014/main" id="{0A978A28-5178-41B3-9F0E-E54506E57BE8}"/>
              </a:ext>
            </a:extLst>
          </p:cNvPr>
          <p:cNvSpPr/>
          <p:nvPr/>
        </p:nvSpPr>
        <p:spPr>
          <a:xfrm>
            <a:off x="5772997" y="2212774"/>
            <a:ext cx="2077375" cy="373114"/>
          </a:xfrm>
          <a:prstGeom prst="rect">
            <a:avLst/>
          </a:prstGeom>
          <a:solidFill>
            <a:schemeClr val="tx2"/>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s-CO" dirty="0"/>
              <a:t>FLEXIBLE</a:t>
            </a:r>
          </a:p>
        </p:txBody>
      </p:sp>
      <p:sp>
        <p:nvSpPr>
          <p:cNvPr id="5" name="Rectangle 4">
            <a:extLst>
              <a:ext uri="{FF2B5EF4-FFF2-40B4-BE49-F238E27FC236}">
                <a16:creationId xmlns:a16="http://schemas.microsoft.com/office/drawing/2014/main" id="{8A4650FC-E985-4053-924B-621268FDE3E8}"/>
              </a:ext>
            </a:extLst>
          </p:cNvPr>
          <p:cNvSpPr/>
          <p:nvPr/>
        </p:nvSpPr>
        <p:spPr>
          <a:xfrm>
            <a:off x="5772999" y="1696848"/>
            <a:ext cx="2077375" cy="373114"/>
          </a:xfrm>
          <a:prstGeom prst="rect">
            <a:avLst/>
          </a:prstGeom>
          <a:solidFill>
            <a:schemeClr val="tx2"/>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s-CO" dirty="0"/>
              <a:t>RIGID</a:t>
            </a:r>
          </a:p>
        </p:txBody>
      </p:sp>
      <p:sp>
        <p:nvSpPr>
          <p:cNvPr id="6" name="Rectangle 5">
            <a:extLst>
              <a:ext uri="{FF2B5EF4-FFF2-40B4-BE49-F238E27FC236}">
                <a16:creationId xmlns:a16="http://schemas.microsoft.com/office/drawing/2014/main" id="{DA3202E3-6F56-453A-9F1A-3DCA116409F5}"/>
              </a:ext>
            </a:extLst>
          </p:cNvPr>
          <p:cNvSpPr/>
          <p:nvPr/>
        </p:nvSpPr>
        <p:spPr>
          <a:xfrm>
            <a:off x="5772996" y="2706176"/>
            <a:ext cx="2077375" cy="348113"/>
          </a:xfrm>
          <a:prstGeom prst="rect">
            <a:avLst/>
          </a:prstGeom>
          <a:solidFill>
            <a:schemeClr val="tx2"/>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s-CO" dirty="0"/>
              <a:t>BALANCED</a:t>
            </a:r>
          </a:p>
        </p:txBody>
      </p:sp>
      <p:sp>
        <p:nvSpPr>
          <p:cNvPr id="7" name="Rectangle 6">
            <a:extLst>
              <a:ext uri="{FF2B5EF4-FFF2-40B4-BE49-F238E27FC236}">
                <a16:creationId xmlns:a16="http://schemas.microsoft.com/office/drawing/2014/main" id="{DEEECD46-6DAC-4787-B4A6-66B0F59A7A4E}"/>
              </a:ext>
            </a:extLst>
          </p:cNvPr>
          <p:cNvSpPr/>
          <p:nvPr/>
        </p:nvSpPr>
        <p:spPr>
          <a:xfrm>
            <a:off x="3232951" y="2039394"/>
            <a:ext cx="1863865" cy="577048"/>
          </a:xfrm>
          <a:prstGeom prst="rect">
            <a:avLst/>
          </a:prstGeom>
          <a:solidFill>
            <a:schemeClr val="tx2"/>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s-CO" dirty="0"/>
              <a:t>TAX-SPECIFIC</a:t>
            </a:r>
          </a:p>
        </p:txBody>
      </p:sp>
      <p:sp>
        <p:nvSpPr>
          <p:cNvPr id="8" name="Rectangle 7">
            <a:extLst>
              <a:ext uri="{FF2B5EF4-FFF2-40B4-BE49-F238E27FC236}">
                <a16:creationId xmlns:a16="http://schemas.microsoft.com/office/drawing/2014/main" id="{B8BD4B8F-718E-481E-B6C2-F54C71CA249B}"/>
              </a:ext>
            </a:extLst>
          </p:cNvPr>
          <p:cNvSpPr/>
          <p:nvPr/>
        </p:nvSpPr>
        <p:spPr>
          <a:xfrm>
            <a:off x="3232951" y="2912229"/>
            <a:ext cx="1863865" cy="570893"/>
          </a:xfrm>
          <a:prstGeom prst="rect">
            <a:avLst/>
          </a:prstGeom>
          <a:solidFill>
            <a:schemeClr val="tx2"/>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s-CO" dirty="0"/>
              <a:t>GENERIC</a:t>
            </a:r>
          </a:p>
        </p:txBody>
      </p:sp>
      <p:sp>
        <p:nvSpPr>
          <p:cNvPr id="9" name="Oval 8">
            <a:extLst>
              <a:ext uri="{FF2B5EF4-FFF2-40B4-BE49-F238E27FC236}">
                <a16:creationId xmlns:a16="http://schemas.microsoft.com/office/drawing/2014/main" id="{1780CAAC-7392-4655-856A-2D561780E955}"/>
              </a:ext>
            </a:extLst>
          </p:cNvPr>
          <p:cNvSpPr/>
          <p:nvPr/>
        </p:nvSpPr>
        <p:spPr>
          <a:xfrm>
            <a:off x="479393" y="2265521"/>
            <a:ext cx="2077375" cy="932155"/>
          </a:xfrm>
          <a:prstGeom prst="ellipse">
            <a:avLst/>
          </a:prstGeom>
          <a:solidFill>
            <a:schemeClr val="tx2"/>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s-CO" dirty="0" err="1"/>
              <a:t>How</a:t>
            </a:r>
            <a:r>
              <a:rPr lang="es-CO" dirty="0"/>
              <a:t> </a:t>
            </a:r>
            <a:r>
              <a:rPr lang="es-CO" dirty="0" err="1"/>
              <a:t>is</a:t>
            </a:r>
            <a:r>
              <a:rPr lang="es-CO" dirty="0"/>
              <a:t> </a:t>
            </a:r>
            <a:r>
              <a:rPr lang="es-CO" dirty="0" err="1"/>
              <a:t>risk</a:t>
            </a:r>
            <a:r>
              <a:rPr lang="es-CO" dirty="0"/>
              <a:t> </a:t>
            </a:r>
            <a:r>
              <a:rPr lang="es-CO" dirty="0" err="1"/>
              <a:t>assessed</a:t>
            </a:r>
            <a:r>
              <a:rPr lang="es-CO" dirty="0"/>
              <a:t>?</a:t>
            </a:r>
          </a:p>
        </p:txBody>
      </p:sp>
      <p:sp>
        <p:nvSpPr>
          <p:cNvPr id="10" name="Oval 9">
            <a:extLst>
              <a:ext uri="{FF2B5EF4-FFF2-40B4-BE49-F238E27FC236}">
                <a16:creationId xmlns:a16="http://schemas.microsoft.com/office/drawing/2014/main" id="{661B02B8-E7D1-45BF-AAA9-69001657D570}"/>
              </a:ext>
            </a:extLst>
          </p:cNvPr>
          <p:cNvSpPr/>
          <p:nvPr/>
        </p:nvSpPr>
        <p:spPr>
          <a:xfrm>
            <a:off x="586147" y="4033553"/>
            <a:ext cx="2077375" cy="932155"/>
          </a:xfrm>
          <a:prstGeom prst="ellipse">
            <a:avLst/>
          </a:prstGeom>
          <a:solidFill>
            <a:schemeClr val="tx2"/>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s-CO" dirty="0" err="1"/>
              <a:t>How</a:t>
            </a:r>
            <a:r>
              <a:rPr lang="es-CO" dirty="0"/>
              <a:t> </a:t>
            </a:r>
            <a:r>
              <a:rPr lang="es-CO" dirty="0" err="1"/>
              <a:t>is</a:t>
            </a:r>
            <a:r>
              <a:rPr lang="es-CO" dirty="0"/>
              <a:t> </a:t>
            </a:r>
            <a:r>
              <a:rPr lang="es-CO" dirty="0" err="1"/>
              <a:t>risk</a:t>
            </a:r>
            <a:r>
              <a:rPr lang="es-CO" dirty="0"/>
              <a:t> </a:t>
            </a:r>
            <a:r>
              <a:rPr lang="es-CO" dirty="0" err="1"/>
              <a:t>measured</a:t>
            </a:r>
            <a:r>
              <a:rPr lang="es-CO" dirty="0"/>
              <a:t>?</a:t>
            </a:r>
          </a:p>
        </p:txBody>
      </p:sp>
      <p:sp>
        <p:nvSpPr>
          <p:cNvPr id="11" name="Rectangle 10">
            <a:extLst>
              <a:ext uri="{FF2B5EF4-FFF2-40B4-BE49-F238E27FC236}">
                <a16:creationId xmlns:a16="http://schemas.microsoft.com/office/drawing/2014/main" id="{7A83F70E-67EE-4C22-9F85-4712AD305EE7}"/>
              </a:ext>
            </a:extLst>
          </p:cNvPr>
          <p:cNvSpPr/>
          <p:nvPr/>
        </p:nvSpPr>
        <p:spPr>
          <a:xfrm>
            <a:off x="3232951" y="3846649"/>
            <a:ext cx="2077375" cy="577047"/>
          </a:xfrm>
          <a:prstGeom prst="rect">
            <a:avLst/>
          </a:prstGeom>
          <a:solidFill>
            <a:schemeClr val="tx2"/>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s-CO" dirty="0"/>
              <a:t>P </a:t>
            </a:r>
            <a:r>
              <a:rPr lang="es-CO" dirty="0" err="1"/>
              <a:t>of</a:t>
            </a:r>
            <a:r>
              <a:rPr lang="es-CO" dirty="0"/>
              <a:t> </a:t>
            </a:r>
            <a:r>
              <a:rPr lang="es-CO" dirty="0" err="1"/>
              <a:t>administrative</a:t>
            </a:r>
            <a:r>
              <a:rPr lang="es-CO" dirty="0"/>
              <a:t> </a:t>
            </a:r>
            <a:r>
              <a:rPr lang="es-CO" dirty="0" err="1"/>
              <a:t>challenge</a:t>
            </a:r>
            <a:endParaRPr lang="es-CO" dirty="0"/>
          </a:p>
        </p:txBody>
      </p:sp>
      <p:sp>
        <p:nvSpPr>
          <p:cNvPr id="13" name="Rectangle 12">
            <a:extLst>
              <a:ext uri="{FF2B5EF4-FFF2-40B4-BE49-F238E27FC236}">
                <a16:creationId xmlns:a16="http://schemas.microsoft.com/office/drawing/2014/main" id="{0F92F366-AA8E-4791-8C23-3BD9F8F4EF30}"/>
              </a:ext>
            </a:extLst>
          </p:cNvPr>
          <p:cNvSpPr/>
          <p:nvPr/>
        </p:nvSpPr>
        <p:spPr>
          <a:xfrm>
            <a:off x="3232950" y="4619479"/>
            <a:ext cx="2077375" cy="932155"/>
          </a:xfrm>
          <a:prstGeom prst="rect">
            <a:avLst/>
          </a:prstGeom>
          <a:solidFill>
            <a:schemeClr val="tx2"/>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s-CO" dirty="0"/>
              <a:t>P </a:t>
            </a:r>
            <a:r>
              <a:rPr lang="es-CO" dirty="0" err="1"/>
              <a:t>of</a:t>
            </a:r>
            <a:r>
              <a:rPr lang="es-CO" dirty="0"/>
              <a:t> </a:t>
            </a:r>
            <a:r>
              <a:rPr lang="es-CO" dirty="0" err="1"/>
              <a:t>overcoming</a:t>
            </a:r>
            <a:r>
              <a:rPr lang="es-CO" dirty="0"/>
              <a:t> </a:t>
            </a:r>
            <a:r>
              <a:rPr lang="es-CO" dirty="0" err="1"/>
              <a:t>administrative</a:t>
            </a:r>
            <a:r>
              <a:rPr lang="es-CO" dirty="0"/>
              <a:t> </a:t>
            </a:r>
            <a:r>
              <a:rPr lang="es-CO" dirty="0" err="1"/>
              <a:t>challenge</a:t>
            </a:r>
            <a:endParaRPr lang="es-CO" dirty="0"/>
          </a:p>
        </p:txBody>
      </p:sp>
      <p:sp>
        <p:nvSpPr>
          <p:cNvPr id="14" name="Rectangle 13">
            <a:extLst>
              <a:ext uri="{FF2B5EF4-FFF2-40B4-BE49-F238E27FC236}">
                <a16:creationId xmlns:a16="http://schemas.microsoft.com/office/drawing/2014/main" id="{65C04255-1A70-4431-B5D1-16D8D23B21DA}"/>
              </a:ext>
            </a:extLst>
          </p:cNvPr>
          <p:cNvSpPr/>
          <p:nvPr/>
        </p:nvSpPr>
        <p:spPr>
          <a:xfrm>
            <a:off x="5531929" y="3846649"/>
            <a:ext cx="2559507" cy="698107"/>
          </a:xfrm>
          <a:prstGeom prst="rect">
            <a:avLst/>
          </a:prstGeom>
          <a:solidFill>
            <a:schemeClr val="tx2"/>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s-CO" dirty="0"/>
              <a:t>P </a:t>
            </a:r>
            <a:r>
              <a:rPr lang="es-CO" dirty="0" err="1"/>
              <a:t>of</a:t>
            </a:r>
            <a:r>
              <a:rPr lang="es-CO" dirty="0"/>
              <a:t> </a:t>
            </a:r>
            <a:r>
              <a:rPr lang="es-CO" dirty="0" err="1"/>
              <a:t>overturning</a:t>
            </a:r>
            <a:r>
              <a:rPr lang="es-CO" dirty="0"/>
              <a:t> </a:t>
            </a:r>
            <a:r>
              <a:rPr lang="es-CO" dirty="0" err="1"/>
              <a:t>administration</a:t>
            </a:r>
            <a:r>
              <a:rPr lang="es-CO" dirty="0"/>
              <a:t> </a:t>
            </a:r>
            <a:r>
              <a:rPr lang="es-CO" dirty="0" err="1"/>
              <a:t>judicially</a:t>
            </a:r>
            <a:endParaRPr lang="es-CO" dirty="0"/>
          </a:p>
        </p:txBody>
      </p:sp>
      <p:sp>
        <p:nvSpPr>
          <p:cNvPr id="15" name="Rectangle 14">
            <a:extLst>
              <a:ext uri="{FF2B5EF4-FFF2-40B4-BE49-F238E27FC236}">
                <a16:creationId xmlns:a16="http://schemas.microsoft.com/office/drawing/2014/main" id="{EF4070F7-C6AF-43A2-A555-D667DA2AB06F}"/>
              </a:ext>
            </a:extLst>
          </p:cNvPr>
          <p:cNvSpPr/>
          <p:nvPr/>
        </p:nvSpPr>
        <p:spPr>
          <a:xfrm>
            <a:off x="5558562" y="4635530"/>
            <a:ext cx="2532874" cy="916104"/>
          </a:xfrm>
          <a:prstGeom prst="rect">
            <a:avLst/>
          </a:prstGeom>
          <a:solidFill>
            <a:schemeClr val="tx2"/>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s-CO" dirty="0"/>
              <a:t>P </a:t>
            </a:r>
            <a:r>
              <a:rPr lang="es-CO" dirty="0" err="1"/>
              <a:t>of</a:t>
            </a:r>
            <a:r>
              <a:rPr lang="es-CO" dirty="0"/>
              <a:t> </a:t>
            </a:r>
            <a:r>
              <a:rPr lang="es-CO" dirty="0" err="1"/>
              <a:t>causing</a:t>
            </a:r>
            <a:r>
              <a:rPr lang="es-CO" dirty="0"/>
              <a:t> </a:t>
            </a:r>
            <a:r>
              <a:rPr lang="es-CO" dirty="0" err="1"/>
              <a:t>reputational</a:t>
            </a:r>
            <a:r>
              <a:rPr lang="es-CO" dirty="0"/>
              <a:t> </a:t>
            </a:r>
            <a:r>
              <a:rPr lang="es-CO" dirty="0" err="1"/>
              <a:t>damage</a:t>
            </a:r>
            <a:r>
              <a:rPr lang="es-CO" dirty="0"/>
              <a:t> </a:t>
            </a:r>
            <a:r>
              <a:rPr lang="es-CO" dirty="0" err="1"/>
              <a:t>if</a:t>
            </a:r>
            <a:r>
              <a:rPr lang="es-CO" dirty="0"/>
              <a:t> </a:t>
            </a:r>
            <a:r>
              <a:rPr lang="es-CO" dirty="0" err="1"/>
              <a:t>leaked</a:t>
            </a:r>
            <a:r>
              <a:rPr lang="es-CO" dirty="0"/>
              <a:t> (</a:t>
            </a:r>
            <a:r>
              <a:rPr lang="es-CO" dirty="0" err="1"/>
              <a:t>authorities</a:t>
            </a:r>
            <a:r>
              <a:rPr lang="es-CO" dirty="0"/>
              <a:t> inc.)</a:t>
            </a:r>
          </a:p>
        </p:txBody>
      </p:sp>
      <p:cxnSp>
        <p:nvCxnSpPr>
          <p:cNvPr id="17" name="Straight Arrow Connector 16">
            <a:extLst>
              <a:ext uri="{FF2B5EF4-FFF2-40B4-BE49-F238E27FC236}">
                <a16:creationId xmlns:a16="http://schemas.microsoft.com/office/drawing/2014/main" id="{C9CBFA3E-31A4-468A-85CD-6181E5514A90}"/>
              </a:ext>
            </a:extLst>
          </p:cNvPr>
          <p:cNvCxnSpPr>
            <a:stCxn id="7" idx="3"/>
          </p:cNvCxnSpPr>
          <p:nvPr/>
        </p:nvCxnSpPr>
        <p:spPr>
          <a:xfrm flipV="1">
            <a:off x="5096816" y="2069962"/>
            <a:ext cx="531627" cy="257956"/>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19" name="Straight Arrow Connector 18">
            <a:extLst>
              <a:ext uri="{FF2B5EF4-FFF2-40B4-BE49-F238E27FC236}">
                <a16:creationId xmlns:a16="http://schemas.microsoft.com/office/drawing/2014/main" id="{A448D788-54DC-49E1-A68F-56F56296D1BC}"/>
              </a:ext>
            </a:extLst>
          </p:cNvPr>
          <p:cNvCxnSpPr>
            <a:cxnSpLocks/>
            <a:stCxn id="7" idx="3"/>
          </p:cNvCxnSpPr>
          <p:nvPr/>
        </p:nvCxnSpPr>
        <p:spPr>
          <a:xfrm>
            <a:off x="5096816" y="2327918"/>
            <a:ext cx="602648" cy="552314"/>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21" name="Straight Arrow Connector 20">
            <a:extLst>
              <a:ext uri="{FF2B5EF4-FFF2-40B4-BE49-F238E27FC236}">
                <a16:creationId xmlns:a16="http://schemas.microsoft.com/office/drawing/2014/main" id="{B177A02A-4CA2-492D-B102-835B230156B7}"/>
              </a:ext>
            </a:extLst>
          </p:cNvPr>
          <p:cNvCxnSpPr>
            <a:cxnSpLocks/>
            <a:stCxn id="7" idx="3"/>
          </p:cNvCxnSpPr>
          <p:nvPr/>
        </p:nvCxnSpPr>
        <p:spPr>
          <a:xfrm>
            <a:off x="5096816" y="2327918"/>
            <a:ext cx="602648" cy="43147"/>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23" name="Straight Arrow Connector 22">
            <a:extLst>
              <a:ext uri="{FF2B5EF4-FFF2-40B4-BE49-F238E27FC236}">
                <a16:creationId xmlns:a16="http://schemas.microsoft.com/office/drawing/2014/main" id="{93BF118B-7F97-49A4-87EF-BB435EF1EE81}"/>
              </a:ext>
            </a:extLst>
          </p:cNvPr>
          <p:cNvCxnSpPr>
            <a:stCxn id="9" idx="6"/>
          </p:cNvCxnSpPr>
          <p:nvPr/>
        </p:nvCxnSpPr>
        <p:spPr>
          <a:xfrm flipV="1">
            <a:off x="2556768" y="2327918"/>
            <a:ext cx="577049" cy="403681"/>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25" name="Straight Arrow Connector 24">
            <a:extLst>
              <a:ext uri="{FF2B5EF4-FFF2-40B4-BE49-F238E27FC236}">
                <a16:creationId xmlns:a16="http://schemas.microsoft.com/office/drawing/2014/main" id="{D438FE4D-100B-4B18-8B42-3ADB11D275B8}"/>
              </a:ext>
            </a:extLst>
          </p:cNvPr>
          <p:cNvCxnSpPr>
            <a:stCxn id="9" idx="6"/>
          </p:cNvCxnSpPr>
          <p:nvPr/>
        </p:nvCxnSpPr>
        <p:spPr>
          <a:xfrm>
            <a:off x="2556768" y="2731599"/>
            <a:ext cx="602649" cy="466076"/>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
        <p:nvSpPr>
          <p:cNvPr id="26" name="Oval 25">
            <a:extLst>
              <a:ext uri="{FF2B5EF4-FFF2-40B4-BE49-F238E27FC236}">
                <a16:creationId xmlns:a16="http://schemas.microsoft.com/office/drawing/2014/main" id="{B2FB7BDF-7D9A-4E10-94FA-2441CA914D63}"/>
              </a:ext>
            </a:extLst>
          </p:cNvPr>
          <p:cNvSpPr/>
          <p:nvPr/>
        </p:nvSpPr>
        <p:spPr>
          <a:xfrm>
            <a:off x="586147" y="5861611"/>
            <a:ext cx="2023997" cy="932155"/>
          </a:xfrm>
          <a:prstGeom prst="ellipse">
            <a:avLst/>
          </a:prstGeom>
          <a:solidFill>
            <a:schemeClr val="tx2"/>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s-CO" dirty="0"/>
          </a:p>
          <a:p>
            <a:pPr algn="ctr"/>
            <a:r>
              <a:rPr lang="es-CO" dirty="0"/>
              <a:t>Who </a:t>
            </a:r>
            <a:r>
              <a:rPr lang="es-CO" dirty="0" err="1"/>
              <a:t>evaluates</a:t>
            </a:r>
            <a:r>
              <a:rPr lang="es-CO" dirty="0"/>
              <a:t> </a:t>
            </a:r>
            <a:r>
              <a:rPr lang="es-CO" dirty="0" err="1"/>
              <a:t>risk</a:t>
            </a:r>
            <a:r>
              <a:rPr lang="es-CO" dirty="0"/>
              <a:t>?</a:t>
            </a:r>
          </a:p>
          <a:p>
            <a:pPr algn="ctr"/>
            <a:endParaRPr lang="es-CO" dirty="0"/>
          </a:p>
        </p:txBody>
      </p:sp>
      <p:sp>
        <p:nvSpPr>
          <p:cNvPr id="30" name="Rectangle 29">
            <a:extLst>
              <a:ext uri="{FF2B5EF4-FFF2-40B4-BE49-F238E27FC236}">
                <a16:creationId xmlns:a16="http://schemas.microsoft.com/office/drawing/2014/main" id="{D28E235A-EF1D-4772-A19C-DCE7CAEB7FA3}"/>
              </a:ext>
            </a:extLst>
          </p:cNvPr>
          <p:cNvSpPr/>
          <p:nvPr/>
        </p:nvSpPr>
        <p:spPr>
          <a:xfrm>
            <a:off x="3232950" y="5861233"/>
            <a:ext cx="2077375" cy="373114"/>
          </a:xfrm>
          <a:prstGeom prst="rect">
            <a:avLst/>
          </a:prstGeom>
          <a:solidFill>
            <a:schemeClr val="tx2"/>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s-CO" dirty="0"/>
              <a:t>TAX</a:t>
            </a:r>
          </a:p>
        </p:txBody>
      </p:sp>
      <p:sp>
        <p:nvSpPr>
          <p:cNvPr id="31" name="Rectangle 30">
            <a:extLst>
              <a:ext uri="{FF2B5EF4-FFF2-40B4-BE49-F238E27FC236}">
                <a16:creationId xmlns:a16="http://schemas.microsoft.com/office/drawing/2014/main" id="{E171171A-C103-45F2-A221-C0364A66DC83}"/>
              </a:ext>
            </a:extLst>
          </p:cNvPr>
          <p:cNvSpPr/>
          <p:nvPr/>
        </p:nvSpPr>
        <p:spPr>
          <a:xfrm>
            <a:off x="3232950" y="6311533"/>
            <a:ext cx="2077375" cy="373114"/>
          </a:xfrm>
          <a:prstGeom prst="rect">
            <a:avLst/>
          </a:prstGeom>
          <a:solidFill>
            <a:schemeClr val="tx2"/>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s-CO" dirty="0"/>
              <a:t>FINANCE/ACC</a:t>
            </a:r>
          </a:p>
        </p:txBody>
      </p:sp>
      <p:sp>
        <p:nvSpPr>
          <p:cNvPr id="32" name="Rectangle 31">
            <a:extLst>
              <a:ext uri="{FF2B5EF4-FFF2-40B4-BE49-F238E27FC236}">
                <a16:creationId xmlns:a16="http://schemas.microsoft.com/office/drawing/2014/main" id="{E607F7C1-CE9D-4E39-A153-517ED96C5819}"/>
              </a:ext>
            </a:extLst>
          </p:cNvPr>
          <p:cNvSpPr/>
          <p:nvPr/>
        </p:nvSpPr>
        <p:spPr>
          <a:xfrm>
            <a:off x="5531929" y="5861233"/>
            <a:ext cx="2318442" cy="373114"/>
          </a:xfrm>
          <a:prstGeom prst="rect">
            <a:avLst/>
          </a:prstGeom>
          <a:solidFill>
            <a:schemeClr val="tx2"/>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s-CO" dirty="0"/>
              <a:t>LEGAL</a:t>
            </a:r>
          </a:p>
        </p:txBody>
      </p:sp>
      <p:sp>
        <p:nvSpPr>
          <p:cNvPr id="33" name="Rectangle 32">
            <a:extLst>
              <a:ext uri="{FF2B5EF4-FFF2-40B4-BE49-F238E27FC236}">
                <a16:creationId xmlns:a16="http://schemas.microsoft.com/office/drawing/2014/main" id="{BC4E6C0F-115A-464D-8C92-DDE9E2EF8E7C}"/>
              </a:ext>
            </a:extLst>
          </p:cNvPr>
          <p:cNvSpPr/>
          <p:nvPr/>
        </p:nvSpPr>
        <p:spPr>
          <a:xfrm>
            <a:off x="7943004" y="5845455"/>
            <a:ext cx="1200996" cy="932155"/>
          </a:xfrm>
          <a:prstGeom prst="rect">
            <a:avLst/>
          </a:prstGeom>
          <a:solidFill>
            <a:schemeClr val="tx2"/>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s-CO" dirty="0"/>
              <a:t>EXTERNAL ADVISORS</a:t>
            </a:r>
          </a:p>
        </p:txBody>
      </p:sp>
      <p:sp>
        <p:nvSpPr>
          <p:cNvPr id="34" name="Rectangle 33">
            <a:extLst>
              <a:ext uri="{FF2B5EF4-FFF2-40B4-BE49-F238E27FC236}">
                <a16:creationId xmlns:a16="http://schemas.microsoft.com/office/drawing/2014/main" id="{DAEE8AA4-AB30-43FA-AD52-180FE08B6DE1}"/>
              </a:ext>
            </a:extLst>
          </p:cNvPr>
          <p:cNvSpPr/>
          <p:nvPr/>
        </p:nvSpPr>
        <p:spPr>
          <a:xfrm>
            <a:off x="5531929" y="6327688"/>
            <a:ext cx="2318442" cy="373114"/>
          </a:xfrm>
          <a:prstGeom prst="rect">
            <a:avLst/>
          </a:prstGeom>
          <a:solidFill>
            <a:schemeClr val="tx2"/>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s-CO" dirty="0"/>
              <a:t>THE BOARD</a:t>
            </a:r>
          </a:p>
        </p:txBody>
      </p:sp>
    </p:spTree>
    <p:extLst>
      <p:ext uri="{BB962C8B-B14F-4D97-AF65-F5344CB8AC3E}">
        <p14:creationId xmlns:p14="http://schemas.microsoft.com/office/powerpoint/2010/main" val="3480712243"/>
      </p:ext>
    </p:extLst>
  </p:cSld>
  <p:clrMapOvr>
    <a:masterClrMapping/>
  </p:clrMapOvr>
  <p:transition>
    <p:fade/>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75A360-CC97-46AA-88E7-CD0530A9E550}"/>
              </a:ext>
            </a:extLst>
          </p:cNvPr>
          <p:cNvSpPr>
            <a:spLocks noGrp="1"/>
          </p:cNvSpPr>
          <p:nvPr>
            <p:ph type="ctrTitle"/>
          </p:nvPr>
        </p:nvSpPr>
        <p:spPr>
          <a:xfrm>
            <a:off x="934437" y="875191"/>
            <a:ext cx="7681913" cy="1523495"/>
          </a:xfrm>
        </p:spPr>
        <p:txBody>
          <a:bodyPr/>
          <a:lstStyle/>
          <a:p>
            <a:r>
              <a:rPr lang="es-CO" dirty="0" err="1"/>
              <a:t>Risk</a:t>
            </a:r>
            <a:r>
              <a:rPr lang="es-CO" dirty="0"/>
              <a:t> and </a:t>
            </a:r>
            <a:r>
              <a:rPr lang="es-CO" dirty="0" err="1"/>
              <a:t>Acceptability</a:t>
            </a:r>
            <a:r>
              <a:rPr lang="es-CO" dirty="0"/>
              <a:t> </a:t>
            </a:r>
            <a:r>
              <a:rPr lang="es-CO" dirty="0" err="1"/>
              <a:t>of</a:t>
            </a:r>
            <a:r>
              <a:rPr lang="es-CO" dirty="0"/>
              <a:t> </a:t>
            </a:r>
            <a:r>
              <a:rPr lang="es-CO" dirty="0" err="1"/>
              <a:t>Tax</a:t>
            </a:r>
            <a:r>
              <a:rPr lang="es-CO" dirty="0"/>
              <a:t> Positions</a:t>
            </a:r>
          </a:p>
        </p:txBody>
      </p:sp>
      <p:sp>
        <p:nvSpPr>
          <p:cNvPr id="4" name="Rectangle 3">
            <a:extLst>
              <a:ext uri="{FF2B5EF4-FFF2-40B4-BE49-F238E27FC236}">
                <a16:creationId xmlns:a16="http://schemas.microsoft.com/office/drawing/2014/main" id="{87BCE577-1D8C-462F-A954-67DC48BEA05C}"/>
              </a:ext>
            </a:extLst>
          </p:cNvPr>
          <p:cNvSpPr/>
          <p:nvPr/>
        </p:nvSpPr>
        <p:spPr>
          <a:xfrm>
            <a:off x="310719" y="2728218"/>
            <a:ext cx="2254928" cy="641412"/>
          </a:xfrm>
          <a:prstGeom prst="rect">
            <a:avLst/>
          </a:prstGeom>
          <a:solidFill>
            <a:schemeClr val="tx2"/>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s-CO" dirty="0"/>
              <a:t>LEGALITY</a:t>
            </a:r>
          </a:p>
        </p:txBody>
      </p:sp>
      <p:sp>
        <p:nvSpPr>
          <p:cNvPr id="5" name="Rectangle 4">
            <a:extLst>
              <a:ext uri="{FF2B5EF4-FFF2-40B4-BE49-F238E27FC236}">
                <a16:creationId xmlns:a16="http://schemas.microsoft.com/office/drawing/2014/main" id="{3B1E3A3D-8FA2-4E25-962D-4D1DF2863E15}"/>
              </a:ext>
            </a:extLst>
          </p:cNvPr>
          <p:cNvSpPr/>
          <p:nvPr/>
        </p:nvSpPr>
        <p:spPr>
          <a:xfrm>
            <a:off x="3444536" y="2728218"/>
            <a:ext cx="2254928" cy="641412"/>
          </a:xfrm>
          <a:prstGeom prst="rect">
            <a:avLst/>
          </a:prstGeom>
          <a:solidFill>
            <a:schemeClr val="tx2"/>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s-CO" dirty="0"/>
              <a:t>COMMERCIALITY</a:t>
            </a:r>
          </a:p>
        </p:txBody>
      </p:sp>
      <p:sp>
        <p:nvSpPr>
          <p:cNvPr id="6" name="Rectangle 5">
            <a:extLst>
              <a:ext uri="{FF2B5EF4-FFF2-40B4-BE49-F238E27FC236}">
                <a16:creationId xmlns:a16="http://schemas.microsoft.com/office/drawing/2014/main" id="{E4447FC7-87CE-445E-B434-D3F3D5E996BB}"/>
              </a:ext>
            </a:extLst>
          </p:cNvPr>
          <p:cNvSpPr/>
          <p:nvPr/>
        </p:nvSpPr>
        <p:spPr>
          <a:xfrm>
            <a:off x="6587232" y="3630565"/>
            <a:ext cx="2254928" cy="641412"/>
          </a:xfrm>
          <a:prstGeom prst="rect">
            <a:avLst/>
          </a:prstGeom>
          <a:solidFill>
            <a:schemeClr val="tx2"/>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s-CO" dirty="0"/>
              <a:t>ARTIFICIALITY</a:t>
            </a:r>
          </a:p>
        </p:txBody>
      </p:sp>
      <p:sp>
        <p:nvSpPr>
          <p:cNvPr id="7" name="Rectangle 6">
            <a:extLst>
              <a:ext uri="{FF2B5EF4-FFF2-40B4-BE49-F238E27FC236}">
                <a16:creationId xmlns:a16="http://schemas.microsoft.com/office/drawing/2014/main" id="{76FFDAF1-9472-4396-B3C5-673A05E517DD}"/>
              </a:ext>
            </a:extLst>
          </p:cNvPr>
          <p:cNvSpPr/>
          <p:nvPr/>
        </p:nvSpPr>
        <p:spPr>
          <a:xfrm>
            <a:off x="6587232" y="2728218"/>
            <a:ext cx="2254928" cy="641412"/>
          </a:xfrm>
          <a:prstGeom prst="rect">
            <a:avLst/>
          </a:prstGeom>
          <a:solidFill>
            <a:schemeClr val="tx2"/>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s-CO" dirty="0"/>
              <a:t>RISKINESS</a:t>
            </a:r>
          </a:p>
        </p:txBody>
      </p:sp>
      <p:sp>
        <p:nvSpPr>
          <p:cNvPr id="8" name="TextBox 7">
            <a:extLst>
              <a:ext uri="{FF2B5EF4-FFF2-40B4-BE49-F238E27FC236}">
                <a16:creationId xmlns:a16="http://schemas.microsoft.com/office/drawing/2014/main" id="{DB527EFC-0BB7-4249-A6A3-E86A9D590DFA}"/>
              </a:ext>
            </a:extLst>
          </p:cNvPr>
          <p:cNvSpPr txBox="1"/>
          <p:nvPr/>
        </p:nvSpPr>
        <p:spPr>
          <a:xfrm>
            <a:off x="310719" y="3533313"/>
            <a:ext cx="2254928" cy="1754326"/>
          </a:xfrm>
          <a:prstGeom prst="rect">
            <a:avLst/>
          </a:prstGeom>
          <a:solidFill>
            <a:schemeClr val="tx2"/>
          </a:solidFill>
        </p:spPr>
        <p:txBody>
          <a:bodyPr wrap="square" rtlCol="0">
            <a:spAutoFit/>
          </a:bodyPr>
          <a:lstStyle/>
          <a:p>
            <a:pPr marL="285750" indent="-285750">
              <a:buFont typeface="Arial" panose="020B0604020202020204" pitchFamily="34" charset="0"/>
              <a:buChar char="•"/>
            </a:pPr>
            <a:r>
              <a:rPr lang="es-CO" dirty="0">
                <a:solidFill>
                  <a:schemeClr val="bg1"/>
                </a:solidFill>
              </a:rPr>
              <a:t>Textual/Literal </a:t>
            </a:r>
            <a:r>
              <a:rPr lang="es-CO" dirty="0" err="1">
                <a:solidFill>
                  <a:schemeClr val="bg1"/>
                </a:solidFill>
              </a:rPr>
              <a:t>approach</a:t>
            </a:r>
            <a:endParaRPr lang="es-CO" dirty="0">
              <a:solidFill>
                <a:schemeClr val="bg1"/>
              </a:solidFill>
            </a:endParaRPr>
          </a:p>
          <a:p>
            <a:pPr marL="285750" indent="-285750">
              <a:buFont typeface="Arial" panose="020B0604020202020204" pitchFamily="34" charset="0"/>
              <a:buChar char="•"/>
            </a:pPr>
            <a:r>
              <a:rPr lang="es-CO" dirty="0" err="1">
                <a:solidFill>
                  <a:schemeClr val="bg1"/>
                </a:solidFill>
              </a:rPr>
              <a:t>Purposive</a:t>
            </a:r>
            <a:r>
              <a:rPr lang="es-CO" dirty="0">
                <a:solidFill>
                  <a:schemeClr val="bg1"/>
                </a:solidFill>
              </a:rPr>
              <a:t> </a:t>
            </a:r>
            <a:r>
              <a:rPr lang="es-CO" dirty="0" err="1">
                <a:solidFill>
                  <a:schemeClr val="bg1"/>
                </a:solidFill>
              </a:rPr>
              <a:t>approach</a:t>
            </a:r>
            <a:r>
              <a:rPr lang="es-CO" dirty="0">
                <a:solidFill>
                  <a:schemeClr val="bg1"/>
                </a:solidFill>
              </a:rPr>
              <a:t> –and </a:t>
            </a:r>
            <a:r>
              <a:rPr lang="es-CO" dirty="0" err="1">
                <a:solidFill>
                  <a:schemeClr val="bg1"/>
                </a:solidFill>
              </a:rPr>
              <a:t>whose</a:t>
            </a:r>
            <a:r>
              <a:rPr lang="es-CO" dirty="0">
                <a:solidFill>
                  <a:schemeClr val="bg1"/>
                </a:solidFill>
              </a:rPr>
              <a:t> </a:t>
            </a:r>
            <a:r>
              <a:rPr lang="es-CO" dirty="0" err="1">
                <a:solidFill>
                  <a:schemeClr val="bg1"/>
                </a:solidFill>
              </a:rPr>
              <a:t>intent</a:t>
            </a:r>
            <a:r>
              <a:rPr lang="es-CO" dirty="0">
                <a:solidFill>
                  <a:schemeClr val="bg1"/>
                </a:solidFill>
              </a:rPr>
              <a:t> </a:t>
            </a:r>
            <a:r>
              <a:rPr lang="es-CO" dirty="0" err="1">
                <a:solidFill>
                  <a:schemeClr val="bg1"/>
                </a:solidFill>
              </a:rPr>
              <a:t>is</a:t>
            </a:r>
            <a:r>
              <a:rPr lang="es-CO" dirty="0">
                <a:solidFill>
                  <a:schemeClr val="bg1"/>
                </a:solidFill>
              </a:rPr>
              <a:t> </a:t>
            </a:r>
            <a:r>
              <a:rPr lang="es-CO" dirty="0" err="1">
                <a:solidFill>
                  <a:schemeClr val="bg1"/>
                </a:solidFill>
              </a:rPr>
              <a:t>analysed</a:t>
            </a:r>
            <a:r>
              <a:rPr lang="es-CO" dirty="0">
                <a:solidFill>
                  <a:schemeClr val="bg1"/>
                </a:solidFill>
              </a:rPr>
              <a:t>?-</a:t>
            </a:r>
          </a:p>
        </p:txBody>
      </p:sp>
      <p:sp>
        <p:nvSpPr>
          <p:cNvPr id="9" name="TextBox 8">
            <a:extLst>
              <a:ext uri="{FF2B5EF4-FFF2-40B4-BE49-F238E27FC236}">
                <a16:creationId xmlns:a16="http://schemas.microsoft.com/office/drawing/2014/main" id="{93DDCC33-06BB-4CF9-AF6F-2B28AC2CD7D6}"/>
              </a:ext>
            </a:extLst>
          </p:cNvPr>
          <p:cNvSpPr txBox="1"/>
          <p:nvPr/>
        </p:nvSpPr>
        <p:spPr>
          <a:xfrm>
            <a:off x="3444536" y="3533313"/>
            <a:ext cx="2254928" cy="1477328"/>
          </a:xfrm>
          <a:prstGeom prst="rect">
            <a:avLst/>
          </a:prstGeom>
          <a:solidFill>
            <a:schemeClr val="tx2"/>
          </a:solidFill>
        </p:spPr>
        <p:txBody>
          <a:bodyPr wrap="square" rtlCol="0">
            <a:spAutoFit/>
          </a:bodyPr>
          <a:lstStyle/>
          <a:p>
            <a:pPr marL="285750" indent="-285750">
              <a:buFont typeface="Arial" panose="020B0604020202020204" pitchFamily="34" charset="0"/>
              <a:buChar char="•"/>
            </a:pPr>
            <a:r>
              <a:rPr lang="es-CO" dirty="0" err="1">
                <a:solidFill>
                  <a:schemeClr val="bg1"/>
                </a:solidFill>
              </a:rPr>
              <a:t>Industry</a:t>
            </a:r>
            <a:r>
              <a:rPr lang="es-CO" dirty="0">
                <a:solidFill>
                  <a:schemeClr val="bg1"/>
                </a:solidFill>
              </a:rPr>
              <a:t> sector benchmarking</a:t>
            </a:r>
          </a:p>
          <a:p>
            <a:pPr marL="285750" indent="-285750">
              <a:buFont typeface="Arial" panose="020B0604020202020204" pitchFamily="34" charset="0"/>
              <a:buChar char="•"/>
            </a:pPr>
            <a:r>
              <a:rPr lang="es-CO" dirty="0" err="1">
                <a:solidFill>
                  <a:schemeClr val="bg1"/>
                </a:solidFill>
              </a:rPr>
              <a:t>Admin</a:t>
            </a:r>
            <a:r>
              <a:rPr lang="es-CO" dirty="0">
                <a:solidFill>
                  <a:schemeClr val="bg1"/>
                </a:solidFill>
              </a:rPr>
              <a:t>/judicial </a:t>
            </a:r>
            <a:r>
              <a:rPr lang="es-CO" dirty="0" err="1">
                <a:solidFill>
                  <a:schemeClr val="bg1"/>
                </a:solidFill>
              </a:rPr>
              <a:t>commercial</a:t>
            </a:r>
            <a:r>
              <a:rPr lang="es-CO" dirty="0">
                <a:solidFill>
                  <a:schemeClr val="bg1"/>
                </a:solidFill>
              </a:rPr>
              <a:t> </a:t>
            </a:r>
            <a:r>
              <a:rPr lang="es-CO" dirty="0" err="1">
                <a:solidFill>
                  <a:schemeClr val="bg1"/>
                </a:solidFill>
              </a:rPr>
              <a:t>awareness</a:t>
            </a:r>
            <a:endParaRPr lang="es-CO" dirty="0">
              <a:solidFill>
                <a:schemeClr val="bg1"/>
              </a:solidFill>
            </a:endParaRPr>
          </a:p>
        </p:txBody>
      </p:sp>
      <p:sp>
        <p:nvSpPr>
          <p:cNvPr id="10" name="Oval 9">
            <a:extLst>
              <a:ext uri="{FF2B5EF4-FFF2-40B4-BE49-F238E27FC236}">
                <a16:creationId xmlns:a16="http://schemas.microsoft.com/office/drawing/2014/main" id="{9D60C324-09F3-4F22-B0EF-9847ABBB6E2E}"/>
              </a:ext>
            </a:extLst>
          </p:cNvPr>
          <p:cNvSpPr/>
          <p:nvPr/>
        </p:nvSpPr>
        <p:spPr>
          <a:xfrm>
            <a:off x="1438183" y="5814874"/>
            <a:ext cx="2254928" cy="905522"/>
          </a:xfrm>
          <a:prstGeom prst="ellipse">
            <a:avLst/>
          </a:prstGeom>
          <a:solidFill>
            <a:schemeClr val="tx2"/>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s-CO" dirty="0" err="1"/>
              <a:t>Sustainability</a:t>
            </a:r>
            <a:endParaRPr lang="es-CO" dirty="0"/>
          </a:p>
        </p:txBody>
      </p:sp>
      <p:sp>
        <p:nvSpPr>
          <p:cNvPr id="11" name="Oval 10">
            <a:extLst>
              <a:ext uri="{FF2B5EF4-FFF2-40B4-BE49-F238E27FC236}">
                <a16:creationId xmlns:a16="http://schemas.microsoft.com/office/drawing/2014/main" id="{A69936AA-D7D0-48E9-AF8E-476ED5D8A188}"/>
              </a:ext>
            </a:extLst>
          </p:cNvPr>
          <p:cNvSpPr/>
          <p:nvPr/>
        </p:nvSpPr>
        <p:spPr>
          <a:xfrm>
            <a:off x="5336960" y="5814874"/>
            <a:ext cx="2254928" cy="905522"/>
          </a:xfrm>
          <a:prstGeom prst="ellipse">
            <a:avLst/>
          </a:prstGeom>
          <a:solidFill>
            <a:schemeClr val="tx2"/>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s-CO" dirty="0" err="1"/>
              <a:t>Effect</a:t>
            </a:r>
            <a:r>
              <a:rPr lang="es-CO" dirty="0"/>
              <a:t> </a:t>
            </a:r>
            <a:r>
              <a:rPr lang="es-CO" dirty="0" err="1"/>
              <a:t>on</a:t>
            </a:r>
            <a:r>
              <a:rPr lang="es-CO" dirty="0"/>
              <a:t> </a:t>
            </a:r>
            <a:r>
              <a:rPr lang="es-CO" dirty="0" err="1"/>
              <a:t>financial</a:t>
            </a:r>
            <a:r>
              <a:rPr lang="es-CO" dirty="0"/>
              <a:t> </a:t>
            </a:r>
            <a:r>
              <a:rPr lang="es-CO" dirty="0" err="1"/>
              <a:t>accounts</a:t>
            </a:r>
            <a:endParaRPr lang="es-CO" dirty="0"/>
          </a:p>
        </p:txBody>
      </p:sp>
      <p:sp>
        <p:nvSpPr>
          <p:cNvPr id="13" name="Rectangle 12">
            <a:extLst>
              <a:ext uri="{FF2B5EF4-FFF2-40B4-BE49-F238E27FC236}">
                <a16:creationId xmlns:a16="http://schemas.microsoft.com/office/drawing/2014/main" id="{73A82BF1-D4AB-4EA2-9CAD-9E343882B77C}"/>
              </a:ext>
            </a:extLst>
          </p:cNvPr>
          <p:cNvSpPr/>
          <p:nvPr/>
        </p:nvSpPr>
        <p:spPr>
          <a:xfrm>
            <a:off x="6578353" y="4434798"/>
            <a:ext cx="2254928" cy="641412"/>
          </a:xfrm>
          <a:prstGeom prst="rect">
            <a:avLst/>
          </a:prstGeom>
          <a:solidFill>
            <a:schemeClr val="tx2"/>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s-CO" dirty="0"/>
              <a:t>ETHICS/MORALITY</a:t>
            </a:r>
          </a:p>
        </p:txBody>
      </p:sp>
    </p:spTree>
    <p:extLst>
      <p:ext uri="{BB962C8B-B14F-4D97-AF65-F5344CB8AC3E}">
        <p14:creationId xmlns:p14="http://schemas.microsoft.com/office/powerpoint/2010/main" val="1395619107"/>
      </p:ext>
    </p:extLst>
  </p:cSld>
  <p:clrMapOvr>
    <a:masterClrMapping/>
  </p:clrMapOvr>
  <p:transition>
    <p:fade/>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EC17BE-F1B3-40D5-AEA2-D7D0997F1BD6}"/>
              </a:ext>
            </a:extLst>
          </p:cNvPr>
          <p:cNvSpPr>
            <a:spLocks noGrp="1"/>
          </p:cNvSpPr>
          <p:nvPr>
            <p:ph type="ctrTitle"/>
          </p:nvPr>
        </p:nvSpPr>
        <p:spPr>
          <a:xfrm>
            <a:off x="890049" y="866313"/>
            <a:ext cx="7681913" cy="1523495"/>
          </a:xfrm>
        </p:spPr>
        <p:txBody>
          <a:bodyPr/>
          <a:lstStyle/>
          <a:p>
            <a:r>
              <a:rPr lang="es-CO" dirty="0"/>
              <a:t>CASE ANALYSIS</a:t>
            </a:r>
          </a:p>
        </p:txBody>
      </p:sp>
      <p:sp>
        <p:nvSpPr>
          <p:cNvPr id="3" name="Subtitle 2">
            <a:extLst>
              <a:ext uri="{FF2B5EF4-FFF2-40B4-BE49-F238E27FC236}">
                <a16:creationId xmlns:a16="http://schemas.microsoft.com/office/drawing/2014/main" id="{37C8CD8A-5B11-461C-8D8C-F594FF82BCFC}"/>
              </a:ext>
            </a:extLst>
          </p:cNvPr>
          <p:cNvSpPr>
            <a:spLocks noGrp="1"/>
          </p:cNvSpPr>
          <p:nvPr>
            <p:ph type="subTitle" idx="1"/>
          </p:nvPr>
        </p:nvSpPr>
        <p:spPr>
          <a:xfrm>
            <a:off x="359547" y="1928143"/>
            <a:ext cx="8537318" cy="461665"/>
          </a:xfrm>
        </p:spPr>
        <p:txBody>
          <a:bodyPr/>
          <a:lstStyle/>
          <a:p>
            <a:pPr marL="342900" indent="-342900" algn="just">
              <a:buFont typeface="Arial" panose="020B0604020202020204" pitchFamily="34" charset="0"/>
              <a:buChar char="•"/>
            </a:pPr>
            <a:r>
              <a:rPr lang="es-CO" sz="2400" dirty="0">
                <a:solidFill>
                  <a:schemeClr val="tx1"/>
                </a:solidFill>
              </a:rPr>
              <a:t>In </a:t>
            </a:r>
            <a:r>
              <a:rPr lang="es-CO" sz="2400" dirty="0" err="1">
                <a:solidFill>
                  <a:schemeClr val="tx1"/>
                </a:solidFill>
              </a:rPr>
              <a:t>the</a:t>
            </a:r>
            <a:r>
              <a:rPr lang="es-CO" sz="2400" dirty="0">
                <a:solidFill>
                  <a:schemeClr val="tx1"/>
                </a:solidFill>
              </a:rPr>
              <a:t> </a:t>
            </a:r>
            <a:r>
              <a:rPr lang="es-CO" sz="2400" dirty="0" err="1">
                <a:solidFill>
                  <a:schemeClr val="tx1"/>
                </a:solidFill>
              </a:rPr>
              <a:t>context</a:t>
            </a:r>
            <a:r>
              <a:rPr lang="es-CO" sz="2400" dirty="0">
                <a:solidFill>
                  <a:schemeClr val="tx1"/>
                </a:solidFill>
              </a:rPr>
              <a:t> </a:t>
            </a:r>
            <a:r>
              <a:rPr lang="es-CO" sz="2400" dirty="0" err="1">
                <a:solidFill>
                  <a:schemeClr val="tx1"/>
                </a:solidFill>
              </a:rPr>
              <a:t>of</a:t>
            </a:r>
            <a:r>
              <a:rPr lang="es-CO" sz="2400" dirty="0">
                <a:solidFill>
                  <a:schemeClr val="tx1"/>
                </a:solidFill>
              </a:rPr>
              <a:t> </a:t>
            </a:r>
            <a:r>
              <a:rPr lang="es-CO" sz="2400" dirty="0" err="1">
                <a:solidFill>
                  <a:schemeClr val="tx1"/>
                </a:solidFill>
              </a:rPr>
              <a:t>an</a:t>
            </a:r>
            <a:r>
              <a:rPr lang="es-CO" sz="2400" dirty="0">
                <a:solidFill>
                  <a:schemeClr val="tx1"/>
                </a:solidFill>
              </a:rPr>
              <a:t> </a:t>
            </a:r>
            <a:r>
              <a:rPr lang="es-CO" sz="2400" dirty="0" err="1">
                <a:solidFill>
                  <a:schemeClr val="tx1"/>
                </a:solidFill>
              </a:rPr>
              <a:t>economic</a:t>
            </a:r>
            <a:r>
              <a:rPr lang="es-CO" sz="2400" dirty="0">
                <a:solidFill>
                  <a:schemeClr val="tx1"/>
                </a:solidFill>
              </a:rPr>
              <a:t> </a:t>
            </a:r>
            <a:r>
              <a:rPr lang="es-CO" sz="2400" dirty="0" err="1">
                <a:solidFill>
                  <a:schemeClr val="tx1"/>
                </a:solidFill>
              </a:rPr>
              <a:t>recession</a:t>
            </a:r>
            <a:r>
              <a:rPr lang="es-CO" sz="2400" dirty="0">
                <a:solidFill>
                  <a:schemeClr val="tx1"/>
                </a:solidFill>
              </a:rPr>
              <a:t>, as </a:t>
            </a:r>
            <a:r>
              <a:rPr lang="es-CO" sz="2400" dirty="0" err="1">
                <a:solidFill>
                  <a:schemeClr val="tx1"/>
                </a:solidFill>
              </a:rPr>
              <a:t>part</a:t>
            </a:r>
            <a:r>
              <a:rPr lang="es-CO" sz="2400" dirty="0">
                <a:solidFill>
                  <a:schemeClr val="tx1"/>
                </a:solidFill>
              </a:rPr>
              <a:t> </a:t>
            </a:r>
            <a:r>
              <a:rPr lang="es-CO" sz="2400" dirty="0" err="1">
                <a:solidFill>
                  <a:schemeClr val="tx1"/>
                </a:solidFill>
              </a:rPr>
              <a:t>of</a:t>
            </a:r>
            <a:r>
              <a:rPr lang="es-CO" sz="2400" dirty="0">
                <a:solidFill>
                  <a:schemeClr val="tx1"/>
                </a:solidFill>
              </a:rPr>
              <a:t> a </a:t>
            </a:r>
            <a:r>
              <a:rPr lang="es-CO" sz="2400" dirty="0" err="1">
                <a:solidFill>
                  <a:schemeClr val="tx1"/>
                </a:solidFill>
              </a:rPr>
              <a:t>legislative</a:t>
            </a:r>
            <a:r>
              <a:rPr lang="es-CO" sz="2400" dirty="0">
                <a:solidFill>
                  <a:schemeClr val="tx1"/>
                </a:solidFill>
              </a:rPr>
              <a:t> </a:t>
            </a:r>
            <a:r>
              <a:rPr lang="es-CO" sz="2400" dirty="0" err="1">
                <a:solidFill>
                  <a:schemeClr val="tx1"/>
                </a:solidFill>
              </a:rPr>
              <a:t>package</a:t>
            </a:r>
            <a:r>
              <a:rPr lang="es-CO" sz="2400" dirty="0">
                <a:solidFill>
                  <a:schemeClr val="tx1"/>
                </a:solidFill>
              </a:rPr>
              <a:t> </a:t>
            </a:r>
            <a:r>
              <a:rPr lang="es-CO" sz="2400" dirty="0" err="1">
                <a:solidFill>
                  <a:schemeClr val="tx1"/>
                </a:solidFill>
              </a:rPr>
              <a:t>to</a:t>
            </a:r>
            <a:r>
              <a:rPr lang="es-CO" sz="2400" dirty="0">
                <a:solidFill>
                  <a:schemeClr val="tx1"/>
                </a:solidFill>
              </a:rPr>
              <a:t> </a:t>
            </a:r>
            <a:r>
              <a:rPr lang="es-CO" sz="2400" dirty="0" err="1">
                <a:solidFill>
                  <a:schemeClr val="tx1"/>
                </a:solidFill>
              </a:rPr>
              <a:t>boost</a:t>
            </a:r>
            <a:r>
              <a:rPr lang="es-CO" sz="2400" dirty="0">
                <a:solidFill>
                  <a:schemeClr val="tx1"/>
                </a:solidFill>
              </a:rPr>
              <a:t> </a:t>
            </a:r>
            <a:r>
              <a:rPr lang="es-CO" sz="2400" dirty="0" err="1">
                <a:solidFill>
                  <a:schemeClr val="tx1"/>
                </a:solidFill>
              </a:rPr>
              <a:t>economic</a:t>
            </a:r>
            <a:r>
              <a:rPr lang="es-CO" sz="2400" dirty="0">
                <a:solidFill>
                  <a:schemeClr val="tx1"/>
                </a:solidFill>
              </a:rPr>
              <a:t> </a:t>
            </a:r>
            <a:r>
              <a:rPr lang="es-CO" sz="2400" dirty="0" err="1">
                <a:solidFill>
                  <a:schemeClr val="tx1"/>
                </a:solidFill>
              </a:rPr>
              <a:t>productivity</a:t>
            </a:r>
            <a:r>
              <a:rPr lang="es-CO" sz="2400" dirty="0">
                <a:solidFill>
                  <a:schemeClr val="tx1"/>
                </a:solidFill>
              </a:rPr>
              <a:t>, </a:t>
            </a:r>
            <a:r>
              <a:rPr lang="es-CO" sz="2400" dirty="0" err="1">
                <a:solidFill>
                  <a:schemeClr val="tx1"/>
                </a:solidFill>
              </a:rPr>
              <a:t>parliament</a:t>
            </a:r>
            <a:r>
              <a:rPr lang="es-CO" sz="2400" dirty="0">
                <a:solidFill>
                  <a:schemeClr val="tx1"/>
                </a:solidFill>
              </a:rPr>
              <a:t> </a:t>
            </a:r>
            <a:r>
              <a:rPr lang="es-CO" sz="2400" dirty="0" err="1">
                <a:solidFill>
                  <a:schemeClr val="tx1"/>
                </a:solidFill>
              </a:rPr>
              <a:t>enacts</a:t>
            </a:r>
            <a:r>
              <a:rPr lang="es-CO" sz="2400" dirty="0">
                <a:solidFill>
                  <a:schemeClr val="tx1"/>
                </a:solidFill>
              </a:rPr>
              <a:t> a new </a:t>
            </a:r>
            <a:r>
              <a:rPr lang="es-CO" sz="2400" dirty="0" err="1">
                <a:solidFill>
                  <a:schemeClr val="tx1"/>
                </a:solidFill>
              </a:rPr>
              <a:t>tax</a:t>
            </a:r>
            <a:r>
              <a:rPr lang="es-CO" sz="2400" dirty="0">
                <a:solidFill>
                  <a:schemeClr val="tx1"/>
                </a:solidFill>
              </a:rPr>
              <a:t> </a:t>
            </a:r>
            <a:r>
              <a:rPr lang="es-CO" sz="2400" dirty="0" err="1">
                <a:solidFill>
                  <a:schemeClr val="tx1"/>
                </a:solidFill>
              </a:rPr>
              <a:t>provision</a:t>
            </a:r>
            <a:r>
              <a:rPr lang="es-CO" sz="2400" dirty="0">
                <a:solidFill>
                  <a:schemeClr val="tx1"/>
                </a:solidFill>
              </a:rPr>
              <a:t> </a:t>
            </a:r>
            <a:r>
              <a:rPr lang="es-CO" sz="2400" dirty="0" err="1">
                <a:solidFill>
                  <a:schemeClr val="tx1"/>
                </a:solidFill>
              </a:rPr>
              <a:t>which</a:t>
            </a:r>
            <a:r>
              <a:rPr lang="es-CO" sz="2400" dirty="0">
                <a:solidFill>
                  <a:schemeClr val="tx1"/>
                </a:solidFill>
              </a:rPr>
              <a:t> </a:t>
            </a:r>
            <a:r>
              <a:rPr lang="es-CO" sz="2400" dirty="0" err="1">
                <a:solidFill>
                  <a:schemeClr val="tx1"/>
                </a:solidFill>
              </a:rPr>
              <a:t>stipulates</a:t>
            </a:r>
            <a:r>
              <a:rPr lang="es-CO" sz="2400" dirty="0">
                <a:solidFill>
                  <a:schemeClr val="tx1"/>
                </a:solidFill>
              </a:rPr>
              <a:t> </a:t>
            </a:r>
            <a:r>
              <a:rPr lang="es-CO" sz="2400" dirty="0" err="1">
                <a:solidFill>
                  <a:schemeClr val="tx1"/>
                </a:solidFill>
              </a:rPr>
              <a:t>that</a:t>
            </a:r>
            <a:r>
              <a:rPr lang="es-CO" sz="2400" dirty="0">
                <a:solidFill>
                  <a:schemeClr val="tx1"/>
                </a:solidFill>
              </a:rPr>
              <a:t> “</a:t>
            </a:r>
            <a:r>
              <a:rPr lang="es-CO" sz="2400" dirty="0" err="1">
                <a:solidFill>
                  <a:schemeClr val="tx1"/>
                </a:solidFill>
              </a:rPr>
              <a:t>taxpayers</a:t>
            </a:r>
            <a:r>
              <a:rPr lang="es-CO" sz="2400" dirty="0">
                <a:solidFill>
                  <a:schemeClr val="tx1"/>
                </a:solidFill>
              </a:rPr>
              <a:t> </a:t>
            </a:r>
            <a:r>
              <a:rPr lang="es-CO" sz="2400" dirty="0" err="1">
                <a:solidFill>
                  <a:schemeClr val="tx1"/>
                </a:solidFill>
              </a:rPr>
              <a:t>who</a:t>
            </a:r>
            <a:r>
              <a:rPr lang="es-CO" sz="2400" dirty="0">
                <a:solidFill>
                  <a:schemeClr val="tx1"/>
                </a:solidFill>
              </a:rPr>
              <a:t> </a:t>
            </a:r>
            <a:r>
              <a:rPr lang="es-CO" sz="2400" dirty="0" err="1">
                <a:solidFill>
                  <a:schemeClr val="tx1"/>
                </a:solidFill>
              </a:rPr>
              <a:t>acquire</a:t>
            </a:r>
            <a:r>
              <a:rPr lang="es-CO" sz="2400" dirty="0">
                <a:solidFill>
                  <a:schemeClr val="tx1"/>
                </a:solidFill>
              </a:rPr>
              <a:t> </a:t>
            </a:r>
            <a:r>
              <a:rPr lang="es-CO" sz="2400" dirty="0" err="1">
                <a:solidFill>
                  <a:schemeClr val="tx1"/>
                </a:solidFill>
              </a:rPr>
              <a:t>fixed</a:t>
            </a:r>
            <a:r>
              <a:rPr lang="es-CO" sz="2400" dirty="0">
                <a:solidFill>
                  <a:schemeClr val="tx1"/>
                </a:solidFill>
              </a:rPr>
              <a:t>, </a:t>
            </a:r>
            <a:r>
              <a:rPr lang="es-CO" sz="2400" dirty="0" err="1">
                <a:solidFill>
                  <a:schemeClr val="tx1"/>
                </a:solidFill>
              </a:rPr>
              <a:t>productive</a:t>
            </a:r>
            <a:r>
              <a:rPr lang="es-CO" sz="2400" dirty="0">
                <a:solidFill>
                  <a:schemeClr val="tx1"/>
                </a:solidFill>
              </a:rPr>
              <a:t>, real </a:t>
            </a:r>
            <a:r>
              <a:rPr lang="es-CO" sz="2400" dirty="0" err="1">
                <a:solidFill>
                  <a:schemeClr val="tx1"/>
                </a:solidFill>
              </a:rPr>
              <a:t>assets</a:t>
            </a:r>
            <a:r>
              <a:rPr lang="es-CO" sz="2400" dirty="0">
                <a:solidFill>
                  <a:schemeClr val="tx1"/>
                </a:solidFill>
              </a:rPr>
              <a:t>, can </a:t>
            </a:r>
            <a:r>
              <a:rPr lang="es-CO" sz="2400" dirty="0" err="1">
                <a:solidFill>
                  <a:schemeClr val="tx1"/>
                </a:solidFill>
              </a:rPr>
              <a:t>claim</a:t>
            </a:r>
            <a:r>
              <a:rPr lang="es-CO" sz="2400" dirty="0">
                <a:solidFill>
                  <a:schemeClr val="tx1"/>
                </a:solidFill>
              </a:rPr>
              <a:t> in </a:t>
            </a:r>
            <a:r>
              <a:rPr lang="es-CO" sz="2400" dirty="0" err="1">
                <a:solidFill>
                  <a:schemeClr val="tx1"/>
                </a:solidFill>
              </a:rPr>
              <a:t>the</a:t>
            </a:r>
            <a:r>
              <a:rPr lang="es-CO" sz="2400" dirty="0">
                <a:solidFill>
                  <a:schemeClr val="tx1"/>
                </a:solidFill>
              </a:rPr>
              <a:t> </a:t>
            </a:r>
            <a:r>
              <a:rPr lang="es-CO" sz="2400" dirty="0" err="1">
                <a:solidFill>
                  <a:schemeClr val="tx1"/>
                </a:solidFill>
              </a:rPr>
              <a:t>year</a:t>
            </a:r>
            <a:r>
              <a:rPr lang="es-CO" sz="2400" dirty="0">
                <a:solidFill>
                  <a:schemeClr val="tx1"/>
                </a:solidFill>
              </a:rPr>
              <a:t> </a:t>
            </a:r>
            <a:r>
              <a:rPr lang="es-CO" sz="2400" dirty="0" err="1">
                <a:solidFill>
                  <a:schemeClr val="tx1"/>
                </a:solidFill>
              </a:rPr>
              <a:t>of</a:t>
            </a:r>
            <a:r>
              <a:rPr lang="es-CO" sz="2400" dirty="0">
                <a:solidFill>
                  <a:schemeClr val="tx1"/>
                </a:solidFill>
              </a:rPr>
              <a:t> </a:t>
            </a:r>
            <a:r>
              <a:rPr lang="es-CO" sz="2400" dirty="0" err="1">
                <a:solidFill>
                  <a:schemeClr val="tx1"/>
                </a:solidFill>
              </a:rPr>
              <a:t>acquisition</a:t>
            </a:r>
            <a:r>
              <a:rPr lang="es-CO" sz="2400" dirty="0">
                <a:solidFill>
                  <a:schemeClr val="tx1"/>
                </a:solidFill>
              </a:rPr>
              <a:t> a </a:t>
            </a:r>
            <a:r>
              <a:rPr lang="es-CO" sz="2400" dirty="0" err="1">
                <a:solidFill>
                  <a:schemeClr val="tx1"/>
                </a:solidFill>
              </a:rPr>
              <a:t>tax</a:t>
            </a:r>
            <a:r>
              <a:rPr lang="es-CO" sz="2400" dirty="0">
                <a:solidFill>
                  <a:schemeClr val="tx1"/>
                </a:solidFill>
              </a:rPr>
              <a:t> </a:t>
            </a:r>
            <a:r>
              <a:rPr lang="es-CO" sz="2400" dirty="0" err="1">
                <a:solidFill>
                  <a:schemeClr val="tx1"/>
                </a:solidFill>
              </a:rPr>
              <a:t>credit</a:t>
            </a:r>
            <a:r>
              <a:rPr lang="es-CO" sz="2400" dirty="0">
                <a:solidFill>
                  <a:schemeClr val="tx1"/>
                </a:solidFill>
              </a:rPr>
              <a:t> </a:t>
            </a:r>
            <a:r>
              <a:rPr lang="es-CO" sz="2400" dirty="0" err="1">
                <a:solidFill>
                  <a:schemeClr val="tx1"/>
                </a:solidFill>
              </a:rPr>
              <a:t>for</a:t>
            </a:r>
            <a:r>
              <a:rPr lang="es-CO" sz="2400" dirty="0">
                <a:solidFill>
                  <a:schemeClr val="tx1"/>
                </a:solidFill>
              </a:rPr>
              <a:t> 40% </a:t>
            </a:r>
            <a:r>
              <a:rPr lang="es-CO" sz="2400" dirty="0" err="1">
                <a:solidFill>
                  <a:schemeClr val="tx1"/>
                </a:solidFill>
              </a:rPr>
              <a:t>of</a:t>
            </a:r>
            <a:r>
              <a:rPr lang="es-CO" sz="2400" dirty="0">
                <a:solidFill>
                  <a:schemeClr val="tx1"/>
                </a:solidFill>
              </a:rPr>
              <a:t> </a:t>
            </a:r>
            <a:r>
              <a:rPr lang="es-CO" sz="2400" dirty="0" err="1">
                <a:solidFill>
                  <a:schemeClr val="tx1"/>
                </a:solidFill>
              </a:rPr>
              <a:t>the</a:t>
            </a:r>
            <a:r>
              <a:rPr lang="es-CO" sz="2400" dirty="0">
                <a:solidFill>
                  <a:schemeClr val="tx1"/>
                </a:solidFill>
              </a:rPr>
              <a:t> </a:t>
            </a:r>
            <a:r>
              <a:rPr lang="es-CO" sz="2400" dirty="0" err="1">
                <a:solidFill>
                  <a:schemeClr val="tx1"/>
                </a:solidFill>
              </a:rPr>
              <a:t>asset’s</a:t>
            </a:r>
            <a:r>
              <a:rPr lang="es-CO" sz="2400" dirty="0">
                <a:solidFill>
                  <a:schemeClr val="tx1"/>
                </a:solidFill>
              </a:rPr>
              <a:t> </a:t>
            </a:r>
            <a:r>
              <a:rPr lang="es-CO" sz="2400" dirty="0" err="1">
                <a:solidFill>
                  <a:schemeClr val="tx1"/>
                </a:solidFill>
              </a:rPr>
              <a:t>acquisition</a:t>
            </a:r>
            <a:r>
              <a:rPr lang="es-CO" sz="2400" dirty="0">
                <a:solidFill>
                  <a:schemeClr val="tx1"/>
                </a:solidFill>
              </a:rPr>
              <a:t> </a:t>
            </a:r>
            <a:r>
              <a:rPr lang="es-CO" sz="2400" dirty="0" err="1">
                <a:solidFill>
                  <a:schemeClr val="tx1"/>
                </a:solidFill>
              </a:rPr>
              <a:t>value</a:t>
            </a:r>
            <a:r>
              <a:rPr lang="es-CO" sz="2400" dirty="0">
                <a:solidFill>
                  <a:schemeClr val="tx1"/>
                </a:solidFill>
              </a:rPr>
              <a:t>, in </a:t>
            </a:r>
            <a:r>
              <a:rPr lang="es-CO" sz="2400" dirty="0" err="1">
                <a:solidFill>
                  <a:schemeClr val="tx1"/>
                </a:solidFill>
              </a:rPr>
              <a:t>addition</a:t>
            </a:r>
            <a:r>
              <a:rPr lang="es-CO" sz="2400" dirty="0">
                <a:solidFill>
                  <a:schemeClr val="tx1"/>
                </a:solidFill>
              </a:rPr>
              <a:t> </a:t>
            </a:r>
            <a:r>
              <a:rPr lang="es-CO" sz="2400" dirty="0" err="1">
                <a:solidFill>
                  <a:schemeClr val="tx1"/>
                </a:solidFill>
              </a:rPr>
              <a:t>to</a:t>
            </a:r>
            <a:r>
              <a:rPr lang="es-CO" sz="2400" dirty="0">
                <a:solidFill>
                  <a:schemeClr val="tx1"/>
                </a:solidFill>
              </a:rPr>
              <a:t> </a:t>
            </a:r>
            <a:r>
              <a:rPr lang="es-CO" sz="2400" dirty="0" err="1">
                <a:solidFill>
                  <a:schemeClr val="tx1"/>
                </a:solidFill>
              </a:rPr>
              <a:t>depreciation</a:t>
            </a:r>
            <a:r>
              <a:rPr lang="es-CO" sz="2400" dirty="0">
                <a:solidFill>
                  <a:schemeClr val="tx1"/>
                </a:solidFill>
              </a:rPr>
              <a:t>” </a:t>
            </a:r>
            <a:r>
              <a:rPr lang="es-CO" sz="2400" dirty="0" err="1">
                <a:solidFill>
                  <a:schemeClr val="tx1"/>
                </a:solidFill>
              </a:rPr>
              <a:t>There</a:t>
            </a:r>
            <a:r>
              <a:rPr lang="es-CO" sz="2400" dirty="0">
                <a:solidFill>
                  <a:schemeClr val="tx1"/>
                </a:solidFill>
              </a:rPr>
              <a:t> are no </a:t>
            </a:r>
            <a:r>
              <a:rPr lang="es-CO" sz="2400" dirty="0" err="1">
                <a:solidFill>
                  <a:schemeClr val="tx1"/>
                </a:solidFill>
              </a:rPr>
              <a:t>other</a:t>
            </a:r>
            <a:r>
              <a:rPr lang="es-CO" sz="2400" dirty="0">
                <a:solidFill>
                  <a:schemeClr val="tx1"/>
                </a:solidFill>
              </a:rPr>
              <a:t> </a:t>
            </a:r>
            <a:r>
              <a:rPr lang="es-CO" sz="2400" dirty="0" err="1">
                <a:solidFill>
                  <a:schemeClr val="tx1"/>
                </a:solidFill>
              </a:rPr>
              <a:t>conditions</a:t>
            </a:r>
            <a:r>
              <a:rPr lang="es-CO" sz="2400" dirty="0">
                <a:solidFill>
                  <a:schemeClr val="tx1"/>
                </a:solidFill>
              </a:rPr>
              <a:t>. </a:t>
            </a:r>
          </a:p>
          <a:p>
            <a:pPr marL="342900" indent="-342900" algn="just">
              <a:buFont typeface="Arial" panose="020B0604020202020204" pitchFamily="34" charset="0"/>
              <a:buChar char="•"/>
            </a:pPr>
            <a:endParaRPr lang="es-CO" sz="2400" dirty="0">
              <a:solidFill>
                <a:schemeClr val="tx1"/>
              </a:solidFill>
            </a:endParaRPr>
          </a:p>
          <a:p>
            <a:pPr marL="457200" indent="-457200" algn="just">
              <a:buAutoNum type="arabicPeriod"/>
            </a:pPr>
            <a:r>
              <a:rPr lang="es-CO" sz="2400" dirty="0">
                <a:solidFill>
                  <a:schemeClr val="tx1"/>
                </a:solidFill>
              </a:rPr>
              <a:t>A </a:t>
            </a:r>
            <a:r>
              <a:rPr lang="es-CO" sz="2400" dirty="0" err="1">
                <a:solidFill>
                  <a:schemeClr val="tx1"/>
                </a:solidFill>
              </a:rPr>
              <a:t>corporation</a:t>
            </a:r>
            <a:r>
              <a:rPr lang="es-CO" sz="2400" dirty="0">
                <a:solidFill>
                  <a:schemeClr val="tx1"/>
                </a:solidFill>
              </a:rPr>
              <a:t> </a:t>
            </a:r>
            <a:r>
              <a:rPr lang="es-CO" sz="2400" dirty="0" err="1">
                <a:solidFill>
                  <a:schemeClr val="tx1"/>
                </a:solidFill>
              </a:rPr>
              <a:t>dedicated</a:t>
            </a:r>
            <a:r>
              <a:rPr lang="es-CO" sz="2400" dirty="0">
                <a:solidFill>
                  <a:schemeClr val="tx1"/>
                </a:solidFill>
              </a:rPr>
              <a:t> </a:t>
            </a:r>
            <a:r>
              <a:rPr lang="es-CO" sz="2400" dirty="0" err="1">
                <a:solidFill>
                  <a:schemeClr val="tx1"/>
                </a:solidFill>
              </a:rPr>
              <a:t>to</a:t>
            </a:r>
            <a:r>
              <a:rPr lang="es-CO" sz="2400" dirty="0">
                <a:solidFill>
                  <a:schemeClr val="tx1"/>
                </a:solidFill>
              </a:rPr>
              <a:t> </a:t>
            </a:r>
            <a:r>
              <a:rPr lang="es-CO" sz="2400" dirty="0" err="1">
                <a:solidFill>
                  <a:schemeClr val="tx1"/>
                </a:solidFill>
              </a:rPr>
              <a:t>manufacturing</a:t>
            </a:r>
            <a:r>
              <a:rPr lang="es-CO" sz="2400" dirty="0">
                <a:solidFill>
                  <a:schemeClr val="tx1"/>
                </a:solidFill>
              </a:rPr>
              <a:t> </a:t>
            </a:r>
            <a:r>
              <a:rPr lang="es-CO" sz="2400" dirty="0" err="1">
                <a:solidFill>
                  <a:schemeClr val="tx1"/>
                </a:solidFill>
              </a:rPr>
              <a:t>computer</a:t>
            </a:r>
            <a:r>
              <a:rPr lang="es-CO" sz="2400" dirty="0">
                <a:solidFill>
                  <a:schemeClr val="tx1"/>
                </a:solidFill>
              </a:rPr>
              <a:t> hardware </a:t>
            </a:r>
            <a:r>
              <a:rPr lang="es-CO" sz="2400" dirty="0" err="1">
                <a:solidFill>
                  <a:schemeClr val="tx1"/>
                </a:solidFill>
              </a:rPr>
              <a:t>buys</a:t>
            </a:r>
            <a:r>
              <a:rPr lang="es-CO" sz="2400" dirty="0">
                <a:solidFill>
                  <a:schemeClr val="tx1"/>
                </a:solidFill>
              </a:rPr>
              <a:t> a </a:t>
            </a:r>
            <a:r>
              <a:rPr lang="es-CO" sz="2400" dirty="0" err="1">
                <a:solidFill>
                  <a:schemeClr val="tx1"/>
                </a:solidFill>
              </a:rPr>
              <a:t>fleet</a:t>
            </a:r>
            <a:r>
              <a:rPr lang="es-CO" sz="2400" dirty="0">
                <a:solidFill>
                  <a:schemeClr val="tx1"/>
                </a:solidFill>
              </a:rPr>
              <a:t> </a:t>
            </a:r>
            <a:r>
              <a:rPr lang="es-CO" sz="2400" dirty="0" err="1">
                <a:solidFill>
                  <a:schemeClr val="tx1"/>
                </a:solidFill>
              </a:rPr>
              <a:t>of</a:t>
            </a:r>
            <a:r>
              <a:rPr lang="es-CO" sz="2400" dirty="0">
                <a:solidFill>
                  <a:schemeClr val="tx1"/>
                </a:solidFill>
              </a:rPr>
              <a:t> Mercedes Benz </a:t>
            </a:r>
            <a:r>
              <a:rPr lang="es-CO" sz="2400" dirty="0" err="1">
                <a:solidFill>
                  <a:schemeClr val="tx1"/>
                </a:solidFill>
              </a:rPr>
              <a:t>sedans</a:t>
            </a:r>
            <a:r>
              <a:rPr lang="es-CO" sz="2400" dirty="0">
                <a:solidFill>
                  <a:schemeClr val="tx1"/>
                </a:solidFill>
              </a:rPr>
              <a:t> </a:t>
            </a:r>
            <a:r>
              <a:rPr lang="es-CO" sz="2400" dirty="0" err="1">
                <a:solidFill>
                  <a:schemeClr val="tx1"/>
                </a:solidFill>
              </a:rPr>
              <a:t>to</a:t>
            </a:r>
            <a:r>
              <a:rPr lang="es-CO" sz="2400" dirty="0">
                <a:solidFill>
                  <a:schemeClr val="tx1"/>
                </a:solidFill>
              </a:rPr>
              <a:t> </a:t>
            </a:r>
            <a:r>
              <a:rPr lang="es-CO" sz="2400" dirty="0" err="1">
                <a:solidFill>
                  <a:schemeClr val="tx1"/>
                </a:solidFill>
              </a:rPr>
              <a:t>transport</a:t>
            </a:r>
            <a:r>
              <a:rPr lang="es-CO" sz="2400" dirty="0">
                <a:solidFill>
                  <a:schemeClr val="tx1"/>
                </a:solidFill>
              </a:rPr>
              <a:t> </a:t>
            </a:r>
            <a:r>
              <a:rPr lang="es-CO" sz="2400" dirty="0" err="1">
                <a:solidFill>
                  <a:schemeClr val="tx1"/>
                </a:solidFill>
              </a:rPr>
              <a:t>its</a:t>
            </a:r>
            <a:r>
              <a:rPr lang="es-CO" sz="2400" dirty="0">
                <a:solidFill>
                  <a:schemeClr val="tx1"/>
                </a:solidFill>
              </a:rPr>
              <a:t> </a:t>
            </a:r>
            <a:r>
              <a:rPr lang="es-CO" sz="2400" dirty="0" err="1">
                <a:solidFill>
                  <a:schemeClr val="tx1"/>
                </a:solidFill>
              </a:rPr>
              <a:t>directive</a:t>
            </a:r>
            <a:r>
              <a:rPr lang="es-CO" sz="2400" dirty="0">
                <a:solidFill>
                  <a:schemeClr val="tx1"/>
                </a:solidFill>
              </a:rPr>
              <a:t> </a:t>
            </a:r>
            <a:r>
              <a:rPr lang="es-CO" sz="2400" dirty="0" err="1">
                <a:solidFill>
                  <a:schemeClr val="tx1"/>
                </a:solidFill>
              </a:rPr>
              <a:t>personnel</a:t>
            </a:r>
            <a:r>
              <a:rPr lang="es-CO" sz="2400" dirty="0">
                <a:solidFill>
                  <a:schemeClr val="tx1"/>
                </a:solidFill>
              </a:rPr>
              <a:t>, and </a:t>
            </a:r>
            <a:r>
              <a:rPr lang="es-CO" sz="2400" dirty="0" err="1">
                <a:solidFill>
                  <a:schemeClr val="tx1"/>
                </a:solidFill>
              </a:rPr>
              <a:t>claims</a:t>
            </a:r>
            <a:r>
              <a:rPr lang="es-CO" sz="2400" dirty="0">
                <a:solidFill>
                  <a:schemeClr val="tx1"/>
                </a:solidFill>
              </a:rPr>
              <a:t> </a:t>
            </a:r>
            <a:r>
              <a:rPr lang="es-CO" sz="2400" dirty="0" err="1">
                <a:solidFill>
                  <a:schemeClr val="tx1"/>
                </a:solidFill>
              </a:rPr>
              <a:t>the</a:t>
            </a:r>
            <a:r>
              <a:rPr lang="es-CO" sz="2400" dirty="0">
                <a:solidFill>
                  <a:schemeClr val="tx1"/>
                </a:solidFill>
              </a:rPr>
              <a:t> </a:t>
            </a:r>
            <a:r>
              <a:rPr lang="es-CO" sz="2400" dirty="0" err="1">
                <a:solidFill>
                  <a:schemeClr val="tx1"/>
                </a:solidFill>
              </a:rPr>
              <a:t>tax</a:t>
            </a:r>
            <a:r>
              <a:rPr lang="es-CO" sz="2400" dirty="0">
                <a:solidFill>
                  <a:schemeClr val="tx1"/>
                </a:solidFill>
              </a:rPr>
              <a:t> </a:t>
            </a:r>
            <a:r>
              <a:rPr lang="es-CO" sz="2400" dirty="0" err="1">
                <a:solidFill>
                  <a:schemeClr val="tx1"/>
                </a:solidFill>
              </a:rPr>
              <a:t>credit</a:t>
            </a:r>
            <a:r>
              <a:rPr lang="es-CO" sz="2400" dirty="0">
                <a:solidFill>
                  <a:schemeClr val="tx1"/>
                </a:solidFill>
              </a:rPr>
              <a:t> </a:t>
            </a:r>
            <a:r>
              <a:rPr lang="es-CO" sz="2400" dirty="0" err="1">
                <a:solidFill>
                  <a:schemeClr val="tx1"/>
                </a:solidFill>
              </a:rPr>
              <a:t>against</a:t>
            </a:r>
            <a:r>
              <a:rPr lang="es-CO" sz="2400" dirty="0">
                <a:solidFill>
                  <a:schemeClr val="tx1"/>
                </a:solidFill>
              </a:rPr>
              <a:t> </a:t>
            </a:r>
            <a:r>
              <a:rPr lang="es-CO" sz="2400" dirty="0" err="1">
                <a:solidFill>
                  <a:schemeClr val="tx1"/>
                </a:solidFill>
              </a:rPr>
              <a:t>its</a:t>
            </a:r>
            <a:r>
              <a:rPr lang="es-CO" sz="2400" dirty="0">
                <a:solidFill>
                  <a:schemeClr val="tx1"/>
                </a:solidFill>
              </a:rPr>
              <a:t> CIT </a:t>
            </a:r>
            <a:r>
              <a:rPr lang="es-CO" sz="2400" dirty="0" err="1">
                <a:solidFill>
                  <a:schemeClr val="tx1"/>
                </a:solidFill>
              </a:rPr>
              <a:t>liability</a:t>
            </a:r>
            <a:r>
              <a:rPr lang="es-CO" sz="2400" dirty="0">
                <a:solidFill>
                  <a:schemeClr val="tx1"/>
                </a:solidFill>
              </a:rPr>
              <a:t>. </a:t>
            </a:r>
          </a:p>
          <a:p>
            <a:pPr marL="457200" indent="-457200" algn="just">
              <a:buAutoNum type="arabicPeriod"/>
            </a:pPr>
            <a:r>
              <a:rPr lang="es-CO" sz="2400" dirty="0">
                <a:solidFill>
                  <a:schemeClr val="tx1"/>
                </a:solidFill>
              </a:rPr>
              <a:t>A </a:t>
            </a:r>
            <a:r>
              <a:rPr lang="es-CO" sz="2400" dirty="0" err="1">
                <a:solidFill>
                  <a:schemeClr val="tx1"/>
                </a:solidFill>
              </a:rPr>
              <a:t>law</a:t>
            </a:r>
            <a:r>
              <a:rPr lang="es-CO" sz="2400" dirty="0">
                <a:solidFill>
                  <a:schemeClr val="tx1"/>
                </a:solidFill>
              </a:rPr>
              <a:t> </a:t>
            </a:r>
            <a:r>
              <a:rPr lang="es-CO" sz="2400" dirty="0" err="1">
                <a:solidFill>
                  <a:schemeClr val="tx1"/>
                </a:solidFill>
              </a:rPr>
              <a:t>firm</a:t>
            </a:r>
            <a:r>
              <a:rPr lang="es-CO" sz="2400" dirty="0">
                <a:solidFill>
                  <a:schemeClr val="tx1"/>
                </a:solidFill>
              </a:rPr>
              <a:t> </a:t>
            </a:r>
            <a:r>
              <a:rPr lang="es-CO" sz="2400" dirty="0" err="1">
                <a:solidFill>
                  <a:schemeClr val="tx1"/>
                </a:solidFill>
              </a:rPr>
              <a:t>purchases</a:t>
            </a:r>
            <a:r>
              <a:rPr lang="es-CO" sz="2400" dirty="0">
                <a:solidFill>
                  <a:schemeClr val="tx1"/>
                </a:solidFill>
              </a:rPr>
              <a:t> 20 </a:t>
            </a:r>
            <a:r>
              <a:rPr lang="es-CO" sz="2400" dirty="0" err="1">
                <a:solidFill>
                  <a:schemeClr val="tx1"/>
                </a:solidFill>
              </a:rPr>
              <a:t>high-end</a:t>
            </a:r>
            <a:r>
              <a:rPr lang="es-CO" sz="2400" dirty="0">
                <a:solidFill>
                  <a:schemeClr val="tx1"/>
                </a:solidFill>
              </a:rPr>
              <a:t> </a:t>
            </a:r>
            <a:r>
              <a:rPr lang="es-CO" sz="2400" dirty="0" err="1">
                <a:solidFill>
                  <a:schemeClr val="tx1"/>
                </a:solidFill>
              </a:rPr>
              <a:t>network</a:t>
            </a:r>
            <a:r>
              <a:rPr lang="es-CO" sz="2400" dirty="0">
                <a:solidFill>
                  <a:schemeClr val="tx1"/>
                </a:solidFill>
              </a:rPr>
              <a:t> servers and </a:t>
            </a:r>
            <a:r>
              <a:rPr lang="es-CO" sz="2400" dirty="0" err="1">
                <a:solidFill>
                  <a:schemeClr val="tx1"/>
                </a:solidFill>
              </a:rPr>
              <a:t>subsequently</a:t>
            </a:r>
            <a:r>
              <a:rPr lang="es-CO" sz="2400" dirty="0">
                <a:solidFill>
                  <a:schemeClr val="tx1"/>
                </a:solidFill>
              </a:rPr>
              <a:t> </a:t>
            </a:r>
            <a:r>
              <a:rPr lang="es-CO" sz="2400" dirty="0" err="1">
                <a:solidFill>
                  <a:schemeClr val="tx1"/>
                </a:solidFill>
              </a:rPr>
              <a:t>sells</a:t>
            </a:r>
            <a:r>
              <a:rPr lang="es-CO" sz="2400" dirty="0">
                <a:solidFill>
                  <a:schemeClr val="tx1"/>
                </a:solidFill>
              </a:rPr>
              <a:t> </a:t>
            </a:r>
            <a:r>
              <a:rPr lang="es-CO" sz="2400" dirty="0" err="1">
                <a:solidFill>
                  <a:schemeClr val="tx1"/>
                </a:solidFill>
              </a:rPr>
              <a:t>them</a:t>
            </a:r>
            <a:r>
              <a:rPr lang="es-CO" sz="2400" dirty="0">
                <a:solidFill>
                  <a:schemeClr val="tx1"/>
                </a:solidFill>
              </a:rPr>
              <a:t>, a </a:t>
            </a:r>
            <a:r>
              <a:rPr lang="es-CO" sz="2400" dirty="0" err="1">
                <a:solidFill>
                  <a:schemeClr val="tx1"/>
                </a:solidFill>
              </a:rPr>
              <a:t>week</a:t>
            </a:r>
            <a:r>
              <a:rPr lang="es-CO" sz="2400" dirty="0">
                <a:solidFill>
                  <a:schemeClr val="tx1"/>
                </a:solidFill>
              </a:rPr>
              <a:t> </a:t>
            </a:r>
            <a:r>
              <a:rPr lang="es-CO" sz="2400" dirty="0" err="1">
                <a:solidFill>
                  <a:schemeClr val="tx1"/>
                </a:solidFill>
              </a:rPr>
              <a:t>later</a:t>
            </a:r>
            <a:r>
              <a:rPr lang="es-CO" sz="2400" dirty="0">
                <a:solidFill>
                  <a:schemeClr val="tx1"/>
                </a:solidFill>
              </a:rPr>
              <a:t>. </a:t>
            </a:r>
            <a:r>
              <a:rPr lang="es-CO" sz="2400" dirty="0" err="1">
                <a:solidFill>
                  <a:schemeClr val="tx1"/>
                </a:solidFill>
              </a:rPr>
              <a:t>The</a:t>
            </a:r>
            <a:r>
              <a:rPr lang="es-CO" sz="2400" dirty="0">
                <a:solidFill>
                  <a:schemeClr val="tx1"/>
                </a:solidFill>
              </a:rPr>
              <a:t> </a:t>
            </a:r>
            <a:r>
              <a:rPr lang="es-CO" sz="2400" dirty="0" err="1">
                <a:solidFill>
                  <a:schemeClr val="tx1"/>
                </a:solidFill>
              </a:rPr>
              <a:t>law</a:t>
            </a:r>
            <a:r>
              <a:rPr lang="es-CO" sz="2400" dirty="0">
                <a:solidFill>
                  <a:schemeClr val="tx1"/>
                </a:solidFill>
              </a:rPr>
              <a:t> </a:t>
            </a:r>
            <a:r>
              <a:rPr lang="es-CO" sz="2400" dirty="0" err="1">
                <a:solidFill>
                  <a:schemeClr val="tx1"/>
                </a:solidFill>
              </a:rPr>
              <a:t>firm</a:t>
            </a:r>
            <a:r>
              <a:rPr lang="es-CO" sz="2400" dirty="0">
                <a:solidFill>
                  <a:schemeClr val="tx1"/>
                </a:solidFill>
              </a:rPr>
              <a:t> </a:t>
            </a:r>
            <a:r>
              <a:rPr lang="es-CO" sz="2400" dirty="0" err="1">
                <a:solidFill>
                  <a:schemeClr val="tx1"/>
                </a:solidFill>
              </a:rPr>
              <a:t>claims</a:t>
            </a:r>
            <a:r>
              <a:rPr lang="es-CO" sz="2400" dirty="0">
                <a:solidFill>
                  <a:schemeClr val="tx1"/>
                </a:solidFill>
              </a:rPr>
              <a:t> </a:t>
            </a:r>
            <a:r>
              <a:rPr lang="es-CO" sz="2400" dirty="0" err="1">
                <a:solidFill>
                  <a:schemeClr val="tx1"/>
                </a:solidFill>
              </a:rPr>
              <a:t>the</a:t>
            </a:r>
            <a:r>
              <a:rPr lang="es-CO" sz="2400" dirty="0">
                <a:solidFill>
                  <a:schemeClr val="tx1"/>
                </a:solidFill>
              </a:rPr>
              <a:t> </a:t>
            </a:r>
            <a:r>
              <a:rPr lang="es-CO" sz="2400" dirty="0" err="1">
                <a:solidFill>
                  <a:schemeClr val="tx1"/>
                </a:solidFill>
              </a:rPr>
              <a:t>tax</a:t>
            </a:r>
            <a:r>
              <a:rPr lang="es-CO" sz="2400" dirty="0">
                <a:solidFill>
                  <a:schemeClr val="tx1"/>
                </a:solidFill>
              </a:rPr>
              <a:t> </a:t>
            </a:r>
            <a:r>
              <a:rPr lang="es-CO" sz="2400" dirty="0" err="1">
                <a:solidFill>
                  <a:schemeClr val="tx1"/>
                </a:solidFill>
              </a:rPr>
              <a:t>credit</a:t>
            </a:r>
            <a:r>
              <a:rPr lang="es-CO" sz="2400" dirty="0">
                <a:solidFill>
                  <a:schemeClr val="tx1"/>
                </a:solidFill>
              </a:rPr>
              <a:t>. </a:t>
            </a:r>
          </a:p>
        </p:txBody>
      </p:sp>
    </p:spTree>
    <p:extLst>
      <p:ext uri="{BB962C8B-B14F-4D97-AF65-F5344CB8AC3E}">
        <p14:creationId xmlns:p14="http://schemas.microsoft.com/office/powerpoint/2010/main" val="4000328685"/>
      </p:ext>
    </p:extLst>
  </p:cSld>
  <p:clrMapOvr>
    <a:masterClrMapping/>
  </p:clrMapOvr>
  <p:transition>
    <p:fade/>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11D8EACA-B11B-411C-879C-3E141D367B40}"/>
              </a:ext>
            </a:extLst>
          </p:cNvPr>
          <p:cNvPicPr>
            <a:picLocks noChangeAspect="1"/>
          </p:cNvPicPr>
          <p:nvPr/>
        </p:nvPicPr>
        <p:blipFill>
          <a:blip r:embed="rId2"/>
          <a:stretch>
            <a:fillRect/>
          </a:stretch>
        </p:blipFill>
        <p:spPr>
          <a:xfrm>
            <a:off x="0" y="861792"/>
            <a:ext cx="4851679" cy="3401490"/>
          </a:xfrm>
          <a:prstGeom prst="rect">
            <a:avLst/>
          </a:prstGeom>
        </p:spPr>
      </p:pic>
      <p:pic>
        <p:nvPicPr>
          <p:cNvPr id="8" name="Picture 7">
            <a:extLst>
              <a:ext uri="{FF2B5EF4-FFF2-40B4-BE49-F238E27FC236}">
                <a16:creationId xmlns:a16="http://schemas.microsoft.com/office/drawing/2014/main" id="{D7162710-8EED-4481-9BC9-F5F783F991CB}"/>
              </a:ext>
            </a:extLst>
          </p:cNvPr>
          <p:cNvPicPr>
            <a:picLocks noChangeAspect="1"/>
          </p:cNvPicPr>
          <p:nvPr/>
        </p:nvPicPr>
        <p:blipFill>
          <a:blip r:embed="rId3"/>
          <a:stretch>
            <a:fillRect/>
          </a:stretch>
        </p:blipFill>
        <p:spPr>
          <a:xfrm>
            <a:off x="4271145" y="3855309"/>
            <a:ext cx="4872855" cy="3002692"/>
          </a:xfrm>
          <a:prstGeom prst="rect">
            <a:avLst/>
          </a:prstGeom>
        </p:spPr>
      </p:pic>
    </p:spTree>
    <p:extLst>
      <p:ext uri="{BB962C8B-B14F-4D97-AF65-F5344CB8AC3E}">
        <p14:creationId xmlns:p14="http://schemas.microsoft.com/office/powerpoint/2010/main" val="1677270111"/>
      </p:ext>
    </p:extLst>
  </p:cSld>
  <p:clrMapOvr>
    <a:masterClrMapping/>
  </p:clrMapOvr>
  <p:transition>
    <p:fade/>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B6CF3D-3003-4789-9C92-41F170EB307B}"/>
              </a:ext>
            </a:extLst>
          </p:cNvPr>
          <p:cNvSpPr>
            <a:spLocks noGrp="1"/>
          </p:cNvSpPr>
          <p:nvPr>
            <p:ph type="ctrTitle"/>
          </p:nvPr>
        </p:nvSpPr>
        <p:spPr>
          <a:xfrm>
            <a:off x="731043" y="3121241"/>
            <a:ext cx="7681913" cy="1523495"/>
          </a:xfrm>
        </p:spPr>
        <p:txBody>
          <a:bodyPr/>
          <a:lstStyle/>
          <a:p>
            <a:r>
              <a:rPr lang="es-CO" dirty="0" err="1"/>
              <a:t>Thank</a:t>
            </a:r>
            <a:r>
              <a:rPr lang="es-CO" dirty="0"/>
              <a:t> </a:t>
            </a:r>
            <a:r>
              <a:rPr lang="es-CO" dirty="0" err="1"/>
              <a:t>you</a:t>
            </a:r>
            <a:r>
              <a:rPr lang="es-CO" dirty="0"/>
              <a:t>!</a:t>
            </a:r>
          </a:p>
        </p:txBody>
      </p:sp>
    </p:spTree>
    <p:extLst>
      <p:ext uri="{BB962C8B-B14F-4D97-AF65-F5344CB8AC3E}">
        <p14:creationId xmlns:p14="http://schemas.microsoft.com/office/powerpoint/2010/main" val="159848699"/>
      </p:ext>
    </p:extLst>
  </p:cSld>
  <p:clrMapOvr>
    <a:masterClrMapping/>
  </p:clrMapOvr>
  <p:transition>
    <p:fade/>
  </p:transition>
</p:sld>
</file>

<file path=ppt/theme/theme1.xml><?xml version="1.0" encoding="utf-8"?>
<a:theme xmlns:a="http://schemas.openxmlformats.org/drawingml/2006/main" name="Opening slid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Text slid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672</TotalTime>
  <Words>2240</Words>
  <Application>Microsoft Office PowerPoint</Application>
  <PresentationFormat>On-screen Show (4:3)</PresentationFormat>
  <Paragraphs>195</Paragraphs>
  <Slides>27</Slides>
  <Notes>2</Notes>
  <HiddenSlides>0</HiddenSlides>
  <MMClips>0</MMClips>
  <ScaleCrop>false</ScaleCrop>
  <HeadingPairs>
    <vt:vector size="6" baseType="variant">
      <vt:variant>
        <vt:lpstr>Fonts Used</vt:lpstr>
      </vt:variant>
      <vt:variant>
        <vt:i4>5</vt:i4>
      </vt:variant>
      <vt:variant>
        <vt:lpstr>Theme</vt:lpstr>
      </vt:variant>
      <vt:variant>
        <vt:i4>2</vt:i4>
      </vt:variant>
      <vt:variant>
        <vt:lpstr>Slide Titles</vt:lpstr>
      </vt:variant>
      <vt:variant>
        <vt:i4>27</vt:i4>
      </vt:variant>
    </vt:vector>
  </HeadingPairs>
  <TitlesOfParts>
    <vt:vector size="34" baseType="lpstr">
      <vt:lpstr>Arial</vt:lpstr>
      <vt:lpstr>Calibri</vt:lpstr>
      <vt:lpstr>Calibri Light</vt:lpstr>
      <vt:lpstr>FoundrySterling-Book</vt:lpstr>
      <vt:lpstr>Times New Roman</vt:lpstr>
      <vt:lpstr>Opening slide</vt:lpstr>
      <vt:lpstr>Text slide</vt:lpstr>
      <vt:lpstr>PowerPoint Presentation</vt:lpstr>
      <vt:lpstr>Why is “abuse” a critical element for contemporary tax compliance? </vt:lpstr>
      <vt:lpstr>PowerPoint Presentation</vt:lpstr>
      <vt:lpstr>UK GAAR</vt:lpstr>
      <vt:lpstr>PowerPoint Presentation</vt:lpstr>
      <vt:lpstr>The Principal Purpose Test (PPT) in the OECD MLI</vt:lpstr>
      <vt:lpstr>Serbian “Substance over Form” rule</vt:lpstr>
      <vt:lpstr>What’s problematic about provisions based on “tax abuse”?</vt:lpstr>
      <vt:lpstr>Parameters for Abuse</vt:lpstr>
      <vt:lpstr>Moving from the law to the facts </vt:lpstr>
      <vt:lpstr>Analysing Corporate “Tax Culture”</vt:lpstr>
      <vt:lpstr>Factors associated with Tax Culture (Determinants)</vt:lpstr>
      <vt:lpstr>PowerPoint Presentation</vt:lpstr>
      <vt:lpstr>Individual Factors: Tax executive personal objectives in relation to work</vt:lpstr>
      <vt:lpstr>Organisational factors: How are tax executives remunerated/evaluated</vt:lpstr>
      <vt:lpstr>Organisational Factors: When is tax considered within the business decision-making cycle</vt:lpstr>
      <vt:lpstr>PowerPoint Presentation</vt:lpstr>
      <vt:lpstr>Tax Risk and the interaction between in house tax teams and non-tax teams</vt:lpstr>
      <vt:lpstr>Contextual Factors: Public visibility of Corporate Tax affairs and Reputational Risk</vt:lpstr>
      <vt:lpstr>PowerPoint Presentation</vt:lpstr>
      <vt:lpstr>Perception of the Authorities</vt:lpstr>
      <vt:lpstr>PowerPoint Presentation</vt:lpstr>
      <vt:lpstr>Approaches to Tax Risk</vt:lpstr>
      <vt:lpstr>Risk and Acceptability of Tax Positions</vt:lpstr>
      <vt:lpstr>CASE ANALYSIS</vt:lpstr>
      <vt:lpstr>PowerPoint Presentation</vt:lpstr>
      <vt:lpstr>Thank you!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Diego</dc:creator>
  <cp:lastModifiedBy>Diego Q</cp:lastModifiedBy>
  <cp:revision>56</cp:revision>
  <dcterms:created xsi:type="dcterms:W3CDTF">2016-06-13T15:25:21Z</dcterms:created>
  <dcterms:modified xsi:type="dcterms:W3CDTF">2018-02-19T13:08:27Z</dcterms:modified>
</cp:coreProperties>
</file>