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5" r:id="rId6"/>
    <p:sldId id="271" r:id="rId7"/>
    <p:sldId id="261" r:id="rId8"/>
    <p:sldId id="262" r:id="rId9"/>
    <p:sldId id="263" r:id="rId10"/>
    <p:sldId id="272" r:id="rId11"/>
    <p:sldId id="265" r:id="rId12"/>
    <p:sldId id="273" r:id="rId13"/>
    <p:sldId id="266" r:id="rId14"/>
    <p:sldId id="274" r:id="rId15"/>
    <p:sldId id="276" r:id="rId16"/>
    <p:sldId id="267" r:id="rId17"/>
    <p:sldId id="268" r:id="rId18"/>
    <p:sldId id="269" r:id="rId19"/>
    <p:sldId id="270" r:id="rId20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lojko Arsic" initials="M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F6B6-360B-4F40-865E-B2AB338C201C}" type="datetimeFigureOut">
              <a:rPr lang="sr-Latn-RS" smtClean="0"/>
              <a:pPr/>
              <a:t>28.2.2017.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B9E1-90D1-4514-A57B-E511E2CCB0F7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04055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F6B6-360B-4F40-865E-B2AB338C201C}" type="datetimeFigureOut">
              <a:rPr lang="sr-Latn-RS" smtClean="0"/>
              <a:pPr/>
              <a:t>28.2.2017.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B9E1-90D1-4514-A57B-E511E2CCB0F7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9998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F6B6-360B-4F40-865E-B2AB338C201C}" type="datetimeFigureOut">
              <a:rPr lang="sr-Latn-RS" smtClean="0"/>
              <a:pPr/>
              <a:t>28.2.2017.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B9E1-90D1-4514-A57B-E511E2CCB0F7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16864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F6B6-360B-4F40-865E-B2AB338C201C}" type="datetimeFigureOut">
              <a:rPr lang="sr-Latn-RS" smtClean="0"/>
              <a:pPr/>
              <a:t>28.2.2017.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B9E1-90D1-4514-A57B-E511E2CCB0F7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4775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F6B6-360B-4F40-865E-B2AB338C201C}" type="datetimeFigureOut">
              <a:rPr lang="sr-Latn-RS" smtClean="0"/>
              <a:pPr/>
              <a:t>28.2.2017.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B9E1-90D1-4514-A57B-E511E2CCB0F7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5354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F6B6-360B-4F40-865E-B2AB338C201C}" type="datetimeFigureOut">
              <a:rPr lang="sr-Latn-RS" smtClean="0"/>
              <a:pPr/>
              <a:t>28.2.2017.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B9E1-90D1-4514-A57B-E511E2CCB0F7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3871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F6B6-360B-4F40-865E-B2AB338C201C}" type="datetimeFigureOut">
              <a:rPr lang="sr-Latn-RS" smtClean="0"/>
              <a:pPr/>
              <a:t>28.2.2017.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B9E1-90D1-4514-A57B-E511E2CCB0F7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53413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F6B6-360B-4F40-865E-B2AB338C201C}" type="datetimeFigureOut">
              <a:rPr lang="sr-Latn-RS" smtClean="0"/>
              <a:pPr/>
              <a:t>28.2.2017.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B9E1-90D1-4514-A57B-E511E2CCB0F7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44539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F6B6-360B-4F40-865E-B2AB338C201C}" type="datetimeFigureOut">
              <a:rPr lang="sr-Latn-RS" smtClean="0"/>
              <a:pPr/>
              <a:t>28.2.2017.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B9E1-90D1-4514-A57B-E511E2CCB0F7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96154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F6B6-360B-4F40-865E-B2AB338C201C}" type="datetimeFigureOut">
              <a:rPr lang="sr-Latn-RS" smtClean="0"/>
              <a:pPr/>
              <a:t>28.2.2017.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B9E1-90D1-4514-A57B-E511E2CCB0F7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32995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F6B6-360B-4F40-865E-B2AB338C201C}" type="datetimeFigureOut">
              <a:rPr lang="sr-Latn-RS" smtClean="0"/>
              <a:pPr/>
              <a:t>28.2.2017.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B9E1-90D1-4514-A57B-E511E2CCB0F7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75266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CF6B6-360B-4F40-865E-B2AB338C201C}" type="datetimeFigureOut">
              <a:rPr lang="sr-Latn-RS" smtClean="0"/>
              <a:pPr/>
              <a:t>28.2.2017.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1B9E1-90D1-4514-A57B-E511E2CCB0F7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40425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b="1" dirty="0">
                <a:solidFill>
                  <a:schemeClr val="accent1">
                    <a:lumMod val="50000"/>
                  </a:schemeClr>
                </a:solidFill>
              </a:rPr>
              <a:t>Poreski sistem, poreski moral i siva ekonomija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65864"/>
            <a:ext cx="9144000" cy="1933789"/>
          </a:xfrm>
        </p:spPr>
        <p:txBody>
          <a:bodyPr>
            <a:normAutofit fontScale="92500" lnSpcReduction="10000"/>
          </a:bodyPr>
          <a:lstStyle/>
          <a:p>
            <a:r>
              <a:rPr lang="sr-Latn-R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Milojko Arsić, </a:t>
            </a:r>
            <a:r>
              <a:rPr lang="sr-Latn-RS" sz="1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Ekonomski fakultet Univerziteta u Beogradu</a:t>
            </a:r>
          </a:p>
          <a:p>
            <a:r>
              <a:rPr lang="sr-Latn-R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Milica </a:t>
            </a:r>
            <a:r>
              <a:rPr lang="sr-Latn-R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Bisić</a:t>
            </a:r>
            <a:r>
              <a:rPr lang="sr-Latn-R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sr-Latn-RS" sz="1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FEFA i KPMG</a:t>
            </a:r>
          </a:p>
          <a:p>
            <a:r>
              <a:rPr lang="sr-Latn-R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Saša Ranđelović, </a:t>
            </a:r>
            <a:r>
              <a:rPr lang="sr-Latn-RS" sz="1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Ekonomski fakultet Univerziteta u Beogradu</a:t>
            </a:r>
          </a:p>
          <a:p>
            <a:endParaRPr lang="sr-Latn-RS" sz="18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sr-Latn-RS" sz="1600" i="1" dirty="0">
                <a:solidFill>
                  <a:schemeClr val="bg1">
                    <a:lumMod val="50000"/>
                  </a:schemeClr>
                </a:solidFill>
              </a:rPr>
              <a:t>Srpsko fiskalno društvo</a:t>
            </a:r>
          </a:p>
          <a:p>
            <a:r>
              <a:rPr lang="sr-Latn-RS" sz="1600" i="1" dirty="0">
                <a:solidFill>
                  <a:schemeClr val="bg1">
                    <a:lumMod val="50000"/>
                  </a:schemeClr>
                </a:solidFill>
              </a:rPr>
              <a:t>XI Poresko veče, Pravni fakultet Univerziteta u Beogradu, 28. februar 2017.</a:t>
            </a:r>
          </a:p>
        </p:txBody>
      </p:sp>
    </p:spTree>
    <p:extLst>
      <p:ext uri="{BB962C8B-B14F-4D97-AF65-F5344CB8AC3E}">
        <p14:creationId xmlns:p14="http://schemas.microsoft.com/office/powerpoint/2010/main" val="2995046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Osnovni pojmovi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3204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sr-Latn-RS" sz="1800" dirty="0"/>
              <a:t>Poreski sistem: struktura poreskog sistema, elementi  </a:t>
            </a:r>
            <a:r>
              <a:rPr lang="sr-Latn-RS" sz="1800" dirty="0" err="1"/>
              <a:t>pojedinačanih</a:t>
            </a:r>
            <a:r>
              <a:rPr lang="sr-Latn-RS" sz="1800" dirty="0"/>
              <a:t> poreza i poreske procedure </a:t>
            </a:r>
          </a:p>
          <a:p>
            <a:pPr lvl="1"/>
            <a:r>
              <a:rPr lang="sr-Latn-RS" sz="1600" dirty="0"/>
              <a:t>Važnost pojedinačnih poreza, visina poreskih stopa, pravičnost poreza,  troškovi plaćanja poreza, efikasnost kontrole i  kaznena politika</a:t>
            </a:r>
          </a:p>
          <a:p>
            <a:r>
              <a:rPr lang="sr-Latn-RS" sz="1800" dirty="0"/>
              <a:t>Siva ekonomija </a:t>
            </a:r>
          </a:p>
          <a:p>
            <a:pPr lvl="1"/>
            <a:r>
              <a:rPr lang="sr-Latn-RS" sz="1600" dirty="0"/>
              <a:t>zakonom dozvoljene ekonomske transakcije, koje se obavljaju izvan registrovanih tokova</a:t>
            </a:r>
          </a:p>
          <a:p>
            <a:pPr lvl="1"/>
            <a:endParaRPr lang="sr-Latn-RS" sz="800" dirty="0"/>
          </a:p>
          <a:p>
            <a:r>
              <a:rPr lang="sr-Latn-RS" sz="1800" dirty="0"/>
              <a:t>Poreski jaz</a:t>
            </a:r>
          </a:p>
          <a:p>
            <a:pPr lvl="1"/>
            <a:r>
              <a:rPr lang="sr-Latn-RS" sz="1600" dirty="0"/>
              <a:t>Razlika između poreskih prihoda koji bi bili naplaćeni kad bi se sve legalne aktivnosti obavljale u registrovanim tokovima i sav prijavljeni porez naplatio i iznosa poreskih prihoda koji je stvarno naplaćen</a:t>
            </a:r>
          </a:p>
          <a:p>
            <a:pPr lvl="1"/>
            <a:endParaRPr lang="sr-Latn-RS" sz="800" dirty="0"/>
          </a:p>
          <a:p>
            <a:r>
              <a:rPr lang="sr-Latn-RS" sz="1800" dirty="0"/>
              <a:t>Poreska evazija </a:t>
            </a:r>
            <a:r>
              <a:rPr lang="sr-Latn-RS" sz="1800" dirty="0" err="1"/>
              <a:t>vs</a:t>
            </a:r>
            <a:r>
              <a:rPr lang="sr-Latn-RS" sz="1800" dirty="0"/>
              <a:t>. poreska optimizacija</a:t>
            </a:r>
          </a:p>
          <a:p>
            <a:pPr lvl="1"/>
            <a:r>
              <a:rPr lang="sr-Latn-RS" sz="1600" dirty="0"/>
              <a:t>Poreska optimizacija je legalna, a sa stanovišta javnog interesa može biti legitimna i nelegitimna</a:t>
            </a:r>
          </a:p>
          <a:p>
            <a:pPr lvl="1"/>
            <a:r>
              <a:rPr lang="sr-Latn-RS" sz="1600" dirty="0"/>
              <a:t>Poreska evazija predstavlja ostvarenje poreskih ušteda kršenjem propisa</a:t>
            </a:r>
          </a:p>
          <a:p>
            <a:pPr lvl="1"/>
            <a:endParaRPr lang="sr-Latn-RS" sz="1400" dirty="0"/>
          </a:p>
          <a:p>
            <a:r>
              <a:rPr lang="sr-Latn-RS" sz="1800" dirty="0"/>
              <a:t>Poreski moral</a:t>
            </a:r>
          </a:p>
          <a:p>
            <a:pPr lvl="1"/>
            <a:r>
              <a:rPr lang="sr-Latn-RS" sz="1600" dirty="0"/>
              <a:t>Spremnost poreski</a:t>
            </a:r>
            <a:r>
              <a:rPr lang="en-US" sz="1600" dirty="0"/>
              <a:t>h</a:t>
            </a:r>
            <a:r>
              <a:rPr lang="sr-Latn-RS" sz="1600" dirty="0"/>
              <a:t> obveznika da dobrovoljno izmire poreske obaveze u skladu sa zakonom</a:t>
            </a:r>
          </a:p>
          <a:p>
            <a:pPr lvl="1"/>
            <a:r>
              <a:rPr lang="sr-Latn-RS" sz="1600" dirty="0"/>
              <a:t>Odražava vrednosne stavove i najčešće se procenjuje na bazi međunarodnih anketa o vrednosnim sudovima</a:t>
            </a:r>
          </a:p>
          <a:p>
            <a:pPr lvl="1"/>
            <a:endParaRPr lang="sr-Latn-RS" sz="1600" dirty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355912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Determinante i posledice  sive ekonomije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1700" dirty="0"/>
              <a:t>Osnovni motiv za bavljenje sivom ekonomijom je ušteda na porezima (utaja ili izbegavanje plaćanja poreza)</a:t>
            </a:r>
          </a:p>
          <a:p>
            <a:pPr marL="0" indent="0">
              <a:buNone/>
            </a:pPr>
            <a:endParaRPr lang="sr-Latn-RS" sz="1700" dirty="0"/>
          </a:p>
          <a:p>
            <a:r>
              <a:rPr lang="sr-Latn-RS" sz="1700" dirty="0"/>
              <a:t>Determinante  bavljenja sivom ekonomijom i utajom poreza mogu se podeliti u dve osnovne grupe:</a:t>
            </a:r>
          </a:p>
          <a:p>
            <a:pPr lvl="1"/>
            <a:r>
              <a:rPr lang="sr-Latn-RS" sz="1400" dirty="0"/>
              <a:t>Faktori isplativosti:</a:t>
            </a:r>
          </a:p>
          <a:p>
            <a:pPr lvl="2">
              <a:buAutoNum type="alphaLcParenR"/>
            </a:pPr>
            <a:r>
              <a:rPr lang="sr-Latn-RS" sz="1300" dirty="0"/>
              <a:t>visina poreskog opterećenja</a:t>
            </a:r>
          </a:p>
          <a:p>
            <a:pPr lvl="2">
              <a:buAutoNum type="alphaLcParenR"/>
            </a:pPr>
            <a:r>
              <a:rPr lang="sr-Latn-RS" sz="1300" dirty="0"/>
              <a:t>visina kazni u slučaju otkrivanja</a:t>
            </a:r>
          </a:p>
          <a:p>
            <a:pPr lvl="2">
              <a:buAutoNum type="alphaLcParenR"/>
            </a:pPr>
            <a:r>
              <a:rPr lang="sr-Latn-RS" sz="1300" dirty="0"/>
              <a:t>verovatnoća otkrivanja i kažnjavanja</a:t>
            </a:r>
          </a:p>
          <a:p>
            <a:pPr marL="914400" lvl="2" indent="0">
              <a:buNone/>
            </a:pPr>
            <a:endParaRPr lang="sr-Latn-RS" sz="800" dirty="0"/>
          </a:p>
          <a:p>
            <a:pPr lvl="1"/>
            <a:r>
              <a:rPr lang="sr-Latn-RS" sz="1400" dirty="0"/>
              <a:t>Poreski moral (društveno ekonomske karakteristike, poverenje u državu, kvalitet institucija, pravičnost i dr.)</a:t>
            </a:r>
          </a:p>
          <a:p>
            <a:pPr lvl="1"/>
            <a:endParaRPr lang="sr-Latn-RS" sz="800" dirty="0"/>
          </a:p>
          <a:p>
            <a:pPr lvl="1"/>
            <a:r>
              <a:rPr lang="sr-Latn-RS" sz="1400" dirty="0"/>
              <a:t>Ostali faktori: ekonomska nejednakost, nivo korupcije, struktura privrede, stopa nezaposlenosti i dr.  </a:t>
            </a:r>
          </a:p>
          <a:p>
            <a:pPr marL="457200" lvl="1" indent="0">
              <a:buNone/>
            </a:pPr>
            <a:endParaRPr lang="sr-Latn-RS" sz="1400" b="1" dirty="0"/>
          </a:p>
          <a:p>
            <a:r>
              <a:rPr lang="sr-Latn-RS" sz="1700" dirty="0"/>
              <a:t>Siva ekonomija i utaja poreza imaju snažne negativne efekte:</a:t>
            </a:r>
          </a:p>
          <a:p>
            <a:pPr lvl="1"/>
            <a:r>
              <a:rPr lang="sr-Latn-RS" sz="1400" dirty="0"/>
              <a:t>na javne finansije</a:t>
            </a:r>
          </a:p>
          <a:p>
            <a:pPr lvl="1"/>
            <a:r>
              <a:rPr lang="sr-Latn-RS" sz="1400" dirty="0"/>
              <a:t>na ravnopravnost uslova poslovanja</a:t>
            </a:r>
          </a:p>
          <a:p>
            <a:pPr lvl="1"/>
            <a:endParaRPr lang="sr-Latn-RS" sz="1400" dirty="0"/>
          </a:p>
          <a:p>
            <a:pPr lvl="1"/>
            <a:endParaRPr lang="sr-Latn-RS" sz="1400" b="1" dirty="0"/>
          </a:p>
        </p:txBody>
      </p:sp>
    </p:spTree>
    <p:extLst>
      <p:ext uri="{BB962C8B-B14F-4D97-AF65-F5344CB8AC3E}">
        <p14:creationId xmlns:p14="http://schemas.microsoft.com/office/powerpoint/2010/main" val="2190736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08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Siva ekonomija: Srbija </a:t>
            </a:r>
            <a:r>
              <a:rPr lang="sr-Latn-RS" sz="4000" b="1" dirty="0" err="1">
                <a:solidFill>
                  <a:schemeClr val="accent1">
                    <a:lumMod val="50000"/>
                  </a:schemeClr>
                </a:solidFill>
              </a:rPr>
              <a:t>vs</a:t>
            </a:r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. CIE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361" y="1603204"/>
            <a:ext cx="6466703" cy="4591650"/>
          </a:xfrm>
        </p:spPr>
        <p:txBody>
          <a:bodyPr>
            <a:normAutofit/>
          </a:bodyPr>
          <a:lstStyle/>
          <a:p>
            <a:r>
              <a:rPr lang="sr-Latn-RS" sz="1700" dirty="0"/>
              <a:t>Siva ekonomija se ne može meriti, već se može procenjivati</a:t>
            </a:r>
          </a:p>
          <a:p>
            <a:pPr lvl="1"/>
            <a:r>
              <a:rPr lang="sr-Latn-RS" sz="1500" dirty="0"/>
              <a:t>Ankete, metod zasnovan na nacionalnim računima, ekonometrijski modeli</a:t>
            </a:r>
          </a:p>
          <a:p>
            <a:r>
              <a:rPr lang="sr-Latn-RS" sz="1700" dirty="0"/>
              <a:t>Siva ekonomija u Srbiji se procenjuje na oko 31.4% BDP, što je za 1/6 iznad proseka centralne i istočne Evrope - CIE (27% BDP), tj. za preko 50% iznad proseka EU (ispod 19% BDP)</a:t>
            </a:r>
          </a:p>
          <a:p>
            <a:r>
              <a:rPr lang="sr-Latn-RS" sz="1700" dirty="0"/>
              <a:t>Poreski jaz usled sive ekonomije se procenjuje na oko 11% BDP-a</a:t>
            </a:r>
          </a:p>
          <a:p>
            <a:pPr lvl="1"/>
            <a:r>
              <a:rPr lang="sr-Latn-RS" sz="1400" dirty="0"/>
              <a:t>Smanjenje sive ekonomije na nivo proseka CIE donelo bi poreske prihode od oko 1% BDP-a, a dalje smanjenje na nivo proseka EU, dodatnih 1-1,5% BDP-a</a:t>
            </a:r>
          </a:p>
          <a:p>
            <a:pPr lvl="1"/>
            <a:endParaRPr lang="sr-Latn-RS" sz="800" dirty="0"/>
          </a:p>
          <a:p>
            <a:r>
              <a:rPr lang="sr-Latn-RS" sz="1800" dirty="0"/>
              <a:t>Od 2012. do sredine 2014. siva ekonomija i poreska nedisciplina u osetnom porastu, a od sredine 2014. se beleži umeren pad</a:t>
            </a:r>
          </a:p>
          <a:p>
            <a:pPr lvl="1"/>
            <a:r>
              <a:rPr lang="sr-Latn-RS" sz="1400" dirty="0"/>
              <a:t>Procenjuje se da je siva ekonomija na kraju 2016. i dalje nešto veća nego 2012. godine</a:t>
            </a:r>
          </a:p>
          <a:p>
            <a:pPr lvl="1"/>
            <a:endParaRPr lang="sr-Latn-RS" sz="900" dirty="0"/>
          </a:p>
          <a:p>
            <a:pPr lvl="1"/>
            <a:endParaRPr lang="sr-Latn-RS" sz="1600" dirty="0"/>
          </a:p>
          <a:p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23438" y="1547269"/>
            <a:ext cx="4088026" cy="27786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23438" y="1326205"/>
            <a:ext cx="36890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200" b="1" dirty="0"/>
              <a:t>Siva ekonomija u Srbiji i CIE (% BDP-a)</a:t>
            </a:r>
          </a:p>
        </p:txBody>
      </p:sp>
      <p:sp>
        <p:nvSpPr>
          <p:cNvPr id="8" name="Rectangle 7"/>
          <p:cNvSpPr/>
          <p:nvPr/>
        </p:nvSpPr>
        <p:spPr>
          <a:xfrm>
            <a:off x="7252827" y="4325898"/>
            <a:ext cx="3689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000" dirty="0"/>
              <a:t>Izvor: Krstić et </a:t>
            </a:r>
            <a:r>
              <a:rPr lang="sr-Latn-RS" sz="1000" dirty="0" err="1"/>
              <a:t>al</a:t>
            </a:r>
            <a:r>
              <a:rPr lang="sr-Latn-RS" sz="1000" dirty="0"/>
              <a:t> (2015)</a:t>
            </a:r>
          </a:p>
        </p:txBody>
      </p:sp>
    </p:spTree>
    <p:extLst>
      <p:ext uri="{BB962C8B-B14F-4D97-AF65-F5344CB8AC3E}">
        <p14:creationId xmlns:p14="http://schemas.microsoft.com/office/powerpoint/2010/main" val="3465150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Zbog čega je siva ekonomija u Srbiji veća nego u drugim državama CIE?</a:t>
            </a:r>
            <a:endParaRPr lang="en-US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1900"/>
              <a:t>Srbija deli neke slabosti sa drugim zemljama Balkana</a:t>
            </a:r>
          </a:p>
          <a:p>
            <a:pPr lvl="1"/>
            <a:r>
              <a:rPr lang="sr-Latn-RS" sz="1600"/>
              <a:t>nisko poverenje u državu</a:t>
            </a:r>
          </a:p>
          <a:p>
            <a:pPr lvl="1"/>
            <a:r>
              <a:rPr lang="sr-Latn-RS" sz="1600"/>
              <a:t>visoka korupcija </a:t>
            </a:r>
          </a:p>
          <a:p>
            <a:pPr lvl="1"/>
            <a:r>
              <a:rPr lang="sr-Latn-RS" sz="1600"/>
              <a:t>slab kvalitet usluga države</a:t>
            </a:r>
          </a:p>
          <a:p>
            <a:pPr lvl="1"/>
            <a:r>
              <a:rPr lang="sr-Latn-RS" sz="1600"/>
              <a:t>slaba poreska administracija</a:t>
            </a:r>
          </a:p>
          <a:p>
            <a:pPr lvl="1"/>
            <a:r>
              <a:rPr lang="sr-Latn-RS" sz="1600"/>
              <a:t>...</a:t>
            </a:r>
          </a:p>
          <a:p>
            <a:pPr lvl="1"/>
            <a:endParaRPr lang="sr-Latn-RS" sz="1600"/>
          </a:p>
          <a:p>
            <a:r>
              <a:rPr lang="sr-Latn-RS" sz="1900"/>
              <a:t>...ali i odredjene specifičnosti</a:t>
            </a:r>
          </a:p>
          <a:p>
            <a:pPr lvl="1"/>
            <a:r>
              <a:rPr lang="sr-Latn-RS" sz="1600"/>
              <a:t>Istorijsko nasledje koje pogoduje sivoj ekonomiji</a:t>
            </a:r>
          </a:p>
          <a:p>
            <a:pPr lvl="2"/>
            <a:r>
              <a:rPr lang="sr-Latn-RS" sz="1400"/>
              <a:t>deo preduzetnika je izrastao na švercu u periodu sankcija</a:t>
            </a:r>
          </a:p>
          <a:p>
            <a:pPr lvl="2"/>
            <a:r>
              <a:rPr lang="sr-Latn-RS" sz="1400"/>
              <a:t>duga praksa nagradjivanja naplaćanja poreza kroz poreske amnestije</a:t>
            </a:r>
          </a:p>
          <a:p>
            <a:pPr lvl="2"/>
            <a:r>
              <a:rPr lang="sr-Latn-RS" sz="1400"/>
              <a:t>visoka opšta finasijska nedisciplina</a:t>
            </a:r>
          </a:p>
          <a:p>
            <a:pPr lvl="1"/>
            <a:r>
              <a:rPr lang="sr-Latn-RS" sz="1600"/>
              <a:t>U strukturi privrede je veliko učešće preduzetnika i mikro preduzeća </a:t>
            </a:r>
          </a:p>
          <a:p>
            <a:pPr lvl="1"/>
            <a:endParaRPr lang="sr-Latn-RS"/>
          </a:p>
          <a:p>
            <a:pPr>
              <a:buNone/>
            </a:pPr>
            <a:endParaRPr lang="sr-Latn-RS"/>
          </a:p>
          <a:p>
            <a:pPr lvl="1"/>
            <a:endParaRPr lang="sr-Latn-R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Da li više  poreske stope impliciraju </a:t>
            </a:r>
            <a:b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rast utaje poreza?</a:t>
            </a:r>
            <a:endParaRPr lang="en-US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1800" dirty="0"/>
              <a:t>Teorijska predviđanja: veće poreske stope, povećavaju korist od utaje poreza, pa raste verovatnoća utaje, ali ako kazna zavisi od visine utajenog poreza, efekat može biti neutralan</a:t>
            </a:r>
          </a:p>
          <a:p>
            <a:endParaRPr lang="sr-Latn-RS" sz="800" dirty="0"/>
          </a:p>
          <a:p>
            <a:r>
              <a:rPr lang="sr-Latn-RS" sz="1800" dirty="0"/>
              <a:t>Empirijska istraživanja: rezultati su divergentni, ali </a:t>
            </a:r>
            <a:r>
              <a:rPr lang="sr-Latn-RS" sz="1800" dirty="0" err="1"/>
              <a:t>preovlađjuju</a:t>
            </a:r>
            <a:r>
              <a:rPr lang="sr-Latn-RS" sz="1800" dirty="0"/>
              <a:t> rezultati koji ukazuju na negativnu vezu</a:t>
            </a:r>
          </a:p>
          <a:p>
            <a:endParaRPr lang="sr-Latn-RS" sz="800" dirty="0"/>
          </a:p>
          <a:p>
            <a:r>
              <a:rPr lang="sr-Latn-RS" sz="1800" dirty="0"/>
              <a:t>Zapažanje u Regionu: najviša siva ekonomija je u zemljama sa niskim poreskim stopama (Bugarska, Rumunija, Srbija)</a:t>
            </a:r>
          </a:p>
          <a:p>
            <a:endParaRPr lang="sr-Latn-RS" sz="800" dirty="0"/>
          </a:p>
          <a:p>
            <a:r>
              <a:rPr lang="sr-Latn-RS" sz="1800" dirty="0"/>
              <a:t>Ocena: veza je verovatno nelinearna … važna je interakcija stopa sa drugim faktorima (kvalitet usluga države,  poreski moral, efikasnost PU i dr.)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9811"/>
            <a:ext cx="10515600" cy="1144893"/>
          </a:xfrm>
        </p:spPr>
        <p:txBody>
          <a:bodyPr>
            <a:normAutofit/>
          </a:bodyPr>
          <a:lstStyle/>
          <a:p>
            <a:pPr algn="ctr"/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Poresko opterećenje: Srbija </a:t>
            </a:r>
            <a:r>
              <a:rPr lang="sr-Latn-RS" sz="4000" b="1" dirty="0" err="1">
                <a:solidFill>
                  <a:schemeClr val="accent1">
                    <a:lumMod val="50000"/>
                  </a:schemeClr>
                </a:solidFill>
              </a:rPr>
              <a:t>vs</a:t>
            </a:r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. CIE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713602" cy="4351338"/>
          </a:xfrm>
        </p:spPr>
        <p:txBody>
          <a:bodyPr>
            <a:normAutofit/>
          </a:bodyPr>
          <a:lstStyle/>
          <a:p>
            <a:r>
              <a:rPr lang="sr-Latn-RS" sz="1700" dirty="0"/>
              <a:t>Dve grupe poreskih troškova: direktno poresko opterećenje i troškovi primene poreza</a:t>
            </a:r>
          </a:p>
          <a:p>
            <a:endParaRPr lang="sr-Latn-RS" sz="1700" dirty="0"/>
          </a:p>
          <a:p>
            <a:r>
              <a:rPr lang="sr-Latn-RS" sz="1700" dirty="0"/>
              <a:t>Učešće poreskih prihoda u BDP u Srbiji za oko 10% veće u odnosu na prosek CIE</a:t>
            </a:r>
          </a:p>
          <a:p>
            <a:pPr lvl="1"/>
            <a:r>
              <a:rPr lang="sr-Latn-RS" sz="1400" dirty="0"/>
              <a:t>…niži nego u Sloveniji i Hrvatskoj, a viši nego u višegradskim i baltičkim državama</a:t>
            </a:r>
          </a:p>
          <a:p>
            <a:pPr lvl="1"/>
            <a:r>
              <a:rPr lang="sr-Latn-RS" sz="1400" dirty="0"/>
              <a:t>deo razlike je posledica razlike u strukturi privrede – u Srbiji relativno veće učešće lične potrošnje i uvoza, a izvoza i investicija niže nego u drugim državama CIE</a:t>
            </a:r>
          </a:p>
          <a:p>
            <a:pPr lvl="2"/>
            <a:r>
              <a:rPr lang="sr-Latn-RS" sz="1200" dirty="0"/>
              <a:t>Zato je bitno poređenje visine pojedinačnih poreza</a:t>
            </a:r>
          </a:p>
          <a:p>
            <a:pPr lvl="1"/>
            <a:endParaRPr lang="sr-Latn-RS" sz="1000" dirty="0"/>
          </a:p>
        </p:txBody>
      </p:sp>
      <p:sp>
        <p:nvSpPr>
          <p:cNvPr id="6" name="Rectangle 5"/>
          <p:cNvSpPr/>
          <p:nvPr/>
        </p:nvSpPr>
        <p:spPr>
          <a:xfrm>
            <a:off x="7096935" y="1548626"/>
            <a:ext cx="36890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200" b="1" dirty="0"/>
              <a:t>Poreski prihodi u Srbiji i CIE u 2015. (% BDP)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21951" y="1825625"/>
            <a:ext cx="4858933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047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9811"/>
            <a:ext cx="10515600" cy="1144893"/>
          </a:xfrm>
        </p:spPr>
        <p:txBody>
          <a:bodyPr>
            <a:normAutofit/>
          </a:bodyPr>
          <a:lstStyle/>
          <a:p>
            <a:pPr algn="ctr"/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Poresko opterećenje: Srbija </a:t>
            </a:r>
            <a:r>
              <a:rPr lang="sr-Latn-RS" sz="4000" b="1" dirty="0" err="1">
                <a:solidFill>
                  <a:schemeClr val="accent1">
                    <a:lumMod val="50000"/>
                  </a:schemeClr>
                </a:solidFill>
              </a:rPr>
              <a:t>vs</a:t>
            </a:r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. CIE</a:t>
            </a:r>
          </a:p>
        </p:txBody>
      </p:sp>
      <p:sp>
        <p:nvSpPr>
          <p:cNvPr id="6" name="Rectangle 5"/>
          <p:cNvSpPr/>
          <p:nvPr/>
        </p:nvSpPr>
        <p:spPr>
          <a:xfrm>
            <a:off x="1429302" y="1410126"/>
            <a:ext cx="36890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200" b="1" dirty="0"/>
              <a:t>Poreske stope u Srbiji i CIE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75401" y="1687125"/>
            <a:ext cx="3861723" cy="23211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9302" y="4008267"/>
            <a:ext cx="4067158" cy="23065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75401" y="4044781"/>
            <a:ext cx="3867770" cy="222421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441380" y="6410071"/>
            <a:ext cx="3689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000" dirty="0"/>
              <a:t>Izvor: </a:t>
            </a:r>
            <a:r>
              <a:rPr lang="sr-Latn-RS" sz="1000" dirty="0" err="1"/>
              <a:t>Ranđelovic</a:t>
            </a:r>
            <a:r>
              <a:rPr lang="sr-Latn-RS" sz="1000" dirty="0"/>
              <a:t> (2017)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301" y="1687125"/>
            <a:ext cx="4067159" cy="227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94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9811"/>
            <a:ext cx="10515600" cy="1144893"/>
          </a:xfrm>
        </p:spPr>
        <p:txBody>
          <a:bodyPr>
            <a:normAutofit/>
          </a:bodyPr>
          <a:lstStyle/>
          <a:p>
            <a:pPr algn="ctr"/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Troškovi primene poreza: Srbija </a:t>
            </a:r>
            <a:r>
              <a:rPr lang="sr-Latn-RS" sz="4000" b="1" dirty="0" err="1">
                <a:solidFill>
                  <a:schemeClr val="accent1">
                    <a:lumMod val="50000"/>
                  </a:schemeClr>
                </a:solidFill>
              </a:rPr>
              <a:t>vs</a:t>
            </a:r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. CIE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7770" y="1547265"/>
            <a:ext cx="36890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200" b="1" dirty="0"/>
              <a:t>Troškovi primene poreza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7770" y="1848287"/>
            <a:ext cx="4688230" cy="274953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350105" y="4621844"/>
            <a:ext cx="3689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000" dirty="0"/>
              <a:t>Izvor: </a:t>
            </a:r>
            <a:r>
              <a:rPr lang="sr-Latn-RS" sz="1000" dirty="0" err="1"/>
              <a:t>Paying</a:t>
            </a:r>
            <a:r>
              <a:rPr lang="sr-Latn-RS" sz="1000" dirty="0"/>
              <a:t> </a:t>
            </a:r>
            <a:r>
              <a:rPr lang="sr-Latn-RS" sz="1000" dirty="0" err="1"/>
              <a:t>Taxes</a:t>
            </a:r>
            <a:r>
              <a:rPr lang="sr-Latn-RS" sz="1000" dirty="0"/>
              <a:t>, 2016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67575" y="1848287"/>
            <a:ext cx="4578493" cy="274953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379304" y="1547264"/>
            <a:ext cx="50877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200" b="1" dirty="0"/>
              <a:t>Regulatorni troškovi povezani sa poreskim kontrolama i povraćajem poreza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79304" y="4621843"/>
            <a:ext cx="3689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000" dirty="0"/>
              <a:t>Izvor: </a:t>
            </a:r>
            <a:r>
              <a:rPr lang="sr-Latn-RS" sz="1000" dirty="0" err="1"/>
              <a:t>Paying</a:t>
            </a:r>
            <a:r>
              <a:rPr lang="sr-Latn-RS" sz="1000" dirty="0"/>
              <a:t> </a:t>
            </a:r>
            <a:r>
              <a:rPr lang="sr-Latn-RS" sz="1000" dirty="0" err="1"/>
              <a:t>Taxes</a:t>
            </a:r>
            <a:r>
              <a:rPr lang="sr-Latn-RS" sz="1000" dirty="0"/>
              <a:t>, 2016</a:t>
            </a:r>
          </a:p>
        </p:txBody>
      </p:sp>
    </p:spTree>
    <p:extLst>
      <p:ext uri="{BB962C8B-B14F-4D97-AF65-F5344CB8AC3E}">
        <p14:creationId xmlns:p14="http://schemas.microsoft.com/office/powerpoint/2010/main" val="2557212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Kako visina kazni utiče na utaju poreza?</a:t>
            </a:r>
            <a:endParaRPr lang="en-US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sz="2000" dirty="0"/>
              <a:t>Teorijska predviđanja: visina kazni smanjuje utaju poreza, jer povećava očekivane troškove</a:t>
            </a:r>
          </a:p>
          <a:p>
            <a:pPr lvl="1"/>
            <a:r>
              <a:rPr lang="sr-Latn-RS" sz="1800" dirty="0"/>
              <a:t>Za državu je to optimalna strategija, jer ne iziskuje velike troškove</a:t>
            </a:r>
          </a:p>
          <a:p>
            <a:pPr lvl="1"/>
            <a:r>
              <a:rPr lang="sr-Latn-RS" sz="1800" dirty="0"/>
              <a:t>…ali, u demokratskim društvima se ne primenjuju drakonske kazne</a:t>
            </a:r>
          </a:p>
          <a:p>
            <a:pPr marL="457200" lvl="1" indent="0">
              <a:buNone/>
            </a:pPr>
            <a:endParaRPr lang="sr-Latn-RS" sz="2000" dirty="0"/>
          </a:p>
          <a:p>
            <a:r>
              <a:rPr lang="sr-Latn-RS" sz="2000" dirty="0"/>
              <a:t>Empirijska istraživanja potvrđuju da je stopa sive ekonomije/utaje poreza negativno povezana sa visinom kazni</a:t>
            </a:r>
          </a:p>
          <a:p>
            <a:pPr lvl="1"/>
            <a:r>
              <a:rPr lang="sr-Latn-RS" sz="1800" dirty="0"/>
              <a:t>Veza zavisi od normativnog definisanja kazni, ali i od načina njihove primene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9811"/>
            <a:ext cx="10515600" cy="1144893"/>
          </a:xfrm>
        </p:spPr>
        <p:txBody>
          <a:bodyPr>
            <a:normAutofit/>
          </a:bodyPr>
          <a:lstStyle/>
          <a:p>
            <a:pPr algn="ctr"/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Kaznena politika – S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r</a:t>
            </a:r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bija i okruženje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919" y="1825625"/>
            <a:ext cx="5212147" cy="4351338"/>
          </a:xfrm>
        </p:spPr>
        <p:txBody>
          <a:bodyPr>
            <a:normAutofit/>
          </a:bodyPr>
          <a:lstStyle/>
          <a:p>
            <a:r>
              <a:rPr lang="sr-Latn-RS" sz="1700" dirty="0"/>
              <a:t>U 2014. godini izvršena reforma kaznene politike za nepoštovanje poreskih propisa</a:t>
            </a:r>
          </a:p>
          <a:p>
            <a:pPr lvl="1"/>
            <a:r>
              <a:rPr lang="sr-Latn-RS" sz="1300" dirty="0"/>
              <a:t>Sve kazne objedinjene u jedan zakon (ZPPPA)</a:t>
            </a:r>
          </a:p>
          <a:p>
            <a:pPr lvl="1"/>
            <a:r>
              <a:rPr lang="sr-Latn-RS" sz="1300" dirty="0"/>
              <a:t>Promena načina iskazivanja kazni i kamata za kašnjenje u plaćanju poreza</a:t>
            </a:r>
          </a:p>
          <a:p>
            <a:pPr lvl="2"/>
            <a:r>
              <a:rPr lang="sr-Latn-RS" sz="900" dirty="0"/>
              <a:t>Sistem učinjen transparentnijim i efikasnijim</a:t>
            </a:r>
          </a:p>
          <a:p>
            <a:pPr lvl="2"/>
            <a:endParaRPr lang="sr-Latn-RS" sz="800" dirty="0"/>
          </a:p>
          <a:p>
            <a:r>
              <a:rPr lang="sr-Latn-RS" sz="1700" dirty="0"/>
              <a:t>Početkom 2016. godine kazne delimično ublažene </a:t>
            </a:r>
          </a:p>
          <a:p>
            <a:r>
              <a:rPr lang="sr-Latn-RS" sz="1700" dirty="0"/>
              <a:t>Uporedna analiza ukazuje da je kaznena politika u Srbiji (normativno posmatrano) uporediva sa drugim evropskim državama</a:t>
            </a:r>
          </a:p>
          <a:p>
            <a:pPr lvl="1"/>
            <a:r>
              <a:rPr lang="sr-Latn-RS" sz="1300" dirty="0"/>
              <a:t>Problem neefikasne primene? </a:t>
            </a:r>
          </a:p>
          <a:p>
            <a:pPr marL="457200" lvl="1" indent="0">
              <a:buNone/>
            </a:pPr>
            <a:endParaRPr lang="sr-Latn-RS" sz="1300" dirty="0"/>
          </a:p>
          <a:p>
            <a:r>
              <a:rPr lang="sr-Latn-RS" sz="1700" dirty="0"/>
              <a:t>Za delotvornost kaznene politike važna je verovatnoća otkrivanja prekršaja, ali i verovatnoća primene kazne</a:t>
            </a:r>
          </a:p>
          <a:p>
            <a:pPr lvl="1"/>
            <a:r>
              <a:rPr lang="sr-Latn-RS" sz="1300" dirty="0"/>
              <a:t>Ovi faktori smanjuju delotvornost kaznene politike u Srbiji</a:t>
            </a:r>
          </a:p>
          <a:p>
            <a:pPr lvl="1"/>
            <a:endParaRPr lang="sr-Latn-RS" sz="1300" b="1" dirty="0"/>
          </a:p>
          <a:p>
            <a:pPr lvl="1"/>
            <a:endParaRPr lang="sr-Latn-RS" sz="1000" dirty="0"/>
          </a:p>
        </p:txBody>
      </p:sp>
      <p:sp>
        <p:nvSpPr>
          <p:cNvPr id="6" name="Rectangle 5"/>
          <p:cNvSpPr/>
          <p:nvPr/>
        </p:nvSpPr>
        <p:spPr>
          <a:xfrm>
            <a:off x="6960973" y="1548626"/>
            <a:ext cx="50909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200" b="1" dirty="0"/>
              <a:t>Kazne za nepoštovanje poreskih propisa: Srbija </a:t>
            </a:r>
            <a:r>
              <a:rPr lang="sr-Latn-RS" sz="1200" b="1" dirty="0" err="1"/>
              <a:t>vs</a:t>
            </a:r>
            <a:r>
              <a:rPr lang="sr-Latn-RS" sz="1200" b="1" dirty="0"/>
              <a:t>. odabrane evropske države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29654" y="1825625"/>
            <a:ext cx="4953621" cy="363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11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Verovatnoća otkrivanja i spremnost za utaju poreza</a:t>
            </a:r>
            <a:endParaRPr lang="en-US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2000" dirty="0"/>
              <a:t>Teorijska očekivanja: očekuje se da sa porastom verovatnoće otkrivanja utaja poreza opada, jer se povećava očekivani trošak utaje</a:t>
            </a:r>
          </a:p>
          <a:p>
            <a:endParaRPr lang="sr-Latn-RS" sz="800" dirty="0"/>
          </a:p>
          <a:p>
            <a:r>
              <a:rPr lang="sr-Latn-RS" sz="2000" dirty="0"/>
              <a:t>Prema empirijskim istraživanjima verovatnoća otkrivanja kršenja poreskih propisa ima najveći uticaj na odluku o utaji poreza/bavljenju sivom ekonomijom</a:t>
            </a:r>
          </a:p>
          <a:p>
            <a:pPr lvl="1"/>
            <a:r>
              <a:rPr lang="sr-Latn-RS" sz="2000" dirty="0"/>
              <a:t>što je verovatnoća veća to je utaja manja</a:t>
            </a:r>
          </a:p>
          <a:p>
            <a:endParaRPr lang="sr-Latn-RS" sz="800" dirty="0"/>
          </a:p>
          <a:p>
            <a:r>
              <a:rPr lang="sr-Latn-RS" sz="2000" dirty="0"/>
              <a:t>Važno je da se nakon otkrivanja utaja sankcioniše</a:t>
            </a:r>
          </a:p>
          <a:p>
            <a:pPr lvl="1"/>
            <a:r>
              <a:rPr lang="sr-Latn-RS" sz="1800" dirty="0"/>
              <a:t> u zemljama sa visokom korupcijom, neefikasnom PU i  pravosudjem to često nije slučaj</a:t>
            </a:r>
          </a:p>
          <a:p>
            <a:pPr lvl="1"/>
            <a:endParaRPr lang="sr-Latn-R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9811"/>
            <a:ext cx="10515600" cy="1144893"/>
          </a:xfrm>
        </p:spPr>
        <p:txBody>
          <a:bodyPr>
            <a:normAutofit/>
          </a:bodyPr>
          <a:lstStyle/>
          <a:p>
            <a:pPr algn="ctr"/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Efikasnost rada Poreske uprave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254" y="1464704"/>
            <a:ext cx="5010665" cy="4743107"/>
          </a:xfrm>
        </p:spPr>
        <p:txBody>
          <a:bodyPr>
            <a:normAutofit/>
          </a:bodyPr>
          <a:lstStyle/>
          <a:p>
            <a:endParaRPr lang="sr-Latn-RS" sz="900" dirty="0"/>
          </a:p>
          <a:p>
            <a:r>
              <a:rPr lang="sr-Latn-RS" sz="1700" dirty="0"/>
              <a:t>Verovatnoća otkrivanja zavisi od:</a:t>
            </a:r>
          </a:p>
          <a:p>
            <a:pPr lvl="1"/>
            <a:r>
              <a:rPr lang="sr-Latn-RS" sz="1200" dirty="0"/>
              <a:t>broja zaposlenih u Poreskoj upravi, kvaliteta kadrova i načina organizacije rada </a:t>
            </a:r>
          </a:p>
          <a:p>
            <a:pPr lvl="1"/>
            <a:endParaRPr lang="sr-Latn-RS" sz="900" dirty="0"/>
          </a:p>
          <a:p>
            <a:r>
              <a:rPr lang="sr-Latn-RS" sz="1600" dirty="0"/>
              <a:t>U Poreskoj upravi u Srbiji ima oko 6.500 zaposlenih, što je relativno znatno manje nego u drugim državama</a:t>
            </a:r>
          </a:p>
          <a:p>
            <a:pPr lvl="1"/>
            <a:r>
              <a:rPr lang="sr-Latn-RS" sz="1400" dirty="0"/>
              <a:t>…za oko 30% manje od proseka CIE</a:t>
            </a:r>
          </a:p>
          <a:p>
            <a:pPr lvl="1"/>
            <a:r>
              <a:rPr lang="sr-Latn-RS" sz="1400" dirty="0"/>
              <a:t>Loša starosna struktura (prosek godina 55), te nepovoljna obrazovna struktura (oko 55% zaposlenih sa VSS)</a:t>
            </a:r>
          </a:p>
          <a:p>
            <a:pPr marL="457200" lvl="1" indent="0">
              <a:buNone/>
            </a:pPr>
            <a:endParaRPr lang="sr-Latn-RS" sz="900" dirty="0"/>
          </a:p>
          <a:p>
            <a:r>
              <a:rPr lang="sr-Latn-RS" sz="1600" dirty="0"/>
              <a:t>Bitni faktori:</a:t>
            </a:r>
          </a:p>
          <a:p>
            <a:pPr lvl="1"/>
            <a:r>
              <a:rPr lang="sr-Latn-RS" sz="1400" dirty="0"/>
              <a:t>Kadrovska politika (sistem zapošljavanja, napredovanja i nagrađivanja)</a:t>
            </a:r>
          </a:p>
          <a:p>
            <a:pPr lvl="1"/>
            <a:r>
              <a:rPr lang="sr-Latn-RS" sz="1400" dirty="0"/>
              <a:t>Budžet</a:t>
            </a:r>
          </a:p>
          <a:p>
            <a:pPr lvl="1"/>
            <a:r>
              <a:rPr lang="sr-Latn-RS" sz="1400" dirty="0"/>
              <a:t>Procena rizika</a:t>
            </a:r>
          </a:p>
          <a:p>
            <a:pPr lvl="1"/>
            <a:r>
              <a:rPr lang="sr-Latn-RS" sz="1400" dirty="0"/>
              <a:t>Edukacija zaposlenih</a:t>
            </a:r>
          </a:p>
          <a:p>
            <a:pPr lvl="1"/>
            <a:r>
              <a:rPr lang="sr-Latn-RS" sz="1400" dirty="0"/>
              <a:t>Kontrola rada…</a:t>
            </a:r>
            <a:endParaRPr lang="sr-Latn-RS" sz="1300" dirty="0"/>
          </a:p>
          <a:p>
            <a:pPr lvl="1"/>
            <a:endParaRPr lang="sr-Latn-RS" sz="1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1973" y="1783664"/>
            <a:ext cx="5047032" cy="29484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873119" y="1506665"/>
            <a:ext cx="52447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200" b="1" dirty="0"/>
              <a:t>Broj zaposlenih u poreskoj administraciji na 1000 stanovnika: Srbija </a:t>
            </a:r>
            <a:r>
              <a:rPr lang="sr-Latn-RS" sz="1200" b="1" dirty="0" err="1"/>
              <a:t>vs</a:t>
            </a:r>
            <a:r>
              <a:rPr lang="sr-Latn-RS" sz="1200" b="1" dirty="0"/>
              <a:t>. Evropa</a:t>
            </a:r>
          </a:p>
        </p:txBody>
      </p:sp>
    </p:spTree>
    <p:extLst>
      <p:ext uri="{BB962C8B-B14F-4D97-AF65-F5344CB8AC3E}">
        <p14:creationId xmlns:p14="http://schemas.microsoft.com/office/powerpoint/2010/main" val="2582436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>
                <a:solidFill>
                  <a:schemeClr val="accent1">
                    <a:lumMod val="50000"/>
                  </a:schemeClr>
                </a:solidFill>
              </a:rPr>
              <a:t>Poreski moral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1800" dirty="0"/>
              <a:t>Fundamentalni faktori objašnjavaju samo deo sive ekonomije, a neobjašnjeni ostatak se pripisuje „poreskom moralu“</a:t>
            </a:r>
          </a:p>
          <a:p>
            <a:endParaRPr lang="sr-Latn-RS" sz="800" dirty="0"/>
          </a:p>
          <a:p>
            <a:r>
              <a:rPr lang="sr-Latn-RS" sz="1800" dirty="0"/>
              <a:t>Teorijski se očekuje, a empirijska istraživanja potvrdjuju, da viši nivo poreskog morala, smanjuje utaju poreza </a:t>
            </a:r>
          </a:p>
          <a:p>
            <a:pPr lvl="1"/>
            <a:r>
              <a:rPr lang="en-US" sz="1800" dirty="0"/>
              <a:t>V</a:t>
            </a:r>
            <a:r>
              <a:rPr lang="sr-Latn-RS" sz="1800" dirty="0"/>
              <a:t>ećina  istraživača veruje da je za naplatu poreza primena zakona važnija </a:t>
            </a:r>
          </a:p>
          <a:p>
            <a:pPr lvl="1"/>
            <a:endParaRPr lang="sr-Latn-RS" sz="1800" dirty="0"/>
          </a:p>
          <a:p>
            <a:r>
              <a:rPr lang="sr-Latn-RS" sz="1800" dirty="0"/>
              <a:t>Poreski moral je determinanta plaćanja poreza, ali postoji i povratni uticaj (endogenost poreskog morala)</a:t>
            </a:r>
          </a:p>
          <a:p>
            <a:pPr lvl="1"/>
            <a:r>
              <a:rPr lang="sr-Latn-RS" sz="1800" dirty="0"/>
              <a:t>Plaćanje poreza se posmatra kao strateška igra sa ponavljem:</a:t>
            </a:r>
          </a:p>
          <a:p>
            <a:pPr lvl="2"/>
            <a:r>
              <a:rPr lang="sr-Latn-RS" sz="1800" dirty="0"/>
              <a:t>odražava racionalnu startegiju dela obveznika – ja plaćam ako drugi plaćaju</a:t>
            </a:r>
          </a:p>
          <a:p>
            <a:pPr lvl="2"/>
            <a:r>
              <a:rPr lang="sr-Latn-RS" sz="1800" dirty="0"/>
              <a:t>ako se utaja ne kažnjava ili se čak nagradjuje kroz amnestije raste spremnost za utaju poreza</a:t>
            </a:r>
            <a:endParaRPr lang="sr-Latn-R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963" y="163185"/>
            <a:ext cx="10515600" cy="1144893"/>
          </a:xfrm>
        </p:spPr>
        <p:txBody>
          <a:bodyPr>
            <a:normAutofit/>
          </a:bodyPr>
          <a:lstStyle/>
          <a:p>
            <a:pPr algn="ctr"/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Poreski moral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778" y="1349498"/>
            <a:ext cx="9302579" cy="47431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sr-Latn-RS" sz="1700" dirty="0"/>
          </a:p>
          <a:p>
            <a:r>
              <a:rPr lang="sr-Latn-RS" sz="1800" dirty="0"/>
              <a:t>Šta utiče na poreski moral, tj. na spremnost ljudi da dobrovoljno plate porez?</a:t>
            </a:r>
          </a:p>
          <a:p>
            <a:pPr lvl="1"/>
            <a:r>
              <a:rPr lang="sr-Latn-RS" sz="1800" dirty="0" err="1"/>
              <a:t>Socio</a:t>
            </a:r>
            <a:r>
              <a:rPr lang="sr-Latn-RS" sz="1800" dirty="0"/>
              <a:t>-ekonomski i kulturološki faktori</a:t>
            </a:r>
          </a:p>
          <a:p>
            <a:pPr lvl="2"/>
            <a:r>
              <a:rPr lang="sr-Latn-RS" sz="1600" dirty="0"/>
              <a:t>Religioznost/vrednosni sistem, pol, starosna dob</a:t>
            </a:r>
          </a:p>
          <a:p>
            <a:pPr lvl="2"/>
            <a:r>
              <a:rPr lang="sr-Latn-RS" sz="1600" dirty="0"/>
              <a:t>Ekonomska nejednakost</a:t>
            </a:r>
          </a:p>
          <a:p>
            <a:pPr lvl="2"/>
            <a:r>
              <a:rPr lang="sr-Latn-RS" sz="1600" dirty="0"/>
              <a:t>Stopa nezaposlenosti</a:t>
            </a:r>
          </a:p>
          <a:p>
            <a:pPr lvl="2"/>
            <a:r>
              <a:rPr lang="sr-Latn-RS" sz="1600" dirty="0"/>
              <a:t>Trajanje socijalističkog sistema</a:t>
            </a:r>
          </a:p>
          <a:p>
            <a:pPr lvl="2"/>
            <a:endParaRPr lang="sr-Latn-RS" sz="900" dirty="0"/>
          </a:p>
          <a:p>
            <a:pPr lvl="1"/>
            <a:r>
              <a:rPr lang="sr-Latn-RS" sz="1800" dirty="0"/>
              <a:t>Poverenje u državu i efikasnost institucija (vladavina prava, korupcija, odnos prema demokratiji)</a:t>
            </a:r>
          </a:p>
          <a:p>
            <a:pPr lvl="1"/>
            <a:endParaRPr lang="sr-Latn-RS" sz="900" dirty="0"/>
          </a:p>
          <a:p>
            <a:pPr lvl="1"/>
            <a:r>
              <a:rPr lang="sr-Latn-RS" sz="1800" dirty="0"/>
              <a:t>Pravičnost (normativna pravičnost i pravično postupanje Poreske uprave u primeni poreskih propisa)</a:t>
            </a:r>
          </a:p>
          <a:p>
            <a:pPr lvl="2"/>
            <a:r>
              <a:rPr lang="sr-Latn-RS" sz="1800" dirty="0"/>
              <a:t>Poreske amnestije</a:t>
            </a:r>
          </a:p>
          <a:p>
            <a:pPr lvl="2"/>
            <a:endParaRPr lang="sr-Latn-RS" sz="900" dirty="0"/>
          </a:p>
          <a:p>
            <a:pPr lvl="1"/>
            <a:r>
              <a:rPr lang="sr-Latn-RS" sz="1800" dirty="0"/>
              <a:t>Složenost poreskog sistema</a:t>
            </a:r>
          </a:p>
          <a:p>
            <a:pPr lvl="1"/>
            <a:endParaRPr lang="sr-Latn-RS" sz="900" dirty="0"/>
          </a:p>
          <a:p>
            <a:pPr lvl="1"/>
            <a:r>
              <a:rPr lang="sr-Latn-RS" sz="1800" dirty="0"/>
              <a:t>Kvalitet dobara i usluga koje država pruža (obrazovanje, zdravstvo, sudstvo, infrastruktura)</a:t>
            </a:r>
          </a:p>
          <a:p>
            <a:pPr lvl="1"/>
            <a:endParaRPr lang="sr-Latn-RS" sz="1300" dirty="0"/>
          </a:p>
          <a:p>
            <a:pPr lvl="1"/>
            <a:endParaRPr lang="sr-Latn-RS" sz="1000" dirty="0"/>
          </a:p>
        </p:txBody>
      </p:sp>
    </p:spTree>
    <p:extLst>
      <p:ext uri="{BB962C8B-B14F-4D97-AF65-F5344CB8AC3E}">
        <p14:creationId xmlns:p14="http://schemas.microsoft.com/office/powerpoint/2010/main" val="2194523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963" y="163185"/>
            <a:ext cx="10515600" cy="1144893"/>
          </a:xfrm>
        </p:spPr>
        <p:txBody>
          <a:bodyPr>
            <a:normAutofit/>
          </a:bodyPr>
          <a:lstStyle/>
          <a:p>
            <a:pPr algn="ctr"/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Poreski moral </a:t>
            </a:r>
            <a:b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sr-Latn-RS" sz="3100" b="1" i="1" dirty="0" err="1">
                <a:solidFill>
                  <a:schemeClr val="accent1">
                    <a:lumMod val="50000"/>
                  </a:schemeClr>
                </a:solidFill>
              </a:rPr>
              <a:t>European</a:t>
            </a:r>
            <a:r>
              <a:rPr lang="sr-Latn-RS" sz="3100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r-Latn-RS" sz="3100" b="1" i="1" dirty="0" err="1">
                <a:solidFill>
                  <a:schemeClr val="accent1">
                    <a:lumMod val="50000"/>
                  </a:schemeClr>
                </a:solidFill>
              </a:rPr>
              <a:t>Values</a:t>
            </a:r>
            <a:r>
              <a:rPr lang="sr-Latn-RS" sz="3100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r-Latn-RS" sz="3100" b="1" i="1" dirty="0" err="1">
                <a:solidFill>
                  <a:schemeClr val="accent1">
                    <a:lumMod val="50000"/>
                  </a:schemeClr>
                </a:solidFill>
              </a:rPr>
              <a:t>Study</a:t>
            </a:r>
            <a:r>
              <a:rPr lang="sr-Latn-RS" sz="3100" b="1" i="1" dirty="0">
                <a:solidFill>
                  <a:schemeClr val="accent1">
                    <a:lumMod val="50000"/>
                  </a:schemeClr>
                </a:solidFill>
              </a:rPr>
              <a:t>, 2008.</a:t>
            </a:r>
            <a:endParaRPr lang="sr-Latn-RS" sz="3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45" y="3842327"/>
            <a:ext cx="3496434" cy="22942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45" y="1297402"/>
            <a:ext cx="3496434" cy="23275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170" y="1308078"/>
            <a:ext cx="3854646" cy="23168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5761" y="3842327"/>
            <a:ext cx="3817055" cy="22942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0940" y="1297402"/>
            <a:ext cx="3872410" cy="232756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0940" y="3842327"/>
            <a:ext cx="3872410" cy="232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043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963" y="163185"/>
            <a:ext cx="10515600" cy="1144893"/>
          </a:xfrm>
        </p:spPr>
        <p:txBody>
          <a:bodyPr>
            <a:normAutofit/>
          </a:bodyPr>
          <a:lstStyle/>
          <a:p>
            <a:pPr algn="ctr"/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Poreske amnestije i poreski moral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778" y="1349498"/>
            <a:ext cx="5010665" cy="4903021"/>
          </a:xfrm>
        </p:spPr>
        <p:txBody>
          <a:bodyPr>
            <a:normAutofit/>
          </a:bodyPr>
          <a:lstStyle/>
          <a:p>
            <a:r>
              <a:rPr lang="sr-Latn-RS" sz="1700" dirty="0"/>
              <a:t>U Srbiji u prethodnih 10 godina bilo je tri talasa poreskih amnestija </a:t>
            </a:r>
          </a:p>
          <a:p>
            <a:pPr lvl="1"/>
            <a:r>
              <a:rPr lang="sr-Latn-RS" sz="1300" dirty="0"/>
              <a:t>…„u cilju omogućavanja obveznicima da izmire stare poreske dugove i počnu redovno da plaćaju porez“</a:t>
            </a:r>
          </a:p>
          <a:p>
            <a:pPr lvl="1"/>
            <a:r>
              <a:rPr lang="sr-Latn-RS" sz="1300" dirty="0"/>
              <a:t>Otpis kamate, glavnice, </a:t>
            </a:r>
            <a:r>
              <a:rPr lang="sr-Latn-RS" sz="1300" dirty="0" err="1"/>
              <a:t>reprogram</a:t>
            </a:r>
            <a:r>
              <a:rPr lang="sr-Latn-RS" sz="1300" dirty="0"/>
              <a:t> i dr.</a:t>
            </a:r>
          </a:p>
          <a:p>
            <a:endParaRPr lang="sr-Latn-RS" sz="1700" dirty="0"/>
          </a:p>
          <a:p>
            <a:r>
              <a:rPr lang="sr-Latn-RS" sz="1700" dirty="0"/>
              <a:t>Poreske amnestije nisu nepoznate i u svetskoj poreskoj praksi, ali se one po pravilu realizuju u formi dopuštanja naknadnog prijavljivanja poreza, uz obavezu plaćanja punog iznosa poreske obaveze i kamata (bez kazni)</a:t>
            </a:r>
          </a:p>
          <a:p>
            <a:pPr lvl="1"/>
            <a:r>
              <a:rPr lang="sr-Latn-RS" sz="1300" dirty="0"/>
              <a:t>U Srbiji se poreske amnestije po pravilu vrše uz otpis (dela) kamata i glavnica, čime se poreski obveznici koji na vreme u i potpunosti izmiruju poreske obaveze dovode u neravnopravan položaj </a:t>
            </a:r>
          </a:p>
          <a:p>
            <a:pPr lvl="1"/>
            <a:endParaRPr lang="sr-Latn-RS" sz="900" dirty="0"/>
          </a:p>
          <a:p>
            <a:r>
              <a:rPr lang="sr-Latn-RS" sz="1700" dirty="0"/>
              <a:t>Empirijska istraživanja pokazuju da poreske amnestije ne dovode do poboljšanja naplate poreza, već da često dovode do suprotnog efekta – pada poreskog morala i naplate poreza</a:t>
            </a:r>
          </a:p>
          <a:p>
            <a:endParaRPr lang="sr-Latn-RS" sz="1300" dirty="0"/>
          </a:p>
          <a:p>
            <a:pPr lvl="1"/>
            <a:endParaRPr lang="sr-Latn-RS" sz="900" dirty="0"/>
          </a:p>
          <a:p>
            <a:pPr lvl="1"/>
            <a:endParaRPr lang="sr-Latn-RS" sz="900" dirty="0"/>
          </a:p>
          <a:p>
            <a:pPr lvl="1"/>
            <a:endParaRPr lang="sr-Latn-RS" sz="1300" dirty="0"/>
          </a:p>
          <a:p>
            <a:pPr lvl="1"/>
            <a:endParaRPr lang="sr-Latn-RS" sz="1000" dirty="0"/>
          </a:p>
        </p:txBody>
      </p:sp>
      <p:sp>
        <p:nvSpPr>
          <p:cNvPr id="18" name="Rectangle 17"/>
          <p:cNvSpPr/>
          <p:nvPr/>
        </p:nvSpPr>
        <p:spPr>
          <a:xfrm>
            <a:off x="6254579" y="1406323"/>
            <a:ext cx="50909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200" b="1" dirty="0"/>
              <a:t>Efikasnost naplate PDV i poreske amnestije u Srbiji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579" y="4361719"/>
            <a:ext cx="3689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000" dirty="0"/>
              <a:t>Izvor: </a:t>
            </a:r>
            <a:r>
              <a:rPr lang="sr-Latn-RS" sz="1000" dirty="0" err="1"/>
              <a:t>Randjelovic</a:t>
            </a:r>
            <a:r>
              <a:rPr lang="sr-Latn-RS" sz="1000" dirty="0"/>
              <a:t>, 2017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17020" y="1683322"/>
            <a:ext cx="4352381" cy="26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214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963" y="163185"/>
            <a:ext cx="10515600" cy="1144893"/>
          </a:xfrm>
        </p:spPr>
        <p:txBody>
          <a:bodyPr>
            <a:normAutofit/>
          </a:bodyPr>
          <a:lstStyle/>
          <a:p>
            <a:pPr algn="ctr"/>
            <a:r>
              <a:rPr lang="sr-Latn-RS" sz="4000" b="1" dirty="0">
                <a:solidFill>
                  <a:schemeClr val="accent1">
                    <a:lumMod val="50000"/>
                  </a:schemeClr>
                </a:solidFill>
              </a:rPr>
              <a:t>Zaključci i preporuke?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778" y="1349498"/>
            <a:ext cx="9805087" cy="4903021"/>
          </a:xfrm>
        </p:spPr>
        <p:txBody>
          <a:bodyPr>
            <a:normAutofit/>
          </a:bodyPr>
          <a:lstStyle/>
          <a:p>
            <a:r>
              <a:rPr lang="sr-Latn-RS" sz="1700" dirty="0"/>
              <a:t>Osnovni uzroci visokog nivoa sive ekonomije u Srbiji se nalaze u:</a:t>
            </a:r>
          </a:p>
          <a:p>
            <a:pPr lvl="1"/>
            <a:r>
              <a:rPr lang="sr-Latn-RS" sz="1400" dirty="0"/>
              <a:t>neefikasnoj primeni poreskih propisa, tj. relativno niskoj verovatnoći otkrivanja i kažnjavanja, a delimično i u neefikasnoj primeni kaznene politike</a:t>
            </a:r>
          </a:p>
          <a:p>
            <a:pPr lvl="1"/>
            <a:r>
              <a:rPr lang="sr-Latn-RS" sz="1400" dirty="0"/>
              <a:t>niskom poreskom moralu, kao posledici malog poverenja u državu, raširene korupcije, nedosledne primene poreskih propisa, niskog kvaliteta javnih dobara i usluga, te čestih poreskih amnestija</a:t>
            </a:r>
          </a:p>
          <a:p>
            <a:pPr marL="0" indent="0">
              <a:buNone/>
            </a:pPr>
            <a:endParaRPr lang="sr-Latn-RS" sz="1700" dirty="0"/>
          </a:p>
          <a:p>
            <a:r>
              <a:rPr lang="sr-Latn-RS" sz="1700" dirty="0"/>
              <a:t>Za osetnije pomake u suzbijanju sive ekonomije i unapređenje poreske discipline neophodno je:</a:t>
            </a:r>
          </a:p>
          <a:p>
            <a:pPr lvl="1"/>
            <a:r>
              <a:rPr lang="sr-Latn-RS" sz="1400" dirty="0"/>
              <a:t>Izvršiti temeljnu reformu Poreske uprave (organizacionu, kadrovsku i dr.)</a:t>
            </a:r>
          </a:p>
          <a:p>
            <a:pPr lvl="1"/>
            <a:r>
              <a:rPr lang="sr-Latn-RS" sz="1400" dirty="0"/>
              <a:t>Dalje snižavati troškove primene propisa (završetak prelaska na elektronske poreske prijave, ujednačenje prakse u postupanju filijala Poreske uprave i dr.)</a:t>
            </a:r>
          </a:p>
          <a:p>
            <a:pPr lvl="1"/>
            <a:r>
              <a:rPr lang="sr-Latn-RS" sz="1400" dirty="0"/>
              <a:t>Prekinuti sa praksom poreskih amnestija i drugim primerima politike „druge šanse“</a:t>
            </a:r>
          </a:p>
          <a:p>
            <a:pPr lvl="1"/>
            <a:r>
              <a:rPr lang="sr-Latn-RS" sz="1400" dirty="0"/>
              <a:t>Sistemski raditi na suzbijanju korupcije</a:t>
            </a:r>
          </a:p>
          <a:p>
            <a:pPr lvl="1"/>
            <a:r>
              <a:rPr lang="sr-Latn-RS" sz="1400" dirty="0"/>
              <a:t>Unaprediti transparentnost javnih finansija, tj. građane sistemski informisati o načinu trošenja poreskih prihoda (npr. preko građanskog budžeta, koji bi bio dostavljan svim građanima jednom godišnje)</a:t>
            </a:r>
          </a:p>
          <a:p>
            <a:pPr lvl="1"/>
            <a:r>
              <a:rPr lang="sr-Latn-RS" sz="1400" dirty="0"/>
              <a:t>Sistemski raditi na unapređenju kvaliteta javnih dobara i usluga – i to pre svega onih koje građani najviše koriste (obrazovanje, zdravstvo, administracija, sudstvo, infrastruktura)</a:t>
            </a:r>
          </a:p>
          <a:p>
            <a:pPr lvl="1"/>
            <a:r>
              <a:rPr lang="sr-Latn-RS" sz="1400" dirty="0"/>
              <a:t>Podizati nivo informisanosti građana o ceni, tj. vrednosti javnih dobara i usluga koje dobijaju</a:t>
            </a:r>
          </a:p>
          <a:p>
            <a:pPr lvl="1"/>
            <a:r>
              <a:rPr lang="sr-Latn-RS" sz="1400" dirty="0"/>
              <a:t>Obrazovati stanovništvo od osnovne škole o važnosti izmiranja poreskih obaveza</a:t>
            </a:r>
          </a:p>
          <a:p>
            <a:pPr lvl="1"/>
            <a:r>
              <a:rPr lang="sr-Latn-RS" sz="1300" dirty="0"/>
              <a:t>…</a:t>
            </a:r>
          </a:p>
          <a:p>
            <a:endParaRPr lang="sr-Latn-RS" sz="1300" dirty="0"/>
          </a:p>
          <a:p>
            <a:pPr lvl="1"/>
            <a:endParaRPr lang="sr-Latn-RS" sz="900" dirty="0"/>
          </a:p>
          <a:p>
            <a:pPr lvl="1"/>
            <a:endParaRPr lang="sr-Latn-RS" sz="900" dirty="0"/>
          </a:p>
          <a:p>
            <a:pPr lvl="1"/>
            <a:endParaRPr lang="sr-Latn-RS" sz="1300" dirty="0"/>
          </a:p>
          <a:p>
            <a:pPr lvl="1"/>
            <a:endParaRPr lang="sr-Latn-RS" sz="1000" dirty="0"/>
          </a:p>
        </p:txBody>
      </p:sp>
    </p:spTree>
    <p:extLst>
      <p:ext uri="{BB962C8B-B14F-4D97-AF65-F5344CB8AC3E}">
        <p14:creationId xmlns:p14="http://schemas.microsoft.com/office/powerpoint/2010/main" val="4226534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724" y="170789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b="1" dirty="0">
                <a:solidFill>
                  <a:schemeClr val="accent1">
                    <a:lumMod val="50000"/>
                  </a:schemeClr>
                </a:solidFill>
              </a:rPr>
              <a:t>Hvala na pažnji!</a:t>
            </a:r>
            <a:br>
              <a:rPr lang="sr-Latn-RS" b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sr-Latn-RS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sr-Latn-RS" b="1" dirty="0">
                <a:solidFill>
                  <a:schemeClr val="accent1">
                    <a:lumMod val="50000"/>
                  </a:schemeClr>
                </a:solidFill>
              </a:rPr>
              <a:t>Pitanja i komentari?</a:t>
            </a:r>
          </a:p>
        </p:txBody>
      </p:sp>
    </p:spTree>
    <p:extLst>
      <p:ext uri="{BB962C8B-B14F-4D97-AF65-F5344CB8AC3E}">
        <p14:creationId xmlns:p14="http://schemas.microsoft.com/office/powerpoint/2010/main" val="515570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1730</Words>
  <Application>Microsoft Office PowerPoint</Application>
  <PresentationFormat>Widescreen</PresentationFormat>
  <Paragraphs>195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Poreski sistem, poreski moral i siva ekonomija</vt:lpstr>
      <vt:lpstr>Osnovni pojmovi</vt:lpstr>
      <vt:lpstr>Determinante i posledice  sive ekonomije</vt:lpstr>
      <vt:lpstr>Siva ekonomija: Srbija vs. CIE</vt:lpstr>
      <vt:lpstr>Zbog čega je siva ekonomija u Srbiji veća nego u drugim državama CIE?</vt:lpstr>
      <vt:lpstr>Da li više  poreske stope impliciraju  rast utaje poreza?</vt:lpstr>
      <vt:lpstr>Poresko opterećenje: Srbija vs. CIE</vt:lpstr>
      <vt:lpstr>Poresko opterećenje: Srbija vs. CIE</vt:lpstr>
      <vt:lpstr>Troškovi primene poreza: Srbija vs. CIE</vt:lpstr>
      <vt:lpstr>Kako visina kazni utiče na utaju poreza?</vt:lpstr>
      <vt:lpstr>Kaznena politika – Srbija i okruženje</vt:lpstr>
      <vt:lpstr>Verovatnoća otkrivanja i spremnost za utaju poreza</vt:lpstr>
      <vt:lpstr>Efikasnost rada Poreske uprave </vt:lpstr>
      <vt:lpstr>Poreski moral</vt:lpstr>
      <vt:lpstr>Poreski moral</vt:lpstr>
      <vt:lpstr>Poreski moral  European Values Study, 2008.</vt:lpstr>
      <vt:lpstr>Poreske amnestije i poreski moral </vt:lpstr>
      <vt:lpstr>Zaključci i preporuke?</vt:lpstr>
      <vt:lpstr>Hvala na pažnji!  Pitanja i komentari?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Poreski sistem, poreski moral i siva ekonomija</dc:title>
  <dc:creator>Sasa</dc:creator>
  <cp:lastModifiedBy>Sasa Randjelovic</cp:lastModifiedBy>
  <cp:revision>58</cp:revision>
  <dcterms:created xsi:type="dcterms:W3CDTF">2017-02-25T15:55:31Z</dcterms:created>
  <dcterms:modified xsi:type="dcterms:W3CDTF">2017-02-28T13:54:15Z</dcterms:modified>
</cp:coreProperties>
</file>