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887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1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3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8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6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2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46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5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1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4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F3696-4288-4748-8792-FCF1B25A62EE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B1E9-4206-4318-9505-93B8870C2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6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Добровољно плаћање пореза и </a:t>
            </a:r>
            <a:br>
              <a:rPr lang="sr-Cyrl-RS" dirty="0"/>
            </a:br>
            <a:r>
              <a:rPr lang="sr-Cyrl-RS" dirty="0"/>
              <a:t>Пореска управа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теме за разговор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234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sr-Cyrl-RS" b="1" dirty="0"/>
              <a:t>Добровољно плаћање пореза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7257"/>
            <a:ext cx="10515600" cy="4838786"/>
          </a:xfrm>
        </p:spPr>
        <p:txBody>
          <a:bodyPr>
            <a:normAutofit lnSpcReduction="10000"/>
          </a:bodyPr>
          <a:lstStyle/>
          <a:p>
            <a:r>
              <a:rPr lang="sr-Cyrl-RS" altLang="en-US" dirty="0">
                <a:latin typeface="Times New Roman" panose="02020603050405020304" pitchFamily="18" charset="0"/>
              </a:rPr>
              <a:t>Појам: 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значи да порески обвезници поштују пореске прописе без непосредне присиле 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не значи да порески обвезници желе да плаћају порез</a:t>
            </a:r>
          </a:p>
          <a:p>
            <a:r>
              <a:rPr lang="sr-Cyrl-RS" altLang="en-US" dirty="0">
                <a:latin typeface="Times New Roman" panose="02020603050405020304" pitchFamily="18" charset="0"/>
              </a:rPr>
              <a:t>Да би спремније добровољно поштовали пореске прописе порески обвезници морају веровати:</a:t>
            </a:r>
          </a:p>
          <a:p>
            <a:pPr marL="800100" lvl="1" indent="-342900">
              <a:buFont typeface="+mj-lt"/>
              <a:buAutoNum type="arabicPeriod"/>
            </a:pPr>
            <a:r>
              <a:rPr lang="sr-Cyrl-RS" altLang="en-US" dirty="0">
                <a:latin typeface="Times New Roman" panose="02020603050405020304" pitchFamily="18" charset="0"/>
              </a:rPr>
              <a:t>да је порески систем правичан</a:t>
            </a:r>
          </a:p>
          <a:p>
            <a:pPr marL="800100" lvl="1" indent="-342900">
              <a:buFont typeface="+mj-lt"/>
              <a:buAutoNum type="arabicPeriod"/>
            </a:pPr>
            <a:r>
              <a:rPr lang="sr-Cyrl-RS" altLang="en-US" dirty="0">
                <a:latin typeface="Times New Roman" panose="02020603050405020304" pitchFamily="18" charset="0"/>
              </a:rPr>
              <a:t>да је Пореска управа непристрасна, доследна и делотворна</a:t>
            </a:r>
          </a:p>
          <a:p>
            <a:pPr marL="800100" lvl="1" indent="-342900">
              <a:buFont typeface="+mj-lt"/>
              <a:buAutoNum type="arabicPeriod"/>
            </a:pPr>
            <a:r>
              <a:rPr lang="sr-Cyrl-RS" altLang="en-US" dirty="0">
                <a:latin typeface="Times New Roman" panose="02020603050405020304" pitchFamily="18" charset="0"/>
              </a:rPr>
              <a:t>да ће се неплаћање пореза открити и казнити</a:t>
            </a:r>
          </a:p>
          <a:p>
            <a:r>
              <a:rPr lang="sr-Cyrl-RS" altLang="en-US" dirty="0">
                <a:latin typeface="Times New Roman" panose="02020603050405020304" pitchFamily="18" charset="0"/>
              </a:rPr>
              <a:t>Непристрасна, доследна и делотворна Пореска управа поступа: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у складу са законом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једнообразно према свим пореским обвезницима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у доброј вери, поштујући права пореских обвезника</a:t>
            </a:r>
          </a:p>
          <a:p>
            <a:r>
              <a:rPr lang="sr-Cyrl-RS" altLang="en-US" dirty="0">
                <a:latin typeface="Times New Roman" panose="02020603050405020304" pitchFamily="18" charset="0"/>
              </a:rPr>
              <a:t>Искључиво ослањање на репресију 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повећава трошкове спровођења прописа 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у кратком року може повећати наплату, али је дугорочно неодрживо</a:t>
            </a:r>
          </a:p>
          <a:p>
            <a:pPr lvl="1"/>
            <a:r>
              <a:rPr lang="sr-Cyrl-RS" altLang="en-US" dirty="0">
                <a:latin typeface="Times New Roman" panose="02020603050405020304" pitchFamily="18" charset="0"/>
              </a:rPr>
              <a:t>погубно утиче на порески морал, поготову ако се селективно примењује (што је најчешћи исход)</a:t>
            </a:r>
          </a:p>
          <a:p>
            <a:pPr lvl="1"/>
            <a:endParaRPr lang="sr-Cyrl-R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3545"/>
          </a:xfrm>
        </p:spPr>
        <p:txBody>
          <a:bodyPr/>
          <a:lstStyle/>
          <a:p>
            <a:r>
              <a:rPr lang="sr-Cyrl-RS" b="1" dirty="0"/>
              <a:t>Министарство финансија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2238"/>
            <a:ext cx="10515600" cy="4644725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Одговорност Министарства финансија, односно министра финансија:</a:t>
            </a:r>
          </a:p>
          <a:p>
            <a:pPr lvl="1"/>
            <a:r>
              <a:rPr lang="sr-Cyrl-RS" dirty="0"/>
              <a:t>за извршење буџета (ова одредба је избрисана из Закона о буџетском систему 2009. године)</a:t>
            </a:r>
          </a:p>
          <a:p>
            <a:pPr lvl="1"/>
            <a:r>
              <a:rPr lang="sr-Cyrl-RS" dirty="0"/>
              <a:t>за рад Пореске управе: </a:t>
            </a:r>
          </a:p>
          <a:p>
            <a:pPr lvl="2">
              <a:buFont typeface="Calibri" panose="020F0502020204030204" pitchFamily="34" charset="0"/>
              <a:buChar char="-"/>
            </a:pPr>
            <a:r>
              <a:rPr lang="sr-Cyrl-RS" dirty="0"/>
              <a:t>директора Пореске управе требало би да поставља министар финансија уз сагласност Владе (а не Влада као сада)</a:t>
            </a:r>
          </a:p>
          <a:p>
            <a:pPr lvl="2">
              <a:buFont typeface="Calibri" panose="020F0502020204030204" pitchFamily="34" charset="0"/>
              <a:buChar char="-"/>
            </a:pPr>
            <a:r>
              <a:rPr lang="sr-Cyrl-RS" dirty="0"/>
              <a:t>другостепени порески поступак би требало да буде у Министарству финансија (омогућено последњим изменама ЗПППА)</a:t>
            </a:r>
          </a:p>
          <a:p>
            <a:pPr lvl="2">
              <a:buFont typeface="Calibri" panose="020F0502020204030204" pitchFamily="34" charset="0"/>
              <a:buChar char="-"/>
            </a:pPr>
            <a:r>
              <a:rPr lang="sr-Cyrl-RS" dirty="0"/>
              <a:t>управни надзор над радом Пореске управе би требало да изричито буде наведен као надлежност Министарства финансија (сада само посредна могућност изведена из Закона о државној управи)</a:t>
            </a:r>
            <a:endParaRPr lang="sr-Latn-RS" dirty="0"/>
          </a:p>
          <a:p>
            <a:r>
              <a:rPr lang="sr-Cyrl-RS" dirty="0"/>
              <a:t>Организација другостепеног пореског поступка</a:t>
            </a:r>
          </a:p>
          <a:p>
            <a:pPr lvl="1"/>
            <a:r>
              <a:rPr lang="sr-Cyrl-RS" dirty="0"/>
              <a:t>не би требало да постоји месна надлежност </a:t>
            </a:r>
            <a:endParaRPr lang="en-US" dirty="0"/>
          </a:p>
          <a:p>
            <a:pPr lvl="1"/>
            <a:r>
              <a:rPr lang="sr-Cyrl-RS" dirty="0"/>
              <a:t>предмете додељивати према сложености и пореским облицима који преовлађују у случају</a:t>
            </a:r>
            <a:endParaRPr lang="en-US" dirty="0"/>
          </a:p>
          <a:p>
            <a:pPr lvl="1"/>
            <a:r>
              <a:rPr lang="sr-Cyrl-RS" dirty="0"/>
              <a:t>за предмете који су значајних износа би требало увести комисијски рад</a:t>
            </a:r>
          </a:p>
          <a:p>
            <a:pPr lvl="1"/>
            <a:r>
              <a:rPr lang="sr-Cyrl-RS" dirty="0"/>
              <a:t>обавеза доношења мериторне одлуке након првог поновног поступка</a:t>
            </a:r>
          </a:p>
          <a:p>
            <a:pPr lvl="1"/>
            <a:r>
              <a:rPr lang="sr-Cyrl-RS" dirty="0"/>
              <a:t>број решења поништених пред Управним судом би требало увести као један од критеријума за вредновања рада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72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/>
              <a:t>Пореска управа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99672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/>
              <a:t>Директор Пореске управе, уз сагласност министра финансија, би требало да поставља свог заменика и помоћнике, укључујући и руководиоца Пореске полиције (а не као сада Влада)</a:t>
            </a:r>
          </a:p>
          <a:p>
            <a:r>
              <a:rPr lang="sr-Cyrl-RS" dirty="0"/>
              <a:t>Надлежност организационих јединица Пореске управе би требало да буде одређена функционално, а не територијално</a:t>
            </a:r>
          </a:p>
          <a:p>
            <a:pPr lvl="1"/>
            <a:r>
              <a:rPr lang="sr-Cyrl-RS" dirty="0"/>
              <a:t>законом прописана месна надлежност нема смисла у систему са електронским пореским пријавама и са, по природи, централизованим информационим системом</a:t>
            </a:r>
          </a:p>
          <a:p>
            <a:r>
              <a:rPr lang="sr-Cyrl-RS" dirty="0"/>
              <a:t>Централизовани информациони систем са децентрализованим приступом</a:t>
            </a:r>
          </a:p>
          <a:p>
            <a:pPr lvl="1"/>
            <a:r>
              <a:rPr lang="sr-Cyrl-RS" dirty="0"/>
              <a:t>непрекидно праћење рокова плаћања свих пореских обавеза свих пореских обвезника</a:t>
            </a:r>
          </a:p>
          <a:p>
            <a:pPr lvl="1"/>
            <a:r>
              <a:rPr lang="sr-Cyrl-RS" dirty="0"/>
              <a:t>„они знају да ли плаћам“ – кључно за подстицај благовременог добровољног извршења обавеза</a:t>
            </a:r>
          </a:p>
          <a:p>
            <a:r>
              <a:rPr lang="sr-Cyrl-RS" dirty="0"/>
              <a:t>Жалба би требало да одлаже извршење решења</a:t>
            </a:r>
          </a:p>
          <a:p>
            <a:r>
              <a:rPr lang="sr-Cyrl-RS" dirty="0"/>
              <a:t>Као критеријуме за вредновање учинка рада запослених би требало увести и: </a:t>
            </a:r>
          </a:p>
          <a:p>
            <a:pPr lvl="1"/>
            <a:r>
              <a:rPr lang="sr-Cyrl-RS" dirty="0"/>
              <a:t>размере добровољног извршавања пореских обавеза</a:t>
            </a:r>
          </a:p>
          <a:p>
            <a:pPr lvl="1"/>
            <a:r>
              <a:rPr lang="sr-Cyrl-RS" dirty="0"/>
              <a:t>број поништених решења у другостепеном поступку  </a:t>
            </a:r>
          </a:p>
        </p:txBody>
      </p:sp>
    </p:spTree>
    <p:extLst>
      <p:ext uri="{BB962C8B-B14F-4D97-AF65-F5344CB8AC3E}">
        <p14:creationId xmlns:p14="http://schemas.microsoft.com/office/powerpoint/2010/main" val="73490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408</Words>
  <Application>Microsoft Office PowerPoint</Application>
  <PresentationFormat>Widescreen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Добровољно плаћање пореза и  Пореска управа </vt:lpstr>
      <vt:lpstr>Добровољно плаћање пореза</vt:lpstr>
      <vt:lpstr>Министарство финансија</vt:lpstr>
      <vt:lpstr>Пореска управа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milica</dc:creator>
  <cp:lastModifiedBy>milica</cp:lastModifiedBy>
  <cp:revision>15</cp:revision>
  <dcterms:created xsi:type="dcterms:W3CDTF">2017-02-28T08:41:58Z</dcterms:created>
  <dcterms:modified xsi:type="dcterms:W3CDTF">2017-02-28T12:07:14Z</dcterms:modified>
</cp:coreProperties>
</file>